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DOWS\Documents\NAAN%20MUDHALVA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EXCEL.xlsx]Sheet4!PivotTable1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Sheet4!$B$6:$B$31</c:f>
              <c:numCache>
                <c:formatCode>General</c:formatCode>
                <c:ptCount val="25"/>
                <c:pt idx="12">
                  <c:v>1</c:v>
                </c:pt>
                <c:pt idx="16">
                  <c:v>1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Sheet4!$C$6:$C$31</c:f>
              <c:numCache>
                <c:formatCode>General</c:formatCode>
                <c:ptCount val="25"/>
                <c:pt idx="2">
                  <c:v>1</c:v>
                </c:pt>
                <c:pt idx="17">
                  <c:v>1</c:v>
                </c:pt>
                <c:pt idx="20">
                  <c:v>1</c:v>
                </c:pt>
                <c:pt idx="21">
                  <c:v>1</c:v>
                </c:pt>
                <c:pt idx="2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Sheet4!$D$6:$D$31</c:f>
              <c:numCache>
                <c:formatCode>General</c:formatCode>
                <c:ptCount val="25"/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Sheet4!$E$4:$E$5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Sheet4!$E$6:$E$31</c:f>
              <c:numCache>
                <c:formatCode>General</c:formatCode>
                <c:ptCount val="25"/>
                <c:pt idx="3">
                  <c:v>1</c:v>
                </c:pt>
                <c:pt idx="14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Sheet4!$F$4:$F$5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Sheet4!$F$6:$F$31</c:f>
              <c:numCache>
                <c:formatCode>General</c:formatCode>
                <c:ptCount val="25"/>
                <c:pt idx="5">
                  <c:v>1</c:v>
                </c:pt>
                <c:pt idx="7">
                  <c:v>1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Sheet4!$G$4:$G$5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Sheet4!$G$6:$G$31</c:f>
              <c:numCache>
                <c:formatCode>General</c:formatCode>
                <c:ptCount val="25"/>
                <c:pt idx="8">
                  <c:v>1</c:v>
                </c:pt>
                <c:pt idx="9">
                  <c:v>1</c:v>
                </c:pt>
                <c:pt idx="15">
                  <c:v>1</c:v>
                </c:pt>
                <c:pt idx="24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Sheet4!$H$4:$H$5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Sheet4!$H$6:$H$31</c:f>
              <c:numCache>
                <c:formatCode>General</c:formatCode>
                <c:ptCount val="25"/>
                <c:pt idx="11">
                  <c:v>2</c:v>
                </c:pt>
                <c:pt idx="13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Sheet4!$I$4:$I$5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Sheet4!$I$6:$I$31</c:f>
              <c:numCache>
                <c:formatCode>General</c:formatCode>
                <c:ptCount val="25"/>
                <c:pt idx="4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Sheet4!$J$4:$J$5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Sheet4!$J$6:$J$31</c:f>
              <c:numCache>
                <c:formatCode>General</c:formatCode>
                <c:ptCount val="25"/>
                <c:pt idx="18">
                  <c:v>2</c:v>
                </c:pt>
                <c:pt idx="22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Sheet4!$K$4:$K$5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Sheet4!$A$6:$A$31</c:f>
              <c:strCache>
                <c:ptCount val="25"/>
                <c:pt idx="0">
                  <c:v>61214.26</c:v>
                </c:pt>
                <c:pt idx="1">
                  <c:v>61624.77</c:v>
                </c:pt>
                <c:pt idx="2">
                  <c:v>61688.77</c:v>
                </c:pt>
                <c:pt idx="3">
                  <c:v>61994.76</c:v>
                </c:pt>
                <c:pt idx="4">
                  <c:v>62195.47</c:v>
                </c:pt>
                <c:pt idx="5">
                  <c:v>63447.07</c:v>
                </c:pt>
                <c:pt idx="6">
                  <c:v>63555.73</c:v>
                </c:pt>
                <c:pt idx="7">
                  <c:v>63705.4</c:v>
                </c:pt>
                <c:pt idx="8">
                  <c:v>65699.02</c:v>
                </c:pt>
                <c:pt idx="9">
                  <c:v>66017.18</c:v>
                </c:pt>
                <c:pt idx="10">
                  <c:v>66572.58</c:v>
                </c:pt>
                <c:pt idx="11">
                  <c:v>66865.49</c:v>
                </c:pt>
                <c:pt idx="12">
                  <c:v>67633.85</c:v>
                </c:pt>
                <c:pt idx="13">
                  <c:v>67818.14</c:v>
                </c:pt>
                <c:pt idx="14">
                  <c:v>67957.9</c:v>
                </c:pt>
                <c:pt idx="15">
                  <c:v>68008.55</c:v>
                </c:pt>
                <c:pt idx="16">
                  <c:v>68887.84</c:v>
                </c:pt>
                <c:pt idx="17">
                  <c:v>68980.52</c:v>
                </c:pt>
                <c:pt idx="18">
                  <c:v>69057.32</c:v>
                </c:pt>
                <c:pt idx="19">
                  <c:v>69163.39</c:v>
                </c:pt>
                <c:pt idx="20">
                  <c:v>69192.85</c:v>
                </c:pt>
                <c:pt idx="21">
                  <c:v>69764.1</c:v>
                </c:pt>
                <c:pt idx="22">
                  <c:v>69913.39</c:v>
                </c:pt>
                <c:pt idx="23">
                  <c:v>70649.46</c:v>
                </c:pt>
                <c:pt idx="24">
                  <c:v>70755.5</c:v>
                </c:pt>
              </c:strCache>
            </c:strRef>
          </c:cat>
          <c:val>
            <c:numRef>
              <c:f>Sheet4!$K$6:$K$31</c:f>
              <c:numCache>
                <c:formatCode>General</c:formatCode>
                <c:ptCount val="25"/>
                <c:pt idx="0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187264"/>
        <c:axId val="73795456"/>
        <c:axId val="0"/>
      </c:bar3DChart>
      <c:catAx>
        <c:axId val="72187264"/>
        <c:scaling>
          <c:orientation val="minMax"/>
        </c:scaling>
        <c:delete val="0"/>
        <c:axPos val="b"/>
        <c:majorTickMark val="out"/>
        <c:minorTickMark val="none"/>
        <c:tickLblPos val="nextTo"/>
        <c:crossAx val="73795456"/>
        <c:crosses val="autoZero"/>
        <c:auto val="1"/>
        <c:lblAlgn val="ctr"/>
        <c:lblOffset val="100"/>
        <c:noMultiLvlLbl val="0"/>
      </c:catAx>
      <c:valAx>
        <c:axId val="73795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187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5" name="TextBox 13"/>
          <p:cNvSpPr txBox="1"/>
          <p:nvPr/>
        </p:nvSpPr>
        <p:spPr>
          <a:xfrm>
            <a:off x="876298" y="3145155"/>
            <a:ext cx="9810803" cy="20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H SarabunPSK"/>
                <a:ea typeface="TH SarabunPSK"/>
              </a:rPr>
              <a:t>STUDENT NAME: </a:t>
            </a:r>
            <a:r>
              <a:rPr lang="en-US" sz="2800" b="1">
                <a:latin typeface="TH SarabunPSK"/>
                <a:ea typeface="TH SarabunPSK"/>
              </a:rPr>
              <a:t>M.LATHIKA</a:t>
            </a:r>
            <a:endParaRPr lang="en-US" sz="3200" dirty="0">
              <a:latin typeface="TH SarabunPSK"/>
              <a:ea typeface="TH SarabunPSK"/>
            </a:endParaRPr>
          </a:p>
          <a:p>
            <a:r>
              <a:rPr lang="en-US" sz="2800" dirty="0">
                <a:latin typeface="TH SarabunPSK"/>
                <a:ea typeface="TH SarabunPSK"/>
              </a:rPr>
              <a:t>REGISTER NO: 312216784</a:t>
            </a:r>
            <a:endParaRPr sz="3200">
              <a:latin typeface="TH SarabunPSK"/>
              <a:ea typeface="TH SarabunPSK"/>
            </a:endParaRPr>
          </a:p>
          <a:p>
            <a:r>
              <a:rPr lang="en-US" sz="2800" dirty="0">
                <a:latin typeface="TH SarabunPSK"/>
                <a:ea typeface="TH SarabunPSK"/>
              </a:rPr>
              <a:t>DEPARTMENT: B.COM(ACCOUNTING AND FIANCE)</a:t>
            </a:r>
            <a:endParaRPr sz="3200">
              <a:latin typeface="TH SarabunPSK"/>
              <a:ea typeface="TH SarabunPSK"/>
            </a:endParaRPr>
          </a:p>
          <a:p>
            <a:r>
              <a:rPr lang="en-US" sz="2800" dirty="0">
                <a:latin typeface="TH SarabunPSK"/>
                <a:ea typeface="TH SarabunPSK"/>
              </a:rPr>
              <a:t>COLLEGE : SHRI KRISHNASWAMY COLLEGE FOR WOMEN </a:t>
            </a:r>
            <a:endParaRPr sz="3200">
              <a:latin typeface="TH SarabunPSK"/>
              <a:ea typeface="TH SarabunPSK"/>
            </a:endParaRPr>
          </a:p>
          <a:p>
            <a:r>
              <a:rPr lang="en-US" sz="2800" dirty="0">
                <a:latin typeface="TH SarabunPSK"/>
                <a:ea typeface="TH SarabunPSK"/>
              </a:rPr>
              <a:t>           </a:t>
            </a:r>
            <a:endParaRPr lang="en-IN" sz="2400" dirty="0">
              <a:latin typeface="TH SarabunPSK"/>
              <a:ea typeface="TH SarabunP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968479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TextBox 1048609"/>
          <p:cNvSpPr txBox="1"/>
          <p:nvPr/>
        </p:nvSpPr>
        <p:spPr>
          <a:xfrm>
            <a:off x="934778" y="1194435"/>
            <a:ext cx="9123621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• Data Cleaning: Ensure data consistency, handle</a:t>
            </a:r>
          </a:p>
          <a:p>
            <a:r>
              <a:rPr lang="en-US" sz="2800">
                <a:solidFill>
                  <a:srgbClr val="000000"/>
                </a:solidFill>
              </a:rPr>
              <a:t>missing values, and categorize variables.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• Descriptive Analysis: Use pivot tables and charts</a:t>
            </a:r>
          </a:p>
          <a:p>
            <a:r>
              <a:rPr lang="en-US" sz="2800">
                <a:solidFill>
                  <a:srgbClr val="000000"/>
                </a:solidFill>
              </a:rPr>
              <a:t>to visualize salary distribution by department, role, and Other factory.</a:t>
            </a:r>
          </a:p>
          <a:p>
            <a:pPr marL="457200" indent="-457200">
              <a:buFont typeface="Wingdings" charset="2"/>
              <a:buChar char="u"/>
            </a:pP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• Comparative Analysis: Compare internal salary</a:t>
            </a:r>
          </a:p>
          <a:p>
            <a:r>
              <a:rPr lang="en-US" sz="2800">
                <a:solidFill>
                  <a:srgbClr val="000000"/>
                </a:solidFill>
              </a:rPr>
              <a:t>data against industry benchmarks using VLOOKUP and INDEX-MATCH functions.</a:t>
            </a: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963670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783523"/>
              </p:ext>
            </p:extLst>
          </p:nvPr>
        </p:nvGraphicFramePr>
        <p:xfrm>
          <a:off x="2133600" y="1695450"/>
          <a:ext cx="6934200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extBox 1048710"/>
          <p:cNvSpPr txBox="1"/>
          <p:nvPr/>
        </p:nvSpPr>
        <p:spPr>
          <a:xfrm>
            <a:off x="418931" y="2028909"/>
            <a:ext cx="9328998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The Excel based salary and compensation analyse model provides valuable Insight into current Salary structures and disparities Within the organisation.</a:t>
            </a:r>
          </a:p>
          <a:p>
            <a:r>
              <a:rPr lang="en-US" sz="2800">
                <a:solidFill>
                  <a:srgbClr val="000000"/>
                </a:solidFill>
              </a:rPr>
              <a:t>  </a:t>
            </a:r>
          </a:p>
          <a:p>
            <a:r>
              <a:rPr lang="en-US" sz="2800">
                <a:solidFill>
                  <a:srgbClr val="000000"/>
                </a:solidFill>
              </a:rPr>
              <a:t>      By implementing the recommended adjustments the organisation can ensure fair , competitive, and equitable compensation for all employee which could enhance employee satisfaction and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81697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5" name="TextBox 22"/>
          <p:cNvSpPr txBox="1"/>
          <p:nvPr/>
        </p:nvSpPr>
        <p:spPr>
          <a:xfrm>
            <a:off x="556296" y="2747168"/>
            <a:ext cx="9260132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modelling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40732" cy="73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070241" y="4690164"/>
            <a:ext cx="1566953" cy="1777311"/>
            <a:chOff x="8270743" y="3860643"/>
            <a:chExt cx="2622815" cy="2542227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0743" y="3860643"/>
              <a:ext cx="2622815" cy="2542227"/>
            </a:xfrm>
            <a:prstGeom prst="rect">
              <a:avLst/>
            </a:prstGeom>
          </p:spPr>
        </p:pic>
      </p:grp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95462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66" name="TextBox 1048665"/>
          <p:cNvSpPr txBox="1"/>
          <p:nvPr/>
        </p:nvSpPr>
        <p:spPr>
          <a:xfrm>
            <a:off x="461386" y="2150910"/>
            <a:ext cx="9723630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0">
                <a:solidFill>
                  <a:srgbClr val="000000"/>
                </a:solidFill>
              </a:rPr>
              <a:t>    The organisation is facing challenge in ensuring fair and competitive compensation across various departments.</a:t>
            </a:r>
            <a:endParaRPr lang="en-US" sz="2800" b="0">
              <a:solidFill>
                <a:srgbClr val="000000"/>
              </a:solidFill>
            </a:endParaRPr>
          </a:p>
          <a:p>
            <a:endParaRPr lang="en-US" sz="3200" b="0">
              <a:solidFill>
                <a:srgbClr val="000000"/>
              </a:solidFill>
            </a:endParaRPr>
          </a:p>
          <a:p>
            <a:r>
              <a:rPr lang="en-US" sz="3200" b="0">
                <a:solidFill>
                  <a:srgbClr val="000000"/>
                </a:solidFill>
              </a:rPr>
              <a:t>   There is a need for an in-depth Analysis of salary distribution, identification of any disparities, and recommendations for improvements to align With industry standards</a:t>
            </a:r>
            <a:endParaRPr lang="en-US" sz="2800" b="0">
              <a:solidFill>
                <a:srgbClr val="000000"/>
              </a:solidFill>
            </a:endParaRPr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68" name="Chevron 1048667"/>
          <p:cNvSpPr/>
          <p:nvPr/>
        </p:nvSpPr>
        <p:spPr>
          <a:xfrm>
            <a:off x="198160" y="2150910"/>
            <a:ext cx="478115" cy="478114"/>
          </a:xfrm>
          <a:prstGeom prst="chevron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9" name="Chevron 1048668"/>
          <p:cNvSpPr/>
          <p:nvPr/>
        </p:nvSpPr>
        <p:spPr>
          <a:xfrm>
            <a:off x="128788" y="4092343"/>
            <a:ext cx="547486" cy="547485"/>
          </a:xfrm>
          <a:prstGeom prst="chevron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2" name="object 6"/>
          <p:cNvSpPr/>
          <p:nvPr/>
        </p:nvSpPr>
        <p:spPr>
          <a:xfrm>
            <a:off x="8915400" y="8251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849573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48675"/>
          <p:cNvSpPr txBox="1"/>
          <p:nvPr/>
        </p:nvSpPr>
        <p:spPr>
          <a:xfrm>
            <a:off x="729975" y="2019299"/>
            <a:ext cx="9379996" cy="302514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    This project aim to analyse the existing salary and compensation data using Excel data modelling techniques. </a:t>
            </a:r>
          </a:p>
          <a:p>
            <a:endParaRPr lang="en-US" sz="2800" b="1">
              <a:solidFill>
                <a:srgbClr val="000000"/>
              </a:solidFill>
            </a:endParaRPr>
          </a:p>
          <a:p>
            <a:pPr algn="l"/>
            <a:r>
              <a:rPr lang="en-US" sz="2800" b="1">
                <a:solidFill>
                  <a:srgbClr val="000000"/>
                </a:solidFill>
              </a:rPr>
              <a:t>   The goal is to develop insights that can help in making data driven decisions regarding salary adjustment , promotions and benefits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2" name="TextBox 1048681"/>
          <p:cNvSpPr txBox="1"/>
          <p:nvPr/>
        </p:nvSpPr>
        <p:spPr>
          <a:xfrm>
            <a:off x="723900" y="2304798"/>
            <a:ext cx="8215784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¡"/>
            </a:pPr>
            <a:r>
              <a:rPr lang="en-US" sz="2800" b="1" i="0">
                <a:solidFill>
                  <a:srgbClr val="000000"/>
                </a:solidFill>
              </a:rPr>
              <a:t>HR department : To use  the insights for refining compensation policies.</a:t>
            </a:r>
          </a:p>
          <a:p>
            <a:pPr marL="457200" indent="-457200">
              <a:buFont typeface="Wingdings" charset="2"/>
              <a:buChar char="¡"/>
            </a:pPr>
            <a:r>
              <a:rPr lang="en-US" sz="2800" b="1" i="0">
                <a:solidFill>
                  <a:srgbClr val="000000"/>
                </a:solidFill>
              </a:rPr>
              <a:t>Management :To ensure equitable And Competitive salary distribution.</a:t>
            </a:r>
          </a:p>
          <a:p>
            <a:pPr marL="457200" indent="-457200">
              <a:buFont typeface="Wingdings" charset="2"/>
              <a:buChar char="¡"/>
            </a:pPr>
            <a:r>
              <a:rPr lang="en-US" sz="2800" b="1" i="0">
                <a:solidFill>
                  <a:srgbClr val="000000"/>
                </a:solidFill>
              </a:rPr>
              <a:t>Finance team :To Allocte budget efficiently and plan For salary adjustments.</a:t>
            </a:r>
          </a:p>
          <a:p>
            <a:pPr marL="457200" indent="-457200">
              <a:buFont typeface="Wingdings" charset="2"/>
              <a:buChar char="¡"/>
            </a:pPr>
            <a:r>
              <a:rPr lang="en-US" sz="2800" b="1" i="0">
                <a:solidFill>
                  <a:srgbClr val="000000"/>
                </a:solidFill>
              </a:rPr>
              <a:t>Employees:  Indirectly, to ensure Fair compensation aligned with industry standards.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343021" y="492121"/>
            <a:ext cx="10631848" cy="54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8" name="TextBox 1048687"/>
          <p:cNvSpPr txBox="1"/>
          <p:nvPr/>
        </p:nvSpPr>
        <p:spPr>
          <a:xfrm>
            <a:off x="3074518" y="1954846"/>
            <a:ext cx="7557439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Analyse current salary distributions.</a:t>
            </a:r>
          </a:p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Compare salaries against industry benchmarks.</a:t>
            </a:r>
          </a:p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Identify  parties across departments, genders, and roles.</a:t>
            </a:r>
          </a:p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Forecast the financial impact of proposed salary adjustments.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90" name="TextBox 1048689"/>
          <p:cNvSpPr txBox="1"/>
          <p:nvPr/>
        </p:nvSpPr>
        <p:spPr>
          <a:xfrm>
            <a:off x="755331" y="1789222"/>
            <a:ext cx="8423795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• Employee Data: Age, gender, department, years of</a:t>
            </a:r>
          </a:p>
          <a:p>
            <a:r>
              <a:rPr lang="en-US" sz="2800">
                <a:solidFill>
                  <a:srgbClr val="000000"/>
                </a:solidFill>
              </a:rPr>
              <a:t>experience, education level, role, and current salary.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• Industry Benchmark Data: Average salaries for similar roles across the industry.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• Financial Data: Budget allocations for salaries,</a:t>
            </a:r>
          </a:p>
          <a:p>
            <a:r>
              <a:rPr lang="en-US" sz="2800">
                <a:solidFill>
                  <a:srgbClr val="000000"/>
                </a:solidFill>
              </a:rPr>
              <a:t>historical salary adjustments, and benefits.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/>
          <p:nvPr/>
        </p:nvSpPr>
        <p:spPr>
          <a:xfrm flipV="1">
            <a:off x="6696075" y="1662885"/>
            <a:ext cx="31607" cy="3256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Box 1048617"/>
          <p:cNvSpPr txBox="1"/>
          <p:nvPr/>
        </p:nvSpPr>
        <p:spPr>
          <a:xfrm>
            <a:off x="2972194" y="886585"/>
            <a:ext cx="7447761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Identify disparities across departments,</a:t>
            </a:r>
          </a:p>
          <a:p>
            <a:r>
              <a:rPr lang="en-US" sz="2800">
                <a:solidFill>
                  <a:srgbClr val="000000"/>
                </a:solidFill>
              </a:rPr>
              <a:t>genders, and roles.</a:t>
            </a:r>
          </a:p>
          <a:p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Forecast the financial impact of</a:t>
            </a:r>
          </a:p>
          <a:p>
            <a:r>
              <a:rPr lang="en-US" sz="2800">
                <a:solidFill>
                  <a:srgbClr val="000000"/>
                </a:solidFill>
              </a:rPr>
              <a:t>proposed salary adjustments.</a:t>
            </a:r>
          </a:p>
          <a:p>
            <a:pPr marL="457200" indent="-457200">
              <a:buFont typeface="Wingdings" charset="2"/>
              <a:buChar char="ü"/>
            </a:pP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Develop recommendations for aligning</a:t>
            </a:r>
          </a:p>
          <a:p>
            <a:r>
              <a:rPr lang="en-US" sz="2800">
                <a:solidFill>
                  <a:srgbClr val="000000"/>
                </a:solidFill>
              </a:rPr>
              <a:t>compensation with market standards.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Custom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</cp:lastModifiedBy>
  <cp:revision>2</cp:revision>
  <dcterms:created xsi:type="dcterms:W3CDTF">2024-03-28T06:07:22Z</dcterms:created>
  <dcterms:modified xsi:type="dcterms:W3CDTF">2024-08-31T06:51:43Z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f6cdd41b8cf145c9860b9e9804365c66</vt:lpwstr>
  </property>
</Properties>
</file>