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25"/>
  </p:notesMasterIdLst>
  <p:sldIdLst>
    <p:sldId id="257" r:id="rId5"/>
    <p:sldId id="259" r:id="rId6"/>
    <p:sldId id="261" r:id="rId7"/>
    <p:sldId id="260" r:id="rId8"/>
    <p:sldId id="262" r:id="rId9"/>
    <p:sldId id="263" r:id="rId10"/>
    <p:sldId id="264" r:id="rId11"/>
    <p:sldId id="265" r:id="rId12"/>
    <p:sldId id="266" r:id="rId13"/>
    <p:sldId id="267" r:id="rId14"/>
    <p:sldId id="268" r:id="rId15"/>
    <p:sldId id="277" r:id="rId16"/>
    <p:sldId id="276" r:id="rId17"/>
    <p:sldId id="269" r:id="rId18"/>
    <p:sldId id="279" r:id="rId19"/>
    <p:sldId id="270" r:id="rId20"/>
    <p:sldId id="271" r:id="rId21"/>
    <p:sldId id="272"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15" autoAdjust="0"/>
    <p:restoredTop sz="94660"/>
  </p:normalViewPr>
  <p:slideViewPr>
    <p:cSldViewPr snapToGrid="0">
      <p:cViewPr>
        <p:scale>
          <a:sx n="75" d="100"/>
          <a:sy n="75" d="100"/>
        </p:scale>
        <p:origin x="312" y="-96"/>
      </p:cViewPr>
      <p:guideLst/>
    </p:cSldViewPr>
  </p:slideViewPr>
  <p:notesTextViewPr>
    <p:cViewPr>
      <p:scale>
        <a:sx n="1" d="1"/>
        <a:sy n="1" d="1"/>
      </p:scale>
      <p:origin x="0" y="0"/>
    </p:cViewPr>
  </p:notesTextViewPr>
  <p:sorterViewPr>
    <p:cViewPr>
      <p:scale>
        <a:sx n="100" d="100"/>
        <a:sy n="100" d="100"/>
      </p:scale>
      <p:origin x="0" y="-24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66C510-FCB7-4CA5-97A1-771FEF292A0A}" type="datetimeFigureOut">
              <a:rPr lang="en-IN" smtClean="0"/>
              <a:t>21-02-2024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70B8B-C0F5-4F97-9E40-18211C12EA19}" type="slidenum">
              <a:rPr lang="en-IN" smtClean="0"/>
              <a:t>‹#›</a:t>
            </a:fld>
            <a:endParaRPr lang="en-IN"/>
          </a:p>
        </p:txBody>
      </p:sp>
    </p:spTree>
    <p:extLst>
      <p:ext uri="{BB962C8B-B14F-4D97-AF65-F5344CB8AC3E}">
        <p14:creationId xmlns:p14="http://schemas.microsoft.com/office/powerpoint/2010/main" val="4206140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570B8B-C0F5-4F97-9E40-18211C12EA19}" type="slidenum">
              <a:rPr lang="en-IN" smtClean="0"/>
              <a:t>7</a:t>
            </a:fld>
            <a:endParaRPr lang="en-IN"/>
          </a:p>
        </p:txBody>
      </p:sp>
    </p:spTree>
    <p:extLst>
      <p:ext uri="{BB962C8B-B14F-4D97-AF65-F5344CB8AC3E}">
        <p14:creationId xmlns:p14="http://schemas.microsoft.com/office/powerpoint/2010/main" val="213118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2/21/2024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2/21/2024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54CFE5-27F8-5116-6A99-B62FAAF0CF5A}"/>
              </a:ext>
            </a:extLst>
          </p:cNvPr>
          <p:cNvPicPr>
            <a:picLocks noChangeAspect="1"/>
          </p:cNvPicPr>
          <p:nvPr/>
        </p:nvPicPr>
        <p:blipFill rotWithShape="1">
          <a:blip r:embed="rId2"/>
          <a:srcRect t="1179"/>
          <a:stretch/>
        </p:blipFill>
        <p:spPr>
          <a:xfrm>
            <a:off x="15" y="10"/>
            <a:ext cx="12191985" cy="4578340"/>
          </a:xfrm>
          <a:prstGeom prst="rect">
            <a:avLst/>
          </a:prstGeom>
          <a:no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097279" y="4799362"/>
            <a:ext cx="10113645" cy="743682"/>
          </a:xfrm>
        </p:spPr>
        <p:txBody>
          <a:bodyPr anchor="b">
            <a:normAutofit/>
          </a:bodyPr>
          <a:lstStyle/>
          <a:p>
            <a:r>
              <a:rPr lang="en-US" dirty="0"/>
              <a:t>Bangalore’s Best Restaurants</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1097278" y="5715000"/>
            <a:ext cx="10499635" cy="976086"/>
          </a:xfrm>
        </p:spPr>
        <p:txBody>
          <a:bodyPr>
            <a:normAutofit fontScale="92500" lnSpcReduction="10000"/>
          </a:bodyPr>
          <a:lstStyle/>
          <a:p>
            <a:r>
              <a:rPr lang="en-US" sz="2000" dirty="0"/>
              <a:t>Eat well, Live Well, Be Well</a:t>
            </a:r>
          </a:p>
          <a:p>
            <a:r>
              <a:rPr lang="en-US" dirty="0"/>
              <a:t>                                                                                                                                                     From</a:t>
            </a:r>
          </a:p>
          <a:p>
            <a:r>
              <a:rPr lang="en-US" dirty="0"/>
              <a:t>                                                                                                                                                     Lathishkumar K M</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a number of bars&#10;&#10;Description automatically generated with medium confidence">
            <a:extLst>
              <a:ext uri="{FF2B5EF4-FFF2-40B4-BE49-F238E27FC236}">
                <a16:creationId xmlns:a16="http://schemas.microsoft.com/office/drawing/2014/main" id="{E4A96F7C-4DCE-CB88-CE71-01FCF41E03CB}"/>
              </a:ext>
            </a:extLst>
          </p:cNvPr>
          <p:cNvPicPr>
            <a:picLocks noGrp="1" noChangeAspect="1"/>
          </p:cNvPicPr>
          <p:nvPr>
            <p:ph type="pic" idx="1"/>
          </p:nvPr>
        </p:nvPicPr>
        <p:blipFill>
          <a:blip r:embed="rId2"/>
          <a:stretch/>
        </p:blipFill>
        <p:spPr>
          <a:xfrm>
            <a:off x="1672480" y="0"/>
            <a:ext cx="8847054" cy="4578350"/>
          </a:xfrm>
          <a:prstGeom prst="rect">
            <a:avLst/>
          </a:prstGeom>
          <a:noFill/>
        </p:spPr>
      </p:pic>
      <p:sp>
        <p:nvSpPr>
          <p:cNvPr id="2" name="Title 1">
            <a:extLst>
              <a:ext uri="{FF2B5EF4-FFF2-40B4-BE49-F238E27FC236}">
                <a16:creationId xmlns:a16="http://schemas.microsoft.com/office/drawing/2014/main" id="{091D2AD5-6F40-DFAE-59DF-B2B6205842DC}"/>
              </a:ext>
            </a:extLst>
          </p:cNvPr>
          <p:cNvSpPr>
            <a:spLocks noGrp="1"/>
          </p:cNvSpPr>
          <p:nvPr>
            <p:ph type="title"/>
          </p:nvPr>
        </p:nvSpPr>
        <p:spPr>
          <a:xfrm>
            <a:off x="1097279" y="4799362"/>
            <a:ext cx="10113645" cy="743682"/>
          </a:xfrm>
        </p:spPr>
        <p:txBody>
          <a:bodyPr anchor="b">
            <a:normAutofit/>
          </a:bodyPr>
          <a:lstStyle/>
          <a:p>
            <a:r>
              <a:rPr lang="en-IN" dirty="0"/>
              <a:t>Ratings</a:t>
            </a:r>
          </a:p>
        </p:txBody>
      </p:sp>
      <p:sp>
        <p:nvSpPr>
          <p:cNvPr id="9" name="Text Placeholder 3">
            <a:extLst>
              <a:ext uri="{FF2B5EF4-FFF2-40B4-BE49-F238E27FC236}">
                <a16:creationId xmlns:a16="http://schemas.microsoft.com/office/drawing/2014/main" id="{09DB02DE-44F0-D1BC-ACA7-CC4A12F4E490}"/>
              </a:ext>
            </a:extLst>
          </p:cNvPr>
          <p:cNvSpPr>
            <a:spLocks noGrp="1"/>
          </p:cNvSpPr>
          <p:nvPr>
            <p:ph type="body" sz="half" idx="2"/>
          </p:nvPr>
        </p:nvSpPr>
        <p:spPr>
          <a:xfrm>
            <a:off x="1097279" y="5715000"/>
            <a:ext cx="10113264" cy="609600"/>
          </a:xfrm>
        </p:spPr>
        <p:txBody>
          <a:bodyPr/>
          <a:lstStyle/>
          <a:p>
            <a:r>
              <a:rPr lang="en-US" dirty="0"/>
              <a:t>After </a:t>
            </a:r>
            <a:r>
              <a:rPr lang="en-US" dirty="0" err="1"/>
              <a:t>Analysing</a:t>
            </a:r>
            <a:r>
              <a:rPr lang="en-US" dirty="0"/>
              <a:t> we come to know is </a:t>
            </a:r>
            <a:r>
              <a:rPr lang="en-US" dirty="0">
                <a:solidFill>
                  <a:srgbClr val="00B050"/>
                </a:solidFill>
              </a:rPr>
              <a:t>3.9</a:t>
            </a:r>
            <a:r>
              <a:rPr lang="en-US" dirty="0"/>
              <a:t> for all the Restaurants overall gained which means that are good to order or to eat from all the Restaurants in Bangalore.</a:t>
            </a:r>
          </a:p>
        </p:txBody>
      </p:sp>
    </p:spTree>
    <p:extLst>
      <p:ext uri="{BB962C8B-B14F-4D97-AF65-F5344CB8AC3E}">
        <p14:creationId xmlns:p14="http://schemas.microsoft.com/office/powerpoint/2010/main" val="326113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C58D-13FF-3BA2-B260-19768FF9F2FF}"/>
              </a:ext>
            </a:extLst>
          </p:cNvPr>
          <p:cNvSpPr>
            <a:spLocks noGrp="1"/>
          </p:cNvSpPr>
          <p:nvPr>
            <p:ph type="title"/>
          </p:nvPr>
        </p:nvSpPr>
        <p:spPr>
          <a:xfrm>
            <a:off x="643466" y="786383"/>
            <a:ext cx="3517567" cy="2093975"/>
          </a:xfrm>
        </p:spPr>
        <p:txBody>
          <a:bodyPr anchor="b">
            <a:normAutofit/>
          </a:bodyPr>
          <a:lstStyle/>
          <a:p>
            <a:r>
              <a:rPr lang="en-IN" dirty="0"/>
              <a:t>Cuisines </a:t>
            </a:r>
          </a:p>
        </p:txBody>
      </p:sp>
      <p:pic>
        <p:nvPicPr>
          <p:cNvPr id="4" name="Content Placeholder 3" descr="A graph of different types of cuisines&#10;&#10;Description automatically generated">
            <a:extLst>
              <a:ext uri="{FF2B5EF4-FFF2-40B4-BE49-F238E27FC236}">
                <a16:creationId xmlns:a16="http://schemas.microsoft.com/office/drawing/2014/main" id="{10EDC1B1-20CF-87E4-F281-B43ABB417B8A}"/>
              </a:ext>
            </a:extLst>
          </p:cNvPr>
          <p:cNvPicPr>
            <a:picLocks noGrp="1" noChangeAspect="1"/>
          </p:cNvPicPr>
          <p:nvPr>
            <p:ph idx="1"/>
          </p:nvPr>
        </p:nvPicPr>
        <p:blipFill>
          <a:blip r:embed="rId2"/>
          <a:stretch>
            <a:fillRect/>
          </a:stretch>
        </p:blipFill>
        <p:spPr>
          <a:xfrm>
            <a:off x="5458984" y="1429720"/>
            <a:ext cx="5928344" cy="4060914"/>
          </a:xfrm>
          <a:prstGeom prst="rect">
            <a:avLst/>
          </a:prstGeom>
          <a:noFill/>
        </p:spPr>
      </p:pic>
      <p:sp>
        <p:nvSpPr>
          <p:cNvPr id="9" name="Text Placeholder 3">
            <a:extLst>
              <a:ext uri="{FF2B5EF4-FFF2-40B4-BE49-F238E27FC236}">
                <a16:creationId xmlns:a16="http://schemas.microsoft.com/office/drawing/2014/main" id="{4272F8E3-3394-D2F5-CFD1-9025E3FD7A73}"/>
              </a:ext>
            </a:extLst>
          </p:cNvPr>
          <p:cNvSpPr>
            <a:spLocks noGrp="1"/>
          </p:cNvSpPr>
          <p:nvPr>
            <p:ph type="body" sz="half" idx="2"/>
          </p:nvPr>
        </p:nvSpPr>
        <p:spPr>
          <a:xfrm>
            <a:off x="643465" y="3043050"/>
            <a:ext cx="3517567" cy="3064505"/>
          </a:xfrm>
        </p:spPr>
        <p:txBody>
          <a:bodyPr/>
          <a:lstStyle/>
          <a:p>
            <a:pPr marL="285750" indent="-285750">
              <a:buFont typeface="Wingdings" panose="05000000000000000000" pitchFamily="2" charset="2"/>
              <a:buChar char="Ø"/>
            </a:pPr>
            <a:r>
              <a:rPr lang="en-US" dirty="0"/>
              <a:t>We have several cuisines made by Restaurants in Bangalore for the people over there as they would be from different parts of the country and from different cultures.</a:t>
            </a:r>
          </a:p>
          <a:p>
            <a:pPr marL="285750" indent="-285750">
              <a:buFont typeface="Wingdings" panose="05000000000000000000" pitchFamily="2" charset="2"/>
              <a:buChar char="Ø"/>
            </a:pPr>
            <a:r>
              <a:rPr lang="en-US" dirty="0"/>
              <a:t> Top 1 cuisines is North Indian type have nearly </a:t>
            </a:r>
            <a:r>
              <a:rPr lang="en-US" dirty="0">
                <a:highlight>
                  <a:srgbClr val="808000"/>
                </a:highlight>
              </a:rPr>
              <a:t>15750</a:t>
            </a:r>
            <a:r>
              <a:rPr lang="en-US" dirty="0"/>
              <a:t> Number of Restaurants.</a:t>
            </a:r>
          </a:p>
        </p:txBody>
      </p:sp>
    </p:spTree>
    <p:extLst>
      <p:ext uri="{BB962C8B-B14F-4D97-AF65-F5344CB8AC3E}">
        <p14:creationId xmlns:p14="http://schemas.microsoft.com/office/powerpoint/2010/main" val="1585868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blue and orange bars&#10;&#10;Description automatically generated">
            <a:extLst>
              <a:ext uri="{FF2B5EF4-FFF2-40B4-BE49-F238E27FC236}">
                <a16:creationId xmlns:a16="http://schemas.microsoft.com/office/drawing/2014/main" id="{D3DE1BD1-9F0A-3AE9-E420-5E8BDED47A6B}"/>
              </a:ext>
            </a:extLst>
          </p:cNvPr>
          <p:cNvPicPr>
            <a:picLocks noGrp="1" noChangeAspect="1"/>
          </p:cNvPicPr>
          <p:nvPr>
            <p:ph type="pic" idx="1"/>
          </p:nvPr>
        </p:nvPicPr>
        <p:blipFill rotWithShape="1">
          <a:blip r:embed="rId2"/>
          <a:srcRect t="40007" b="4154"/>
          <a:stretch/>
        </p:blipFill>
        <p:spPr>
          <a:xfrm>
            <a:off x="15" y="10"/>
            <a:ext cx="12191985" cy="4578340"/>
          </a:xfrm>
          <a:prstGeom prst="rect">
            <a:avLst/>
          </a:prstGeom>
          <a:noFill/>
        </p:spPr>
      </p:pic>
      <p:sp>
        <p:nvSpPr>
          <p:cNvPr id="21" name="Title 2">
            <a:extLst>
              <a:ext uri="{FF2B5EF4-FFF2-40B4-BE49-F238E27FC236}">
                <a16:creationId xmlns:a16="http://schemas.microsoft.com/office/drawing/2014/main" id="{F3953DD7-5BEA-29BA-4293-74466BDD6B35}"/>
              </a:ext>
            </a:extLst>
          </p:cNvPr>
          <p:cNvSpPr>
            <a:spLocks noGrp="1"/>
          </p:cNvSpPr>
          <p:nvPr>
            <p:ph type="title"/>
          </p:nvPr>
        </p:nvSpPr>
        <p:spPr>
          <a:xfrm>
            <a:off x="1097279" y="4799362"/>
            <a:ext cx="10113645" cy="743682"/>
          </a:xfrm>
        </p:spPr>
        <p:txBody>
          <a:bodyPr/>
          <a:lstStyle/>
          <a:p>
            <a:r>
              <a:rPr lang="en-US" sz="2800" b="1" i="0" dirty="0">
                <a:solidFill>
                  <a:schemeClr val="bg1"/>
                </a:solidFill>
                <a:effectLst/>
                <a:latin typeface="Helvetica Neue"/>
              </a:rPr>
              <a:t>Book Table Facility, Location Wise</a:t>
            </a:r>
            <a:br>
              <a:rPr lang="en-US" sz="1100" b="1" i="0" dirty="0">
                <a:solidFill>
                  <a:srgbClr val="000000"/>
                </a:solidFill>
                <a:effectLst/>
                <a:latin typeface="Helvetica Neue"/>
              </a:rPr>
            </a:br>
            <a:endParaRPr lang="en-US" sz="2000" dirty="0"/>
          </a:p>
        </p:txBody>
      </p:sp>
      <p:sp>
        <p:nvSpPr>
          <p:cNvPr id="22" name="Text Placeholder 3">
            <a:extLst>
              <a:ext uri="{FF2B5EF4-FFF2-40B4-BE49-F238E27FC236}">
                <a16:creationId xmlns:a16="http://schemas.microsoft.com/office/drawing/2014/main" id="{A69C2994-A518-70B7-4ECF-7199780727BB}"/>
              </a:ext>
            </a:extLst>
          </p:cNvPr>
          <p:cNvSpPr>
            <a:spLocks noGrp="1"/>
          </p:cNvSpPr>
          <p:nvPr>
            <p:ph type="body" sz="half" idx="2"/>
          </p:nvPr>
        </p:nvSpPr>
        <p:spPr>
          <a:xfrm>
            <a:off x="1097279" y="5715000"/>
            <a:ext cx="10113264" cy="609600"/>
          </a:xfrm>
        </p:spPr>
        <p:txBody>
          <a:bodyPr/>
          <a:lstStyle/>
          <a:p>
            <a:r>
              <a:rPr lang="en-US" i="0" dirty="0">
                <a:solidFill>
                  <a:schemeClr val="bg1"/>
                </a:solidFill>
                <a:effectLst/>
                <a:latin typeface="Helvetica Neue"/>
              </a:rPr>
              <a:t>"Koramangala 5th block," table bookings are notably high, while "BTM" displays the least occurrence of such reservations.</a:t>
            </a:r>
            <a:endParaRPr lang="en-US" dirty="0">
              <a:solidFill>
                <a:schemeClr val="bg1"/>
              </a:solidFill>
            </a:endParaRPr>
          </a:p>
        </p:txBody>
      </p:sp>
    </p:spTree>
    <p:extLst>
      <p:ext uri="{BB962C8B-B14F-4D97-AF65-F5344CB8AC3E}">
        <p14:creationId xmlns:p14="http://schemas.microsoft.com/office/powerpoint/2010/main" val="1682892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7F50B09F-C2C1-4390-5002-76E9E4B694B7}"/>
              </a:ext>
            </a:extLst>
          </p:cNvPr>
          <p:cNvSpPr>
            <a:spLocks noGrp="1"/>
          </p:cNvSpPr>
          <p:nvPr>
            <p:ph type="title"/>
          </p:nvPr>
        </p:nvSpPr>
        <p:spPr>
          <a:xfrm>
            <a:off x="643466" y="786383"/>
            <a:ext cx="3517567" cy="2093975"/>
          </a:xfrm>
        </p:spPr>
        <p:txBody>
          <a:bodyPr/>
          <a:lstStyle/>
          <a:p>
            <a:r>
              <a:rPr lang="en-US" dirty="0"/>
              <a:t>Location Wise Voting</a:t>
            </a:r>
          </a:p>
        </p:txBody>
      </p:sp>
      <p:pic>
        <p:nvPicPr>
          <p:cNvPr id="5" name="Picture Placeholder 4">
            <a:extLst>
              <a:ext uri="{FF2B5EF4-FFF2-40B4-BE49-F238E27FC236}">
                <a16:creationId xmlns:a16="http://schemas.microsoft.com/office/drawing/2014/main" id="{8C3B5109-1EF9-874B-6411-A58DB2331B23}"/>
              </a:ext>
            </a:extLst>
          </p:cNvPr>
          <p:cNvPicPr>
            <a:picLocks noGrp="1" noChangeAspect="1"/>
          </p:cNvPicPr>
          <p:nvPr>
            <p:ph idx="1"/>
          </p:nvPr>
        </p:nvPicPr>
        <p:blipFill rotWithShape="1">
          <a:blip r:embed="rId2"/>
          <a:srcRect r="23584" b="1"/>
          <a:stretch/>
        </p:blipFill>
        <p:spPr>
          <a:xfrm>
            <a:off x="4698230" y="133350"/>
            <a:ext cx="7337375" cy="6553199"/>
          </a:xfrm>
          <a:prstGeom prst="rect">
            <a:avLst/>
          </a:prstGeom>
          <a:noFill/>
        </p:spPr>
      </p:pic>
      <p:sp>
        <p:nvSpPr>
          <p:cNvPr id="19" name="Text Placeholder 3">
            <a:extLst>
              <a:ext uri="{FF2B5EF4-FFF2-40B4-BE49-F238E27FC236}">
                <a16:creationId xmlns:a16="http://schemas.microsoft.com/office/drawing/2014/main" id="{C416BB46-7301-FB14-656F-8875579BFC66}"/>
              </a:ext>
            </a:extLst>
          </p:cNvPr>
          <p:cNvSpPr>
            <a:spLocks noGrp="1"/>
          </p:cNvSpPr>
          <p:nvPr>
            <p:ph type="body" sz="half" idx="2"/>
          </p:nvPr>
        </p:nvSpPr>
        <p:spPr>
          <a:xfrm>
            <a:off x="601132" y="3007112"/>
            <a:ext cx="3517567" cy="3336538"/>
          </a:xfrm>
        </p:spPr>
        <p:txBody>
          <a:bodyPr/>
          <a:lstStyle/>
          <a:p>
            <a:r>
              <a:rPr lang="en-US" dirty="0"/>
              <a:t>Koramangala 5th block has garnered a significant number of votes, indicating strong engagement and participation from customers in this  particular area.</a:t>
            </a:r>
          </a:p>
          <a:p>
            <a:r>
              <a:rPr lang="en-US" dirty="0"/>
              <a:t>Let us see from the graph to know that Koramangala 5th block has received 12,90,425 votes.</a:t>
            </a:r>
          </a:p>
        </p:txBody>
      </p:sp>
    </p:spTree>
    <p:extLst>
      <p:ext uri="{BB962C8B-B14F-4D97-AF65-F5344CB8AC3E}">
        <p14:creationId xmlns:p14="http://schemas.microsoft.com/office/powerpoint/2010/main" val="135628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6CCF62-8B2E-FCA6-2435-A79BE4B5D05C}"/>
              </a:ext>
            </a:extLst>
          </p:cNvPr>
          <p:cNvPicPr>
            <a:picLocks noGrp="1" noChangeAspect="1"/>
          </p:cNvPicPr>
          <p:nvPr>
            <p:ph type="pic" idx="1"/>
          </p:nvPr>
        </p:nvPicPr>
        <p:blipFill>
          <a:blip r:embed="rId2"/>
          <a:stretch/>
        </p:blipFill>
        <p:spPr>
          <a:xfrm>
            <a:off x="1797087" y="0"/>
            <a:ext cx="8597841" cy="4578350"/>
          </a:xfrm>
          <a:prstGeom prst="rect">
            <a:avLst/>
          </a:prstGeom>
          <a:noFill/>
        </p:spPr>
      </p:pic>
      <p:sp>
        <p:nvSpPr>
          <p:cNvPr id="9" name="Title 2">
            <a:extLst>
              <a:ext uri="{FF2B5EF4-FFF2-40B4-BE49-F238E27FC236}">
                <a16:creationId xmlns:a16="http://schemas.microsoft.com/office/drawing/2014/main" id="{9D9D4417-5DD1-54C3-F33F-023CD8E30D79}"/>
              </a:ext>
            </a:extLst>
          </p:cNvPr>
          <p:cNvSpPr>
            <a:spLocks noGrp="1"/>
          </p:cNvSpPr>
          <p:nvPr>
            <p:ph type="title"/>
          </p:nvPr>
        </p:nvSpPr>
        <p:spPr>
          <a:xfrm>
            <a:off x="1097279" y="4799362"/>
            <a:ext cx="10113645" cy="743682"/>
          </a:xfrm>
        </p:spPr>
        <p:txBody>
          <a:bodyPr/>
          <a:lstStyle/>
          <a:p>
            <a:r>
              <a:rPr lang="en-US" dirty="0"/>
              <a:t>Dish Types</a:t>
            </a:r>
          </a:p>
        </p:txBody>
      </p:sp>
      <p:sp>
        <p:nvSpPr>
          <p:cNvPr id="11" name="Text Placeholder 3">
            <a:extLst>
              <a:ext uri="{FF2B5EF4-FFF2-40B4-BE49-F238E27FC236}">
                <a16:creationId xmlns:a16="http://schemas.microsoft.com/office/drawing/2014/main" id="{E90B1A84-193D-8C07-DBD3-F421FBA5B735}"/>
              </a:ext>
            </a:extLst>
          </p:cNvPr>
          <p:cNvSpPr>
            <a:spLocks noGrp="1"/>
          </p:cNvSpPr>
          <p:nvPr>
            <p:ph type="body" sz="half" idx="2"/>
          </p:nvPr>
        </p:nvSpPr>
        <p:spPr>
          <a:xfrm>
            <a:off x="1097279" y="5715000"/>
            <a:ext cx="10113264" cy="609600"/>
          </a:xfrm>
        </p:spPr>
        <p:txBody>
          <a:bodyPr/>
          <a:lstStyle/>
          <a:p>
            <a:r>
              <a:rPr lang="en-US" dirty="0"/>
              <a:t>Dishes such Pasta, Burgers, Pizza, Biryani, Sandwiches, paratha and so on. Let us see from the graph to know, Most of them are like to eat Chicken nearly the count is 6500.</a:t>
            </a:r>
          </a:p>
        </p:txBody>
      </p:sp>
    </p:spTree>
    <p:extLst>
      <p:ext uri="{BB962C8B-B14F-4D97-AF65-F5344CB8AC3E}">
        <p14:creationId xmlns:p14="http://schemas.microsoft.com/office/powerpoint/2010/main" val="3788956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7E2341EC-1BE3-A00B-3BB2-53B50EB641E9}"/>
              </a:ext>
            </a:extLst>
          </p:cNvPr>
          <p:cNvSpPr>
            <a:spLocks noGrp="1"/>
          </p:cNvSpPr>
          <p:nvPr>
            <p:ph type="title"/>
          </p:nvPr>
        </p:nvSpPr>
        <p:spPr>
          <a:xfrm>
            <a:off x="1097280" y="286603"/>
            <a:ext cx="10058400" cy="1450757"/>
          </a:xfrm>
        </p:spPr>
        <p:txBody>
          <a:bodyPr anchor="b">
            <a:normAutofit/>
          </a:bodyPr>
          <a:lstStyle/>
          <a:p>
            <a:r>
              <a:rPr lang="en-US" dirty="0"/>
              <a:t>Build Machine Learning</a:t>
            </a:r>
            <a:br>
              <a:rPr lang="en-US" dirty="0"/>
            </a:br>
            <a:r>
              <a:rPr lang="en-US" dirty="0"/>
              <a:t>Multiple Models</a:t>
            </a:r>
          </a:p>
        </p:txBody>
      </p:sp>
      <p:pic>
        <p:nvPicPr>
          <p:cNvPr id="5" name="Content Placeholder 4">
            <a:extLst>
              <a:ext uri="{FF2B5EF4-FFF2-40B4-BE49-F238E27FC236}">
                <a16:creationId xmlns:a16="http://schemas.microsoft.com/office/drawing/2014/main" id="{B3330D64-7354-70B7-920B-CDFD6A68BAEB}"/>
              </a:ext>
            </a:extLst>
          </p:cNvPr>
          <p:cNvPicPr>
            <a:picLocks noGrp="1" noChangeAspect="1"/>
          </p:cNvPicPr>
          <p:nvPr>
            <p:ph idx="1"/>
          </p:nvPr>
        </p:nvPicPr>
        <p:blipFill>
          <a:blip r:embed="rId2"/>
          <a:stretch/>
        </p:blipFill>
        <p:spPr>
          <a:xfrm>
            <a:off x="552450" y="1924051"/>
            <a:ext cx="10763250" cy="4419600"/>
          </a:xfrm>
          <a:prstGeom prst="rect">
            <a:avLst/>
          </a:prstGeom>
          <a:noFill/>
        </p:spPr>
      </p:pic>
    </p:spTree>
    <p:extLst>
      <p:ext uri="{BB962C8B-B14F-4D97-AF65-F5344CB8AC3E}">
        <p14:creationId xmlns:p14="http://schemas.microsoft.com/office/powerpoint/2010/main" val="269550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DEBF-430A-9E84-392F-0A31E1AE581A}"/>
              </a:ext>
            </a:extLst>
          </p:cNvPr>
          <p:cNvSpPr>
            <a:spLocks noGrp="1"/>
          </p:cNvSpPr>
          <p:nvPr>
            <p:ph type="title"/>
          </p:nvPr>
        </p:nvSpPr>
        <p:spPr/>
        <p:txBody>
          <a:bodyPr/>
          <a:lstStyle/>
          <a:p>
            <a:r>
              <a:rPr lang="en-IN" dirty="0"/>
              <a:t>               Key Finding</a:t>
            </a:r>
          </a:p>
        </p:txBody>
      </p:sp>
      <p:sp>
        <p:nvSpPr>
          <p:cNvPr id="3" name="Content Placeholder 2">
            <a:extLst>
              <a:ext uri="{FF2B5EF4-FFF2-40B4-BE49-F238E27FC236}">
                <a16:creationId xmlns:a16="http://schemas.microsoft.com/office/drawing/2014/main" id="{8A13B1CD-67F1-6859-5AA3-16776FE52519}"/>
              </a:ext>
            </a:extLst>
          </p:cNvPr>
          <p:cNvSpPr>
            <a:spLocks noGrp="1"/>
          </p:cNvSpPr>
          <p:nvPr>
            <p:ph idx="1"/>
          </p:nvPr>
        </p:nvSpPr>
        <p:spPr/>
        <p:txBody>
          <a:bodyPr>
            <a:normAutofit fontScale="92500"/>
          </a:bodyPr>
          <a:lstStyle/>
          <a:p>
            <a:pPr>
              <a:buFont typeface="Wingdings" panose="05000000000000000000" pitchFamily="2" charset="2"/>
              <a:buChar char="Ø"/>
            </a:pPr>
            <a:r>
              <a:rPr lang="en-US" sz="2000" dirty="0">
                <a:solidFill>
                  <a:srgbClr val="243440"/>
                </a:solidFill>
                <a:latin typeface="Poppins"/>
              </a:rPr>
              <a:t>Then, I utilized label encoding to transform the categorical columns into numerical format.</a:t>
            </a:r>
          </a:p>
          <a:p>
            <a:pPr>
              <a:buFont typeface="Wingdings" panose="05000000000000000000" pitchFamily="2" charset="2"/>
              <a:buChar char="Ø"/>
            </a:pPr>
            <a:r>
              <a:rPr lang="en-US" sz="2000" dirty="0">
                <a:latin typeface="Poppins" panose="00000500000000000000" pitchFamily="2" charset="0"/>
                <a:cs typeface="Poppins" panose="00000500000000000000" pitchFamily="2" charset="0"/>
              </a:rPr>
              <a:t>Koramangala 5th block has garnered a significant number of votes, indicating strong engagement and participation from customers in this  particular location.</a:t>
            </a:r>
          </a:p>
          <a:p>
            <a:pPr>
              <a:buFont typeface="Wingdings" panose="05000000000000000000" pitchFamily="2" charset="2"/>
              <a:buChar char="Ø"/>
            </a:pPr>
            <a:r>
              <a:rPr lang="en-US" sz="2000" dirty="0">
                <a:solidFill>
                  <a:srgbClr val="243440"/>
                </a:solidFill>
                <a:latin typeface="Poppins"/>
              </a:rPr>
              <a:t>Afterward, I split the data into training and testing sets to build and evaluate the machine learning model. </a:t>
            </a:r>
          </a:p>
          <a:p>
            <a:pPr>
              <a:buFont typeface="Wingdings" panose="05000000000000000000" pitchFamily="2" charset="2"/>
              <a:buChar char="Ø"/>
            </a:pPr>
            <a:r>
              <a:rPr lang="en-US" sz="2000" dirty="0">
                <a:solidFill>
                  <a:srgbClr val="243440"/>
                </a:solidFill>
                <a:latin typeface="Poppins"/>
              </a:rPr>
              <a:t> </a:t>
            </a:r>
            <a:r>
              <a:rPr lang="en-US" sz="2000" spc="152" dirty="0">
                <a:solidFill>
                  <a:srgbClr val="000000"/>
                </a:solidFill>
                <a:latin typeface="Poppins" panose="00000500000000000000" pitchFamily="2" charset="0"/>
                <a:cs typeface="Poppins" panose="00000500000000000000" pitchFamily="2" charset="0"/>
              </a:rPr>
              <a:t>Highest concentration of restaurants in "BTM“ and lowest in "DOMLUR”.</a:t>
            </a:r>
          </a:p>
          <a:p>
            <a:pPr>
              <a:buFont typeface="Wingdings" panose="05000000000000000000" pitchFamily="2" charset="2"/>
              <a:buChar char="Ø"/>
            </a:pPr>
            <a:r>
              <a:rPr lang="en-US" sz="2000" spc="152" dirty="0">
                <a:solidFill>
                  <a:srgbClr val="000000"/>
                </a:solidFill>
                <a:latin typeface="Times New Roman" panose="02020603050405020304" pitchFamily="18" charset="0"/>
                <a:cs typeface="Times New Roman" panose="02020603050405020304" pitchFamily="18" charset="0"/>
              </a:rPr>
              <a:t> </a:t>
            </a:r>
            <a:r>
              <a:rPr lang="en-US" sz="2100" spc="152" dirty="0">
                <a:solidFill>
                  <a:srgbClr val="000000"/>
                </a:solidFill>
                <a:latin typeface="Poppins" panose="00000500000000000000" pitchFamily="2" charset="0"/>
                <a:cs typeface="Poppins" panose="00000500000000000000" pitchFamily="2" charset="0"/>
              </a:rPr>
              <a:t>Popularity of Pubs and Bars, Buffet, and Drinks &amp; Nightlife Higher ratings</a:t>
            </a:r>
            <a:r>
              <a:rPr lang="en-US" sz="2000" spc="152" dirty="0">
                <a:solidFill>
                  <a:srgbClr val="000000"/>
                </a:solidFill>
                <a:latin typeface="Poppins" panose="00000500000000000000" pitchFamily="2" charset="0"/>
                <a:cs typeface="Poppins" panose="00000500000000000000" pitchFamily="2" charset="0"/>
              </a:rPr>
              <a:t>.</a:t>
            </a:r>
          </a:p>
          <a:p>
            <a:pPr marL="0" indent="0">
              <a:buNone/>
            </a:pPr>
            <a:endParaRPr lang="en-US" sz="2000" spc="152" dirty="0">
              <a:solidFill>
                <a:srgbClr val="000000"/>
              </a:solidFill>
              <a:latin typeface="Poppins" panose="00000500000000000000" pitchFamily="2" charset="0"/>
              <a:cs typeface="Poppins" panose="00000500000000000000" pitchFamily="2" charset="0"/>
            </a:endParaRPr>
          </a:p>
          <a:p>
            <a:pPr>
              <a:buFont typeface="Wingdings" panose="05000000000000000000" pitchFamily="2" charset="2"/>
              <a:buChar char="Ø"/>
            </a:pPr>
            <a:endParaRPr lang="en-US" sz="2000" spc="152"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spc="152" dirty="0">
              <a:solidFill>
                <a:srgbClr val="000000"/>
              </a:solidFill>
              <a:latin typeface="Poppins" panose="00000500000000000000" pitchFamily="2" charset="0"/>
              <a:cs typeface="Poppins" panose="00000500000000000000" pitchFamily="2"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71041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0AED-F21E-C2F9-7109-481A7D4D5B51}"/>
              </a:ext>
            </a:extLst>
          </p:cNvPr>
          <p:cNvSpPr>
            <a:spLocks noGrp="1"/>
          </p:cNvSpPr>
          <p:nvPr>
            <p:ph type="title"/>
          </p:nvPr>
        </p:nvSpPr>
        <p:spPr>
          <a:xfrm>
            <a:off x="1097280" y="225083"/>
            <a:ext cx="10058400" cy="1512277"/>
          </a:xfrm>
        </p:spPr>
        <p:txBody>
          <a:bodyPr>
            <a:normAutofit fontScale="90000"/>
          </a:bodyPr>
          <a:lstStyle/>
          <a:p>
            <a:br>
              <a:rPr lang="en-US" sz="4000" b="1" spc="264" dirty="0">
                <a:solidFill>
                  <a:srgbClr val="243440"/>
                </a:solidFill>
                <a:latin typeface="Times New Roman" panose="02020603050405020304" pitchFamily="18" charset="0"/>
                <a:cs typeface="Times New Roman" panose="02020603050405020304" pitchFamily="18" charset="0"/>
              </a:rPr>
            </a:br>
            <a:br>
              <a:rPr lang="en-US" sz="4000" b="1" spc="264" dirty="0">
                <a:solidFill>
                  <a:srgbClr val="243440"/>
                </a:solidFill>
                <a:latin typeface="Times New Roman" panose="02020603050405020304" pitchFamily="18" charset="0"/>
                <a:cs typeface="Times New Roman" panose="02020603050405020304" pitchFamily="18" charset="0"/>
              </a:rPr>
            </a:br>
            <a:br>
              <a:rPr lang="en-US" sz="4000" b="1" spc="264" dirty="0">
                <a:solidFill>
                  <a:srgbClr val="243440"/>
                </a:solidFill>
                <a:latin typeface="Times New Roman" panose="02020603050405020304" pitchFamily="18" charset="0"/>
                <a:cs typeface="Times New Roman" panose="02020603050405020304" pitchFamily="18" charset="0"/>
              </a:rPr>
            </a:br>
            <a:br>
              <a:rPr lang="en-US" sz="4000" b="1" spc="264" dirty="0">
                <a:solidFill>
                  <a:srgbClr val="243440"/>
                </a:solidFill>
                <a:latin typeface="Times New Roman" panose="02020603050405020304" pitchFamily="18" charset="0"/>
                <a:cs typeface="Times New Roman" panose="02020603050405020304" pitchFamily="18" charset="0"/>
              </a:rPr>
            </a:br>
            <a:br>
              <a:rPr lang="en-US" sz="4000" b="1" spc="264" dirty="0">
                <a:solidFill>
                  <a:srgbClr val="243440"/>
                </a:solidFill>
                <a:latin typeface="Times New Roman" panose="02020603050405020304" pitchFamily="18" charset="0"/>
                <a:cs typeface="Times New Roman" panose="02020603050405020304" pitchFamily="18" charset="0"/>
              </a:rPr>
            </a:br>
            <a:br>
              <a:rPr lang="en-US" sz="4000" b="1" spc="264" dirty="0">
                <a:solidFill>
                  <a:srgbClr val="243440"/>
                </a:solidFill>
                <a:latin typeface="Times New Roman" panose="02020603050405020304" pitchFamily="18" charset="0"/>
                <a:cs typeface="Times New Roman" panose="02020603050405020304" pitchFamily="18" charset="0"/>
              </a:rPr>
            </a:br>
            <a:br>
              <a:rPr lang="en-US" sz="4000" b="1" spc="264" dirty="0">
                <a:solidFill>
                  <a:srgbClr val="243440"/>
                </a:solidFill>
                <a:latin typeface="Times New Roman" panose="02020603050405020304" pitchFamily="18" charset="0"/>
                <a:cs typeface="Times New Roman" panose="02020603050405020304" pitchFamily="18" charset="0"/>
              </a:rPr>
            </a:br>
            <a:r>
              <a:rPr lang="en-US" sz="3600" b="1" spc="264" dirty="0">
                <a:solidFill>
                  <a:srgbClr val="243440"/>
                </a:solidFill>
                <a:latin typeface="Times New Roman" panose="02020603050405020304" pitchFamily="18" charset="0"/>
                <a:cs typeface="Times New Roman" panose="02020603050405020304" pitchFamily="18" charset="0"/>
              </a:rPr>
              <a:t>BUILD THE MACHINE LEARNING MODELS</a:t>
            </a:r>
            <a:endParaRPr lang="en-IN" dirty="0"/>
          </a:p>
        </p:txBody>
      </p:sp>
      <p:sp>
        <p:nvSpPr>
          <p:cNvPr id="3" name="Content Placeholder 2">
            <a:extLst>
              <a:ext uri="{FF2B5EF4-FFF2-40B4-BE49-F238E27FC236}">
                <a16:creationId xmlns:a16="http://schemas.microsoft.com/office/drawing/2014/main" id="{9ABD6AF5-49AD-6934-FCCD-778B8040A6EE}"/>
              </a:ext>
            </a:extLst>
          </p:cNvPr>
          <p:cNvSpPr>
            <a:spLocks noGrp="1"/>
          </p:cNvSpPr>
          <p:nvPr>
            <p:ph idx="1"/>
          </p:nvPr>
        </p:nvSpPr>
        <p:spPr/>
        <p:txBody>
          <a:bodyPr/>
          <a:lstStyle/>
          <a:p>
            <a:pPr marL="693870" lvl="1" indent="-346935">
              <a:lnSpc>
                <a:spcPts val="4499"/>
              </a:lnSpc>
              <a:buFont typeface="Arial"/>
              <a:buChar char="•"/>
            </a:pPr>
            <a:r>
              <a:rPr lang="en-US" sz="2000" dirty="0">
                <a:solidFill>
                  <a:srgbClr val="243440"/>
                </a:solidFill>
                <a:latin typeface="Poppins"/>
              </a:rPr>
              <a:t> The Extreme Gradient Boosting(XGB) model achieved an accuracy of 99.84% on  the training data and </a:t>
            </a:r>
            <a:r>
              <a:rPr lang="en-US" sz="2000" dirty="0">
                <a:solidFill>
                  <a:srgbClr val="00B050"/>
                </a:solidFill>
                <a:latin typeface="Poppins"/>
              </a:rPr>
              <a:t>93.74% </a:t>
            </a:r>
            <a:r>
              <a:rPr lang="en-US" sz="2000" dirty="0">
                <a:solidFill>
                  <a:srgbClr val="243440"/>
                </a:solidFill>
                <a:latin typeface="Poppins"/>
              </a:rPr>
              <a:t>on the test data. </a:t>
            </a:r>
          </a:p>
          <a:p>
            <a:pPr marL="693870" lvl="1" indent="-346935">
              <a:lnSpc>
                <a:spcPts val="4499"/>
              </a:lnSpc>
              <a:buFont typeface="Arial"/>
              <a:buChar char="•"/>
            </a:pPr>
            <a:r>
              <a:rPr lang="en-US" sz="2000" dirty="0">
                <a:solidFill>
                  <a:srgbClr val="243440"/>
                </a:solidFill>
                <a:latin typeface="Poppins"/>
              </a:rPr>
              <a:t>The Decision Tree model yielded high accuracy levels with 99.72% on the training data and </a:t>
            </a:r>
            <a:r>
              <a:rPr lang="en-US" sz="2000" dirty="0">
                <a:solidFill>
                  <a:srgbClr val="00B050"/>
                </a:solidFill>
                <a:latin typeface="Poppins"/>
              </a:rPr>
              <a:t>93.28%</a:t>
            </a:r>
            <a:r>
              <a:rPr lang="en-US" sz="2000" dirty="0">
                <a:solidFill>
                  <a:srgbClr val="243440"/>
                </a:solidFill>
                <a:latin typeface="Poppins"/>
              </a:rPr>
              <a:t> on the test data.</a:t>
            </a:r>
          </a:p>
          <a:p>
            <a:pPr marL="693870" lvl="1" indent="-346935">
              <a:lnSpc>
                <a:spcPts val="4499"/>
              </a:lnSpc>
              <a:buFont typeface="Arial"/>
              <a:buChar char="•"/>
            </a:pPr>
            <a:r>
              <a:rPr lang="en-US" sz="2000" dirty="0">
                <a:solidFill>
                  <a:srgbClr val="243440"/>
                </a:solidFill>
                <a:latin typeface="Poppins"/>
              </a:rPr>
              <a:t>The Random Forest model obtained respectable accuracies of 99.72% on the training data and </a:t>
            </a:r>
            <a:r>
              <a:rPr lang="en-US" sz="2000" dirty="0">
                <a:solidFill>
                  <a:srgbClr val="00B050"/>
                </a:solidFill>
                <a:latin typeface="Poppins"/>
              </a:rPr>
              <a:t>94.69%</a:t>
            </a:r>
            <a:r>
              <a:rPr lang="en-US" sz="2000" dirty="0">
                <a:solidFill>
                  <a:srgbClr val="243440"/>
                </a:solidFill>
                <a:latin typeface="Poppins"/>
              </a:rPr>
              <a:t> on the test data.</a:t>
            </a:r>
          </a:p>
          <a:p>
            <a:endParaRPr lang="en-IN" dirty="0"/>
          </a:p>
        </p:txBody>
      </p:sp>
    </p:spTree>
    <p:extLst>
      <p:ext uri="{BB962C8B-B14F-4D97-AF65-F5344CB8AC3E}">
        <p14:creationId xmlns:p14="http://schemas.microsoft.com/office/powerpoint/2010/main" val="49899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29B9-AC04-B768-D4C5-021FBCB2D34E}"/>
              </a:ext>
            </a:extLst>
          </p:cNvPr>
          <p:cNvSpPr>
            <a:spLocks noGrp="1"/>
          </p:cNvSpPr>
          <p:nvPr>
            <p:ph type="title"/>
          </p:nvPr>
        </p:nvSpPr>
        <p:spPr/>
        <p:txBody>
          <a:bodyPr/>
          <a:lstStyle/>
          <a:p>
            <a:r>
              <a:rPr lang="en-IN" dirty="0"/>
              <a:t>Helpful For Business</a:t>
            </a:r>
          </a:p>
        </p:txBody>
      </p:sp>
      <p:sp>
        <p:nvSpPr>
          <p:cNvPr id="3" name="Content Placeholder 2">
            <a:extLst>
              <a:ext uri="{FF2B5EF4-FFF2-40B4-BE49-F238E27FC236}">
                <a16:creationId xmlns:a16="http://schemas.microsoft.com/office/drawing/2014/main" id="{1E70D08B-5DF5-C9F0-A3EB-A6A841EDF7C3}"/>
              </a:ext>
            </a:extLst>
          </p:cNvPr>
          <p:cNvSpPr>
            <a:spLocks noGrp="1"/>
          </p:cNvSpPr>
          <p:nvPr>
            <p:ph idx="1"/>
          </p:nvPr>
        </p:nvSpPr>
        <p:spPr>
          <a:xfrm>
            <a:off x="1097279" y="2108201"/>
            <a:ext cx="10432111" cy="3760891"/>
          </a:xfrm>
        </p:spPr>
        <p:txBody>
          <a:bodyPr>
            <a:normAutofit lnSpcReduction="10000"/>
          </a:bodyPr>
          <a:lstStyle/>
          <a:p>
            <a:pPr>
              <a:buFont typeface="Wingdings" panose="05000000000000000000" pitchFamily="2" charset="2"/>
              <a:buChar char="Ø"/>
            </a:pPr>
            <a:r>
              <a:rPr lang="en-IN" dirty="0"/>
              <a:t> In Bangalore ,it has more than 12,000 Restaurants ,Serving different dishes from all over the City. New Restaurants opening each and every day.</a:t>
            </a:r>
          </a:p>
          <a:p>
            <a:pPr>
              <a:buFont typeface="Wingdings" panose="05000000000000000000" pitchFamily="2" charset="2"/>
              <a:buChar char="Ø"/>
            </a:pPr>
            <a:r>
              <a:rPr lang="en-IN" dirty="0"/>
              <a:t> </a:t>
            </a:r>
            <a:r>
              <a:rPr lang="en-US" dirty="0"/>
              <a:t>Analyze popular cuisines, trending dishes, and customer reviews to understand market preferences.</a:t>
            </a:r>
          </a:p>
          <a:p>
            <a:pPr>
              <a:buFont typeface="Wingdings" panose="05000000000000000000" pitchFamily="2" charset="2"/>
              <a:buChar char="Ø"/>
            </a:pPr>
            <a:r>
              <a:rPr lang="en-US" dirty="0"/>
              <a:t>  Identify areas with high demand or gaps in the market to optimize the </a:t>
            </a:r>
            <a:r>
              <a:rPr lang="en-US" dirty="0">
                <a:solidFill>
                  <a:srgbClr val="FF0000"/>
                </a:solidFill>
              </a:rPr>
              <a:t>location</a:t>
            </a:r>
            <a:r>
              <a:rPr lang="en-US" dirty="0">
                <a:solidFill>
                  <a:srgbClr val="00B050"/>
                </a:solidFill>
              </a:rPr>
              <a:t> </a:t>
            </a:r>
            <a:r>
              <a:rPr lang="en-US" dirty="0"/>
              <a:t>of your business.</a:t>
            </a:r>
          </a:p>
          <a:p>
            <a:pPr>
              <a:buFont typeface="Wingdings" panose="05000000000000000000" pitchFamily="2" charset="2"/>
              <a:buChar char="Ø"/>
            </a:pPr>
            <a:r>
              <a:rPr lang="en-US" dirty="0"/>
              <a:t> Use data on popular dishes and cuisines to optimize your </a:t>
            </a:r>
            <a:r>
              <a:rPr lang="en-US" dirty="0">
                <a:solidFill>
                  <a:srgbClr val="FF0000"/>
                </a:solidFill>
              </a:rPr>
              <a:t>menu</a:t>
            </a:r>
            <a:r>
              <a:rPr lang="en-US" dirty="0"/>
              <a:t> based on customer preferences.</a:t>
            </a:r>
          </a:p>
          <a:p>
            <a:pPr>
              <a:buFont typeface="Wingdings" panose="05000000000000000000" pitchFamily="2" charset="2"/>
              <a:buChar char="Ø"/>
            </a:pPr>
            <a:r>
              <a:rPr lang="en-US" dirty="0"/>
              <a:t>  Respond to </a:t>
            </a:r>
            <a:r>
              <a:rPr lang="en-US" dirty="0">
                <a:solidFill>
                  <a:srgbClr val="00B0F0"/>
                </a:solidFill>
              </a:rPr>
              <a:t>customer reviews </a:t>
            </a:r>
            <a:r>
              <a:rPr lang="en-US" dirty="0"/>
              <a:t>to build a positive online reputation and engage with your customer base.</a:t>
            </a:r>
          </a:p>
          <a:p>
            <a:pPr>
              <a:buFont typeface="Wingdings" panose="05000000000000000000" pitchFamily="2" charset="2"/>
              <a:buChar char="Ø"/>
            </a:pPr>
            <a:r>
              <a:rPr lang="en-US" dirty="0"/>
              <a:t> There is a separate team for advertisement, which sells the website to the restaurant owners and attracts then to </a:t>
            </a:r>
            <a:r>
              <a:rPr lang="en-US" dirty="0">
                <a:solidFill>
                  <a:srgbClr val="00B0F0"/>
                </a:solidFill>
              </a:rPr>
              <a:t>advertise </a:t>
            </a:r>
            <a:r>
              <a:rPr lang="en-US" dirty="0"/>
              <a:t>with Zomato.</a:t>
            </a:r>
          </a:p>
          <a:p>
            <a:pPr marL="0" indent="0">
              <a:buNone/>
            </a:pPr>
            <a:endParaRPr lang="en-IN" dirty="0"/>
          </a:p>
        </p:txBody>
      </p:sp>
    </p:spTree>
    <p:extLst>
      <p:ext uri="{BB962C8B-B14F-4D97-AF65-F5344CB8AC3E}">
        <p14:creationId xmlns:p14="http://schemas.microsoft.com/office/powerpoint/2010/main" val="1326726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DBB2-373E-ACC3-3DBE-42955C075F5C}"/>
              </a:ext>
            </a:extLst>
          </p:cNvPr>
          <p:cNvSpPr>
            <a:spLocks noGrp="1"/>
          </p:cNvSpPr>
          <p:nvPr>
            <p:ph type="title"/>
          </p:nvPr>
        </p:nvSpPr>
        <p:spPr>
          <a:xfrm>
            <a:off x="1097280" y="286603"/>
            <a:ext cx="10058400" cy="1450757"/>
          </a:xfrm>
        </p:spPr>
        <p:txBody>
          <a:bodyPr anchor="b">
            <a:normAutofit/>
          </a:bodyPr>
          <a:lstStyle/>
          <a:p>
            <a:r>
              <a:rPr lang="en-IN" dirty="0"/>
              <a:t>Conclusion </a:t>
            </a:r>
          </a:p>
        </p:txBody>
      </p:sp>
      <p:pic>
        <p:nvPicPr>
          <p:cNvPr id="1026" name="Picture 2">
            <a:extLst>
              <a:ext uri="{FF2B5EF4-FFF2-40B4-BE49-F238E27FC236}">
                <a16:creationId xmlns:a16="http://schemas.microsoft.com/office/drawing/2014/main" id="{385A2822-DE3B-D0BB-C14D-A6BE005D18B3}"/>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tretch/>
        </p:blipFill>
        <p:spPr bwMode="auto">
          <a:xfrm>
            <a:off x="411073" y="1934878"/>
            <a:ext cx="5951627" cy="415126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3">
            <a:extLst>
              <a:ext uri="{FF2B5EF4-FFF2-40B4-BE49-F238E27FC236}">
                <a16:creationId xmlns:a16="http://schemas.microsoft.com/office/drawing/2014/main" id="{0D0E52DE-D46C-196D-E25A-41961FFBBECC}"/>
              </a:ext>
            </a:extLst>
          </p:cNvPr>
          <p:cNvSpPr>
            <a:spLocks noGrp="1"/>
          </p:cNvSpPr>
          <p:nvPr>
            <p:ph sz="half" idx="2"/>
          </p:nvPr>
        </p:nvSpPr>
        <p:spPr>
          <a:xfrm>
            <a:off x="6515944" y="2120900"/>
            <a:ext cx="4639736" cy="3748194"/>
          </a:xfrm>
        </p:spPr>
        <p:txBody>
          <a:bodyPr>
            <a:normAutofit/>
          </a:bodyPr>
          <a:lstStyle/>
          <a:p>
            <a:r>
              <a:rPr lang="en-US" spc="119" dirty="0"/>
              <a:t>The random forest model provides the best accuracy results, with a high testing accuracy of 94.69%. </a:t>
            </a:r>
          </a:p>
          <a:p>
            <a:r>
              <a:rPr lang="en-US" spc="119" dirty="0"/>
              <a:t>This suggests that the random forest model is more likely to perform well on new, unseen data and is the most suitable choice among the three models for this specific problem.</a:t>
            </a:r>
          </a:p>
          <a:p>
            <a:endParaRPr lang="en-US" dirty="0"/>
          </a:p>
        </p:txBody>
      </p:sp>
    </p:spTree>
    <p:extLst>
      <p:ext uri="{BB962C8B-B14F-4D97-AF65-F5344CB8AC3E}">
        <p14:creationId xmlns:p14="http://schemas.microsoft.com/office/powerpoint/2010/main" val="8712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AB0AC48-F5A3-5E13-4681-0D9F8713A8C2}"/>
              </a:ext>
            </a:extLst>
          </p:cNvPr>
          <p:cNvSpPr>
            <a:spLocks noGrp="1"/>
          </p:cNvSpPr>
          <p:nvPr>
            <p:ph type="title"/>
          </p:nvPr>
        </p:nvSpPr>
        <p:spPr>
          <a:xfrm>
            <a:off x="1097280" y="286603"/>
            <a:ext cx="10058400" cy="1450757"/>
          </a:xfrm>
        </p:spPr>
        <p:txBody>
          <a:bodyPr anchor="b">
            <a:normAutofit/>
          </a:bodyPr>
          <a:lstStyle/>
          <a:p>
            <a:r>
              <a:rPr lang="en-US" dirty="0"/>
              <a:t>About Zomato Orders</a:t>
            </a:r>
          </a:p>
        </p:txBody>
      </p:sp>
      <p:sp>
        <p:nvSpPr>
          <p:cNvPr id="24" name="Content Placeholder 3">
            <a:extLst>
              <a:ext uri="{FF2B5EF4-FFF2-40B4-BE49-F238E27FC236}">
                <a16:creationId xmlns:a16="http://schemas.microsoft.com/office/drawing/2014/main" id="{845B8A9E-A4D8-C52F-8A38-9B6F479F9013}"/>
              </a:ext>
            </a:extLst>
          </p:cNvPr>
          <p:cNvSpPr>
            <a:spLocks noGrp="1"/>
          </p:cNvSpPr>
          <p:nvPr>
            <p:ph sz="half" idx="1"/>
          </p:nvPr>
        </p:nvSpPr>
        <p:spPr>
          <a:xfrm>
            <a:off x="1097280" y="2120900"/>
            <a:ext cx="4639736" cy="3748193"/>
          </a:xfrm>
        </p:spPr>
        <p:txBody>
          <a:bodyPr>
            <a:normAutofit/>
          </a:bodyPr>
          <a:lstStyle/>
          <a:p>
            <a:pPr>
              <a:buFont typeface="Wingdings" panose="05000000000000000000" pitchFamily="2" charset="2"/>
              <a:buChar char="Ø"/>
            </a:pPr>
            <a:r>
              <a:rPr lang="en-US" sz="1800" dirty="0"/>
              <a:t> Zomato is an Indian multinational restaurant aggregator and food delivery company.</a:t>
            </a:r>
          </a:p>
          <a:p>
            <a:pPr>
              <a:buFont typeface="Wingdings" panose="05000000000000000000" pitchFamily="2" charset="2"/>
              <a:buChar char="Ø"/>
            </a:pPr>
            <a:r>
              <a:rPr lang="en-US" sz="1800" dirty="0"/>
              <a:t> In Bangalore, almost all restaurants are registered to accept online orders on Zomato.</a:t>
            </a:r>
          </a:p>
          <a:p>
            <a:pPr>
              <a:buFont typeface="Wingdings" panose="05000000000000000000" pitchFamily="2" charset="2"/>
              <a:buChar char="Ø"/>
            </a:pPr>
            <a:r>
              <a:rPr lang="en-US" sz="1800" dirty="0"/>
              <a:t> Providing food straight to customer’s homes with just a few clicks.</a:t>
            </a:r>
          </a:p>
          <a:p>
            <a:pPr>
              <a:buFont typeface="Wingdings" panose="05000000000000000000" pitchFamily="2" charset="2"/>
              <a:buChar char="Ø"/>
            </a:pPr>
            <a:r>
              <a:rPr lang="en-US" sz="1800" dirty="0"/>
              <a:t> Providing restaurant listings, reviews and dine-out services to customers in all places in  Bangalore.</a:t>
            </a:r>
          </a:p>
        </p:txBody>
      </p:sp>
      <p:pic>
        <p:nvPicPr>
          <p:cNvPr id="5" name="Content Placeholder 4" descr="A person walking next to a phone&#10;&#10;Description automatically generated">
            <a:extLst>
              <a:ext uri="{FF2B5EF4-FFF2-40B4-BE49-F238E27FC236}">
                <a16:creationId xmlns:a16="http://schemas.microsoft.com/office/drawing/2014/main" id="{8B4BBF8C-7F07-D770-2FEF-DA2E6A9E95D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5944" y="2193535"/>
            <a:ext cx="4639736" cy="3602923"/>
          </a:xfrm>
          <a:noFill/>
        </p:spPr>
      </p:pic>
    </p:spTree>
    <p:extLst>
      <p:ext uri="{BB962C8B-B14F-4D97-AF65-F5344CB8AC3E}">
        <p14:creationId xmlns:p14="http://schemas.microsoft.com/office/powerpoint/2010/main" val="3403027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F003D5-CF5D-4984-E265-0300CDCCC83C}"/>
              </a:ext>
            </a:extLst>
          </p:cNvPr>
          <p:cNvSpPr>
            <a:spLocks noGrp="1"/>
          </p:cNvSpPr>
          <p:nvPr>
            <p:ph type="title"/>
          </p:nvPr>
        </p:nvSpPr>
        <p:spPr>
          <a:xfrm>
            <a:off x="1097279" y="4799362"/>
            <a:ext cx="10113645" cy="743682"/>
          </a:xfrm>
        </p:spPr>
        <p:txBody>
          <a:bodyPr anchor="b">
            <a:normAutofit/>
          </a:bodyPr>
          <a:lstStyle/>
          <a:p>
            <a:r>
              <a:rPr lang="en-IN" dirty="0"/>
              <a:t>                            Thank You</a:t>
            </a:r>
          </a:p>
        </p:txBody>
      </p:sp>
      <p:sp>
        <p:nvSpPr>
          <p:cNvPr id="11" name="Text Placeholder 3">
            <a:extLst>
              <a:ext uri="{FF2B5EF4-FFF2-40B4-BE49-F238E27FC236}">
                <a16:creationId xmlns:a16="http://schemas.microsoft.com/office/drawing/2014/main" id="{50C0075D-E083-7B45-E835-AAF49F10E3C8}"/>
              </a:ext>
            </a:extLst>
          </p:cNvPr>
          <p:cNvSpPr>
            <a:spLocks noGrp="1"/>
          </p:cNvSpPr>
          <p:nvPr>
            <p:ph type="body" sz="half" idx="2"/>
          </p:nvPr>
        </p:nvSpPr>
        <p:spPr>
          <a:xfrm>
            <a:off x="1097279" y="5715000"/>
            <a:ext cx="10113264" cy="609600"/>
          </a:xfrm>
        </p:spPr>
        <p:txBody>
          <a:bodyPr>
            <a:normAutofit/>
          </a:bodyPr>
          <a:lstStyle/>
          <a:p>
            <a:r>
              <a:rPr lang="en-US" sz="2400" dirty="0"/>
              <a:t>                                     Improve your mood by eating healthy food</a:t>
            </a:r>
          </a:p>
        </p:txBody>
      </p:sp>
      <p:pic>
        <p:nvPicPr>
          <p:cNvPr id="6" name="Picture 5">
            <a:extLst>
              <a:ext uri="{FF2B5EF4-FFF2-40B4-BE49-F238E27FC236}">
                <a16:creationId xmlns:a16="http://schemas.microsoft.com/office/drawing/2014/main" id="{714A46C0-6052-C8AB-C35C-6D14041B0F89}"/>
              </a:ext>
            </a:extLst>
          </p:cNvPr>
          <p:cNvPicPr>
            <a:picLocks noChangeAspect="1"/>
          </p:cNvPicPr>
          <p:nvPr/>
        </p:nvPicPr>
        <p:blipFill>
          <a:blip r:embed="rId2"/>
          <a:stretch>
            <a:fillRect/>
          </a:stretch>
        </p:blipFill>
        <p:spPr>
          <a:xfrm>
            <a:off x="1" y="0"/>
            <a:ext cx="12192000" cy="4627405"/>
          </a:xfrm>
          <a:prstGeom prst="rect">
            <a:avLst/>
          </a:prstGeom>
        </p:spPr>
      </p:pic>
    </p:spTree>
    <p:extLst>
      <p:ext uri="{BB962C8B-B14F-4D97-AF65-F5344CB8AC3E}">
        <p14:creationId xmlns:p14="http://schemas.microsoft.com/office/powerpoint/2010/main" val="120656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047D976C-8508-0909-1DFE-78A124555151}"/>
              </a:ext>
            </a:extLst>
          </p:cNvPr>
          <p:cNvSpPr>
            <a:spLocks noGrp="1"/>
          </p:cNvSpPr>
          <p:nvPr>
            <p:ph type="title"/>
          </p:nvPr>
        </p:nvSpPr>
        <p:spPr>
          <a:xfrm>
            <a:off x="1097280" y="286603"/>
            <a:ext cx="10058400" cy="1450757"/>
          </a:xfrm>
        </p:spPr>
        <p:txBody>
          <a:bodyPr anchor="b">
            <a:normAutofit/>
          </a:bodyPr>
          <a:lstStyle/>
          <a:p>
            <a:r>
              <a:rPr lang="en-US" dirty="0"/>
              <a:t>Problem Statement</a:t>
            </a:r>
          </a:p>
        </p:txBody>
      </p:sp>
      <p:pic>
        <p:nvPicPr>
          <p:cNvPr id="22" name="Picture 21">
            <a:extLst>
              <a:ext uri="{FF2B5EF4-FFF2-40B4-BE49-F238E27FC236}">
                <a16:creationId xmlns:a16="http://schemas.microsoft.com/office/drawing/2014/main" id="{FAAC87C1-4932-2D26-EB75-43872B6C1494}"/>
              </a:ext>
            </a:extLst>
          </p:cNvPr>
          <p:cNvPicPr>
            <a:picLocks noChangeAspect="1"/>
          </p:cNvPicPr>
          <p:nvPr/>
        </p:nvPicPr>
        <p:blipFill>
          <a:blip r:embed="rId2"/>
          <a:stretch>
            <a:fillRect/>
          </a:stretch>
        </p:blipFill>
        <p:spPr>
          <a:xfrm>
            <a:off x="1097280" y="2452284"/>
            <a:ext cx="4639736" cy="3085424"/>
          </a:xfrm>
          <a:prstGeom prst="rect">
            <a:avLst/>
          </a:prstGeom>
          <a:noFill/>
        </p:spPr>
      </p:pic>
      <p:sp>
        <p:nvSpPr>
          <p:cNvPr id="14" name="Content Placeholder 13">
            <a:extLst>
              <a:ext uri="{FF2B5EF4-FFF2-40B4-BE49-F238E27FC236}">
                <a16:creationId xmlns:a16="http://schemas.microsoft.com/office/drawing/2014/main" id="{6EF2BC30-8969-25BD-3EE7-459CBA566BD2}"/>
              </a:ext>
            </a:extLst>
          </p:cNvPr>
          <p:cNvSpPr>
            <a:spLocks noGrp="1"/>
          </p:cNvSpPr>
          <p:nvPr>
            <p:ph sz="half" idx="2"/>
          </p:nvPr>
        </p:nvSpPr>
        <p:spPr>
          <a:xfrm>
            <a:off x="6515944" y="2120900"/>
            <a:ext cx="4639736" cy="3748194"/>
          </a:xfrm>
        </p:spPr>
        <p:txBody>
          <a:bodyPr>
            <a:normAutofit fontScale="92500" lnSpcReduction="20000"/>
          </a:bodyPr>
          <a:lstStyle/>
          <a:p>
            <a:r>
              <a:rPr lang="en-US" sz="2600" dirty="0">
                <a:latin typeface="Times New Roman" panose="02020603050405020304" pitchFamily="18" charset="0"/>
                <a:cs typeface="Times New Roman" panose="02020603050405020304" pitchFamily="18" charset="0"/>
              </a:rPr>
              <a:t>In the vibrant city of Bangalore, the restaurant industry is thriving, offering diverse dining experiences. However, selecting the right location for a restaurant is a complex decision that significantly impacts its success. In this project, we address the challenge of identifying the most favorable restaurant locations in Bangalore.</a:t>
            </a:r>
          </a:p>
          <a:p>
            <a:endParaRPr lang="en-IN" dirty="0"/>
          </a:p>
        </p:txBody>
      </p:sp>
    </p:spTree>
    <p:extLst>
      <p:ext uri="{BB962C8B-B14F-4D97-AF65-F5344CB8AC3E}">
        <p14:creationId xmlns:p14="http://schemas.microsoft.com/office/powerpoint/2010/main" val="309688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1AB3-C3B3-B786-835A-D4A643697DDA}"/>
              </a:ext>
            </a:extLst>
          </p:cNvPr>
          <p:cNvSpPr>
            <a:spLocks noGrp="1"/>
          </p:cNvSpPr>
          <p:nvPr>
            <p:ph type="title"/>
          </p:nvPr>
        </p:nvSpPr>
        <p:spPr>
          <a:xfrm>
            <a:off x="1097280" y="286603"/>
            <a:ext cx="10058400" cy="1450757"/>
          </a:xfrm>
        </p:spPr>
        <p:txBody>
          <a:bodyPr anchor="b">
            <a:normAutofit/>
          </a:bodyPr>
          <a:lstStyle/>
          <a:p>
            <a:r>
              <a:rPr lang="en-IN" dirty="0"/>
              <a:t>Attributes</a:t>
            </a:r>
          </a:p>
        </p:txBody>
      </p:sp>
      <p:sp>
        <p:nvSpPr>
          <p:cNvPr id="8" name="Content Placeholder 2">
            <a:extLst>
              <a:ext uri="{FF2B5EF4-FFF2-40B4-BE49-F238E27FC236}">
                <a16:creationId xmlns:a16="http://schemas.microsoft.com/office/drawing/2014/main" id="{538279D2-6DAB-F6DE-8A95-DC0257D43D20}"/>
              </a:ext>
            </a:extLst>
          </p:cNvPr>
          <p:cNvSpPr>
            <a:spLocks noGrp="1"/>
          </p:cNvSpPr>
          <p:nvPr>
            <p:ph sz="half" idx="1"/>
          </p:nvPr>
        </p:nvSpPr>
        <p:spPr>
          <a:xfrm>
            <a:off x="1097280" y="2120900"/>
            <a:ext cx="4639736" cy="3748193"/>
          </a:xfrm>
        </p:spPr>
        <p:txBody>
          <a:bodyPr>
            <a:normAutofit lnSpcReduction="10000"/>
          </a:bodyPr>
          <a:lstStyle/>
          <a:p>
            <a:pPr algn="l"/>
            <a:r>
              <a:rPr lang="en-US" b="1" i="1" dirty="0">
                <a:solidFill>
                  <a:srgbClr val="000000"/>
                </a:solidFill>
                <a:effectLst/>
                <a:latin typeface="Helvetica Neue"/>
              </a:rPr>
              <a:t>1. </a:t>
            </a:r>
            <a:r>
              <a:rPr lang="en-US" i="1" dirty="0">
                <a:solidFill>
                  <a:srgbClr val="000000"/>
                </a:solidFill>
                <a:latin typeface="Helvetica Neue"/>
              </a:rPr>
              <a:t>U</a:t>
            </a:r>
            <a:r>
              <a:rPr lang="en-US" i="1" dirty="0">
                <a:solidFill>
                  <a:srgbClr val="000000"/>
                </a:solidFill>
                <a:effectLst/>
                <a:latin typeface="Helvetica Neue"/>
              </a:rPr>
              <a:t>rl contains the url of the restaurant in the zomato website</a:t>
            </a:r>
          </a:p>
          <a:p>
            <a:pPr algn="l"/>
            <a:r>
              <a:rPr lang="en-US" b="1" i="1" dirty="0">
                <a:solidFill>
                  <a:srgbClr val="000000"/>
                </a:solidFill>
                <a:effectLst/>
                <a:latin typeface="Helvetica Neue"/>
              </a:rPr>
              <a:t>2. </a:t>
            </a:r>
            <a:r>
              <a:rPr lang="en-US" i="1" dirty="0">
                <a:solidFill>
                  <a:srgbClr val="000000"/>
                </a:solidFill>
                <a:effectLst/>
                <a:latin typeface="Helvetica Neue"/>
              </a:rPr>
              <a:t>Address contains the address of the restaurant in Bengaluru</a:t>
            </a:r>
          </a:p>
          <a:p>
            <a:pPr algn="l"/>
            <a:r>
              <a:rPr lang="en-US" b="1" i="1" dirty="0">
                <a:solidFill>
                  <a:srgbClr val="000000"/>
                </a:solidFill>
                <a:effectLst/>
                <a:latin typeface="Helvetica Neue"/>
              </a:rPr>
              <a:t>3. </a:t>
            </a:r>
            <a:r>
              <a:rPr lang="en-US" i="1" dirty="0">
                <a:solidFill>
                  <a:srgbClr val="000000"/>
                </a:solidFill>
                <a:effectLst/>
                <a:latin typeface="Helvetica Neue"/>
              </a:rPr>
              <a:t>Name contains the name of the restaurant</a:t>
            </a:r>
          </a:p>
          <a:p>
            <a:pPr algn="l"/>
            <a:r>
              <a:rPr lang="en-US" b="1" i="1" dirty="0">
                <a:solidFill>
                  <a:srgbClr val="000000"/>
                </a:solidFill>
                <a:effectLst/>
                <a:latin typeface="Helvetica Neue"/>
              </a:rPr>
              <a:t>4. </a:t>
            </a:r>
            <a:r>
              <a:rPr lang="en-US" i="1" dirty="0">
                <a:solidFill>
                  <a:srgbClr val="000000"/>
                </a:solidFill>
                <a:latin typeface="Helvetica Neue"/>
              </a:rPr>
              <a:t>O</a:t>
            </a:r>
            <a:r>
              <a:rPr lang="en-US" i="1" dirty="0">
                <a:solidFill>
                  <a:srgbClr val="000000"/>
                </a:solidFill>
                <a:effectLst/>
                <a:latin typeface="Helvetica Neue"/>
              </a:rPr>
              <a:t>nline order whether online ordering is available in the restaurant or not</a:t>
            </a:r>
          </a:p>
          <a:p>
            <a:pPr algn="l"/>
            <a:r>
              <a:rPr lang="en-US" b="1" i="1" dirty="0">
                <a:solidFill>
                  <a:srgbClr val="000000"/>
                </a:solidFill>
                <a:effectLst/>
                <a:latin typeface="Helvetica Neue"/>
              </a:rPr>
              <a:t>5. </a:t>
            </a:r>
            <a:r>
              <a:rPr lang="en-US" i="1" dirty="0" err="1">
                <a:solidFill>
                  <a:srgbClr val="000000"/>
                </a:solidFill>
                <a:latin typeface="Helvetica Neue"/>
              </a:rPr>
              <a:t>B</a:t>
            </a:r>
            <a:r>
              <a:rPr lang="en-US" i="1" dirty="0" err="1">
                <a:solidFill>
                  <a:srgbClr val="000000"/>
                </a:solidFill>
                <a:effectLst/>
                <a:latin typeface="Helvetica Neue"/>
              </a:rPr>
              <a:t>ook_table</a:t>
            </a:r>
            <a:r>
              <a:rPr lang="en-US" i="1" dirty="0">
                <a:solidFill>
                  <a:srgbClr val="000000"/>
                </a:solidFill>
                <a:effectLst/>
                <a:latin typeface="Helvetica Neue"/>
              </a:rPr>
              <a:t> table book option available or not</a:t>
            </a:r>
          </a:p>
          <a:p>
            <a:endParaRPr lang="en-US" dirty="0"/>
          </a:p>
        </p:txBody>
      </p:sp>
      <p:sp>
        <p:nvSpPr>
          <p:cNvPr id="10" name="Content Placeholder 3">
            <a:extLst>
              <a:ext uri="{FF2B5EF4-FFF2-40B4-BE49-F238E27FC236}">
                <a16:creationId xmlns:a16="http://schemas.microsoft.com/office/drawing/2014/main" id="{14AA9A57-F7BB-6831-96F7-EB203248826F}"/>
              </a:ext>
            </a:extLst>
          </p:cNvPr>
          <p:cNvSpPr>
            <a:spLocks noGrp="1"/>
          </p:cNvSpPr>
          <p:nvPr>
            <p:ph sz="half" idx="2"/>
          </p:nvPr>
        </p:nvSpPr>
        <p:spPr>
          <a:xfrm>
            <a:off x="6359268" y="2120899"/>
            <a:ext cx="4639736" cy="3748194"/>
          </a:xfrm>
        </p:spPr>
        <p:txBody>
          <a:bodyPr>
            <a:normAutofit lnSpcReduction="10000"/>
          </a:bodyPr>
          <a:lstStyle/>
          <a:p>
            <a:pPr algn="l"/>
            <a:r>
              <a:rPr lang="en-US" b="1" i="1" dirty="0">
                <a:solidFill>
                  <a:srgbClr val="000000"/>
                </a:solidFill>
                <a:effectLst/>
                <a:latin typeface="Helvetica Neue"/>
              </a:rPr>
              <a:t>6. </a:t>
            </a:r>
            <a:r>
              <a:rPr lang="en-US" i="1" dirty="0">
                <a:solidFill>
                  <a:srgbClr val="000000"/>
                </a:solidFill>
                <a:effectLst/>
                <a:latin typeface="Helvetica Neue"/>
              </a:rPr>
              <a:t>Rate contains the overall rating of the restaurant out of 5</a:t>
            </a:r>
          </a:p>
          <a:p>
            <a:pPr algn="l"/>
            <a:r>
              <a:rPr lang="en-US" b="1" i="1" dirty="0">
                <a:solidFill>
                  <a:srgbClr val="000000"/>
                </a:solidFill>
                <a:effectLst/>
                <a:latin typeface="Helvetica Neue"/>
              </a:rPr>
              <a:t>7. </a:t>
            </a:r>
            <a:r>
              <a:rPr lang="en-US" i="1" dirty="0">
                <a:solidFill>
                  <a:srgbClr val="000000"/>
                </a:solidFill>
                <a:latin typeface="Helvetica Neue"/>
              </a:rPr>
              <a:t>V</a:t>
            </a:r>
            <a:r>
              <a:rPr lang="en-US" i="1" dirty="0">
                <a:solidFill>
                  <a:srgbClr val="000000"/>
                </a:solidFill>
                <a:effectLst/>
                <a:latin typeface="Helvetica Neue"/>
              </a:rPr>
              <a:t>otes contains total number of rating for the restaurant as of the above mentioned date</a:t>
            </a:r>
          </a:p>
          <a:p>
            <a:pPr algn="l"/>
            <a:r>
              <a:rPr lang="en-US" b="1" i="1" dirty="0">
                <a:solidFill>
                  <a:srgbClr val="000000"/>
                </a:solidFill>
                <a:effectLst/>
                <a:latin typeface="Helvetica Neue"/>
              </a:rPr>
              <a:t>8. </a:t>
            </a:r>
            <a:r>
              <a:rPr lang="en-US" i="1" dirty="0">
                <a:solidFill>
                  <a:srgbClr val="000000"/>
                </a:solidFill>
                <a:latin typeface="Helvetica Neue"/>
              </a:rPr>
              <a:t>P</a:t>
            </a:r>
            <a:r>
              <a:rPr lang="en-US" i="1" dirty="0">
                <a:solidFill>
                  <a:srgbClr val="000000"/>
                </a:solidFill>
                <a:effectLst/>
                <a:latin typeface="Helvetica Neue"/>
              </a:rPr>
              <a:t>hone contains the phone number of the restaurant</a:t>
            </a:r>
          </a:p>
          <a:p>
            <a:pPr algn="l"/>
            <a:r>
              <a:rPr lang="en-US" b="1" i="1" dirty="0">
                <a:solidFill>
                  <a:srgbClr val="000000"/>
                </a:solidFill>
                <a:effectLst/>
                <a:latin typeface="Helvetica Neue"/>
              </a:rPr>
              <a:t>9. </a:t>
            </a:r>
            <a:r>
              <a:rPr lang="en-US" i="1" dirty="0">
                <a:solidFill>
                  <a:srgbClr val="000000"/>
                </a:solidFill>
                <a:latin typeface="Helvetica Neue"/>
              </a:rPr>
              <a:t>L</a:t>
            </a:r>
            <a:r>
              <a:rPr lang="en-US" i="1" dirty="0">
                <a:solidFill>
                  <a:srgbClr val="000000"/>
                </a:solidFill>
                <a:effectLst/>
                <a:latin typeface="Helvetica Neue"/>
              </a:rPr>
              <a:t>ocation contains the neighborhood in which the restaurant is located</a:t>
            </a:r>
          </a:p>
          <a:p>
            <a:pPr algn="l"/>
            <a:r>
              <a:rPr lang="en-US" b="1" i="1" dirty="0">
                <a:solidFill>
                  <a:srgbClr val="000000"/>
                </a:solidFill>
                <a:effectLst/>
                <a:latin typeface="Helvetica Neue"/>
              </a:rPr>
              <a:t>10. </a:t>
            </a:r>
            <a:r>
              <a:rPr lang="en-US" i="1" dirty="0" err="1">
                <a:solidFill>
                  <a:srgbClr val="000000"/>
                </a:solidFill>
                <a:effectLst/>
                <a:latin typeface="Helvetica Neue"/>
              </a:rPr>
              <a:t>rest_type</a:t>
            </a:r>
            <a:r>
              <a:rPr lang="en-US" i="1" dirty="0">
                <a:solidFill>
                  <a:srgbClr val="000000"/>
                </a:solidFill>
                <a:effectLst/>
                <a:latin typeface="Helvetica Neue"/>
              </a:rPr>
              <a:t> restaurant type</a:t>
            </a:r>
          </a:p>
          <a:p>
            <a:endParaRPr lang="en-US" dirty="0"/>
          </a:p>
        </p:txBody>
      </p:sp>
    </p:spTree>
    <p:extLst>
      <p:ext uri="{BB962C8B-B14F-4D97-AF65-F5344CB8AC3E}">
        <p14:creationId xmlns:p14="http://schemas.microsoft.com/office/powerpoint/2010/main" val="2353905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B4C25-D6D5-B14F-4F03-31D3E135A650}"/>
              </a:ext>
            </a:extLst>
          </p:cNvPr>
          <p:cNvSpPr>
            <a:spLocks noGrp="1"/>
          </p:cNvSpPr>
          <p:nvPr>
            <p:ph type="title"/>
          </p:nvPr>
        </p:nvSpPr>
        <p:spPr>
          <a:xfrm>
            <a:off x="1097280" y="273351"/>
            <a:ext cx="10058400" cy="1450757"/>
          </a:xfrm>
        </p:spPr>
        <p:txBody>
          <a:bodyPr anchor="b">
            <a:normAutofit/>
          </a:bodyPr>
          <a:lstStyle/>
          <a:p>
            <a:r>
              <a:rPr lang="en-IN" dirty="0"/>
              <a:t>Attributes</a:t>
            </a:r>
          </a:p>
        </p:txBody>
      </p:sp>
      <p:sp>
        <p:nvSpPr>
          <p:cNvPr id="10" name="Content Placeholder 2">
            <a:extLst>
              <a:ext uri="{FF2B5EF4-FFF2-40B4-BE49-F238E27FC236}">
                <a16:creationId xmlns:a16="http://schemas.microsoft.com/office/drawing/2014/main" id="{82E30C3D-8E3B-4B76-5D85-54ADC6C9214A}"/>
              </a:ext>
            </a:extLst>
          </p:cNvPr>
          <p:cNvSpPr>
            <a:spLocks noGrp="1"/>
          </p:cNvSpPr>
          <p:nvPr>
            <p:ph idx="1"/>
          </p:nvPr>
        </p:nvSpPr>
        <p:spPr>
          <a:xfrm>
            <a:off x="1097280" y="2108201"/>
            <a:ext cx="10058400" cy="3760891"/>
          </a:xfrm>
        </p:spPr>
        <p:txBody>
          <a:bodyPr/>
          <a:lstStyle/>
          <a:p>
            <a:pPr algn="l"/>
            <a:r>
              <a:rPr lang="en-US" b="1" i="1" dirty="0">
                <a:solidFill>
                  <a:srgbClr val="000000"/>
                </a:solidFill>
                <a:effectLst/>
                <a:latin typeface="Helvetica Neue"/>
              </a:rPr>
              <a:t>11. </a:t>
            </a:r>
            <a:r>
              <a:rPr lang="en-US" i="1" dirty="0" err="1">
                <a:solidFill>
                  <a:srgbClr val="000000"/>
                </a:solidFill>
                <a:effectLst/>
                <a:latin typeface="Helvetica Neue"/>
              </a:rPr>
              <a:t>dish_liked</a:t>
            </a:r>
            <a:r>
              <a:rPr lang="en-US" i="1" dirty="0">
                <a:solidFill>
                  <a:srgbClr val="000000"/>
                </a:solidFill>
                <a:effectLst/>
                <a:latin typeface="Helvetica Neue"/>
              </a:rPr>
              <a:t> dishes people liked in the restaurant</a:t>
            </a:r>
          </a:p>
          <a:p>
            <a:pPr algn="l"/>
            <a:r>
              <a:rPr lang="en-US" b="1" i="1" dirty="0">
                <a:solidFill>
                  <a:srgbClr val="000000"/>
                </a:solidFill>
                <a:effectLst/>
                <a:latin typeface="Helvetica Neue"/>
              </a:rPr>
              <a:t>12. </a:t>
            </a:r>
            <a:r>
              <a:rPr lang="en-US" i="1" dirty="0">
                <a:solidFill>
                  <a:srgbClr val="000000"/>
                </a:solidFill>
                <a:effectLst/>
                <a:latin typeface="Helvetica Neue"/>
              </a:rPr>
              <a:t>cuisines food styles, separated by comma</a:t>
            </a:r>
          </a:p>
          <a:p>
            <a:pPr algn="l"/>
            <a:r>
              <a:rPr lang="en-US" b="1" i="1" dirty="0">
                <a:solidFill>
                  <a:srgbClr val="000000"/>
                </a:solidFill>
                <a:effectLst/>
                <a:latin typeface="Helvetica Neue"/>
              </a:rPr>
              <a:t>13</a:t>
            </a:r>
            <a:r>
              <a:rPr lang="en-US" i="1" dirty="0">
                <a:solidFill>
                  <a:srgbClr val="000000"/>
                </a:solidFill>
                <a:effectLst/>
                <a:latin typeface="Helvetica Neue"/>
              </a:rPr>
              <a:t>. </a:t>
            </a:r>
            <a:r>
              <a:rPr lang="en-US" i="1" dirty="0" err="1">
                <a:solidFill>
                  <a:srgbClr val="000000"/>
                </a:solidFill>
                <a:effectLst/>
                <a:latin typeface="Helvetica Neue"/>
              </a:rPr>
              <a:t>approx_cost</a:t>
            </a:r>
            <a:r>
              <a:rPr lang="en-US" i="1" dirty="0">
                <a:solidFill>
                  <a:srgbClr val="000000"/>
                </a:solidFill>
                <a:effectLst/>
                <a:latin typeface="Helvetica Neue"/>
              </a:rPr>
              <a:t>(for two people) contains the approximate cost for meal for two people</a:t>
            </a:r>
          </a:p>
          <a:p>
            <a:pPr algn="l"/>
            <a:r>
              <a:rPr lang="en-US" b="1" i="1" dirty="0">
                <a:solidFill>
                  <a:srgbClr val="000000"/>
                </a:solidFill>
                <a:effectLst/>
                <a:latin typeface="Helvetica Neue"/>
              </a:rPr>
              <a:t>14</a:t>
            </a:r>
            <a:r>
              <a:rPr lang="en-US" i="1" dirty="0">
                <a:solidFill>
                  <a:srgbClr val="000000"/>
                </a:solidFill>
                <a:effectLst/>
                <a:latin typeface="Helvetica Neue"/>
              </a:rPr>
              <a:t>. </a:t>
            </a:r>
            <a:r>
              <a:rPr lang="en-US" i="1" dirty="0" err="1">
                <a:solidFill>
                  <a:srgbClr val="000000"/>
                </a:solidFill>
                <a:effectLst/>
                <a:latin typeface="Helvetica Neue"/>
              </a:rPr>
              <a:t>reviews_list</a:t>
            </a:r>
            <a:r>
              <a:rPr lang="en-US" i="1" dirty="0">
                <a:solidFill>
                  <a:srgbClr val="000000"/>
                </a:solidFill>
                <a:effectLst/>
                <a:latin typeface="Helvetica Neue"/>
              </a:rPr>
              <a:t> list of tuples containing reviews for the restaurant, each tuple</a:t>
            </a:r>
          </a:p>
          <a:p>
            <a:pPr algn="l"/>
            <a:r>
              <a:rPr lang="en-US" b="1" i="1" dirty="0">
                <a:solidFill>
                  <a:srgbClr val="000000"/>
                </a:solidFill>
                <a:effectLst/>
                <a:latin typeface="Helvetica Neue"/>
              </a:rPr>
              <a:t>15</a:t>
            </a:r>
            <a:r>
              <a:rPr lang="en-US" i="1" dirty="0">
                <a:solidFill>
                  <a:srgbClr val="000000"/>
                </a:solidFill>
                <a:effectLst/>
                <a:latin typeface="Helvetica Neue"/>
              </a:rPr>
              <a:t>. </a:t>
            </a:r>
            <a:r>
              <a:rPr lang="en-US" i="1" dirty="0" err="1">
                <a:solidFill>
                  <a:srgbClr val="000000"/>
                </a:solidFill>
                <a:effectLst/>
                <a:latin typeface="Helvetica Neue"/>
              </a:rPr>
              <a:t>menu_item</a:t>
            </a:r>
            <a:r>
              <a:rPr lang="en-US" i="1" dirty="0">
                <a:solidFill>
                  <a:srgbClr val="000000"/>
                </a:solidFill>
                <a:effectLst/>
                <a:latin typeface="Helvetica Neue"/>
              </a:rPr>
              <a:t> contains list of menus available in the restaurant</a:t>
            </a:r>
          </a:p>
          <a:p>
            <a:pPr algn="l"/>
            <a:r>
              <a:rPr lang="en-US" b="1" i="1" dirty="0">
                <a:solidFill>
                  <a:srgbClr val="000000"/>
                </a:solidFill>
                <a:effectLst/>
                <a:latin typeface="Helvetica Neue"/>
              </a:rPr>
              <a:t>16</a:t>
            </a:r>
            <a:r>
              <a:rPr lang="en-US" i="1" dirty="0">
                <a:solidFill>
                  <a:srgbClr val="000000"/>
                </a:solidFill>
                <a:effectLst/>
                <a:latin typeface="Helvetica Neue"/>
              </a:rPr>
              <a:t>. </a:t>
            </a:r>
            <a:r>
              <a:rPr lang="en-US" i="1" dirty="0" err="1">
                <a:solidFill>
                  <a:srgbClr val="000000"/>
                </a:solidFill>
                <a:effectLst/>
                <a:latin typeface="Helvetica Neue"/>
              </a:rPr>
              <a:t>listed_in</a:t>
            </a:r>
            <a:r>
              <a:rPr lang="en-US" i="1" dirty="0">
                <a:solidFill>
                  <a:srgbClr val="000000"/>
                </a:solidFill>
                <a:effectLst/>
                <a:latin typeface="Helvetica Neue"/>
              </a:rPr>
              <a:t>(type) type of meal</a:t>
            </a:r>
          </a:p>
          <a:p>
            <a:pPr algn="l"/>
            <a:r>
              <a:rPr lang="en-US" b="1" i="1" dirty="0">
                <a:solidFill>
                  <a:srgbClr val="000000"/>
                </a:solidFill>
                <a:effectLst/>
                <a:latin typeface="Helvetica Neue"/>
              </a:rPr>
              <a:t>17</a:t>
            </a:r>
            <a:r>
              <a:rPr lang="en-US" i="1" dirty="0">
                <a:solidFill>
                  <a:srgbClr val="000000"/>
                </a:solidFill>
                <a:effectLst/>
                <a:latin typeface="Helvetica Neue"/>
              </a:rPr>
              <a:t>. </a:t>
            </a:r>
            <a:r>
              <a:rPr lang="en-US" i="1" dirty="0" err="1">
                <a:solidFill>
                  <a:srgbClr val="000000"/>
                </a:solidFill>
                <a:effectLst/>
                <a:latin typeface="Helvetica Neue"/>
              </a:rPr>
              <a:t>listed_in</a:t>
            </a:r>
            <a:r>
              <a:rPr lang="en-US" i="1" dirty="0">
                <a:solidFill>
                  <a:srgbClr val="000000"/>
                </a:solidFill>
                <a:effectLst/>
                <a:latin typeface="Helvetica Neue"/>
              </a:rPr>
              <a:t>(city) contains the neighborhood in which the restaurant is listed</a:t>
            </a:r>
          </a:p>
          <a:p>
            <a:endParaRPr lang="en-US" dirty="0"/>
          </a:p>
        </p:txBody>
      </p:sp>
    </p:spTree>
    <p:extLst>
      <p:ext uri="{BB962C8B-B14F-4D97-AF65-F5344CB8AC3E}">
        <p14:creationId xmlns:p14="http://schemas.microsoft.com/office/powerpoint/2010/main" val="1981148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5219-F0E1-CA59-849C-C5E3B885C361}"/>
              </a:ext>
            </a:extLst>
          </p:cNvPr>
          <p:cNvSpPr>
            <a:spLocks noGrp="1"/>
          </p:cNvSpPr>
          <p:nvPr>
            <p:ph type="title"/>
          </p:nvPr>
        </p:nvSpPr>
        <p:spPr/>
        <p:txBody>
          <a:bodyPr/>
          <a:lstStyle/>
          <a:p>
            <a:r>
              <a:rPr lang="en-IN" dirty="0"/>
              <a:t>Methodology</a:t>
            </a:r>
          </a:p>
        </p:txBody>
      </p:sp>
      <p:sp>
        <p:nvSpPr>
          <p:cNvPr id="4" name="Text Placeholder 3">
            <a:extLst>
              <a:ext uri="{FF2B5EF4-FFF2-40B4-BE49-F238E27FC236}">
                <a16:creationId xmlns:a16="http://schemas.microsoft.com/office/drawing/2014/main" id="{25A56D17-207F-9B09-4179-FC2BA665495B}"/>
              </a:ext>
            </a:extLst>
          </p:cNvPr>
          <p:cNvSpPr>
            <a:spLocks noGrp="1"/>
          </p:cNvSpPr>
          <p:nvPr>
            <p:ph type="body" idx="1"/>
          </p:nvPr>
        </p:nvSpPr>
        <p:spPr/>
        <p:txBody>
          <a:bodyPr>
            <a:noAutofit/>
          </a:bodyPr>
          <a:lstStyle/>
          <a:p>
            <a:pPr algn="ctr"/>
            <a:r>
              <a:rPr lang="en-IN" sz="2400" dirty="0">
                <a:highlight>
                  <a:srgbClr val="FF0000"/>
                </a:highlight>
                <a:latin typeface="Times New Roman" panose="02020603050405020304" pitchFamily="18" charset="0"/>
                <a:cs typeface="Times New Roman" panose="02020603050405020304" pitchFamily="18" charset="0"/>
              </a:rPr>
              <a:t>Before cleaning &amp; dropping data</a:t>
            </a:r>
          </a:p>
        </p:txBody>
      </p:sp>
      <p:sp>
        <p:nvSpPr>
          <p:cNvPr id="8" name="Content Placeholder 7">
            <a:extLst>
              <a:ext uri="{FF2B5EF4-FFF2-40B4-BE49-F238E27FC236}">
                <a16:creationId xmlns:a16="http://schemas.microsoft.com/office/drawing/2014/main" id="{4E755C56-80F3-C2F5-FEDE-A61A0FA2C910}"/>
              </a:ext>
            </a:extLst>
          </p:cNvPr>
          <p:cNvSpPr>
            <a:spLocks noGrp="1"/>
          </p:cNvSpPr>
          <p:nvPr>
            <p:ph sz="half" idx="2"/>
          </p:nvPr>
        </p:nvSpPr>
        <p:spPr/>
        <p:txBody>
          <a:bodyPr>
            <a:normAutofit/>
          </a:bodyPr>
          <a:lstStyle/>
          <a:p>
            <a:endParaRPr lang="en-IN" dirty="0"/>
          </a:p>
          <a:p>
            <a:pPr marL="0" indent="0">
              <a:buNone/>
            </a:pPr>
            <a:r>
              <a:rPr lang="en-IN" sz="3200" dirty="0"/>
              <a:t>               Shape</a:t>
            </a:r>
          </a:p>
          <a:p>
            <a:pPr marL="0" indent="0">
              <a:buNone/>
            </a:pPr>
            <a:r>
              <a:rPr lang="en-IN" sz="3200" dirty="0"/>
              <a:t>Rows             -     51717 </a:t>
            </a:r>
          </a:p>
          <a:p>
            <a:pPr marL="0" indent="0">
              <a:buNone/>
            </a:pPr>
            <a:r>
              <a:rPr lang="en-IN" sz="3200" dirty="0"/>
              <a:t>Columns       -     17</a:t>
            </a:r>
          </a:p>
        </p:txBody>
      </p:sp>
      <p:sp>
        <p:nvSpPr>
          <p:cNvPr id="6" name="Text Placeholder 5">
            <a:extLst>
              <a:ext uri="{FF2B5EF4-FFF2-40B4-BE49-F238E27FC236}">
                <a16:creationId xmlns:a16="http://schemas.microsoft.com/office/drawing/2014/main" id="{8AC26898-4FA2-AC38-C90D-CEADDC3DB7CC}"/>
              </a:ext>
            </a:extLst>
          </p:cNvPr>
          <p:cNvSpPr>
            <a:spLocks noGrp="1"/>
          </p:cNvSpPr>
          <p:nvPr>
            <p:ph type="body" sz="quarter" idx="3"/>
          </p:nvPr>
        </p:nvSpPr>
        <p:spPr/>
        <p:txBody>
          <a:bodyPr>
            <a:normAutofit fontScale="25000" lnSpcReduction="20000"/>
          </a:bodyPr>
          <a:lstStyle/>
          <a:p>
            <a:endParaRPr lang="en-IN" b="1" dirty="0"/>
          </a:p>
          <a:p>
            <a:pPr algn="ctr"/>
            <a:r>
              <a:rPr lang="en-IN" sz="9600" dirty="0">
                <a:highlight>
                  <a:srgbClr val="FF0000"/>
                </a:highlight>
                <a:latin typeface="Times New Roman" panose="02020603050405020304" pitchFamily="18" charset="0"/>
                <a:cs typeface="Times New Roman" panose="02020603050405020304" pitchFamily="18" charset="0"/>
              </a:rPr>
              <a:t>After   cleaning &amp; dropping data</a:t>
            </a:r>
          </a:p>
          <a:p>
            <a:endParaRPr lang="en-IN" dirty="0"/>
          </a:p>
        </p:txBody>
      </p:sp>
      <p:sp>
        <p:nvSpPr>
          <p:cNvPr id="12" name="Content Placeholder 11">
            <a:extLst>
              <a:ext uri="{FF2B5EF4-FFF2-40B4-BE49-F238E27FC236}">
                <a16:creationId xmlns:a16="http://schemas.microsoft.com/office/drawing/2014/main" id="{32756C87-9C2F-F7E4-40AD-BDB715471DA3}"/>
              </a:ext>
            </a:extLst>
          </p:cNvPr>
          <p:cNvSpPr>
            <a:spLocks noGrp="1"/>
          </p:cNvSpPr>
          <p:nvPr>
            <p:ph sz="quarter" idx="4"/>
          </p:nvPr>
        </p:nvSpPr>
        <p:spPr/>
        <p:txBody>
          <a:bodyPr>
            <a:normAutofit/>
          </a:bodyPr>
          <a:lstStyle/>
          <a:p>
            <a:pPr marL="0" indent="0">
              <a:buNone/>
            </a:pPr>
            <a:r>
              <a:rPr lang="en-IN" sz="2000" dirty="0"/>
              <a:t> </a:t>
            </a:r>
          </a:p>
          <a:p>
            <a:pPr marL="0" indent="0">
              <a:buNone/>
            </a:pPr>
            <a:r>
              <a:rPr lang="en-IN" sz="3200" dirty="0"/>
              <a:t>                 Shape</a:t>
            </a:r>
          </a:p>
          <a:p>
            <a:pPr marL="0" indent="0">
              <a:buNone/>
            </a:pPr>
            <a:r>
              <a:rPr lang="en-IN" sz="3200" dirty="0"/>
              <a:t>Rows             -     35011</a:t>
            </a:r>
          </a:p>
          <a:p>
            <a:pPr marL="0" indent="0">
              <a:buNone/>
            </a:pPr>
            <a:r>
              <a:rPr lang="en-IN" sz="3200" dirty="0"/>
              <a:t>Columns       -     10</a:t>
            </a:r>
          </a:p>
          <a:p>
            <a:endParaRPr lang="en-IN" dirty="0"/>
          </a:p>
        </p:txBody>
      </p:sp>
    </p:spTree>
    <p:extLst>
      <p:ext uri="{BB962C8B-B14F-4D97-AF65-F5344CB8AC3E}">
        <p14:creationId xmlns:p14="http://schemas.microsoft.com/office/powerpoint/2010/main" val="32986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C1F1D63-276F-4074-6EF6-6D8E2C679F8C}"/>
              </a:ext>
            </a:extLst>
          </p:cNvPr>
          <p:cNvPicPr>
            <a:picLocks noGrp="1" noChangeAspect="1"/>
          </p:cNvPicPr>
          <p:nvPr>
            <p:ph type="pic" idx="1"/>
          </p:nvPr>
        </p:nvPicPr>
        <p:blipFill>
          <a:blip r:embed="rId3"/>
          <a:stretch/>
        </p:blipFill>
        <p:spPr>
          <a:xfrm>
            <a:off x="140678" y="0"/>
            <a:ext cx="12051322" cy="4578350"/>
          </a:xfrm>
          <a:prstGeom prst="rect">
            <a:avLst/>
          </a:prstGeom>
          <a:noFill/>
        </p:spPr>
      </p:pic>
      <p:sp>
        <p:nvSpPr>
          <p:cNvPr id="2" name="Title 1">
            <a:extLst>
              <a:ext uri="{FF2B5EF4-FFF2-40B4-BE49-F238E27FC236}">
                <a16:creationId xmlns:a16="http://schemas.microsoft.com/office/drawing/2014/main" id="{B36AC21F-5CB3-C677-D6B4-25AF25AFEFB6}"/>
              </a:ext>
            </a:extLst>
          </p:cNvPr>
          <p:cNvSpPr>
            <a:spLocks noGrp="1"/>
          </p:cNvSpPr>
          <p:nvPr>
            <p:ph type="title"/>
          </p:nvPr>
        </p:nvSpPr>
        <p:spPr>
          <a:xfrm>
            <a:off x="1097279" y="4799362"/>
            <a:ext cx="10113645" cy="743682"/>
          </a:xfrm>
        </p:spPr>
        <p:txBody>
          <a:bodyPr anchor="b">
            <a:normAutofit/>
          </a:bodyPr>
          <a:lstStyle/>
          <a:p>
            <a:r>
              <a:rPr lang="en-IN" dirty="0"/>
              <a:t>List of Restaurants in a Specific Location </a:t>
            </a:r>
          </a:p>
        </p:txBody>
      </p:sp>
      <p:sp>
        <p:nvSpPr>
          <p:cNvPr id="11" name="Text Placeholder 3">
            <a:extLst>
              <a:ext uri="{FF2B5EF4-FFF2-40B4-BE49-F238E27FC236}">
                <a16:creationId xmlns:a16="http://schemas.microsoft.com/office/drawing/2014/main" id="{6D22FE8E-8F9D-0FEA-FDA3-CD5F229CB24C}"/>
              </a:ext>
            </a:extLst>
          </p:cNvPr>
          <p:cNvSpPr>
            <a:spLocks noGrp="1"/>
          </p:cNvSpPr>
          <p:nvPr>
            <p:ph type="body" sz="half" idx="2"/>
          </p:nvPr>
        </p:nvSpPr>
        <p:spPr>
          <a:xfrm>
            <a:off x="1097279" y="5715000"/>
            <a:ext cx="10113264" cy="609600"/>
          </a:xfrm>
        </p:spPr>
        <p:txBody>
          <a:bodyPr>
            <a:normAutofit fontScale="92500" lnSpcReduction="10000"/>
          </a:bodyPr>
          <a:lstStyle/>
          <a:p>
            <a:pPr marL="285750" indent="-285750">
              <a:buFont typeface="Wingdings" panose="05000000000000000000" pitchFamily="2" charset="2"/>
              <a:buChar char="q"/>
            </a:pPr>
            <a:r>
              <a:rPr lang="en-US" dirty="0"/>
              <a:t> </a:t>
            </a:r>
            <a:r>
              <a:rPr lang="en-US" b="1" i="0" dirty="0">
                <a:solidFill>
                  <a:schemeClr val="bg1"/>
                </a:solidFill>
                <a:effectLst/>
                <a:latin typeface="Helvetica Neue"/>
              </a:rPr>
              <a:t>"BTM" exhibits the highest number of restaurants (2324).</a:t>
            </a:r>
          </a:p>
          <a:p>
            <a:pPr marL="285750" indent="-285750">
              <a:buFont typeface="Wingdings" panose="05000000000000000000" pitchFamily="2" charset="2"/>
              <a:buChar char="q"/>
            </a:pPr>
            <a:r>
              <a:rPr lang="en-US" b="1" dirty="0">
                <a:solidFill>
                  <a:schemeClr val="bg1"/>
                </a:solidFill>
                <a:latin typeface="Helvetica Neue"/>
              </a:rPr>
              <a:t> “Domlur” exhibits the lowest number of restaurants (306).</a:t>
            </a:r>
            <a:endParaRPr lang="en-US" dirty="0">
              <a:solidFill>
                <a:schemeClr val="bg1"/>
              </a:solidFill>
            </a:endParaRPr>
          </a:p>
        </p:txBody>
      </p:sp>
    </p:spTree>
    <p:extLst>
      <p:ext uri="{BB962C8B-B14F-4D97-AF65-F5344CB8AC3E}">
        <p14:creationId xmlns:p14="http://schemas.microsoft.com/office/powerpoint/2010/main" val="55739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AC72-263C-DD33-8B31-A880431BC9A5}"/>
              </a:ext>
            </a:extLst>
          </p:cNvPr>
          <p:cNvSpPr>
            <a:spLocks noGrp="1"/>
          </p:cNvSpPr>
          <p:nvPr>
            <p:ph type="title"/>
          </p:nvPr>
        </p:nvSpPr>
        <p:spPr>
          <a:xfrm>
            <a:off x="643466" y="786383"/>
            <a:ext cx="3517567" cy="2093975"/>
          </a:xfrm>
        </p:spPr>
        <p:txBody>
          <a:bodyPr anchor="b">
            <a:normAutofit/>
          </a:bodyPr>
          <a:lstStyle/>
          <a:p>
            <a:r>
              <a:rPr lang="en-IN" dirty="0"/>
              <a:t>Online orders </a:t>
            </a:r>
          </a:p>
        </p:txBody>
      </p:sp>
      <p:pic>
        <p:nvPicPr>
          <p:cNvPr id="6" name="Content Placeholder 5" descr="A graph of a bar chart&#10;&#10;Description automatically generated with medium confidence">
            <a:extLst>
              <a:ext uri="{FF2B5EF4-FFF2-40B4-BE49-F238E27FC236}">
                <a16:creationId xmlns:a16="http://schemas.microsoft.com/office/drawing/2014/main" id="{5740E6FD-D1F3-15DC-9BBF-7E3E6EDFB852}"/>
              </a:ext>
            </a:extLst>
          </p:cNvPr>
          <p:cNvPicPr>
            <a:picLocks noGrp="1" noChangeAspect="1"/>
          </p:cNvPicPr>
          <p:nvPr>
            <p:ph idx="1"/>
          </p:nvPr>
        </p:nvPicPr>
        <p:blipFill>
          <a:blip r:embed="rId2"/>
          <a:stretch>
            <a:fillRect/>
          </a:stretch>
        </p:blipFill>
        <p:spPr>
          <a:xfrm>
            <a:off x="5606796" y="812799"/>
            <a:ext cx="5632720" cy="5294757"/>
          </a:xfrm>
          <a:prstGeom prst="rect">
            <a:avLst/>
          </a:prstGeom>
          <a:noFill/>
        </p:spPr>
      </p:pic>
      <p:sp>
        <p:nvSpPr>
          <p:cNvPr id="16" name="Text Placeholder 3">
            <a:extLst>
              <a:ext uri="{FF2B5EF4-FFF2-40B4-BE49-F238E27FC236}">
                <a16:creationId xmlns:a16="http://schemas.microsoft.com/office/drawing/2014/main" id="{9D17D00B-051C-09B8-F8B8-07BD03E4891E}"/>
              </a:ext>
            </a:extLst>
          </p:cNvPr>
          <p:cNvSpPr>
            <a:spLocks noGrp="1"/>
          </p:cNvSpPr>
          <p:nvPr>
            <p:ph type="body" sz="half" idx="2"/>
          </p:nvPr>
        </p:nvSpPr>
        <p:spPr>
          <a:xfrm>
            <a:off x="643465" y="3043050"/>
            <a:ext cx="3517567" cy="3064505"/>
          </a:xfrm>
        </p:spPr>
        <p:txBody>
          <a:bodyPr>
            <a:normAutofit/>
          </a:bodyPr>
          <a:lstStyle/>
          <a:p>
            <a:pPr marL="285750" indent="-285750">
              <a:buFont typeface="Wingdings" panose="05000000000000000000" pitchFamily="2" charset="2"/>
              <a:buChar char="Ø"/>
            </a:pPr>
            <a:r>
              <a:rPr lang="en-US" b="0" i="0" dirty="0">
                <a:effectLst/>
              </a:rPr>
              <a:t> </a:t>
            </a:r>
            <a:r>
              <a:rPr lang="en-US" dirty="0"/>
              <a:t>The </a:t>
            </a:r>
            <a:r>
              <a:rPr lang="en-US" b="0" i="0" dirty="0">
                <a:effectLst/>
              </a:rPr>
              <a:t>graph below you can understand that we have almost</a:t>
            </a:r>
            <a:r>
              <a:rPr lang="en-US" b="0" i="0" dirty="0">
                <a:solidFill>
                  <a:schemeClr val="accent3"/>
                </a:solidFill>
                <a:effectLst/>
              </a:rPr>
              <a:t> </a:t>
            </a:r>
            <a:r>
              <a:rPr lang="en-US" dirty="0">
                <a:solidFill>
                  <a:srgbClr val="00B050"/>
                </a:solidFill>
              </a:rPr>
              <a:t>18</a:t>
            </a:r>
            <a:r>
              <a:rPr lang="en-US" b="0" i="0" dirty="0">
                <a:solidFill>
                  <a:srgbClr val="00B050"/>
                </a:solidFill>
                <a:effectLst/>
              </a:rPr>
              <a:t>,000</a:t>
            </a:r>
            <a:r>
              <a:rPr lang="en-US" b="0" i="0" dirty="0">
                <a:solidFill>
                  <a:schemeClr val="accent3"/>
                </a:solidFill>
                <a:effectLst/>
              </a:rPr>
              <a:t> </a:t>
            </a:r>
            <a:r>
              <a:rPr lang="en-US" b="0" i="0" dirty="0">
                <a:effectLst/>
              </a:rPr>
              <a:t>Restaurants in Bangalore that Accepts online orders through Zomato and Almost of </a:t>
            </a:r>
            <a:r>
              <a:rPr lang="en-US" dirty="0">
                <a:solidFill>
                  <a:srgbClr val="FF0000"/>
                </a:solidFill>
              </a:rPr>
              <a:t>11,800</a:t>
            </a:r>
            <a:r>
              <a:rPr lang="en-US" b="0" i="0" dirty="0">
                <a:effectLst/>
              </a:rPr>
              <a:t> are not accepting any online orders through Zomato</a:t>
            </a:r>
            <a:endParaRPr lang="en-US" dirty="0"/>
          </a:p>
        </p:txBody>
      </p:sp>
    </p:spTree>
    <p:extLst>
      <p:ext uri="{BB962C8B-B14F-4D97-AF65-F5344CB8AC3E}">
        <p14:creationId xmlns:p14="http://schemas.microsoft.com/office/powerpoint/2010/main" val="170371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2E9F8A-5844-8E06-103F-EA8F20CD8E4A}"/>
              </a:ext>
            </a:extLst>
          </p:cNvPr>
          <p:cNvSpPr>
            <a:spLocks noGrp="1"/>
          </p:cNvSpPr>
          <p:nvPr>
            <p:ph type="title"/>
          </p:nvPr>
        </p:nvSpPr>
        <p:spPr>
          <a:xfrm>
            <a:off x="643466" y="786383"/>
            <a:ext cx="3517567" cy="2093975"/>
          </a:xfrm>
        </p:spPr>
        <p:txBody>
          <a:bodyPr anchor="b">
            <a:normAutofit/>
          </a:bodyPr>
          <a:lstStyle/>
          <a:p>
            <a:r>
              <a:rPr lang="en-IN" dirty="0"/>
              <a:t>      Online Booking Table</a:t>
            </a:r>
          </a:p>
        </p:txBody>
      </p:sp>
      <p:sp>
        <p:nvSpPr>
          <p:cNvPr id="11" name="Text Placeholder 3">
            <a:extLst>
              <a:ext uri="{FF2B5EF4-FFF2-40B4-BE49-F238E27FC236}">
                <a16:creationId xmlns:a16="http://schemas.microsoft.com/office/drawing/2014/main" id="{53769075-A2BA-E249-A22B-AE09D413B954}"/>
              </a:ext>
            </a:extLst>
          </p:cNvPr>
          <p:cNvSpPr>
            <a:spLocks noGrp="1"/>
          </p:cNvSpPr>
          <p:nvPr>
            <p:ph type="body" sz="half" idx="2"/>
          </p:nvPr>
        </p:nvSpPr>
        <p:spPr>
          <a:xfrm>
            <a:off x="643465" y="3043050"/>
            <a:ext cx="3517567" cy="3064505"/>
          </a:xfrm>
        </p:spPr>
        <p:txBody>
          <a:bodyPr>
            <a:normAutofit fontScale="85000" lnSpcReduction="10000"/>
          </a:bodyPr>
          <a:lstStyle/>
          <a:p>
            <a:pPr marL="285750" indent="-285750">
              <a:buFont typeface="Wingdings" panose="05000000000000000000" pitchFamily="2" charset="2"/>
              <a:buChar char="q"/>
            </a:pPr>
            <a:r>
              <a:rPr lang="en-US" dirty="0"/>
              <a:t>Booking a table from the comfort of your homes is a great customer experience as it increases your chances of a confirmed.</a:t>
            </a:r>
          </a:p>
          <a:p>
            <a:pPr marL="285750" indent="-285750">
              <a:buFont typeface="Wingdings" panose="05000000000000000000" pitchFamily="2" charset="2"/>
              <a:buChar char="q"/>
            </a:pPr>
            <a:r>
              <a:rPr lang="en-US" dirty="0"/>
              <a:t>The </a:t>
            </a:r>
            <a:r>
              <a:rPr lang="en-US" b="0" i="0" dirty="0">
                <a:effectLst/>
              </a:rPr>
              <a:t>graph below you can understand that we have almost</a:t>
            </a:r>
            <a:r>
              <a:rPr lang="en-US" b="0" i="0" dirty="0">
                <a:solidFill>
                  <a:schemeClr val="accent3"/>
                </a:solidFill>
                <a:effectLst/>
              </a:rPr>
              <a:t> </a:t>
            </a:r>
            <a:r>
              <a:rPr lang="en-US" b="0" i="0" dirty="0">
                <a:solidFill>
                  <a:srgbClr val="00B050"/>
                </a:solidFill>
                <a:effectLst/>
              </a:rPr>
              <a:t> </a:t>
            </a:r>
            <a:r>
              <a:rPr lang="en-US" b="0" i="0" dirty="0">
                <a:solidFill>
                  <a:srgbClr val="FF0000"/>
                </a:solidFill>
                <a:effectLst/>
              </a:rPr>
              <a:t>25,000</a:t>
            </a:r>
            <a:r>
              <a:rPr lang="en-US" b="0" i="0" dirty="0">
                <a:solidFill>
                  <a:schemeClr val="accent3"/>
                </a:solidFill>
                <a:effectLst/>
              </a:rPr>
              <a:t> </a:t>
            </a:r>
            <a:r>
              <a:rPr lang="en-US" b="0" i="0" dirty="0">
                <a:effectLst/>
              </a:rPr>
              <a:t>Restaurants in Bangalore that </a:t>
            </a:r>
            <a:r>
              <a:rPr lang="en-US" b="0" i="0" dirty="0">
                <a:solidFill>
                  <a:schemeClr val="bg2"/>
                </a:solidFill>
                <a:effectLst/>
              </a:rPr>
              <a:t>Not Accepts </a:t>
            </a:r>
            <a:r>
              <a:rPr lang="en-US" dirty="0"/>
              <a:t>booking table </a:t>
            </a:r>
            <a:r>
              <a:rPr lang="en-US" b="0" i="0" dirty="0">
                <a:effectLst/>
              </a:rPr>
              <a:t>and Almost of </a:t>
            </a:r>
            <a:r>
              <a:rPr lang="en-US" dirty="0">
                <a:solidFill>
                  <a:srgbClr val="00B050"/>
                </a:solidFill>
              </a:rPr>
              <a:t>1500</a:t>
            </a:r>
            <a:r>
              <a:rPr lang="en-US" b="0" i="0" dirty="0">
                <a:solidFill>
                  <a:srgbClr val="00B050"/>
                </a:solidFill>
                <a:effectLst/>
              </a:rPr>
              <a:t> </a:t>
            </a:r>
            <a:r>
              <a:rPr lang="en-US" b="0" i="0" dirty="0">
                <a:effectLst/>
              </a:rPr>
              <a:t>are Accepting any online booking table through Zomato </a:t>
            </a:r>
            <a:endParaRPr lang="en-US" dirty="0"/>
          </a:p>
        </p:txBody>
      </p:sp>
      <p:pic>
        <p:nvPicPr>
          <p:cNvPr id="1026" name="Picture 2">
            <a:extLst>
              <a:ext uri="{FF2B5EF4-FFF2-40B4-BE49-F238E27FC236}">
                <a16:creationId xmlns:a16="http://schemas.microsoft.com/office/drawing/2014/main" id="{B861A27F-8C98-67CD-545D-633231130D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41145" y="661182"/>
            <a:ext cx="6274189" cy="5446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29158"/>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{1DE22EAA-2AE5-456A-A54F-8F88C7E150E6}tf56160789_win32</Template>
  <TotalTime>609</TotalTime>
  <Words>1069</Words>
  <Application>Microsoft Office PowerPoint</Application>
  <PresentationFormat>Widescreen</PresentationFormat>
  <Paragraphs>88</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Bookman Old Style</vt:lpstr>
      <vt:lpstr>Calibri</vt:lpstr>
      <vt:lpstr>Franklin Gothic Book</vt:lpstr>
      <vt:lpstr>Helvetica Neue</vt:lpstr>
      <vt:lpstr>Poppins</vt:lpstr>
      <vt:lpstr>Times New Roman</vt:lpstr>
      <vt:lpstr>Wingdings</vt:lpstr>
      <vt:lpstr>Custom</vt:lpstr>
      <vt:lpstr>Bangalore’s Best Restaurants</vt:lpstr>
      <vt:lpstr>About Zomato Orders</vt:lpstr>
      <vt:lpstr>Problem Statement</vt:lpstr>
      <vt:lpstr>Attributes</vt:lpstr>
      <vt:lpstr>Attributes</vt:lpstr>
      <vt:lpstr>Methodology</vt:lpstr>
      <vt:lpstr>List of Restaurants in a Specific Location </vt:lpstr>
      <vt:lpstr>Online orders </vt:lpstr>
      <vt:lpstr>      Online Booking Table</vt:lpstr>
      <vt:lpstr>Ratings</vt:lpstr>
      <vt:lpstr>Cuisines </vt:lpstr>
      <vt:lpstr>Book Table Facility, Location Wise </vt:lpstr>
      <vt:lpstr>Location Wise Voting</vt:lpstr>
      <vt:lpstr>Dish Types</vt:lpstr>
      <vt:lpstr>Build Machine Learning Multiple Models</vt:lpstr>
      <vt:lpstr>               Key Finding</vt:lpstr>
      <vt:lpstr>       BUILD THE MACHINE LEARNING MODELS</vt:lpstr>
      <vt:lpstr>Helpful For Business</vt:lpstr>
      <vt:lpstr>Conclusion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Bangalore’s Best Restaurants</dc:title>
  <dc:creator>Lathishkumar K M</dc:creator>
  <cp:lastModifiedBy>Lathishkumar K</cp:lastModifiedBy>
  <cp:revision>6</cp:revision>
  <dcterms:created xsi:type="dcterms:W3CDTF">2023-11-16T14:02:55Z</dcterms:created>
  <dcterms:modified xsi:type="dcterms:W3CDTF">2024-02-21T06:42:16Z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2024-02-21T06:14:11Z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36fc39d0-6ba2-4dd5-bdcf-d602a661cee1</vt:lpwstr>
  </property>
  <property fmtid="{D5CDD505-2E9C-101B-9397-08002B2CF9AE}" pid="8" name="MSIP_Label_defa4170-0d19-0005-0004-bc88714345d2_ActionId">
    <vt:lpwstr>aeaa7d82-7a4d-4e70-a428-68bfd4057b17</vt:lpwstr>
  </property>
  <property fmtid="{D5CDD505-2E9C-101B-9397-08002B2CF9AE}" pid="9" name="MSIP_Label_defa4170-0d19-0005-0004-bc88714345d2_ContentBits">
    <vt:lpwstr>0</vt:lpwstr>
  </property>
</Properties>
</file>