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90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cx="9144000" cy="6858000" type="screen4x3"/>
  <p:notesSz cx="7099300" cy="10234613"/>
  <p:embeddedFontLs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Merriweather" panose="020B0604020202020204" charset="0"/>
      <p:regular r:id="rId42"/>
      <p:bold r:id="rId43"/>
      <p:italic r:id="rId44"/>
      <p:boldItalic r:id="rId45"/>
    </p:embeddedFont>
    <p:embeddedFont>
      <p:font typeface="Roboto" panose="020B060402020202020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6672" cy="511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1088" y="0"/>
            <a:ext cx="3076672" cy="511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0239" y="4861781"/>
            <a:ext cx="5678824" cy="460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68"/>
            <a:ext cx="3076672" cy="511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1088" y="9721868"/>
            <a:ext cx="3076672" cy="511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c2.com/?GoodEnough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iki.c2.com/?IncrementalDevelopment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ftware_development_process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Software_prototyping#Evolutionary_prototyping" TargetMode="External"/><Relationship Id="rId5" Type="http://schemas.openxmlformats.org/officeDocument/2006/relationships/hyperlink" Target="https://en.wikipedia.org/wiki/Waterfall_model" TargetMode="External"/><Relationship Id="rId4" Type="http://schemas.openxmlformats.org/officeDocument/2006/relationships/hyperlink" Target="https://en.wikipedia.org/wiki/Iterative_and_incremental_development" TargetMode="Externa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lf-organizing_communities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End_user" TargetMode="External"/><Relationship Id="rId5" Type="http://schemas.openxmlformats.org/officeDocument/2006/relationships/hyperlink" Target="https://en.wikipedia.org/wiki/Customer" TargetMode="External"/><Relationship Id="rId4" Type="http://schemas.openxmlformats.org/officeDocument/2006/relationships/hyperlink" Target="https://en.wikipedia.org/wiki/Cross-functional_team" TargetMode="Externa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3385962f8_0_68:notes"/>
          <p:cNvSpPr txBox="1">
            <a:spLocks noGrp="1"/>
          </p:cNvSpPr>
          <p:nvPr>
            <p:ph type="body" idx="1"/>
          </p:nvPr>
        </p:nvSpPr>
        <p:spPr>
          <a:xfrm>
            <a:off x="709930" y="4861435"/>
            <a:ext cx="5679300" cy="46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33385962f8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efa1c2d8d_0_19:notes"/>
          <p:cNvSpPr txBox="1">
            <a:spLocks noGrp="1"/>
          </p:cNvSpPr>
          <p:nvPr>
            <p:ph type="body" idx="1"/>
          </p:nvPr>
        </p:nvSpPr>
        <p:spPr>
          <a:xfrm>
            <a:off x="710239" y="4861781"/>
            <a:ext cx="5678700" cy="46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5efa1c2d8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efadc7063_0_19:notes"/>
          <p:cNvSpPr txBox="1">
            <a:spLocks noGrp="1"/>
          </p:cNvSpPr>
          <p:nvPr>
            <p:ph type="body" idx="1"/>
          </p:nvPr>
        </p:nvSpPr>
        <p:spPr>
          <a:xfrm>
            <a:off x="710239" y="4861781"/>
            <a:ext cx="5678700" cy="46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One output of the design phase is Class Diagram</a:t>
            </a:r>
            <a:endParaRPr dirty="0"/>
          </a:p>
        </p:txBody>
      </p:sp>
      <p:sp>
        <p:nvSpPr>
          <p:cNvPr id="146" name="Google Shape;146;g5efadc706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efadc7063_0_19:notes"/>
          <p:cNvSpPr txBox="1">
            <a:spLocks noGrp="1"/>
          </p:cNvSpPr>
          <p:nvPr>
            <p:ph type="body" idx="1"/>
          </p:nvPr>
        </p:nvSpPr>
        <p:spPr>
          <a:xfrm>
            <a:off x="710239" y="4861781"/>
            <a:ext cx="5678700" cy="46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One output of the design phase is Class Diagram</a:t>
            </a:r>
            <a:endParaRPr dirty="0"/>
          </a:p>
        </p:txBody>
      </p:sp>
      <p:sp>
        <p:nvSpPr>
          <p:cNvPr id="146" name="Google Shape;146;g5efadc706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16393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efa1c2d8d_0_24:notes"/>
          <p:cNvSpPr txBox="1">
            <a:spLocks noGrp="1"/>
          </p:cNvSpPr>
          <p:nvPr>
            <p:ph type="body" idx="1"/>
          </p:nvPr>
        </p:nvSpPr>
        <p:spPr>
          <a:xfrm>
            <a:off x="710239" y="4861781"/>
            <a:ext cx="5678700" cy="46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5efa1c2d8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efa1c2d8d_0_29:notes"/>
          <p:cNvSpPr txBox="1">
            <a:spLocks noGrp="1"/>
          </p:cNvSpPr>
          <p:nvPr>
            <p:ph type="body" idx="1"/>
          </p:nvPr>
        </p:nvSpPr>
        <p:spPr>
          <a:xfrm>
            <a:off x="710239" y="4861781"/>
            <a:ext cx="5678700" cy="46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5efa1c2d8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0b0def313_0_5:notes"/>
          <p:cNvSpPr txBox="1">
            <a:spLocks noGrp="1"/>
          </p:cNvSpPr>
          <p:nvPr>
            <p:ph type="body" idx="1"/>
          </p:nvPr>
        </p:nvSpPr>
        <p:spPr>
          <a:xfrm>
            <a:off x="710239" y="4861781"/>
            <a:ext cx="5678700" cy="46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60b0def31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efa1c2d8d_0_36:notes"/>
          <p:cNvSpPr txBox="1">
            <a:spLocks noGrp="1"/>
          </p:cNvSpPr>
          <p:nvPr>
            <p:ph type="body" idx="1"/>
          </p:nvPr>
        </p:nvSpPr>
        <p:spPr>
          <a:xfrm>
            <a:off x="710239" y="4861781"/>
            <a:ext cx="5678700" cy="46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5efa1c2d8d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efadc7063_0_14:notes"/>
          <p:cNvSpPr txBox="1">
            <a:spLocks noGrp="1"/>
          </p:cNvSpPr>
          <p:nvPr>
            <p:ph type="body" idx="1"/>
          </p:nvPr>
        </p:nvSpPr>
        <p:spPr>
          <a:xfrm>
            <a:off x="710239" y="4861781"/>
            <a:ext cx="5678700" cy="46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544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Waterfall is easy to understand and simple to manage. However, it is usually </a:t>
            </a:r>
            <a:endParaRPr/>
          </a:p>
        </p:txBody>
      </p:sp>
      <p:sp>
        <p:nvSpPr>
          <p:cNvPr id="176" name="Google Shape;176;g5efadc706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efadc7063_0_8:notes"/>
          <p:cNvSpPr txBox="1">
            <a:spLocks noGrp="1"/>
          </p:cNvSpPr>
          <p:nvPr>
            <p:ph type="body" idx="1"/>
          </p:nvPr>
        </p:nvSpPr>
        <p:spPr>
          <a:xfrm>
            <a:off x="710239" y="4861781"/>
            <a:ext cx="5678700" cy="46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5efadc706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efa1c2d8d_0_42:notes"/>
          <p:cNvSpPr txBox="1">
            <a:spLocks noGrp="1"/>
          </p:cNvSpPr>
          <p:nvPr>
            <p:ph type="body" idx="1"/>
          </p:nvPr>
        </p:nvSpPr>
        <p:spPr>
          <a:xfrm>
            <a:off x="710239" y="4861781"/>
            <a:ext cx="5678700" cy="46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5efa1c2d8d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ef486a0c1_1_0:notes"/>
          <p:cNvSpPr txBox="1">
            <a:spLocks noGrp="1"/>
          </p:cNvSpPr>
          <p:nvPr>
            <p:ph type="body" idx="1"/>
          </p:nvPr>
        </p:nvSpPr>
        <p:spPr>
          <a:xfrm>
            <a:off x="709930" y="4861435"/>
            <a:ext cx="5679300" cy="46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Many studies show improved memory retention when writing down keypoints</a:t>
            </a:r>
            <a:endParaRPr/>
          </a:p>
        </p:txBody>
      </p:sp>
      <p:sp>
        <p:nvSpPr>
          <p:cNvPr id="88" name="Google Shape;88;g5ef486a0c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efa1c2d8d_0_48:notes"/>
          <p:cNvSpPr txBox="1">
            <a:spLocks noGrp="1"/>
          </p:cNvSpPr>
          <p:nvPr>
            <p:ph type="body" idx="1"/>
          </p:nvPr>
        </p:nvSpPr>
        <p:spPr>
          <a:xfrm>
            <a:off x="710239" y="4861781"/>
            <a:ext cx="5678700" cy="46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5efa1c2d8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efa1c2d8d_0_55:notes"/>
          <p:cNvSpPr txBox="1">
            <a:spLocks noGrp="1"/>
          </p:cNvSpPr>
          <p:nvPr>
            <p:ph type="body" idx="1"/>
          </p:nvPr>
        </p:nvSpPr>
        <p:spPr>
          <a:xfrm>
            <a:off x="710239" y="4861781"/>
            <a:ext cx="5678700" cy="46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5efa1c2d8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efa1c2d8d_0_62:notes"/>
          <p:cNvSpPr txBox="1">
            <a:spLocks noGrp="1"/>
          </p:cNvSpPr>
          <p:nvPr>
            <p:ph type="body" idx="1"/>
          </p:nvPr>
        </p:nvSpPr>
        <p:spPr>
          <a:xfrm>
            <a:off x="710239" y="4861781"/>
            <a:ext cx="5678700" cy="46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5efa1c2d8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efa1c2d8d_0_68:notes"/>
          <p:cNvSpPr txBox="1">
            <a:spLocks noGrp="1"/>
          </p:cNvSpPr>
          <p:nvPr>
            <p:ph type="body" idx="1"/>
          </p:nvPr>
        </p:nvSpPr>
        <p:spPr>
          <a:xfrm>
            <a:off x="710239" y="4861781"/>
            <a:ext cx="5678700" cy="46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g5efa1c2d8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efa1c2d8d_0_81:notes"/>
          <p:cNvSpPr txBox="1">
            <a:spLocks noGrp="1"/>
          </p:cNvSpPr>
          <p:nvPr>
            <p:ph type="body" idx="1"/>
          </p:nvPr>
        </p:nvSpPr>
        <p:spPr>
          <a:xfrm>
            <a:off x="710239" y="4861781"/>
            <a:ext cx="5678700" cy="46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5efa1c2d8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ef979345f_0_31:notes"/>
          <p:cNvSpPr txBox="1">
            <a:spLocks noGrp="1"/>
          </p:cNvSpPr>
          <p:nvPr>
            <p:ph type="body" idx="1"/>
          </p:nvPr>
        </p:nvSpPr>
        <p:spPr>
          <a:xfrm>
            <a:off x="710239" y="4861781"/>
            <a:ext cx="5678700" cy="46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write loads of stuff that's a complete mess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go through it throwing out the irrelevant drivel, expanding on the important bits, and sorting out the structure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go through it again now I can start to see the shape of it, sorting it some more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go through it yet again, etc, until it's </a:t>
            </a: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GoodEnough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IncrementalDevelopment</a:t>
            </a: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means: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write part one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write part two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write part three, etc, until the book is finished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5ef979345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efa1c2d8d_0_86:notes"/>
          <p:cNvSpPr txBox="1">
            <a:spLocks noGrp="1"/>
          </p:cNvSpPr>
          <p:nvPr>
            <p:ph type="body" idx="1"/>
          </p:nvPr>
        </p:nvSpPr>
        <p:spPr>
          <a:xfrm>
            <a:off x="710239" y="4861781"/>
            <a:ext cx="5678700" cy="46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The </a:t>
            </a:r>
            <a:r>
              <a:rPr lang="en-ZA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spiral model</a:t>
            </a: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is a risk-driven </a:t>
            </a: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  <a:hlinkClick r:id="rId3" tooltip="Software development process"/>
              </a:rPr>
              <a:t>software development process</a:t>
            </a: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model. Based on the unique risk patterns of a given project, the spiral model guides a team to adopt elements of one or more process models, such as </a:t>
            </a: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  <a:hlinkClick r:id="rId4" tooltip="Iterative and incremental development"/>
              </a:rPr>
              <a:t>incremental</a:t>
            </a: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, </a:t>
            </a: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  <a:hlinkClick r:id="rId5" tooltip="Waterfall model"/>
              </a:rPr>
              <a:t>waterfall</a:t>
            </a: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, or </a:t>
            </a: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  <a:hlinkClick r:id="rId6" tooltip="Software prototyping"/>
              </a:rPr>
              <a:t>evolutionary prototyping</a:t>
            </a: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lang="en-ZA" dirty="0"/>
            </a:br>
            <a:endParaRPr dirty="0"/>
          </a:p>
        </p:txBody>
      </p:sp>
      <p:sp>
        <p:nvSpPr>
          <p:cNvPr id="231" name="Google Shape;231;g5efa1c2d8d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efa1c2d8d_0_96:notes"/>
          <p:cNvSpPr txBox="1">
            <a:spLocks noGrp="1"/>
          </p:cNvSpPr>
          <p:nvPr>
            <p:ph type="body" idx="1"/>
          </p:nvPr>
        </p:nvSpPr>
        <p:spPr>
          <a:xfrm>
            <a:off x="710239" y="4861781"/>
            <a:ext cx="5678700" cy="46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g5efa1c2d8d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efa1c2d8d_0_102:notes"/>
          <p:cNvSpPr txBox="1">
            <a:spLocks noGrp="1"/>
          </p:cNvSpPr>
          <p:nvPr>
            <p:ph type="body" idx="1"/>
          </p:nvPr>
        </p:nvSpPr>
        <p:spPr>
          <a:xfrm>
            <a:off x="710239" y="4861781"/>
            <a:ext cx="5678700" cy="46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5efa1c2d8d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efa1c2d8d_0_109:notes"/>
          <p:cNvSpPr txBox="1">
            <a:spLocks noGrp="1"/>
          </p:cNvSpPr>
          <p:nvPr>
            <p:ph type="body" idx="1"/>
          </p:nvPr>
        </p:nvSpPr>
        <p:spPr>
          <a:xfrm>
            <a:off x="710239" y="4861781"/>
            <a:ext cx="5678700" cy="46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5efa1c2d8d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:notes"/>
          <p:cNvSpPr txBox="1">
            <a:spLocks noGrp="1"/>
          </p:cNvSpPr>
          <p:nvPr>
            <p:ph type="body" idx="1"/>
          </p:nvPr>
        </p:nvSpPr>
        <p:spPr>
          <a:xfrm>
            <a:off x="710239" y="4861781"/>
            <a:ext cx="5678824" cy="4604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ef979345f_0_1:notes"/>
          <p:cNvSpPr txBox="1">
            <a:spLocks noGrp="1"/>
          </p:cNvSpPr>
          <p:nvPr>
            <p:ph type="body" idx="1"/>
          </p:nvPr>
        </p:nvSpPr>
        <p:spPr>
          <a:xfrm>
            <a:off x="710239" y="4861781"/>
            <a:ext cx="5678700" cy="46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Agile approaches development requirements and solutions through the collaborative effort of </a:t>
            </a: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  <a:hlinkClick r:id="rId3" tooltip="Self-organizing communities"/>
              </a:rPr>
              <a:t>self-organizing</a:t>
            </a: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and </a:t>
            </a: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  <a:hlinkClick r:id="rId4" tooltip="Cross-functional team"/>
              </a:rPr>
              <a:t>cross-functional</a:t>
            </a: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teams and their </a:t>
            </a: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  <a:hlinkClick r:id="rId5" tooltip="Customer"/>
              </a:rPr>
              <a:t>customer(s)</a:t>
            </a: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  <a:hlinkClick r:id="rId6" tooltip="End user"/>
              </a:rPr>
              <a:t>end user(s)</a:t>
            </a: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. They are principles, not methods as such.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6" name="Google Shape;256;g5ef979345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ef979345f_0_8:notes"/>
          <p:cNvSpPr txBox="1">
            <a:spLocks noGrp="1"/>
          </p:cNvSpPr>
          <p:nvPr>
            <p:ph type="body" idx="1"/>
          </p:nvPr>
        </p:nvSpPr>
        <p:spPr>
          <a:xfrm>
            <a:off x="710239" y="4861781"/>
            <a:ext cx="5678700" cy="46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" name="Google Shape;263;g5ef979345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ef979345f_0_25:notes"/>
          <p:cNvSpPr txBox="1">
            <a:spLocks noGrp="1"/>
          </p:cNvSpPr>
          <p:nvPr>
            <p:ph type="body" idx="1"/>
          </p:nvPr>
        </p:nvSpPr>
        <p:spPr>
          <a:xfrm>
            <a:off x="710239" y="4861781"/>
            <a:ext cx="5678700" cy="46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9" name="Google Shape;269;g5ef979345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5efadc7063_0_0:notes"/>
          <p:cNvSpPr txBox="1">
            <a:spLocks noGrp="1"/>
          </p:cNvSpPr>
          <p:nvPr>
            <p:ph type="body" idx="1"/>
          </p:nvPr>
        </p:nvSpPr>
        <p:spPr>
          <a:xfrm>
            <a:off x="710239" y="4861781"/>
            <a:ext cx="5678700" cy="46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g5efadc70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ef979345f_0_14:notes"/>
          <p:cNvSpPr txBox="1">
            <a:spLocks noGrp="1"/>
          </p:cNvSpPr>
          <p:nvPr>
            <p:ph type="body" idx="1"/>
          </p:nvPr>
        </p:nvSpPr>
        <p:spPr>
          <a:xfrm>
            <a:off x="710239" y="4861781"/>
            <a:ext cx="5678700" cy="46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5ef979345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ef979345f_0_42:notes"/>
          <p:cNvSpPr txBox="1">
            <a:spLocks noGrp="1"/>
          </p:cNvSpPr>
          <p:nvPr>
            <p:ph type="body" idx="1"/>
          </p:nvPr>
        </p:nvSpPr>
        <p:spPr>
          <a:xfrm>
            <a:off x="710239" y="4861781"/>
            <a:ext cx="5678700" cy="46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g5ef979345f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efa1c2d8d_0_0:notes"/>
          <p:cNvSpPr txBox="1">
            <a:spLocks noGrp="1"/>
          </p:cNvSpPr>
          <p:nvPr>
            <p:ph type="body" idx="1"/>
          </p:nvPr>
        </p:nvSpPr>
        <p:spPr>
          <a:xfrm>
            <a:off x="710239" y="4861781"/>
            <a:ext cx="5678700" cy="46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5efa1c2d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efa1c2d8d_0_7:notes"/>
          <p:cNvSpPr txBox="1">
            <a:spLocks noGrp="1"/>
          </p:cNvSpPr>
          <p:nvPr>
            <p:ph type="body" idx="1"/>
          </p:nvPr>
        </p:nvSpPr>
        <p:spPr>
          <a:xfrm>
            <a:off x="710239" y="4861781"/>
            <a:ext cx="5678700" cy="46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template </a:t>
            </a:r>
            <a:r>
              <a:rPr lang="en-US"/>
              <a:t>is uploaded. </a:t>
            </a:r>
            <a:endParaRPr/>
          </a:p>
        </p:txBody>
      </p:sp>
      <p:sp>
        <p:nvSpPr>
          <p:cNvPr id="107" name="Google Shape;107;g5efa1c2d8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ef486a0c1_1_73:notes"/>
          <p:cNvSpPr txBox="1">
            <a:spLocks noGrp="1"/>
          </p:cNvSpPr>
          <p:nvPr>
            <p:ph type="body" idx="1"/>
          </p:nvPr>
        </p:nvSpPr>
        <p:spPr>
          <a:xfrm>
            <a:off x="710239" y="4861781"/>
            <a:ext cx="5678700" cy="46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5ef486a0c1_1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ef486a0c1_1_83:notes"/>
          <p:cNvSpPr txBox="1">
            <a:spLocks noGrp="1"/>
          </p:cNvSpPr>
          <p:nvPr>
            <p:ph type="body" idx="1"/>
          </p:nvPr>
        </p:nvSpPr>
        <p:spPr>
          <a:xfrm>
            <a:off x="710239" y="4861781"/>
            <a:ext cx="5678700" cy="46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5ef486a0c1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efa1c2d8d_0_13:notes"/>
          <p:cNvSpPr txBox="1">
            <a:spLocks noGrp="1"/>
          </p:cNvSpPr>
          <p:nvPr>
            <p:ph type="body" idx="1"/>
          </p:nvPr>
        </p:nvSpPr>
        <p:spPr>
          <a:xfrm>
            <a:off x="710239" y="4861781"/>
            <a:ext cx="5678700" cy="46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5efa1c2d8d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efadc7063_0_28:notes"/>
          <p:cNvSpPr txBox="1">
            <a:spLocks noGrp="1"/>
          </p:cNvSpPr>
          <p:nvPr>
            <p:ph type="body" idx="1"/>
          </p:nvPr>
        </p:nvSpPr>
        <p:spPr>
          <a:xfrm>
            <a:off x="710239" y="4861781"/>
            <a:ext cx="5678700" cy="46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5efadc706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-125" y="0"/>
            <a:ext cx="9144250" cy="5863987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311700" y="719633"/>
            <a:ext cx="8520600" cy="17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311700" y="2504747"/>
            <a:ext cx="4242600" cy="9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311750" y="1108233"/>
            <a:ext cx="5334900" cy="16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311700" y="2828567"/>
            <a:ext cx="5334900" cy="12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5445" algn="l" rtl="0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1944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879" algn="l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4A56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4A56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4A56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4A566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4A566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4A566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4A566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4A566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4A566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4A566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4A566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457200" y="1920085"/>
            <a:ext cx="4038600" cy="44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5445" algn="l" rtl="0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2894" algn="l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17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2895" algn="l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17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879" algn="l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2"/>
          </p:nvPr>
        </p:nvSpPr>
        <p:spPr>
          <a:xfrm>
            <a:off x="4648200" y="1920085"/>
            <a:ext cx="4038600" cy="44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5445" algn="l" rtl="0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2894" algn="l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17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2895" algn="l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17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879" algn="l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4A56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4A56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4A56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4A566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4A566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4A566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4A566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4A566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4A566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4A566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4A566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0" y="64132"/>
            <a:ext cx="9144250" cy="5863987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0" name="Google Shape;20;p3"/>
          <p:cNvSpPr/>
          <p:nvPr/>
        </p:nvSpPr>
        <p:spPr>
          <a:xfrm>
            <a:off x="0" y="0"/>
            <a:ext cx="9144250" cy="5863987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311700" y="719633"/>
            <a:ext cx="8520600" cy="17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4314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0" y="58833"/>
            <a:ext cx="4313625" cy="5865687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6" name="Google Shape;26;p4"/>
          <p:cNvSpPr/>
          <p:nvPr/>
        </p:nvSpPr>
        <p:spPr>
          <a:xfrm>
            <a:off x="-125" y="0"/>
            <a:ext cx="4316900" cy="5860653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25" y="667900"/>
            <a:ext cx="3706500" cy="33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4644675" y="667900"/>
            <a:ext cx="4166400" cy="54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0" y="0"/>
            <a:ext cx="9144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311700" y="2007600"/>
            <a:ext cx="3999900" cy="4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832400" y="2007600"/>
            <a:ext cx="3999900" cy="4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0" y="0"/>
            <a:ext cx="9144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/>
          <p:nvPr/>
        </p:nvSpPr>
        <p:spPr>
          <a:xfrm>
            <a:off x="0" y="0"/>
            <a:ext cx="37644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311725" y="667900"/>
            <a:ext cx="3127500" cy="24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311700" y="3187533"/>
            <a:ext cx="3127500" cy="30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675" y="1064800"/>
            <a:ext cx="6247800" cy="47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11300" y="667900"/>
            <a:ext cx="3704400" cy="27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304800" y="3502300"/>
            <a:ext cx="3704400" cy="12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2"/>
          </p:nvPr>
        </p:nvSpPr>
        <p:spPr>
          <a:xfrm>
            <a:off x="4879025" y="667900"/>
            <a:ext cx="3954000" cy="54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/>
          <p:nvPr/>
        </p:nvSpPr>
        <p:spPr>
          <a:xfrm>
            <a:off x="0" y="5825333"/>
            <a:ext cx="9144000" cy="103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11700" y="6028533"/>
            <a:ext cx="7979400" cy="6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rgbClr val="FFFDF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5394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ctrTitle"/>
          </p:nvPr>
        </p:nvSpPr>
        <p:spPr>
          <a:xfrm>
            <a:off x="311700" y="175925"/>
            <a:ext cx="85206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C549"/>
              </a:buClr>
              <a:buFont typeface="Arial"/>
              <a:buNone/>
            </a:pPr>
            <a:r>
              <a:rPr lang="en-US" sz="5040" b="1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CSc Project 102</a:t>
            </a:r>
            <a:endParaRPr b="1" i="1" u="none" strike="noStrike" cap="none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1"/>
          </p:nvPr>
        </p:nvSpPr>
        <p:spPr>
          <a:xfrm>
            <a:off x="311700" y="2504750"/>
            <a:ext cx="5409600" cy="6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/>
          <a:p>
            <a:pPr marL="0" marR="45720" lvl="0" indent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Noto Sans Symbols"/>
              <a:buNone/>
            </a:pPr>
            <a:r>
              <a:rPr lang="en-US" sz="3000"/>
              <a:t>Zelalem S. Shibeshi</a:t>
            </a:r>
            <a:endParaRPr sz="3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1411225" y="5461900"/>
            <a:ext cx="73497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000" b="1">
                <a:solidFill>
                  <a:srgbClr val="CCCCCC"/>
                </a:solidFill>
              </a:rPr>
              <a:t>Together </a:t>
            </a:r>
            <a:r>
              <a:rPr lang="en-US" sz="3000">
                <a:solidFill>
                  <a:srgbClr val="CCCCCC"/>
                </a:solidFill>
              </a:rPr>
              <a:t>we can change the world</a:t>
            </a:r>
            <a:endParaRPr sz="5040">
              <a:solidFill>
                <a:srgbClr val="0B5394"/>
              </a:solidFill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00" y="1465200"/>
            <a:ext cx="1947650" cy="19476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3471550" y="3098450"/>
            <a:ext cx="28908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Adapted from Dane Brown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112125" y="1402075"/>
            <a:ext cx="8941500" cy="4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design of a software project includes specifying all:</a:t>
            </a:r>
            <a:endParaRPr dirty="0"/>
          </a:p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 b="1" dirty="0"/>
              <a:t>risks</a:t>
            </a:r>
            <a:endParaRPr b="1" dirty="0"/>
          </a:p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 b="1" dirty="0"/>
              <a:t>technologies</a:t>
            </a:r>
            <a:r>
              <a:rPr lang="en-US" dirty="0"/>
              <a:t>:</a:t>
            </a:r>
            <a:endParaRPr dirty="0"/>
          </a:p>
          <a:p>
            <a:pPr marL="914400" lvl="1" indent="-358140" algn="l" rtl="0">
              <a:spcBef>
                <a:spcPts val="0"/>
              </a:spcBef>
              <a:spcAft>
                <a:spcPts val="0"/>
              </a:spcAft>
              <a:buSzPts val="2040"/>
              <a:buChar char="●"/>
            </a:pPr>
            <a:r>
              <a:rPr lang="en-US" dirty="0"/>
              <a:t>data structures -- is it numerical? is it visual? etc.</a:t>
            </a:r>
            <a:endParaRPr dirty="0"/>
          </a:p>
          <a:p>
            <a:pPr marL="914400" lvl="1" indent="-358140" algn="l" rtl="0">
              <a:spcBef>
                <a:spcPts val="0"/>
              </a:spcBef>
              <a:spcAft>
                <a:spcPts val="0"/>
              </a:spcAft>
              <a:buSzPts val="2040"/>
              <a:buChar char="●"/>
            </a:pPr>
            <a:r>
              <a:rPr lang="en-US" dirty="0"/>
              <a:t>software architecture -- everything about the software</a:t>
            </a:r>
            <a:endParaRPr dirty="0"/>
          </a:p>
          <a:p>
            <a:pPr marL="914400" lvl="1" indent="-358140" algn="l" rtl="0">
              <a:spcBef>
                <a:spcPts val="0"/>
              </a:spcBef>
              <a:spcAft>
                <a:spcPts val="0"/>
              </a:spcAft>
              <a:buSzPts val="2040"/>
              <a:buChar char="●"/>
            </a:pPr>
            <a:r>
              <a:rPr lang="en-US" dirty="0"/>
              <a:t>interface representations -- storyboards</a:t>
            </a:r>
            <a:endParaRPr dirty="0"/>
          </a:p>
          <a:p>
            <a:pPr marL="914400" lvl="1" indent="-358140" algn="l" rtl="0">
              <a:spcBef>
                <a:spcPts val="0"/>
              </a:spcBef>
              <a:spcAft>
                <a:spcPts val="0"/>
              </a:spcAft>
              <a:buSzPts val="2040"/>
              <a:buChar char="●"/>
            </a:pPr>
            <a:r>
              <a:rPr lang="en-US" dirty="0"/>
              <a:t>algorithmic details -- object diagram (UML)</a:t>
            </a:r>
            <a:endParaRPr dirty="0"/>
          </a:p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 b="1" dirty="0"/>
              <a:t>review and select best design approach</a:t>
            </a:r>
            <a:endParaRPr b="1" dirty="0"/>
          </a:p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 b="1" dirty="0"/>
              <a:t>Abstract until you can easily understand/represent the problem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457200" y="200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>
                <a:solidFill>
                  <a:srgbClr val="CC0000"/>
                </a:solidFill>
              </a:rPr>
              <a:t>Design</a:t>
            </a:r>
            <a:endParaRPr sz="5000" b="0" i="0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title"/>
          </p:nvPr>
        </p:nvSpPr>
        <p:spPr>
          <a:xfrm>
            <a:off x="457200" y="4010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/>
              <a:t>Design -- Example UM</a:t>
            </a:r>
            <a:r>
              <a:rPr lang="en-US">
                <a:solidFill>
                  <a:srgbClr val="CC0000"/>
                </a:solidFill>
              </a:rPr>
              <a:t>L</a:t>
            </a:r>
            <a:endParaRPr sz="5000" b="0" i="0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701" y="2656375"/>
            <a:ext cx="8872299" cy="404246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DBC767A-7535-403D-95BB-463F24A94098}"/>
              </a:ext>
            </a:extLst>
          </p:cNvPr>
          <p:cNvSpPr/>
          <p:nvPr/>
        </p:nvSpPr>
        <p:spPr>
          <a:xfrm>
            <a:off x="275345" y="1684720"/>
            <a:ext cx="84114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Classes specify the various object that represent things in the system.</a:t>
            </a:r>
          </a:p>
          <a:p>
            <a:r>
              <a:rPr lang="en-US" sz="1600" b="1" dirty="0"/>
              <a:t>Types of objects: entity (</a:t>
            </a:r>
            <a:r>
              <a:rPr lang="en-US" sz="1600" b="1" dirty="0" err="1"/>
              <a:t>e.g</a:t>
            </a:r>
            <a:r>
              <a:rPr lang="en-US" sz="1600" b="1" dirty="0"/>
              <a:t> players), control (controlling other objects </a:t>
            </a:r>
            <a:r>
              <a:rPr lang="en-US" sz="1600" b="1" dirty="0" err="1"/>
              <a:t>e.g</a:t>
            </a:r>
            <a:r>
              <a:rPr lang="en-US" sz="1600" b="1" dirty="0"/>
              <a:t> game master), interface (for GUI)</a:t>
            </a:r>
            <a:endParaRPr lang="en-ZA" sz="16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title"/>
          </p:nvPr>
        </p:nvSpPr>
        <p:spPr>
          <a:xfrm>
            <a:off x="457200" y="4010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/>
              <a:t>Design -- Example UM</a:t>
            </a:r>
            <a:r>
              <a:rPr lang="en-US">
                <a:solidFill>
                  <a:srgbClr val="CC0000"/>
                </a:solidFill>
              </a:rPr>
              <a:t>L</a:t>
            </a:r>
            <a:endParaRPr sz="5000" b="0" i="0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GameTTT_Board_Cell.png">
            <a:extLst>
              <a:ext uri="{FF2B5EF4-FFF2-40B4-BE49-F238E27FC236}">
                <a16:creationId xmlns:a16="http://schemas.microsoft.com/office/drawing/2014/main" id="{3553E508-2562-48C8-BEC0-7EBA7C1D1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88" y="2200275"/>
            <a:ext cx="6067425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892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>
            <a:spLocks noGrp="1"/>
          </p:cNvSpPr>
          <p:nvPr>
            <p:ph type="body" idx="1"/>
          </p:nvPr>
        </p:nvSpPr>
        <p:spPr>
          <a:xfrm>
            <a:off x="112125" y="1935475"/>
            <a:ext cx="8574600" cy="4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 usually includes:</a:t>
            </a:r>
            <a:endParaRPr/>
          </a:p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Algorithm development</a:t>
            </a:r>
            <a:endParaRPr/>
          </a:p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Source code writing</a:t>
            </a:r>
            <a:endParaRPr/>
          </a:p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Compilation</a:t>
            </a:r>
            <a:endParaRPr/>
          </a:p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Testing and debugging</a:t>
            </a:r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title"/>
          </p:nvPr>
        </p:nvSpPr>
        <p:spPr>
          <a:xfrm>
            <a:off x="457200" y="4010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>
                <a:solidFill>
                  <a:srgbClr val="CC0000"/>
                </a:solidFill>
              </a:rPr>
              <a:t>Implementation</a:t>
            </a:r>
            <a:endParaRPr sz="5000" b="0" i="0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>
            <a:spLocks noGrp="1"/>
          </p:cNvSpPr>
          <p:nvPr>
            <p:ph type="body" idx="1"/>
          </p:nvPr>
        </p:nvSpPr>
        <p:spPr>
          <a:xfrm>
            <a:off x="112125" y="1935475"/>
            <a:ext cx="8574600" cy="4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Waterfall</a:t>
            </a:r>
            <a:endParaRPr/>
          </a:p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Incremental</a:t>
            </a:r>
            <a:endParaRPr/>
          </a:p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Spiral</a:t>
            </a:r>
            <a:endParaRPr/>
          </a:p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Agile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7"/>
          <p:cNvSpPr txBox="1">
            <a:spLocks noGrp="1"/>
          </p:cNvSpPr>
          <p:nvPr>
            <p:ph type="title"/>
          </p:nvPr>
        </p:nvSpPr>
        <p:spPr>
          <a:xfrm>
            <a:off x="457200" y="4010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>
                <a:solidFill>
                  <a:srgbClr val="CC0000"/>
                </a:solidFill>
              </a:rPr>
              <a:t>SDLC Frameworks</a:t>
            </a:r>
            <a:endParaRPr sz="5000" b="0" i="0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>
            <a:spLocks noGrp="1"/>
          </p:cNvSpPr>
          <p:nvPr>
            <p:ph type="body" idx="1"/>
          </p:nvPr>
        </p:nvSpPr>
        <p:spPr>
          <a:xfrm>
            <a:off x="112125" y="1935475"/>
            <a:ext cx="8574600" cy="4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2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waterfall model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will work well for this purpose since the </a:t>
            </a:r>
            <a:r>
              <a:rPr lang="en-US" sz="2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 are very well known with a clear and stable product definition. 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involved includes </a:t>
            </a:r>
            <a:r>
              <a:rPr lang="en-US" sz="2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and a pc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laptop and allows for </a:t>
            </a:r>
            <a:r>
              <a:rPr lang="en-US" sz="2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portability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An example of a card game will usually be an </a:t>
            </a:r>
            <a:r>
              <a:rPr lang="en-US" sz="2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popular one and thus it is </a:t>
            </a:r>
            <a:r>
              <a:rPr lang="en-US" sz="2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straightforward to implement.</a:t>
            </a:r>
            <a:endParaRPr sz="240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models can also work but you need to motivate why</a:t>
            </a:r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title"/>
          </p:nvPr>
        </p:nvSpPr>
        <p:spPr>
          <a:xfrm>
            <a:off x="112200" y="401075"/>
            <a:ext cx="89559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>
                <a:solidFill>
                  <a:srgbClr val="CC0000"/>
                </a:solidFill>
              </a:rPr>
              <a:t>Good Model for a Card Game?</a:t>
            </a:r>
            <a:endParaRPr sz="5000" b="0" i="0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>
            <a:spLocks noGrp="1"/>
          </p:cNvSpPr>
          <p:nvPr>
            <p:ph type="body" idx="1"/>
          </p:nvPr>
        </p:nvSpPr>
        <p:spPr>
          <a:xfrm>
            <a:off x="112125" y="1935475"/>
            <a:ext cx="8574600" cy="4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Waterfall is the oldest and easiest of the structured SDLC methodologies.</a:t>
            </a:r>
            <a:br>
              <a:rPr lang="en-US"/>
            </a:br>
            <a:r>
              <a:rPr lang="en-US"/>
              <a:t> </a:t>
            </a:r>
            <a:endParaRPr/>
          </a:p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There are strict stages and each stage needs to be completed first before going to the next stage. </a:t>
            </a:r>
            <a:r>
              <a:rPr lang="en-US" b="1"/>
              <a:t>There is no going back.</a:t>
            </a:r>
            <a:endParaRPr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Each </a:t>
            </a:r>
            <a:r>
              <a:rPr lang="en-US" b="1"/>
              <a:t>stage </a:t>
            </a:r>
            <a:r>
              <a:rPr lang="en-US"/>
              <a:t>relies on information from the previous </a:t>
            </a:r>
            <a:r>
              <a:rPr lang="en-US" b="1"/>
              <a:t>stage </a:t>
            </a:r>
            <a:r>
              <a:rPr lang="en-US"/>
              <a:t>and has its own project plan.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9"/>
          <p:cNvSpPr txBox="1">
            <a:spLocks noGrp="1"/>
          </p:cNvSpPr>
          <p:nvPr>
            <p:ph type="title"/>
          </p:nvPr>
        </p:nvSpPr>
        <p:spPr>
          <a:xfrm>
            <a:off x="457200" y="4010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>
                <a:solidFill>
                  <a:srgbClr val="CC0000"/>
                </a:solidFill>
              </a:rPr>
              <a:t>Waterfall model</a:t>
            </a:r>
            <a:endParaRPr sz="5000" b="0" i="0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>
            <a:spLocks noGrp="1"/>
          </p:cNvSpPr>
          <p:nvPr>
            <p:ph type="body" idx="1"/>
          </p:nvPr>
        </p:nvSpPr>
        <p:spPr>
          <a:xfrm>
            <a:off x="112125" y="1935475"/>
            <a:ext cx="8574600" cy="4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Prone to delays as each </a:t>
            </a:r>
            <a:r>
              <a:rPr lang="en-US" b="1"/>
              <a:t>stage </a:t>
            </a:r>
            <a:r>
              <a:rPr lang="en-US"/>
              <a:t>needs to be reviewed and fully signed off before the next </a:t>
            </a:r>
            <a:r>
              <a:rPr lang="en-US" b="1"/>
              <a:t>stage </a:t>
            </a:r>
            <a:r>
              <a:rPr lang="en-US"/>
              <a:t>can begin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Once a stage is completed, problems can’t be fixed until you get to the </a:t>
            </a:r>
            <a:r>
              <a:rPr lang="en-US" b="1"/>
              <a:t>maintenance</a:t>
            </a:r>
            <a:r>
              <a:rPr lang="en-US"/>
              <a:t> </a:t>
            </a:r>
            <a:r>
              <a:rPr lang="en-US" b="1"/>
              <a:t>stage</a:t>
            </a:r>
            <a:r>
              <a:rPr lang="en-US"/>
              <a:t>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If a </a:t>
            </a:r>
            <a:r>
              <a:rPr lang="en-US" b="1"/>
              <a:t>requirement</a:t>
            </a:r>
            <a:r>
              <a:rPr lang="en-US"/>
              <a:t> is wrong or missing, it won’t become apparent until the late </a:t>
            </a:r>
            <a:r>
              <a:rPr lang="en-US" b="1"/>
              <a:t>stages </a:t>
            </a:r>
            <a:r>
              <a:rPr lang="en-US"/>
              <a:t>(phases) of the life </a:t>
            </a:r>
            <a:r>
              <a:rPr lang="en-US" b="1"/>
              <a:t>cycle</a:t>
            </a:r>
            <a:r>
              <a:rPr lang="en-US"/>
              <a:t>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30"/>
          <p:cNvSpPr txBox="1">
            <a:spLocks noGrp="1"/>
          </p:cNvSpPr>
          <p:nvPr>
            <p:ph type="title"/>
          </p:nvPr>
        </p:nvSpPr>
        <p:spPr>
          <a:xfrm>
            <a:off x="457200" y="4010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>
                <a:solidFill>
                  <a:srgbClr val="CC0000"/>
                </a:solidFill>
              </a:rPr>
              <a:t>What does this mean?</a:t>
            </a:r>
            <a:endParaRPr sz="5000" b="0" i="0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>
            <a:spLocks noGrp="1"/>
          </p:cNvSpPr>
          <p:nvPr>
            <p:ph type="body" idx="1"/>
          </p:nvPr>
        </p:nvSpPr>
        <p:spPr>
          <a:xfrm>
            <a:off x="112125" y="1935475"/>
            <a:ext cx="8574600" cy="4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 b="1"/>
              <a:t>Easy</a:t>
            </a:r>
            <a:r>
              <a:rPr lang="en-US"/>
              <a:t> to understand/use</a:t>
            </a:r>
            <a:endParaRPr/>
          </a:p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 b="1"/>
              <a:t>Provides structure</a:t>
            </a:r>
            <a:r>
              <a:rPr lang="en-US"/>
              <a:t> to inexperienced staff (newbies)</a:t>
            </a:r>
            <a:endParaRPr/>
          </a:p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 b="1"/>
              <a:t>Milestones</a:t>
            </a:r>
            <a:r>
              <a:rPr lang="en-US"/>
              <a:t> are normally well understood</a:t>
            </a:r>
            <a:endParaRPr/>
          </a:p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Requirements are </a:t>
            </a:r>
            <a:r>
              <a:rPr lang="en-US" b="1"/>
              <a:t>stable/static</a:t>
            </a:r>
            <a:endParaRPr b="1"/>
          </a:p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Good for management control (plan, staff, track)</a:t>
            </a:r>
            <a:endParaRPr/>
          </a:p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Works well when </a:t>
            </a:r>
            <a:r>
              <a:rPr lang="en-US" b="1"/>
              <a:t>quality is more important</a:t>
            </a:r>
            <a:r>
              <a:rPr lang="en-US"/>
              <a:t> than cost or schedule</a:t>
            </a:r>
            <a:endParaRPr/>
          </a:p>
        </p:txBody>
      </p:sp>
      <p:sp>
        <p:nvSpPr>
          <p:cNvPr id="185" name="Google Shape;185;p31"/>
          <p:cNvSpPr txBox="1">
            <a:spLocks noGrp="1"/>
          </p:cNvSpPr>
          <p:nvPr>
            <p:ph type="title"/>
          </p:nvPr>
        </p:nvSpPr>
        <p:spPr>
          <a:xfrm>
            <a:off x="457200" y="4010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>
                <a:solidFill>
                  <a:srgbClr val="CC0000"/>
                </a:solidFill>
              </a:rPr>
              <a:t>Waterfall Strengths</a:t>
            </a:r>
            <a:endParaRPr sz="5000" b="0" i="0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>
            <a:spLocks noGrp="1"/>
          </p:cNvSpPr>
          <p:nvPr>
            <p:ph type="body" idx="1"/>
          </p:nvPr>
        </p:nvSpPr>
        <p:spPr>
          <a:xfrm>
            <a:off x="112125" y="1935475"/>
            <a:ext cx="8574600" cy="4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 b="1"/>
              <a:t>All requirements must be known upfront</a:t>
            </a:r>
            <a:endParaRPr b="1"/>
          </a:p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Deliverables created for each </a:t>
            </a:r>
            <a:r>
              <a:rPr lang="en-US" b="1"/>
              <a:t>stage </a:t>
            </a:r>
            <a:r>
              <a:rPr lang="en-US"/>
              <a:t>are considered frozen – </a:t>
            </a:r>
            <a:r>
              <a:rPr lang="en-US" b="1"/>
              <a:t>inhibits flexibility</a:t>
            </a:r>
            <a:endParaRPr b="1"/>
          </a:p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Can give a false impression of progress</a:t>
            </a:r>
            <a:endParaRPr/>
          </a:p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Does not reflect problem-solving nature of software development – iterations of </a:t>
            </a:r>
            <a:r>
              <a:rPr lang="en-US" b="1"/>
              <a:t>stages</a:t>
            </a:r>
            <a:endParaRPr b="1"/>
          </a:p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 b="1"/>
              <a:t>Integration </a:t>
            </a:r>
            <a:r>
              <a:rPr lang="en-US"/>
              <a:t>is one big bang at the end</a:t>
            </a:r>
            <a:endParaRPr/>
          </a:p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Little opportunity for </a:t>
            </a:r>
            <a:r>
              <a:rPr lang="en-US" b="1"/>
              <a:t>customer </a:t>
            </a:r>
            <a:r>
              <a:rPr lang="en-US"/>
              <a:t>to preview the system </a:t>
            </a:r>
            <a:r>
              <a:rPr lang="en-US" b="1"/>
              <a:t>(until it may be too late)</a:t>
            </a:r>
            <a:endParaRPr b="1"/>
          </a:p>
        </p:txBody>
      </p:sp>
      <p:sp>
        <p:nvSpPr>
          <p:cNvPr id="191" name="Google Shape;191;p32"/>
          <p:cNvSpPr txBox="1">
            <a:spLocks noGrp="1"/>
          </p:cNvSpPr>
          <p:nvPr>
            <p:ph type="title"/>
          </p:nvPr>
        </p:nvSpPr>
        <p:spPr>
          <a:xfrm>
            <a:off x="457200" y="4010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>
                <a:solidFill>
                  <a:srgbClr val="CC0000"/>
                </a:solidFill>
              </a:rPr>
              <a:t>Waterfall Weaknesses</a:t>
            </a:r>
            <a:endParaRPr sz="5000" b="0" i="0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457200" y="2843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5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Administration (like before) </a:t>
            </a:r>
            <a:endParaRPr sz="5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1"/>
          </p:nvPr>
        </p:nvSpPr>
        <p:spPr>
          <a:xfrm>
            <a:off x="0" y="1559700"/>
            <a:ext cx="9200400" cy="52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lang="en-US" dirty="0"/>
              <a:t>I often highlight important </a:t>
            </a:r>
            <a:r>
              <a:rPr lang="en-US" b="1" i="1" dirty="0">
                <a:solidFill>
                  <a:srgbClr val="CC0000"/>
                </a:solidFill>
              </a:rPr>
              <a:t>concepts</a:t>
            </a:r>
            <a:r>
              <a:rPr lang="en-US" dirty="0"/>
              <a:t> in red</a:t>
            </a:r>
            <a:endParaRPr dirty="0"/>
          </a:p>
          <a:p>
            <a:pPr marL="640080" marR="0" lvl="1" indent="-26924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b="1" i="1" dirty="0"/>
              <a:t>Test questions</a:t>
            </a:r>
            <a:r>
              <a:rPr lang="en-US" sz="2200" dirty="0"/>
              <a:t> are often based on these concepts</a:t>
            </a:r>
            <a:endParaRPr sz="2200" dirty="0"/>
          </a:p>
          <a:p>
            <a:pPr marL="640080" marR="0" lvl="1" indent="-26924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dirty="0"/>
              <a:t>Bold/italics emphasizes my point or improves readability</a:t>
            </a:r>
            <a:endParaRPr sz="2200" dirty="0"/>
          </a:p>
          <a:p>
            <a:pPr marL="640080" marR="0" lvl="1" indent="-26924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dirty="0"/>
              <a:t>Note (</a:t>
            </a:r>
            <a:r>
              <a:rPr lang="en-US" sz="2200" b="1" i="1" dirty="0"/>
              <a:t>on paper</a:t>
            </a:r>
            <a:r>
              <a:rPr lang="en-US" sz="2200" dirty="0"/>
              <a:t>) anything else you deem important</a:t>
            </a:r>
          </a:p>
          <a:p>
            <a:pPr marL="640080" marR="0" lvl="1" indent="-26924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module has a section on the course page with a name Project</a:t>
            </a:r>
            <a:endParaRPr sz="2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20"/>
              </a:spcBef>
              <a:spcAft>
                <a:spcPts val="0"/>
              </a:spcAft>
              <a:buNone/>
            </a:pPr>
            <a:endParaRPr sz="2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" marR="0" lvl="0" indent="-274320" algn="l" rtl="0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lang="en-US" dirty="0"/>
              <a:t> </a:t>
            </a:r>
            <a:endParaRPr dirty="0"/>
          </a:p>
          <a:p>
            <a:pPr marL="274320" marR="0" lvl="0" indent="-274320" algn="l" rtl="0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Font typeface="Noto Sans Symbols"/>
              <a:buNone/>
            </a:pPr>
            <a:endParaRPr sz="2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" marR="0" lvl="0" indent="-117475" algn="l" rtl="0">
              <a:spcBef>
                <a:spcPts val="520"/>
              </a:spcBef>
              <a:spcAft>
                <a:spcPts val="160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endParaRPr sz="2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>
            <a:spLocks noGrp="1"/>
          </p:cNvSpPr>
          <p:nvPr>
            <p:ph type="body" idx="1"/>
          </p:nvPr>
        </p:nvSpPr>
        <p:spPr>
          <a:xfrm>
            <a:off x="112125" y="1935475"/>
            <a:ext cx="8574600" cy="4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Requirements are very well known</a:t>
            </a:r>
            <a:endParaRPr/>
          </a:p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Product definition is stable</a:t>
            </a:r>
            <a:endParaRPr/>
          </a:p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Technology is understood</a:t>
            </a:r>
            <a:endParaRPr/>
          </a:p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New version of an existing product</a:t>
            </a:r>
            <a:endParaRPr/>
          </a:p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Porting an existing product to a new platform</a:t>
            </a:r>
            <a:endParaRPr/>
          </a:p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Works well for smaller straightforward projects</a:t>
            </a:r>
            <a:endParaRPr/>
          </a:p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 b="1"/>
              <a:t>A first year card game project 😃</a:t>
            </a:r>
            <a:endParaRPr b="1"/>
          </a:p>
        </p:txBody>
      </p:sp>
      <p:sp>
        <p:nvSpPr>
          <p:cNvPr id="197" name="Google Shape;197;p33"/>
          <p:cNvSpPr txBox="1">
            <a:spLocks noGrp="1"/>
          </p:cNvSpPr>
          <p:nvPr>
            <p:ph type="title"/>
          </p:nvPr>
        </p:nvSpPr>
        <p:spPr>
          <a:xfrm>
            <a:off x="457200" y="4010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>
                <a:solidFill>
                  <a:srgbClr val="CC0000"/>
                </a:solidFill>
              </a:rPr>
              <a:t>When to use Waterfall?</a:t>
            </a:r>
            <a:endParaRPr sz="5000" b="0" i="0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>
            <a:spLocks noGrp="1"/>
          </p:cNvSpPr>
          <p:nvPr>
            <p:ph type="body" idx="1"/>
          </p:nvPr>
        </p:nvSpPr>
        <p:spPr>
          <a:xfrm>
            <a:off x="112125" y="1935475"/>
            <a:ext cx="8827800" cy="4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Just like iterative Waterfalls?</a:t>
            </a:r>
            <a:endParaRPr/>
          </a:p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No, it is more like breaking down tasks into </a:t>
            </a:r>
            <a:r>
              <a:rPr lang="en-US" b="1"/>
              <a:t>milestones</a:t>
            </a:r>
            <a:endParaRPr b="1"/>
          </a:p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With each </a:t>
            </a:r>
            <a:r>
              <a:rPr lang="en-US" b="1"/>
              <a:t>cycle</a:t>
            </a:r>
            <a:r>
              <a:rPr lang="en-US"/>
              <a:t>, the next </a:t>
            </a:r>
            <a:r>
              <a:rPr lang="en-US" b="1"/>
              <a:t>group</a:t>
            </a:r>
            <a:r>
              <a:rPr lang="en-US"/>
              <a:t> of </a:t>
            </a:r>
            <a:r>
              <a:rPr lang="en-US" b="1"/>
              <a:t>milestones </a:t>
            </a:r>
            <a:r>
              <a:rPr lang="en-US"/>
              <a:t>are tackled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4"/>
          <p:cNvSpPr txBox="1">
            <a:spLocks noGrp="1"/>
          </p:cNvSpPr>
          <p:nvPr>
            <p:ph type="title"/>
          </p:nvPr>
        </p:nvSpPr>
        <p:spPr>
          <a:xfrm>
            <a:off x="457200" y="4010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/>
              <a:t>Incremental model</a:t>
            </a:r>
            <a:endParaRPr sz="5000" b="0" i="0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650" y="3186075"/>
            <a:ext cx="7260701" cy="32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>
            <a:spLocks noGrp="1"/>
          </p:cNvSpPr>
          <p:nvPr>
            <p:ph type="body" idx="1"/>
          </p:nvPr>
        </p:nvSpPr>
        <p:spPr>
          <a:xfrm>
            <a:off x="112125" y="1935475"/>
            <a:ext cx="8904300" cy="4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 b="1"/>
              <a:t>Group</a:t>
            </a:r>
            <a:r>
              <a:rPr lang="en-US"/>
              <a:t> and develop </a:t>
            </a:r>
            <a:r>
              <a:rPr lang="en-US" b="1"/>
              <a:t>high-risk</a:t>
            </a:r>
            <a:r>
              <a:rPr lang="en-US"/>
              <a:t> or </a:t>
            </a:r>
            <a:r>
              <a:rPr lang="en-US" b="1"/>
              <a:t>major functions</a:t>
            </a:r>
            <a:r>
              <a:rPr lang="en-US"/>
              <a:t> first</a:t>
            </a:r>
            <a:endParaRPr/>
          </a:p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 b="1"/>
              <a:t>Each cycle delivers a working (part of) system </a:t>
            </a:r>
            <a:endParaRPr b="1"/>
          </a:p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Customer can respond to each build</a:t>
            </a:r>
            <a:endParaRPr/>
          </a:p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Lowers initial delivery cost </a:t>
            </a:r>
            <a:endParaRPr/>
          </a:p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Initial product delivery is faster</a:t>
            </a:r>
            <a:endParaRPr/>
          </a:p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Customers get important functionality early</a:t>
            </a:r>
            <a:endParaRPr/>
          </a:p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Risk of changing requirements is reduced</a:t>
            </a:r>
            <a:endParaRPr/>
          </a:p>
        </p:txBody>
      </p:sp>
      <p:sp>
        <p:nvSpPr>
          <p:cNvPr id="210" name="Google Shape;210;p35"/>
          <p:cNvSpPr txBox="1">
            <a:spLocks noGrp="1"/>
          </p:cNvSpPr>
          <p:nvPr>
            <p:ph type="title"/>
          </p:nvPr>
        </p:nvSpPr>
        <p:spPr>
          <a:xfrm>
            <a:off x="457200" y="4010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/>
              <a:t>Incremental Strengths</a:t>
            </a:r>
            <a:endParaRPr sz="5000" b="0" i="0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>
            <a:spLocks noGrp="1"/>
          </p:cNvSpPr>
          <p:nvPr>
            <p:ph type="body" idx="1"/>
          </p:nvPr>
        </p:nvSpPr>
        <p:spPr>
          <a:xfrm>
            <a:off x="0" y="1935475"/>
            <a:ext cx="8988300" cy="4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Requires good planning and design (</a:t>
            </a:r>
            <a:r>
              <a:rPr lang="en-US" b="1"/>
              <a:t>abstraction</a:t>
            </a:r>
            <a:r>
              <a:rPr lang="en-US"/>
              <a:t>)</a:t>
            </a:r>
            <a:endParaRPr/>
          </a:p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Some customers would still want to see the full product/program upon the first </a:t>
            </a:r>
            <a:r>
              <a:rPr lang="en-US" b="1"/>
              <a:t>cycle</a:t>
            </a:r>
            <a:endParaRPr b="1"/>
          </a:p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Requires early definition of a complete and fully functional system to allow for the definition of </a:t>
            </a:r>
            <a:r>
              <a:rPr lang="en-US" b="1"/>
              <a:t>cycles</a:t>
            </a:r>
            <a:endParaRPr b="1"/>
          </a:p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Well-defined module interfaces are required (some will be developed long before others)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6"/>
          <p:cNvSpPr txBox="1">
            <a:spLocks noGrp="1"/>
          </p:cNvSpPr>
          <p:nvPr>
            <p:ph type="title"/>
          </p:nvPr>
        </p:nvSpPr>
        <p:spPr>
          <a:xfrm>
            <a:off x="457200" y="4010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/>
              <a:t>Incremental Weaknesses</a:t>
            </a:r>
            <a:endParaRPr sz="5000" b="0" i="0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>
            <a:spLocks noGrp="1"/>
          </p:cNvSpPr>
          <p:nvPr>
            <p:ph type="body" idx="1"/>
          </p:nvPr>
        </p:nvSpPr>
        <p:spPr>
          <a:xfrm>
            <a:off x="112125" y="1935475"/>
            <a:ext cx="8904300" cy="4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Customers need early realization of benefits</a:t>
            </a:r>
            <a:endParaRPr/>
          </a:p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Most of the requirements are known upfront but are expected to evolve over time</a:t>
            </a:r>
            <a:endParaRPr/>
          </a:p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A need to get </a:t>
            </a:r>
            <a:r>
              <a:rPr lang="en-US" b="1"/>
              <a:t>basic functionality</a:t>
            </a:r>
            <a:r>
              <a:rPr lang="en-US"/>
              <a:t> to the market early</a:t>
            </a:r>
            <a:endParaRPr/>
          </a:p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Remember: Difficult milestones first (for realistic goals)</a:t>
            </a:r>
            <a:endParaRPr/>
          </a:p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On projects which have lengthy development schedules</a:t>
            </a:r>
            <a:endParaRPr/>
          </a:p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On a project with new technology (impatience)</a:t>
            </a:r>
            <a:endParaRPr/>
          </a:p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 b="1"/>
              <a:t>A first year card game project 😃</a:t>
            </a:r>
            <a:endParaRPr/>
          </a:p>
        </p:txBody>
      </p:sp>
      <p:sp>
        <p:nvSpPr>
          <p:cNvPr id="222" name="Google Shape;222;p37"/>
          <p:cNvSpPr txBox="1">
            <a:spLocks noGrp="1"/>
          </p:cNvSpPr>
          <p:nvPr>
            <p:ph type="title"/>
          </p:nvPr>
        </p:nvSpPr>
        <p:spPr>
          <a:xfrm>
            <a:off x="457200" y="4010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>
                <a:solidFill>
                  <a:srgbClr val="CC0000"/>
                </a:solidFill>
              </a:rPr>
              <a:t>When to use Incremental?</a:t>
            </a:r>
            <a:endParaRPr sz="5000" b="0" i="0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>
            <a:spLocks noGrp="1"/>
          </p:cNvSpPr>
          <p:nvPr>
            <p:ph type="body" idx="1"/>
          </p:nvPr>
        </p:nvSpPr>
        <p:spPr>
          <a:xfrm>
            <a:off x="112125" y="1935475"/>
            <a:ext cx="8574600" cy="4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 b="1"/>
              <a:t>Iterative</a:t>
            </a:r>
            <a:r>
              <a:rPr lang="en-US"/>
              <a:t> model is an approach where the focus is to rapidly develop a working prototype first but often not good quality or incomplete. e.g. write parts of chapter 1,2,3,4,5 and significantly change them during each (next) </a:t>
            </a:r>
            <a:r>
              <a:rPr lang="en-US" b="1"/>
              <a:t>cycle</a:t>
            </a:r>
            <a:r>
              <a:rPr lang="en-US"/>
              <a:t>, often making it better</a:t>
            </a:r>
            <a:br>
              <a:rPr lang="en-US"/>
            </a:br>
            <a:endParaRPr/>
          </a:p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Whereas features are added during each </a:t>
            </a:r>
            <a:r>
              <a:rPr lang="en-US" b="1"/>
              <a:t>cycle </a:t>
            </a:r>
            <a:r>
              <a:rPr lang="en-US"/>
              <a:t>of the </a:t>
            </a:r>
            <a:r>
              <a:rPr lang="en-US" b="1"/>
              <a:t>incremental</a:t>
            </a:r>
            <a:r>
              <a:rPr lang="en-US"/>
              <a:t> model. e.g. write chapter 1 then 2 then 3.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8"/>
          <p:cNvSpPr txBox="1">
            <a:spLocks noGrp="1"/>
          </p:cNvSpPr>
          <p:nvPr>
            <p:ph type="title"/>
          </p:nvPr>
        </p:nvSpPr>
        <p:spPr>
          <a:xfrm>
            <a:off x="457200" y="4010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>
                <a:solidFill>
                  <a:srgbClr val="CC0000"/>
                </a:solidFill>
              </a:rPr>
              <a:t>Iterative vs. Incremental?</a:t>
            </a:r>
            <a:endParaRPr sz="5000" b="0" i="0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 txBox="1">
            <a:spLocks noGrp="1"/>
          </p:cNvSpPr>
          <p:nvPr>
            <p:ph type="body" idx="1"/>
          </p:nvPr>
        </p:nvSpPr>
        <p:spPr>
          <a:xfrm>
            <a:off x="112125" y="1935475"/>
            <a:ext cx="8574600" cy="4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9"/>
          <p:cNvSpPr txBox="1">
            <a:spLocks noGrp="1"/>
          </p:cNvSpPr>
          <p:nvPr>
            <p:ph type="title"/>
          </p:nvPr>
        </p:nvSpPr>
        <p:spPr>
          <a:xfrm>
            <a:off x="457200" y="4010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/>
              <a:t>Spiral model</a:t>
            </a:r>
            <a:endParaRPr sz="5000" b="0" i="0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9950" y="1093175"/>
            <a:ext cx="5607175" cy="576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 txBox="1">
            <a:spLocks noGrp="1"/>
          </p:cNvSpPr>
          <p:nvPr>
            <p:ph type="body" idx="1"/>
          </p:nvPr>
        </p:nvSpPr>
        <p:spPr>
          <a:xfrm>
            <a:off x="112125" y="1935475"/>
            <a:ext cx="8574600" cy="4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Provides </a:t>
            </a:r>
            <a:r>
              <a:rPr lang="en-US" b="1"/>
              <a:t>early indication of insurmountable risks</a:t>
            </a:r>
            <a:endParaRPr b="1"/>
          </a:p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Users see the system early because of </a:t>
            </a:r>
            <a:r>
              <a:rPr lang="en-US" b="1"/>
              <a:t>rapid prototyping tools</a:t>
            </a:r>
            <a:endParaRPr b="1"/>
          </a:p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 b="1"/>
              <a:t>Critical high-risk functions are developed first</a:t>
            </a:r>
            <a:endParaRPr b="1"/>
          </a:p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The design does </a:t>
            </a:r>
            <a:r>
              <a:rPr lang="en-US" b="1"/>
              <a:t>not</a:t>
            </a:r>
            <a:r>
              <a:rPr lang="en-US"/>
              <a:t> have to be perfect </a:t>
            </a:r>
            <a:endParaRPr/>
          </a:p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 b="1"/>
              <a:t>Users</a:t>
            </a:r>
            <a:r>
              <a:rPr lang="en-US"/>
              <a:t> can be closely tied to all </a:t>
            </a:r>
            <a:r>
              <a:rPr lang="en-US" b="1"/>
              <a:t>lifecycle </a:t>
            </a:r>
            <a:r>
              <a:rPr lang="en-US"/>
              <a:t>steps</a:t>
            </a:r>
            <a:endParaRPr/>
          </a:p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 b="1"/>
              <a:t>Early and frequent feedback</a:t>
            </a:r>
            <a:r>
              <a:rPr lang="en-US"/>
              <a:t> from users</a:t>
            </a:r>
            <a:endParaRPr/>
          </a:p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Cumulative costs assessed frequently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(Reminds me of a complex version of incremental model)</a:t>
            </a:r>
            <a:endParaRPr/>
          </a:p>
        </p:txBody>
      </p:sp>
      <p:sp>
        <p:nvSpPr>
          <p:cNvPr id="241" name="Google Shape;241;p40"/>
          <p:cNvSpPr txBox="1">
            <a:spLocks noGrp="1"/>
          </p:cNvSpPr>
          <p:nvPr>
            <p:ph type="title"/>
          </p:nvPr>
        </p:nvSpPr>
        <p:spPr>
          <a:xfrm>
            <a:off x="457200" y="4010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/>
              <a:t>Spiral Strengths</a:t>
            </a:r>
            <a:endParaRPr sz="5000" b="0" i="0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1"/>
          <p:cNvSpPr txBox="1">
            <a:spLocks noGrp="1"/>
          </p:cNvSpPr>
          <p:nvPr>
            <p:ph type="body" idx="1"/>
          </p:nvPr>
        </p:nvSpPr>
        <p:spPr>
          <a:xfrm>
            <a:off x="112125" y="1935475"/>
            <a:ext cx="8574600" cy="4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Time spent evaluating risks too long/expensive for </a:t>
            </a:r>
            <a:r>
              <a:rPr lang="en-US" b="1"/>
              <a:t>small or low-risk projects</a:t>
            </a:r>
            <a:endParaRPr b="1"/>
          </a:p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Therefore, does </a:t>
            </a:r>
            <a:r>
              <a:rPr lang="en-US" b="1"/>
              <a:t>not</a:t>
            </a:r>
            <a:r>
              <a:rPr lang="en-US"/>
              <a:t> work well for smaller projects</a:t>
            </a:r>
            <a:endParaRPr/>
          </a:p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The model is complex </a:t>
            </a:r>
            <a:endParaRPr/>
          </a:p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Cost: Risk analysis requires highly specific expertise.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41"/>
          <p:cNvSpPr txBox="1">
            <a:spLocks noGrp="1"/>
          </p:cNvSpPr>
          <p:nvPr>
            <p:ph type="title"/>
          </p:nvPr>
        </p:nvSpPr>
        <p:spPr>
          <a:xfrm>
            <a:off x="457200" y="4010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/>
              <a:t>Spiral Weaknesses</a:t>
            </a:r>
            <a:endParaRPr sz="5000" b="0" i="0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2"/>
          <p:cNvSpPr txBox="1">
            <a:spLocks noGrp="1"/>
          </p:cNvSpPr>
          <p:nvPr>
            <p:ph type="body" idx="1"/>
          </p:nvPr>
        </p:nvSpPr>
        <p:spPr>
          <a:xfrm>
            <a:off x="112125" y="1935475"/>
            <a:ext cx="8574600" cy="4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When rapid creation of a prototype is appropriate</a:t>
            </a:r>
            <a:endParaRPr/>
          </a:p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When costs and risk evaluation is important</a:t>
            </a:r>
            <a:endParaRPr/>
          </a:p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For </a:t>
            </a:r>
            <a:r>
              <a:rPr lang="en-US" b="1"/>
              <a:t>medium to high-risk</a:t>
            </a:r>
            <a:r>
              <a:rPr lang="en-US"/>
              <a:t> projects</a:t>
            </a:r>
            <a:endParaRPr/>
          </a:p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Even more control between </a:t>
            </a:r>
            <a:r>
              <a:rPr lang="en-US" b="1"/>
              <a:t>cycles</a:t>
            </a:r>
            <a:r>
              <a:rPr lang="en-US"/>
              <a:t> are required than incremental -- shorter increments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US military has adopted the spiral model for its Future Combat Systems program.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42"/>
          <p:cNvSpPr txBox="1">
            <a:spLocks noGrp="1"/>
          </p:cNvSpPr>
          <p:nvPr>
            <p:ph type="title"/>
          </p:nvPr>
        </p:nvSpPr>
        <p:spPr>
          <a:xfrm>
            <a:off x="457200" y="4010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>
                <a:solidFill>
                  <a:srgbClr val="CC0000"/>
                </a:solidFill>
              </a:rPr>
              <a:t>When to use Spiral?</a:t>
            </a:r>
            <a:endParaRPr sz="5000" b="0" i="0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body" idx="1"/>
          </p:nvPr>
        </p:nvSpPr>
        <p:spPr>
          <a:xfrm>
            <a:off x="457200" y="1935475"/>
            <a:ext cx="8229600" cy="4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lang="en-US" dirty="0"/>
              <a:t>Will there be a project?</a:t>
            </a:r>
            <a:endParaRPr dirty="0"/>
          </a:p>
          <a:p>
            <a:pPr marL="274320" marR="0" lvl="0" indent="-2743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lang="en-US" dirty="0"/>
              <a:t>What will be assessed?</a:t>
            </a:r>
            <a:endParaRPr dirty="0"/>
          </a:p>
          <a:p>
            <a:pPr marL="274320" marR="0" lvl="0" indent="-2743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lang="en-US" dirty="0"/>
              <a:t>Some test and exam questions maybe.</a:t>
            </a:r>
            <a:endParaRPr dirty="0"/>
          </a:p>
        </p:txBody>
      </p:sp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457200" y="1724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/>
              <a:t>Assessment</a:t>
            </a:r>
            <a:endParaRPr sz="5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5612450" y="1890195"/>
            <a:ext cx="3232800" cy="14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</a:rPr>
              <a:t>I hope so</a:t>
            </a:r>
            <a:endParaRPr sz="26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</a:rPr>
              <a:t>Project + ???</a:t>
            </a:r>
            <a:endParaRPr sz="2600" dirty="0">
              <a:solidFill>
                <a:schemeClr val="dk1"/>
              </a:solidFill>
            </a:endParaRPr>
          </a:p>
          <a:p>
            <a:pPr marL="731520" lvl="0" indent="1828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</a:rPr>
              <a:t>Ask James</a:t>
            </a:r>
            <a:endParaRPr sz="2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3"/>
          <p:cNvSpPr txBox="1">
            <a:spLocks noGrp="1"/>
          </p:cNvSpPr>
          <p:nvPr>
            <p:ph type="body" idx="1"/>
          </p:nvPr>
        </p:nvSpPr>
        <p:spPr>
          <a:xfrm>
            <a:off x="112125" y="1935475"/>
            <a:ext cx="8574600" cy="4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43"/>
          <p:cNvSpPr txBox="1">
            <a:spLocks noGrp="1"/>
          </p:cNvSpPr>
          <p:nvPr>
            <p:ph type="title"/>
          </p:nvPr>
        </p:nvSpPr>
        <p:spPr>
          <a:xfrm>
            <a:off x="457200" y="4010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/>
              <a:t>Agile model</a:t>
            </a:r>
            <a:endParaRPr sz="5000" b="0" i="0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125" y="1557350"/>
            <a:ext cx="8071700" cy="453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4"/>
          <p:cNvSpPr txBox="1">
            <a:spLocks noGrp="1"/>
          </p:cNvSpPr>
          <p:nvPr>
            <p:ph type="body" idx="1"/>
          </p:nvPr>
        </p:nvSpPr>
        <p:spPr>
          <a:xfrm>
            <a:off x="112125" y="1935475"/>
            <a:ext cx="8574600" cy="4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 b="1"/>
              <a:t>Scrum</a:t>
            </a:r>
            <a:endParaRPr b="1"/>
          </a:p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Rapid Application Development (RAD)</a:t>
            </a:r>
            <a:endParaRPr/>
          </a:p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Extreme Programming (XP) </a:t>
            </a:r>
            <a:endParaRPr/>
          </a:p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Adaptive Software Development (ASD) </a:t>
            </a:r>
            <a:endParaRPr/>
          </a:p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Feature Driven Development (FDD) </a:t>
            </a:r>
            <a:endParaRPr/>
          </a:p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Crystal Clear </a:t>
            </a:r>
            <a:endParaRPr/>
          </a:p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Dynamic Software Development Method (DSDM)</a:t>
            </a:r>
            <a:endParaRPr b="1"/>
          </a:p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Rational Unified Process (RUP)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44"/>
          <p:cNvSpPr txBox="1">
            <a:spLocks noGrp="1"/>
          </p:cNvSpPr>
          <p:nvPr>
            <p:ph type="title"/>
          </p:nvPr>
        </p:nvSpPr>
        <p:spPr>
          <a:xfrm>
            <a:off x="457200" y="4010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>
                <a:solidFill>
                  <a:srgbClr val="CC0000"/>
                </a:solidFill>
              </a:rPr>
              <a:t>Agile models</a:t>
            </a:r>
            <a:endParaRPr sz="5000" b="0" i="0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5"/>
          <p:cNvSpPr txBox="1">
            <a:spLocks noGrp="1"/>
          </p:cNvSpPr>
          <p:nvPr>
            <p:ph type="body" idx="1"/>
          </p:nvPr>
        </p:nvSpPr>
        <p:spPr>
          <a:xfrm>
            <a:off x="112125" y="1935475"/>
            <a:ext cx="8574600" cy="4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Scrum, like all of the agile models, is both </a:t>
            </a:r>
            <a:r>
              <a:rPr lang="en-US" b="1"/>
              <a:t>iterative</a:t>
            </a:r>
            <a:r>
              <a:rPr lang="en-US"/>
              <a:t> and </a:t>
            </a:r>
            <a:r>
              <a:rPr lang="en-US" b="1"/>
              <a:t>incremental</a:t>
            </a:r>
            <a:r>
              <a:rPr lang="en-US"/>
              <a:t>.</a:t>
            </a:r>
            <a:endParaRPr/>
          </a:p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Scrum encourages teams to learn through </a:t>
            </a:r>
            <a:r>
              <a:rPr lang="en-US" b="1"/>
              <a:t>experiences</a:t>
            </a:r>
            <a:r>
              <a:rPr lang="en-US"/>
              <a:t>, </a:t>
            </a:r>
            <a:r>
              <a:rPr lang="en-US" b="1"/>
              <a:t>self-organizing</a:t>
            </a:r>
            <a:r>
              <a:rPr lang="en-US"/>
              <a:t> while working on a problem, and reflect on their wins and losses to continuously improve.</a:t>
            </a:r>
            <a:endParaRPr/>
          </a:p>
        </p:txBody>
      </p:sp>
      <p:sp>
        <p:nvSpPr>
          <p:cNvPr id="272" name="Google Shape;272;p45"/>
          <p:cNvSpPr txBox="1">
            <a:spLocks noGrp="1"/>
          </p:cNvSpPr>
          <p:nvPr>
            <p:ph type="title"/>
          </p:nvPr>
        </p:nvSpPr>
        <p:spPr>
          <a:xfrm>
            <a:off x="457200" y="4010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>
                <a:solidFill>
                  <a:srgbClr val="CC0000"/>
                </a:solidFill>
              </a:rPr>
              <a:t>Scrum</a:t>
            </a:r>
            <a:endParaRPr sz="5000" b="0" i="0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Google Shape;27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250" y="4172425"/>
            <a:ext cx="4686475" cy="249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6"/>
          <p:cNvSpPr txBox="1">
            <a:spLocks noGrp="1"/>
          </p:cNvSpPr>
          <p:nvPr>
            <p:ph type="body" idx="1"/>
          </p:nvPr>
        </p:nvSpPr>
        <p:spPr>
          <a:xfrm>
            <a:off x="112125" y="1935475"/>
            <a:ext cx="8574600" cy="4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Prioritized wish list called a </a:t>
            </a:r>
            <a:r>
              <a:rPr lang="en-US" b="1"/>
              <a:t>product backlog</a:t>
            </a:r>
            <a:r>
              <a:rPr lang="en-US"/>
              <a:t> -- a placeholder for all the future development</a:t>
            </a:r>
            <a:endParaRPr/>
          </a:p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During </a:t>
            </a:r>
            <a:r>
              <a:rPr lang="en-US" b="1"/>
              <a:t>planning stage</a:t>
            </a:r>
            <a:r>
              <a:rPr lang="en-US"/>
              <a:t>, decides how to implement the top chunk called a </a:t>
            </a:r>
            <a:r>
              <a:rPr lang="en-US" b="1"/>
              <a:t>sprint backlog</a:t>
            </a:r>
            <a:endParaRPr b="1"/>
          </a:p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The team is given a certain amount of time, called a </a:t>
            </a:r>
            <a:r>
              <a:rPr lang="en-US" b="1"/>
              <a:t>sprint</a:t>
            </a:r>
            <a:r>
              <a:rPr lang="en-US"/>
              <a:t>, to complete its work</a:t>
            </a:r>
            <a:endParaRPr/>
          </a:p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The team meets </a:t>
            </a:r>
            <a:r>
              <a:rPr lang="en-US" b="1"/>
              <a:t>each day </a:t>
            </a:r>
            <a:r>
              <a:rPr lang="en-US"/>
              <a:t>to assess the progress</a:t>
            </a:r>
            <a:endParaRPr/>
          </a:p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 b="1"/>
              <a:t>2-4 weeks </a:t>
            </a:r>
            <a:r>
              <a:rPr lang="en-US"/>
              <a:t>work is ready to hand to a customer</a:t>
            </a:r>
            <a:endParaRPr/>
          </a:p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The sprint ends with a sprint review</a:t>
            </a:r>
            <a:endParaRPr/>
          </a:p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The next sprint then begins (based on customer input)</a:t>
            </a:r>
            <a:endParaRPr/>
          </a:p>
        </p:txBody>
      </p:sp>
      <p:sp>
        <p:nvSpPr>
          <p:cNvPr id="279" name="Google Shape;279;p46"/>
          <p:cNvSpPr txBox="1">
            <a:spLocks noGrp="1"/>
          </p:cNvSpPr>
          <p:nvPr>
            <p:ph type="title"/>
          </p:nvPr>
        </p:nvSpPr>
        <p:spPr>
          <a:xfrm>
            <a:off x="457200" y="4010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>
                <a:solidFill>
                  <a:srgbClr val="CC0000"/>
                </a:solidFill>
              </a:rPr>
              <a:t>Scrum</a:t>
            </a:r>
            <a:endParaRPr sz="5000" b="0" i="0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Google Shape;28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3435" y="4838"/>
            <a:ext cx="3629040" cy="193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7"/>
          <p:cNvSpPr txBox="1">
            <a:spLocks noGrp="1"/>
          </p:cNvSpPr>
          <p:nvPr>
            <p:ph type="body" idx="1"/>
          </p:nvPr>
        </p:nvSpPr>
        <p:spPr>
          <a:xfrm>
            <a:off x="112125" y="1935475"/>
            <a:ext cx="8574600" cy="4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 b="1"/>
              <a:t>Dynamic</a:t>
            </a:r>
            <a:r>
              <a:rPr lang="en-US"/>
              <a:t> users -- continuous changes</a:t>
            </a:r>
            <a:endParaRPr/>
          </a:p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Can afford to have team and client </a:t>
            </a:r>
            <a:r>
              <a:rPr lang="en-US" b="1"/>
              <a:t>meetings</a:t>
            </a:r>
            <a:r>
              <a:rPr lang="en-US"/>
              <a:t> </a:t>
            </a:r>
            <a:r>
              <a:rPr lang="en-US" b="1"/>
              <a:t>often</a:t>
            </a:r>
            <a:endParaRPr b="1"/>
          </a:p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When many changes are sure to be implemented because of the </a:t>
            </a:r>
            <a:r>
              <a:rPr lang="en-US" b="1"/>
              <a:t>many</a:t>
            </a:r>
            <a:r>
              <a:rPr lang="en-US"/>
              <a:t> </a:t>
            </a:r>
            <a:r>
              <a:rPr lang="en-US" b="1"/>
              <a:t>iterations</a:t>
            </a:r>
            <a:endParaRPr b="1"/>
          </a:p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 b="1"/>
              <a:t>Unlike</a:t>
            </a:r>
            <a:r>
              <a:rPr lang="en-US"/>
              <a:t> the </a:t>
            </a:r>
            <a:r>
              <a:rPr lang="en-US" b="1"/>
              <a:t>Waterfall</a:t>
            </a:r>
            <a:r>
              <a:rPr lang="en-US"/>
              <a:t> </a:t>
            </a:r>
            <a:r>
              <a:rPr lang="en-US" b="1"/>
              <a:t>model</a:t>
            </a:r>
            <a:r>
              <a:rPr lang="en-US"/>
              <a:t>, it requires only initial planning to start a project</a:t>
            </a:r>
            <a:endParaRPr/>
          </a:p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endParaRPr/>
          </a:p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 b="1"/>
              <a:t>A crazy first year card game project 😃</a:t>
            </a:r>
            <a:endParaRPr/>
          </a:p>
        </p:txBody>
      </p:sp>
      <p:sp>
        <p:nvSpPr>
          <p:cNvPr id="286" name="Google Shape;286;p47"/>
          <p:cNvSpPr txBox="1">
            <a:spLocks noGrp="1"/>
          </p:cNvSpPr>
          <p:nvPr>
            <p:ph type="title"/>
          </p:nvPr>
        </p:nvSpPr>
        <p:spPr>
          <a:xfrm>
            <a:off x="457200" y="4010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>
                <a:solidFill>
                  <a:srgbClr val="CC0000"/>
                </a:solidFill>
              </a:rPr>
              <a:t>When to use Agile?</a:t>
            </a:r>
            <a:endParaRPr sz="5000" b="0" i="0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8"/>
          <p:cNvSpPr txBox="1">
            <a:spLocks noGrp="1"/>
          </p:cNvSpPr>
          <p:nvPr>
            <p:ph type="body" idx="1"/>
          </p:nvPr>
        </p:nvSpPr>
        <p:spPr>
          <a:xfrm>
            <a:off x="112125" y="1935475"/>
            <a:ext cx="8574600" cy="4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Rapid Application Development (RAD)</a:t>
            </a:r>
            <a:endParaRPr/>
          </a:p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Extreme Programming (XP) </a:t>
            </a:r>
            <a:endParaRPr/>
          </a:p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Adaptive Software Development (ASD) </a:t>
            </a:r>
            <a:endParaRPr/>
          </a:p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Feature Driven Development (FDD) </a:t>
            </a:r>
            <a:endParaRPr/>
          </a:p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Crystal Clear </a:t>
            </a:r>
            <a:endParaRPr/>
          </a:p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Dynamic Software Development Method (DSDM)</a:t>
            </a:r>
            <a:endParaRPr b="1"/>
          </a:p>
          <a:p>
            <a:pPr marL="457200" lvl="0" indent="-385445" algn="l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Rational Unify Process (RUP)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48"/>
          <p:cNvSpPr txBox="1">
            <a:spLocks noGrp="1"/>
          </p:cNvSpPr>
          <p:nvPr>
            <p:ph type="title"/>
          </p:nvPr>
        </p:nvSpPr>
        <p:spPr>
          <a:xfrm>
            <a:off x="457200" y="4010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/>
              <a:t>Investigate the rest yourself</a:t>
            </a:r>
            <a:endParaRPr sz="5000" b="0" i="0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body" idx="1"/>
          </p:nvPr>
        </p:nvSpPr>
        <p:spPr>
          <a:xfrm>
            <a:off x="457200" y="932075"/>
            <a:ext cx="8229600" cy="57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>
              <a:spcBef>
                <a:spcPts val="0"/>
              </a:spcBef>
            </a:pPr>
            <a:r>
              <a:rPr lang="en-US" dirty="0"/>
              <a:t>Write an app (game) – tic-tac-toe or sudoku (last year – card games- Black Jack, (</a:t>
            </a:r>
            <a:r>
              <a:rPr lang="en-ZA" dirty="0"/>
              <a:t>Snap, poker, solitaire, crazy eights, etc)</a:t>
            </a:r>
            <a:endParaRPr dirty="0"/>
          </a:p>
          <a:p>
            <a:pPr marL="274320" marR="0" lvl="0" indent="-2743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lang="en-US" dirty="0"/>
              <a:t>Solo for now. Later, groups of 5 probably</a:t>
            </a:r>
            <a:endParaRPr dirty="0"/>
          </a:p>
          <a:p>
            <a:pPr marL="274320" marR="0" lvl="0" indent="-2743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lang="en-US" dirty="0"/>
              <a:t>Tutor will be assigned as a mentor</a:t>
            </a:r>
            <a:endParaRPr dirty="0"/>
          </a:p>
          <a:p>
            <a:pPr marL="274320" marR="0" lvl="0" indent="-2743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lang="en-US" dirty="0"/>
              <a:t>Must be in Java for marks to be awarded</a:t>
            </a:r>
            <a:endParaRPr dirty="0"/>
          </a:p>
          <a:p>
            <a:pPr marL="274320" marR="0" lvl="0" indent="-2743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lang="en-US" dirty="0"/>
              <a:t>Presentation close to the last week of semester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Grading of the code (specifics come later): </a:t>
            </a:r>
            <a:endParaRPr b="1" dirty="0"/>
          </a:p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lang="en-US" dirty="0"/>
              <a:t>completeness</a:t>
            </a:r>
            <a:endParaRPr dirty="0"/>
          </a:p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lang="en-US" dirty="0"/>
              <a:t>functionality</a:t>
            </a:r>
            <a:endParaRPr dirty="0"/>
          </a:p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lang="en-US" dirty="0"/>
              <a:t>user interface</a:t>
            </a:r>
            <a:endParaRPr dirty="0"/>
          </a:p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lang="en-US" dirty="0"/>
              <a:t>understandability</a:t>
            </a:r>
            <a:endParaRPr dirty="0"/>
          </a:p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lang="en-US" dirty="0"/>
              <a:t>originality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457200" y="-513325"/>
            <a:ext cx="8229600" cy="14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/>
              <a:t>Project: General Info</a:t>
            </a:r>
            <a:endParaRPr sz="5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457200" y="956325"/>
            <a:ext cx="8229600" cy="44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lang="en-US" dirty="0"/>
              <a:t>Project proposal document ~1-2 page long</a:t>
            </a:r>
            <a:endParaRPr dirty="0"/>
          </a:p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lang="en-US" dirty="0"/>
              <a:t>Code pushed to GitHub (plagiarism engine)</a:t>
            </a:r>
            <a:endParaRPr dirty="0"/>
          </a:p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lang="en-US" dirty="0"/>
              <a:t>~5 min presentation</a:t>
            </a:r>
            <a:endParaRPr dirty="0"/>
          </a:p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lang="en-US" dirty="0"/>
              <a:t>Possibly more</a:t>
            </a:r>
          </a:p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endParaRPr lang="en-US" dirty="0"/>
          </a:p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lang="en-US" dirty="0"/>
              <a:t>Try to form a group and submit members names by Thursday. The link to enter the information is on the course page.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457200" y="-513323"/>
            <a:ext cx="8229600" cy="13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/>
              <a:t>Project Deliverables</a:t>
            </a:r>
            <a:endParaRPr sz="5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body" idx="1"/>
          </p:nvPr>
        </p:nvSpPr>
        <p:spPr>
          <a:xfrm>
            <a:off x="112125" y="1935475"/>
            <a:ext cx="8574600" cy="4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framework that describes the order in which activities are performed at each stage of a software-based project.  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457200" y="4010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>
                <a:solidFill>
                  <a:srgbClr val="CC0000"/>
                </a:solidFill>
              </a:rPr>
              <a:t>Software Development Life Cycle (SDLC)</a:t>
            </a:r>
            <a:endParaRPr sz="5000" b="0" i="0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457200" y="1935475"/>
            <a:ext cx="8229600" cy="4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457200" y="4010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>
                <a:solidFill>
                  <a:srgbClr val="CC0000"/>
                </a:solidFill>
              </a:rPr>
              <a:t>Software Development Life Cycle (SDLC)</a:t>
            </a:r>
            <a:endParaRPr sz="5000" b="0" i="0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988" y="1588375"/>
            <a:ext cx="6478026" cy="48585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p21"/>
          <p:cNvCxnSpPr/>
          <p:nvPr/>
        </p:nvCxnSpPr>
        <p:spPr>
          <a:xfrm rot="10800000">
            <a:off x="1551025" y="2307900"/>
            <a:ext cx="4213800" cy="3774600"/>
          </a:xfrm>
          <a:prstGeom prst="bentConnector3">
            <a:avLst>
              <a:gd name="adj1" fmla="val 103548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125;p21"/>
          <p:cNvCxnSpPr/>
          <p:nvPr/>
        </p:nvCxnSpPr>
        <p:spPr>
          <a:xfrm rot="10800000" flipH="1">
            <a:off x="1401525" y="2307900"/>
            <a:ext cx="18900" cy="2709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body" idx="1"/>
          </p:nvPr>
        </p:nvSpPr>
        <p:spPr>
          <a:xfrm>
            <a:off x="301841" y="1961965"/>
            <a:ext cx="8384884" cy="4709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are requirements?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Requirements include:</a:t>
            </a:r>
            <a:endParaRPr dirty="0"/>
          </a:p>
          <a:p>
            <a:pPr marL="457200" marR="0" lvl="0" indent="-38544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 dirty="0"/>
              <a:t>functionality</a:t>
            </a:r>
            <a:endParaRPr dirty="0"/>
          </a:p>
          <a:p>
            <a:pPr marL="457200" marR="0" lvl="0" indent="-38544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 dirty="0" err="1"/>
              <a:t>behaviour</a:t>
            </a:r>
            <a:endParaRPr dirty="0"/>
          </a:p>
          <a:p>
            <a:pPr marL="457200" marR="0" lvl="0" indent="-38544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 dirty="0"/>
              <a:t>performance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we get information from different sources.</a:t>
            </a:r>
          </a:p>
          <a:p>
            <a:pPr>
              <a:spcBef>
                <a:spcPts val="0"/>
              </a:spcBef>
            </a:pPr>
            <a:r>
              <a:rPr lang="en-US" dirty="0"/>
              <a:t>Customer</a:t>
            </a:r>
          </a:p>
          <a:p>
            <a:pPr>
              <a:spcBef>
                <a:spcPts val="0"/>
              </a:spcBef>
            </a:pPr>
            <a:r>
              <a:rPr lang="en-US" dirty="0"/>
              <a:t>Users</a:t>
            </a:r>
          </a:p>
          <a:p>
            <a:pPr>
              <a:spcBef>
                <a:spcPts val="0"/>
              </a:spcBef>
            </a:pPr>
            <a:r>
              <a:rPr lang="en-US" dirty="0"/>
              <a:t>System manuals and reports</a:t>
            </a:r>
          </a:p>
          <a:p>
            <a:pPr>
              <a:spcBef>
                <a:spcPts val="0"/>
              </a:spcBef>
            </a:pPr>
            <a:r>
              <a:rPr lang="en-US" dirty="0"/>
              <a:t>Other similar system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" name="Google Shape;131;p22"/>
          <p:cNvSpPr txBox="1">
            <a:spLocks noGrp="1"/>
          </p:cNvSpPr>
          <p:nvPr>
            <p:ph type="title"/>
          </p:nvPr>
        </p:nvSpPr>
        <p:spPr>
          <a:xfrm>
            <a:off x="457200" y="4010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>
                <a:solidFill>
                  <a:srgbClr val="CC0000"/>
                </a:solidFill>
              </a:rPr>
              <a:t>Requirements</a:t>
            </a:r>
            <a:r>
              <a:rPr lang="en-US"/>
              <a:t> (and analysis)</a:t>
            </a:r>
            <a:endParaRPr sz="5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>
            <a:spLocks noGrp="1"/>
          </p:cNvSpPr>
          <p:nvPr>
            <p:ph type="body" idx="1"/>
          </p:nvPr>
        </p:nvSpPr>
        <p:spPr>
          <a:xfrm>
            <a:off x="112200" y="1569715"/>
            <a:ext cx="8574600" cy="50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What needs to be analyzed?</a:t>
            </a:r>
            <a:endParaRPr b="1" dirty="0"/>
          </a:p>
          <a:p>
            <a:pPr lvl="0">
              <a:spcBef>
                <a:spcPts val="0"/>
              </a:spcBef>
            </a:pPr>
            <a:r>
              <a:rPr lang="en-ZA" dirty="0"/>
              <a:t>Discover the boundaries of the new system (or software) and how it must interact with its environment within the new problem domain </a:t>
            </a:r>
          </a:p>
          <a:p>
            <a:pPr lvl="0">
              <a:spcBef>
                <a:spcPts val="0"/>
              </a:spcBef>
            </a:pPr>
            <a:r>
              <a:rPr lang="en-ZA" dirty="0"/>
              <a:t>Detect and resolve conflicts between (user) requirements </a:t>
            </a:r>
          </a:p>
          <a:p>
            <a:pPr lvl="0">
              <a:spcBef>
                <a:spcPts val="0"/>
              </a:spcBef>
            </a:pPr>
            <a:r>
              <a:rPr lang="en-ZA" dirty="0"/>
              <a:t>Negotiate priorities of stakeholders </a:t>
            </a:r>
          </a:p>
          <a:p>
            <a:pPr lvl="0">
              <a:spcBef>
                <a:spcPts val="0"/>
              </a:spcBef>
            </a:pPr>
            <a:r>
              <a:rPr lang="en-ZA" dirty="0"/>
              <a:t>Prioritize and triage requirements </a:t>
            </a:r>
          </a:p>
          <a:p>
            <a:pPr lvl="0">
              <a:spcBef>
                <a:spcPts val="0"/>
              </a:spcBef>
            </a:pPr>
            <a:r>
              <a:rPr lang="en-ZA" dirty="0"/>
              <a:t>Classify requirements information into various categories and allocate requirements to sub-systems </a:t>
            </a:r>
          </a:p>
          <a:p>
            <a:pPr lvl="0">
              <a:spcBef>
                <a:spcPts val="0"/>
              </a:spcBef>
            </a:pPr>
            <a:r>
              <a:rPr lang="en-ZA" dirty="0"/>
              <a:t>Evaluate requirements for desirable qualities</a:t>
            </a:r>
            <a:endParaRPr lang="en-US" b="1" dirty="0"/>
          </a:p>
        </p:txBody>
      </p:sp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457200" y="200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>
                <a:solidFill>
                  <a:srgbClr val="CC0000"/>
                </a:solidFill>
              </a:rPr>
              <a:t>Requirements</a:t>
            </a:r>
            <a:r>
              <a:rPr lang="en-US"/>
              <a:t> (and analysis)</a:t>
            </a:r>
            <a:endParaRPr sz="5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1708</TotalTime>
  <Words>1771</Words>
  <Application>Microsoft Office PowerPoint</Application>
  <PresentationFormat>On-screen Show (4:3)</PresentationFormat>
  <Paragraphs>227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Roboto</vt:lpstr>
      <vt:lpstr>Times New Roman</vt:lpstr>
      <vt:lpstr>Noto Sans Symbols</vt:lpstr>
      <vt:lpstr>Merriweather</vt:lpstr>
      <vt:lpstr>Paradigm</vt:lpstr>
      <vt:lpstr>CSc Project 102</vt:lpstr>
      <vt:lpstr>Administration (like before) </vt:lpstr>
      <vt:lpstr>Assessment</vt:lpstr>
      <vt:lpstr>Project: General Info</vt:lpstr>
      <vt:lpstr>Project Deliverables</vt:lpstr>
      <vt:lpstr>Software Development Life Cycle (SDLC)</vt:lpstr>
      <vt:lpstr>Software Development Life Cycle (SDLC)</vt:lpstr>
      <vt:lpstr>Requirements (and analysis)</vt:lpstr>
      <vt:lpstr>Requirements (and analysis)</vt:lpstr>
      <vt:lpstr>Design</vt:lpstr>
      <vt:lpstr>Design -- Example UML</vt:lpstr>
      <vt:lpstr>Design -- Example UML</vt:lpstr>
      <vt:lpstr>Implementation</vt:lpstr>
      <vt:lpstr>SDLC Frameworks</vt:lpstr>
      <vt:lpstr>Good Model for a Card Game?</vt:lpstr>
      <vt:lpstr>Waterfall model</vt:lpstr>
      <vt:lpstr>What does this mean?</vt:lpstr>
      <vt:lpstr>Waterfall Strengths</vt:lpstr>
      <vt:lpstr>Waterfall Weaknesses</vt:lpstr>
      <vt:lpstr>When to use Waterfall?</vt:lpstr>
      <vt:lpstr>Incremental model</vt:lpstr>
      <vt:lpstr>Incremental Strengths</vt:lpstr>
      <vt:lpstr>Incremental Weaknesses</vt:lpstr>
      <vt:lpstr>When to use Incremental?</vt:lpstr>
      <vt:lpstr>Iterative vs. Incremental?</vt:lpstr>
      <vt:lpstr>Spiral model</vt:lpstr>
      <vt:lpstr>Spiral Strengths</vt:lpstr>
      <vt:lpstr>Spiral Weaknesses</vt:lpstr>
      <vt:lpstr>When to use Spiral?</vt:lpstr>
      <vt:lpstr>Agile model</vt:lpstr>
      <vt:lpstr>Agile models</vt:lpstr>
      <vt:lpstr>Scrum</vt:lpstr>
      <vt:lpstr>Scrum</vt:lpstr>
      <vt:lpstr>When to use Agile?</vt:lpstr>
      <vt:lpstr>Investigate the rest yourself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Project 102</dc:title>
  <dc:creator>Zelalem Shibeshi</dc:creator>
  <cp:lastModifiedBy>Shibeshi, Zelalem</cp:lastModifiedBy>
  <cp:revision>21</cp:revision>
  <dcterms:modified xsi:type="dcterms:W3CDTF">2022-08-05T09:09:56Z</dcterms:modified>
</cp:coreProperties>
</file>