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b35c9bce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b35c9bce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b35c9bce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b35c9bce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b35c9bce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b35c9bce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35c9bce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35c9bce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TicTacToe</a:t>
            </a:r>
            <a:endParaRPr/>
          </a:p>
        </p:txBody>
      </p:sp>
      <p:sp>
        <p:nvSpPr>
          <p:cNvPr id="55" name="Google Shape;55;p13"/>
          <p:cNvSpPr txBox="1"/>
          <p:nvPr>
            <p:ph idx="1" type="subTitle"/>
          </p:nvPr>
        </p:nvSpPr>
        <p:spPr>
          <a:xfrm>
            <a:off x="250075" y="2858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 overview of </a:t>
            </a:r>
            <a:r>
              <a:rPr lang="en-GB"/>
              <a:t>Tic Tac Toe</a:t>
            </a:r>
            <a:r>
              <a:rPr lang="en-GB"/>
              <a:t> basics.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Possible solutions</a:t>
            </a:r>
            <a:endParaRPr/>
          </a:p>
        </p:txBody>
      </p:sp>
      <p:sp>
        <p:nvSpPr>
          <p:cNvPr id="61" name="Google Shape;61;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Tic Tac Toe has 8 possible solution :</a:t>
            </a:r>
            <a:endParaRPr/>
          </a:p>
          <a:p>
            <a:pPr indent="-342900" lvl="0" marL="457200" rtl="0" algn="l">
              <a:spcBef>
                <a:spcPts val="1200"/>
              </a:spcBef>
              <a:spcAft>
                <a:spcPts val="0"/>
              </a:spcAft>
              <a:buSzPts val="1800"/>
              <a:buChar char="●"/>
            </a:pPr>
            <a:r>
              <a:rPr lang="en-GB"/>
              <a:t>[ 0 1 2 ] - Row</a:t>
            </a:r>
            <a:endParaRPr/>
          </a:p>
          <a:p>
            <a:pPr indent="-342900" lvl="0" marL="457200" rtl="0" algn="l">
              <a:spcBef>
                <a:spcPts val="0"/>
              </a:spcBef>
              <a:spcAft>
                <a:spcPts val="0"/>
              </a:spcAft>
              <a:buSzPts val="1800"/>
              <a:buChar char="●"/>
            </a:pPr>
            <a:r>
              <a:rPr lang="en-GB"/>
              <a:t>[ 3 4 5 ] - Row</a:t>
            </a:r>
            <a:endParaRPr/>
          </a:p>
          <a:p>
            <a:pPr indent="-342900" lvl="0" marL="457200" rtl="0" algn="l">
              <a:spcBef>
                <a:spcPts val="0"/>
              </a:spcBef>
              <a:spcAft>
                <a:spcPts val="0"/>
              </a:spcAft>
              <a:buSzPts val="1800"/>
              <a:buChar char="●"/>
            </a:pPr>
            <a:r>
              <a:rPr lang="en-GB"/>
              <a:t>[ 6 7 8 ] - Row</a:t>
            </a:r>
            <a:endParaRPr/>
          </a:p>
          <a:p>
            <a:pPr indent="-342900" lvl="0" marL="457200" rtl="0" algn="l">
              <a:spcBef>
                <a:spcPts val="0"/>
              </a:spcBef>
              <a:spcAft>
                <a:spcPts val="0"/>
              </a:spcAft>
              <a:buSzPts val="1800"/>
              <a:buChar char="●"/>
            </a:pPr>
            <a:r>
              <a:rPr lang="en-GB"/>
              <a:t>[ 0 3 6 ] - Column</a:t>
            </a:r>
            <a:endParaRPr/>
          </a:p>
          <a:p>
            <a:pPr indent="-342900" lvl="0" marL="457200" rtl="0" algn="l">
              <a:spcBef>
                <a:spcPts val="0"/>
              </a:spcBef>
              <a:spcAft>
                <a:spcPts val="0"/>
              </a:spcAft>
              <a:buSzPts val="1800"/>
              <a:buChar char="●"/>
            </a:pPr>
            <a:r>
              <a:rPr lang="en-GB"/>
              <a:t>[ 1 4 7 ] - Column</a:t>
            </a:r>
            <a:endParaRPr/>
          </a:p>
          <a:p>
            <a:pPr indent="-342900" lvl="0" marL="457200" rtl="0" algn="l">
              <a:spcBef>
                <a:spcPts val="0"/>
              </a:spcBef>
              <a:spcAft>
                <a:spcPts val="0"/>
              </a:spcAft>
              <a:buSzPts val="1800"/>
              <a:buChar char="●"/>
            </a:pPr>
            <a:r>
              <a:rPr lang="en-GB"/>
              <a:t>[ 2 5 8 ] - Column </a:t>
            </a:r>
            <a:endParaRPr/>
          </a:p>
          <a:p>
            <a:pPr indent="-342900" lvl="0" marL="457200" rtl="0" algn="l">
              <a:spcBef>
                <a:spcPts val="0"/>
              </a:spcBef>
              <a:spcAft>
                <a:spcPts val="0"/>
              </a:spcAft>
              <a:buSzPts val="1800"/>
              <a:buChar char="●"/>
            </a:pPr>
            <a:r>
              <a:rPr lang="en-GB"/>
              <a:t>[ 0 4 8 ] - Diagonal</a:t>
            </a:r>
            <a:endParaRPr/>
          </a:p>
          <a:p>
            <a:pPr indent="-342900" lvl="0" marL="457200" rtl="0" algn="l">
              <a:spcBef>
                <a:spcPts val="0"/>
              </a:spcBef>
              <a:spcAft>
                <a:spcPts val="0"/>
              </a:spcAft>
              <a:buSzPts val="1800"/>
              <a:buChar char="●"/>
            </a:pPr>
            <a:r>
              <a:rPr lang="en-GB"/>
              <a:t>[ 2 4 6 ] - Diagonal</a:t>
            </a:r>
            <a:endParaRPr/>
          </a:p>
        </p:txBody>
      </p:sp>
      <p:pic>
        <p:nvPicPr>
          <p:cNvPr id="62" name="Google Shape;62;p14"/>
          <p:cNvPicPr preferRelativeResize="0"/>
          <p:nvPr/>
        </p:nvPicPr>
        <p:blipFill>
          <a:blip r:embed="rId3">
            <a:alphaModFix/>
          </a:blip>
          <a:stretch>
            <a:fillRect/>
          </a:stretch>
        </p:blipFill>
        <p:spPr>
          <a:xfrm>
            <a:off x="4724400" y="1170125"/>
            <a:ext cx="3919133" cy="3398750"/>
          </a:xfrm>
          <a:prstGeom prst="rect">
            <a:avLst/>
          </a:prstGeom>
          <a:noFill/>
          <a:ln>
            <a:noFill/>
          </a:ln>
        </p:spPr>
      </p:pic>
      <p:sp>
        <p:nvSpPr>
          <p:cNvPr id="63" name="Google Shape;63;p14"/>
          <p:cNvSpPr txBox="1"/>
          <p:nvPr/>
        </p:nvSpPr>
        <p:spPr>
          <a:xfrm>
            <a:off x="531598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0</a:t>
            </a:r>
            <a:endParaRPr b="1"/>
          </a:p>
        </p:txBody>
      </p:sp>
      <p:sp>
        <p:nvSpPr>
          <p:cNvPr id="64" name="Google Shape;64;p14"/>
          <p:cNvSpPr txBox="1"/>
          <p:nvPr/>
        </p:nvSpPr>
        <p:spPr>
          <a:xfrm>
            <a:off x="6227950"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1</a:t>
            </a:r>
            <a:endParaRPr b="1"/>
          </a:p>
        </p:txBody>
      </p:sp>
      <p:sp>
        <p:nvSpPr>
          <p:cNvPr id="65" name="Google Shape;65;p14"/>
          <p:cNvSpPr txBox="1"/>
          <p:nvPr/>
        </p:nvSpPr>
        <p:spPr>
          <a:xfrm>
            <a:off x="713993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2</a:t>
            </a:r>
            <a:endParaRPr b="1"/>
          </a:p>
        </p:txBody>
      </p:sp>
      <p:sp>
        <p:nvSpPr>
          <p:cNvPr id="66" name="Google Shape;66;p14"/>
          <p:cNvSpPr txBox="1"/>
          <p:nvPr/>
        </p:nvSpPr>
        <p:spPr>
          <a:xfrm>
            <a:off x="5315988" y="2448150"/>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3</a:t>
            </a:r>
            <a:endParaRPr b="1"/>
          </a:p>
        </p:txBody>
      </p:sp>
      <p:sp>
        <p:nvSpPr>
          <p:cNvPr id="67" name="Google Shape;67;p14"/>
          <p:cNvSpPr txBox="1"/>
          <p:nvPr/>
        </p:nvSpPr>
        <p:spPr>
          <a:xfrm>
            <a:off x="6227950"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4</a:t>
            </a:r>
            <a:endParaRPr b="1"/>
          </a:p>
        </p:txBody>
      </p:sp>
      <p:sp>
        <p:nvSpPr>
          <p:cNvPr id="68" name="Google Shape;68;p14"/>
          <p:cNvSpPr txBox="1"/>
          <p:nvPr/>
        </p:nvSpPr>
        <p:spPr>
          <a:xfrm>
            <a:off x="7139938"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5</a:t>
            </a:r>
            <a:endParaRPr b="1"/>
          </a:p>
        </p:txBody>
      </p:sp>
      <p:sp>
        <p:nvSpPr>
          <p:cNvPr id="69" name="Google Shape;69;p14"/>
          <p:cNvSpPr txBox="1"/>
          <p:nvPr/>
        </p:nvSpPr>
        <p:spPr>
          <a:xfrm>
            <a:off x="531598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6</a:t>
            </a:r>
            <a:endParaRPr b="1"/>
          </a:p>
        </p:txBody>
      </p:sp>
      <p:sp>
        <p:nvSpPr>
          <p:cNvPr id="70" name="Google Shape;70;p14"/>
          <p:cNvSpPr txBox="1"/>
          <p:nvPr/>
        </p:nvSpPr>
        <p:spPr>
          <a:xfrm>
            <a:off x="6227950"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7</a:t>
            </a:r>
            <a:endParaRPr b="1"/>
          </a:p>
        </p:txBody>
      </p:sp>
      <p:sp>
        <p:nvSpPr>
          <p:cNvPr id="71" name="Google Shape;71;p14"/>
          <p:cNvSpPr txBox="1"/>
          <p:nvPr/>
        </p:nvSpPr>
        <p:spPr>
          <a:xfrm>
            <a:off x="713993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8</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program should only check for possible solution after the 4th turn. No game can be won before the 5th move.</a:t>
            </a:r>
            <a:endParaRPr/>
          </a:p>
        </p:txBody>
      </p:sp>
      <p:pic>
        <p:nvPicPr>
          <p:cNvPr id="78" name="Google Shape;78;p15"/>
          <p:cNvPicPr preferRelativeResize="0"/>
          <p:nvPr/>
        </p:nvPicPr>
        <p:blipFill>
          <a:blip r:embed="rId3">
            <a:alphaModFix/>
          </a:blip>
          <a:stretch>
            <a:fillRect/>
          </a:stretch>
        </p:blipFill>
        <p:spPr>
          <a:xfrm>
            <a:off x="4724400" y="1170125"/>
            <a:ext cx="3919133" cy="3398750"/>
          </a:xfrm>
          <a:prstGeom prst="rect">
            <a:avLst/>
          </a:prstGeom>
          <a:noFill/>
          <a:ln>
            <a:noFill/>
          </a:ln>
        </p:spPr>
      </p:pic>
      <p:sp>
        <p:nvSpPr>
          <p:cNvPr id="79" name="Google Shape;79;p15"/>
          <p:cNvSpPr txBox="1"/>
          <p:nvPr/>
        </p:nvSpPr>
        <p:spPr>
          <a:xfrm>
            <a:off x="531598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80" name="Google Shape;80;p15"/>
          <p:cNvSpPr txBox="1"/>
          <p:nvPr/>
        </p:nvSpPr>
        <p:spPr>
          <a:xfrm>
            <a:off x="6227950"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a:t>
            </a:r>
            <a:endParaRPr b="1"/>
          </a:p>
        </p:txBody>
      </p:sp>
      <p:sp>
        <p:nvSpPr>
          <p:cNvPr id="81" name="Google Shape;81;p15"/>
          <p:cNvSpPr txBox="1"/>
          <p:nvPr/>
        </p:nvSpPr>
        <p:spPr>
          <a:xfrm>
            <a:off x="713993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2" name="Google Shape;82;p15"/>
          <p:cNvSpPr txBox="1"/>
          <p:nvPr/>
        </p:nvSpPr>
        <p:spPr>
          <a:xfrm>
            <a:off x="5315988" y="2448150"/>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3" name="Google Shape;83;p15"/>
          <p:cNvSpPr txBox="1"/>
          <p:nvPr/>
        </p:nvSpPr>
        <p:spPr>
          <a:xfrm>
            <a:off x="6227963"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84" name="Google Shape;84;p15"/>
          <p:cNvSpPr txBox="1"/>
          <p:nvPr/>
        </p:nvSpPr>
        <p:spPr>
          <a:xfrm>
            <a:off x="7139938"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5" name="Google Shape;85;p15"/>
          <p:cNvSpPr txBox="1"/>
          <p:nvPr/>
        </p:nvSpPr>
        <p:spPr>
          <a:xfrm>
            <a:off x="531598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6" name="Google Shape;86;p15"/>
          <p:cNvSpPr txBox="1"/>
          <p:nvPr/>
        </p:nvSpPr>
        <p:spPr>
          <a:xfrm>
            <a:off x="6227950"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7" name="Google Shape;87;p15"/>
          <p:cNvSpPr txBox="1"/>
          <p:nvPr/>
        </p:nvSpPr>
        <p:spPr>
          <a:xfrm>
            <a:off x="713993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506275" y="42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Optimal solution </a:t>
            </a:r>
            <a:endParaRPr/>
          </a:p>
        </p:txBody>
      </p:sp>
      <p:sp>
        <p:nvSpPr>
          <p:cNvPr id="93" name="Google Shape;93;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The program should not check for answers that are impossible.e.g</a:t>
            </a:r>
            <a:endParaRPr/>
          </a:p>
          <a:p>
            <a:pPr indent="-325755" lvl="0" marL="457200" rtl="0" algn="l">
              <a:spcBef>
                <a:spcPts val="1200"/>
              </a:spcBef>
              <a:spcAft>
                <a:spcPts val="0"/>
              </a:spcAft>
              <a:buSzPct val="100000"/>
              <a:buChar char="●"/>
            </a:pPr>
            <a:r>
              <a:rPr lang="en-GB"/>
              <a:t>The top row[ 0 1 2] should not be checked because there are two different values in the possible solutions.</a:t>
            </a:r>
            <a:endParaRPr/>
          </a:p>
          <a:p>
            <a:pPr indent="-325755" lvl="0" marL="457200" rtl="0" algn="l">
              <a:spcBef>
                <a:spcPts val="0"/>
              </a:spcBef>
              <a:spcAft>
                <a:spcPts val="0"/>
              </a:spcAft>
              <a:buSzPct val="100000"/>
              <a:buChar char="●"/>
            </a:pPr>
            <a:r>
              <a:rPr lang="en-GB"/>
              <a:t>1st column[0 3 6] should be checked because the 1st two values in the possible solution are the same.</a:t>
            </a:r>
            <a:endParaRPr/>
          </a:p>
          <a:p>
            <a:pPr indent="-325755" lvl="0" marL="457200" rtl="0" algn="l">
              <a:spcBef>
                <a:spcPts val="0"/>
              </a:spcBef>
              <a:spcAft>
                <a:spcPts val="0"/>
              </a:spcAft>
              <a:buSzPct val="100000"/>
              <a:buChar char="●"/>
            </a:pPr>
            <a:r>
              <a:rPr lang="en-GB"/>
              <a:t>The diagonal [ 0 4 8] should not be checked because there is an invalid solution.</a:t>
            </a:r>
            <a:endParaRPr/>
          </a:p>
          <a:p>
            <a:pPr indent="0" lvl="0" marL="0" rtl="0" algn="l">
              <a:spcBef>
                <a:spcPts val="1200"/>
              </a:spcBef>
              <a:spcAft>
                <a:spcPts val="1200"/>
              </a:spcAft>
              <a:buNone/>
            </a:pPr>
            <a:r>
              <a:rPr lang="en-GB"/>
              <a:t>The above solutions must be ignored on the following turn.</a:t>
            </a:r>
            <a:endParaRPr/>
          </a:p>
        </p:txBody>
      </p:sp>
      <p:pic>
        <p:nvPicPr>
          <p:cNvPr id="94" name="Google Shape;94;p16"/>
          <p:cNvPicPr preferRelativeResize="0"/>
          <p:nvPr/>
        </p:nvPicPr>
        <p:blipFill>
          <a:blip r:embed="rId3">
            <a:alphaModFix/>
          </a:blip>
          <a:stretch>
            <a:fillRect/>
          </a:stretch>
        </p:blipFill>
        <p:spPr>
          <a:xfrm>
            <a:off x="4724400" y="1170125"/>
            <a:ext cx="3919133" cy="3398750"/>
          </a:xfrm>
          <a:prstGeom prst="rect">
            <a:avLst/>
          </a:prstGeom>
          <a:noFill/>
          <a:ln>
            <a:noFill/>
          </a:ln>
        </p:spPr>
      </p:pic>
      <p:sp>
        <p:nvSpPr>
          <p:cNvPr id="95" name="Google Shape;95;p16"/>
          <p:cNvSpPr txBox="1"/>
          <p:nvPr/>
        </p:nvSpPr>
        <p:spPr>
          <a:xfrm>
            <a:off x="5315988" y="154607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highlight>
                  <a:srgbClr val="FF9900"/>
                </a:highlight>
              </a:rPr>
              <a:t>X</a:t>
            </a:r>
            <a:endParaRPr b="1">
              <a:highlight>
                <a:srgbClr val="FF9900"/>
              </a:highlight>
            </a:endParaRPr>
          </a:p>
        </p:txBody>
      </p:sp>
      <p:sp>
        <p:nvSpPr>
          <p:cNvPr id="96" name="Google Shape;96;p16"/>
          <p:cNvSpPr txBox="1"/>
          <p:nvPr/>
        </p:nvSpPr>
        <p:spPr>
          <a:xfrm>
            <a:off x="6227950"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highlight>
                  <a:srgbClr val="980000"/>
                </a:highlight>
              </a:rPr>
              <a:t>O</a:t>
            </a:r>
            <a:endParaRPr b="1">
              <a:highlight>
                <a:srgbClr val="980000"/>
              </a:highlight>
            </a:endParaRPr>
          </a:p>
        </p:txBody>
      </p:sp>
      <p:sp>
        <p:nvSpPr>
          <p:cNvPr id="97" name="Google Shape;97;p16"/>
          <p:cNvSpPr txBox="1"/>
          <p:nvPr/>
        </p:nvSpPr>
        <p:spPr>
          <a:xfrm>
            <a:off x="713993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98" name="Google Shape;98;p16"/>
          <p:cNvSpPr txBox="1"/>
          <p:nvPr/>
        </p:nvSpPr>
        <p:spPr>
          <a:xfrm>
            <a:off x="5315988" y="2448150"/>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highlight>
                  <a:srgbClr val="FF9900"/>
                </a:highlight>
              </a:rPr>
              <a:t>X</a:t>
            </a:r>
            <a:endParaRPr b="1">
              <a:highlight>
                <a:srgbClr val="FF9900"/>
              </a:highlight>
            </a:endParaRPr>
          </a:p>
        </p:txBody>
      </p:sp>
      <p:sp>
        <p:nvSpPr>
          <p:cNvPr id="99" name="Google Shape;99;p16"/>
          <p:cNvSpPr txBox="1"/>
          <p:nvPr/>
        </p:nvSpPr>
        <p:spPr>
          <a:xfrm>
            <a:off x="6227963"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100" name="Google Shape;100;p16"/>
          <p:cNvSpPr txBox="1"/>
          <p:nvPr/>
        </p:nvSpPr>
        <p:spPr>
          <a:xfrm>
            <a:off x="7139938"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01" name="Google Shape;101;p16"/>
          <p:cNvSpPr txBox="1"/>
          <p:nvPr/>
        </p:nvSpPr>
        <p:spPr>
          <a:xfrm>
            <a:off x="531598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02" name="Google Shape;102;p16"/>
          <p:cNvSpPr txBox="1"/>
          <p:nvPr/>
        </p:nvSpPr>
        <p:spPr>
          <a:xfrm>
            <a:off x="6227950"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03" name="Google Shape;103;p16"/>
          <p:cNvSpPr txBox="1"/>
          <p:nvPr/>
        </p:nvSpPr>
        <p:spPr>
          <a:xfrm>
            <a:off x="713993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Lazy solution</a:t>
            </a:r>
            <a:endParaRPr/>
          </a:p>
        </p:txBody>
      </p:sp>
      <p:sp>
        <p:nvSpPr>
          <p:cNvPr id="109" name="Google Shape;109;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lazy solution would be to check for all the possible solutions after each turn.the pitfall of this method is that the program will check invalid answers over and over again. The advantage is that it is an easier solution to implement.e.g</a:t>
            </a:r>
            <a:endParaRPr/>
          </a:p>
          <a:p>
            <a:pPr indent="0" lvl="0" marL="0" rtl="0" algn="l">
              <a:spcBef>
                <a:spcPts val="1200"/>
              </a:spcBef>
              <a:spcAft>
                <a:spcPts val="0"/>
              </a:spcAft>
              <a:buNone/>
            </a:pPr>
            <a:r>
              <a:rPr lang="en-GB"/>
              <a:t>The image on the right depicts a position that is a draw. This algorithm would check through 8 possible solution although there is no winning solution.</a:t>
            </a:r>
            <a:endParaRPr/>
          </a:p>
          <a:p>
            <a:pPr indent="0" lvl="0" marL="0" rtl="0" algn="l">
              <a:spcBef>
                <a:spcPts val="1200"/>
              </a:spcBef>
              <a:spcAft>
                <a:spcPts val="1200"/>
              </a:spcAft>
              <a:buNone/>
            </a:pPr>
            <a:r>
              <a:t/>
            </a:r>
            <a:endParaRPr/>
          </a:p>
        </p:txBody>
      </p:sp>
      <p:pic>
        <p:nvPicPr>
          <p:cNvPr id="110" name="Google Shape;110;p17"/>
          <p:cNvPicPr preferRelativeResize="0"/>
          <p:nvPr/>
        </p:nvPicPr>
        <p:blipFill>
          <a:blip r:embed="rId3">
            <a:alphaModFix/>
          </a:blip>
          <a:stretch>
            <a:fillRect/>
          </a:stretch>
        </p:blipFill>
        <p:spPr>
          <a:xfrm>
            <a:off x="4724400" y="1170125"/>
            <a:ext cx="3919133" cy="3398750"/>
          </a:xfrm>
          <a:prstGeom prst="rect">
            <a:avLst/>
          </a:prstGeom>
          <a:noFill/>
          <a:ln>
            <a:noFill/>
          </a:ln>
        </p:spPr>
      </p:pic>
      <p:sp>
        <p:nvSpPr>
          <p:cNvPr id="111" name="Google Shape;111;p17"/>
          <p:cNvSpPr txBox="1"/>
          <p:nvPr/>
        </p:nvSpPr>
        <p:spPr>
          <a:xfrm>
            <a:off x="531598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112" name="Google Shape;112;p17"/>
          <p:cNvSpPr txBox="1"/>
          <p:nvPr/>
        </p:nvSpPr>
        <p:spPr>
          <a:xfrm>
            <a:off x="6227950"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a:t>
            </a:r>
            <a:endParaRPr b="1"/>
          </a:p>
        </p:txBody>
      </p:sp>
      <p:sp>
        <p:nvSpPr>
          <p:cNvPr id="113" name="Google Shape;113;p17"/>
          <p:cNvSpPr txBox="1"/>
          <p:nvPr/>
        </p:nvSpPr>
        <p:spPr>
          <a:xfrm>
            <a:off x="7139938" y="15284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114" name="Google Shape;114;p17"/>
          <p:cNvSpPr txBox="1"/>
          <p:nvPr/>
        </p:nvSpPr>
        <p:spPr>
          <a:xfrm>
            <a:off x="5315988" y="2448150"/>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15" name="Google Shape;115;p17"/>
          <p:cNvSpPr txBox="1"/>
          <p:nvPr/>
        </p:nvSpPr>
        <p:spPr>
          <a:xfrm>
            <a:off x="6227963"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116" name="Google Shape;116;p17"/>
          <p:cNvSpPr txBox="1"/>
          <p:nvPr/>
        </p:nvSpPr>
        <p:spPr>
          <a:xfrm>
            <a:off x="7139938" y="24393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17" name="Google Shape;117;p17"/>
          <p:cNvSpPr txBox="1"/>
          <p:nvPr/>
        </p:nvSpPr>
        <p:spPr>
          <a:xfrm>
            <a:off x="531598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a:t>
            </a:r>
            <a:endParaRPr b="1"/>
          </a:p>
        </p:txBody>
      </p:sp>
      <p:sp>
        <p:nvSpPr>
          <p:cNvPr id="118" name="Google Shape;118;p17"/>
          <p:cNvSpPr txBox="1"/>
          <p:nvPr/>
        </p:nvSpPr>
        <p:spPr>
          <a:xfrm>
            <a:off x="6227950"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X</a:t>
            </a:r>
            <a:endParaRPr b="1"/>
          </a:p>
        </p:txBody>
      </p:sp>
      <p:sp>
        <p:nvSpPr>
          <p:cNvPr id="119" name="Google Shape;119;p17"/>
          <p:cNvSpPr txBox="1"/>
          <p:nvPr/>
        </p:nvSpPr>
        <p:spPr>
          <a:xfrm>
            <a:off x="7139938" y="3350225"/>
            <a:ext cx="912000" cy="8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a:t>O</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