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9" r:id="rId2"/>
    <p:sldId id="270" r:id="rId3"/>
    <p:sldId id="262" r:id="rId4"/>
    <p:sldId id="257" r:id="rId5"/>
    <p:sldId id="264" r:id="rId6"/>
    <p:sldId id="266" r:id="rId7"/>
    <p:sldId id="267" r:id="rId8"/>
    <p:sldId id="268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7B523-A8FC-47E6-8140-C4162C9414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F683F97-AA2E-4408-8122-611A83AD8D44}">
      <dgm:prSet/>
      <dgm:spPr/>
      <dgm:t>
        <a:bodyPr/>
        <a:lstStyle/>
        <a:p>
          <a:r>
            <a:rPr lang="en-US"/>
            <a:t>Revenue</a:t>
          </a:r>
        </a:p>
      </dgm:t>
    </dgm:pt>
    <dgm:pt modelId="{719DD5FB-CEE7-4C04-9758-066CFB41088A}" type="parTrans" cxnId="{95B9E2D6-FA2E-4075-9ACE-B59E525F106E}">
      <dgm:prSet/>
      <dgm:spPr/>
      <dgm:t>
        <a:bodyPr/>
        <a:lstStyle/>
        <a:p>
          <a:endParaRPr lang="en-US"/>
        </a:p>
      </dgm:t>
    </dgm:pt>
    <dgm:pt modelId="{0C065F26-DD4A-4654-888F-E79DB4C38BB6}" type="sibTrans" cxnId="{95B9E2D6-FA2E-4075-9ACE-B59E525F106E}">
      <dgm:prSet/>
      <dgm:spPr/>
      <dgm:t>
        <a:bodyPr/>
        <a:lstStyle/>
        <a:p>
          <a:endParaRPr lang="en-US"/>
        </a:p>
      </dgm:t>
    </dgm:pt>
    <dgm:pt modelId="{EBCFDA67-E0D5-46F0-97F7-CA59F69BE44D}">
      <dgm:prSet/>
      <dgm:spPr/>
      <dgm:t>
        <a:bodyPr/>
        <a:lstStyle/>
        <a:p>
          <a:r>
            <a:rPr lang="en-US"/>
            <a:t>Commission</a:t>
          </a:r>
        </a:p>
      </dgm:t>
    </dgm:pt>
    <dgm:pt modelId="{52649EBF-FA46-4A9C-958D-EAF45E50A2E8}" type="parTrans" cxnId="{2C5FE0DE-8913-40C9-A0D2-D1A19EAF9A45}">
      <dgm:prSet/>
      <dgm:spPr/>
      <dgm:t>
        <a:bodyPr/>
        <a:lstStyle/>
        <a:p>
          <a:endParaRPr lang="en-US"/>
        </a:p>
      </dgm:t>
    </dgm:pt>
    <dgm:pt modelId="{7EBA028F-7807-491B-AA05-714DBAC0EF6D}" type="sibTrans" cxnId="{2C5FE0DE-8913-40C9-A0D2-D1A19EAF9A45}">
      <dgm:prSet/>
      <dgm:spPr/>
      <dgm:t>
        <a:bodyPr/>
        <a:lstStyle/>
        <a:p>
          <a:endParaRPr lang="en-US"/>
        </a:p>
      </dgm:t>
    </dgm:pt>
    <dgm:pt modelId="{65AABB7C-D5A0-435B-8465-A9FA8B427F95}">
      <dgm:prSet/>
      <dgm:spPr/>
      <dgm:t>
        <a:bodyPr/>
        <a:lstStyle/>
        <a:p>
          <a:r>
            <a:rPr lang="en-US"/>
            <a:t>Employees</a:t>
          </a:r>
        </a:p>
      </dgm:t>
    </dgm:pt>
    <dgm:pt modelId="{E6408CCC-D0DE-4942-A090-9B00E5B1CEF0}" type="parTrans" cxnId="{816ECD6D-A670-49B5-8214-A48383836C72}">
      <dgm:prSet/>
      <dgm:spPr/>
      <dgm:t>
        <a:bodyPr/>
        <a:lstStyle/>
        <a:p>
          <a:endParaRPr lang="en-US"/>
        </a:p>
      </dgm:t>
    </dgm:pt>
    <dgm:pt modelId="{7EAB1455-09BE-44A0-8154-BD90BB32D78F}" type="sibTrans" cxnId="{816ECD6D-A670-49B5-8214-A48383836C72}">
      <dgm:prSet/>
      <dgm:spPr/>
      <dgm:t>
        <a:bodyPr/>
        <a:lstStyle/>
        <a:p>
          <a:endParaRPr lang="en-US"/>
        </a:p>
      </dgm:t>
    </dgm:pt>
    <dgm:pt modelId="{12539B8C-95FF-4324-A1FA-394E854D28F8}" type="pres">
      <dgm:prSet presAssocID="{D6D7B523-A8FC-47E6-8140-C4162C94149B}" presName="root" presStyleCnt="0">
        <dgm:presLayoutVars>
          <dgm:dir/>
          <dgm:resizeHandles val="exact"/>
        </dgm:presLayoutVars>
      </dgm:prSet>
      <dgm:spPr/>
    </dgm:pt>
    <dgm:pt modelId="{B8270C23-367F-4BAC-AF95-BE2A82341EDA}" type="pres">
      <dgm:prSet presAssocID="{FF683F97-AA2E-4408-8122-611A83AD8D44}" presName="compNode" presStyleCnt="0"/>
      <dgm:spPr/>
    </dgm:pt>
    <dgm:pt modelId="{EE8CDE8E-E5A1-4E62-B83B-5077DCF5AFE6}" type="pres">
      <dgm:prSet presAssocID="{FF683F97-AA2E-4408-8122-611A83AD8D44}" presName="bgRect" presStyleLbl="bgShp" presStyleIdx="0" presStyleCnt="3"/>
      <dgm:spPr/>
    </dgm:pt>
    <dgm:pt modelId="{843E8941-131D-4AAE-BBC7-E38CAC9674B6}" type="pres">
      <dgm:prSet presAssocID="{FF683F97-AA2E-4408-8122-611A83AD8D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2E471C4E-ABBB-4E38-B80A-9A06EE08B490}" type="pres">
      <dgm:prSet presAssocID="{FF683F97-AA2E-4408-8122-611A83AD8D44}" presName="spaceRect" presStyleCnt="0"/>
      <dgm:spPr/>
    </dgm:pt>
    <dgm:pt modelId="{9D6897E3-4839-46AA-A232-E808A7C60249}" type="pres">
      <dgm:prSet presAssocID="{FF683F97-AA2E-4408-8122-611A83AD8D44}" presName="parTx" presStyleLbl="revTx" presStyleIdx="0" presStyleCnt="3">
        <dgm:presLayoutVars>
          <dgm:chMax val="0"/>
          <dgm:chPref val="0"/>
        </dgm:presLayoutVars>
      </dgm:prSet>
      <dgm:spPr/>
    </dgm:pt>
    <dgm:pt modelId="{63529F26-97A3-42B5-AE10-2F811034CE17}" type="pres">
      <dgm:prSet presAssocID="{0C065F26-DD4A-4654-888F-E79DB4C38BB6}" presName="sibTrans" presStyleCnt="0"/>
      <dgm:spPr/>
    </dgm:pt>
    <dgm:pt modelId="{F37C7AF2-FBEF-428B-8F2E-AA9FC927C5A7}" type="pres">
      <dgm:prSet presAssocID="{EBCFDA67-E0D5-46F0-97F7-CA59F69BE44D}" presName="compNode" presStyleCnt="0"/>
      <dgm:spPr/>
    </dgm:pt>
    <dgm:pt modelId="{B758824C-397D-4101-A3F4-466545AA6FC2}" type="pres">
      <dgm:prSet presAssocID="{EBCFDA67-E0D5-46F0-97F7-CA59F69BE44D}" presName="bgRect" presStyleLbl="bgShp" presStyleIdx="1" presStyleCnt="3"/>
      <dgm:spPr/>
    </dgm:pt>
    <dgm:pt modelId="{30C9C29F-37E7-4ED1-B993-BE548EBBA54F}" type="pres">
      <dgm:prSet presAssocID="{EBCFDA67-E0D5-46F0-97F7-CA59F69BE4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AE21306-246E-4486-BAA5-C522B5E963EC}" type="pres">
      <dgm:prSet presAssocID="{EBCFDA67-E0D5-46F0-97F7-CA59F69BE44D}" presName="spaceRect" presStyleCnt="0"/>
      <dgm:spPr/>
    </dgm:pt>
    <dgm:pt modelId="{6CF73775-005E-4107-A83A-E4A40E1B0B4B}" type="pres">
      <dgm:prSet presAssocID="{EBCFDA67-E0D5-46F0-97F7-CA59F69BE44D}" presName="parTx" presStyleLbl="revTx" presStyleIdx="1" presStyleCnt="3">
        <dgm:presLayoutVars>
          <dgm:chMax val="0"/>
          <dgm:chPref val="0"/>
        </dgm:presLayoutVars>
      </dgm:prSet>
      <dgm:spPr/>
    </dgm:pt>
    <dgm:pt modelId="{28792953-45A3-43FB-B979-E0270C9FD5DE}" type="pres">
      <dgm:prSet presAssocID="{7EBA028F-7807-491B-AA05-714DBAC0EF6D}" presName="sibTrans" presStyleCnt="0"/>
      <dgm:spPr/>
    </dgm:pt>
    <dgm:pt modelId="{9743FF04-B18A-48E7-AC9E-39559B0F72D4}" type="pres">
      <dgm:prSet presAssocID="{65AABB7C-D5A0-435B-8465-A9FA8B427F95}" presName="compNode" presStyleCnt="0"/>
      <dgm:spPr/>
    </dgm:pt>
    <dgm:pt modelId="{4BF8FF18-D90E-4BF1-8944-0ADEA8B1C034}" type="pres">
      <dgm:prSet presAssocID="{65AABB7C-D5A0-435B-8465-A9FA8B427F95}" presName="bgRect" presStyleLbl="bgShp" presStyleIdx="2" presStyleCnt="3"/>
      <dgm:spPr/>
    </dgm:pt>
    <dgm:pt modelId="{3261BD67-C4D3-48E7-A5E8-5EA6427D8EAD}" type="pres">
      <dgm:prSet presAssocID="{65AABB7C-D5A0-435B-8465-A9FA8B427F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FE024BA5-3340-408B-8451-D5BB0FB07F5B}" type="pres">
      <dgm:prSet presAssocID="{65AABB7C-D5A0-435B-8465-A9FA8B427F95}" presName="spaceRect" presStyleCnt="0"/>
      <dgm:spPr/>
    </dgm:pt>
    <dgm:pt modelId="{7B1D6B65-55EE-42BE-A167-F89A82705843}" type="pres">
      <dgm:prSet presAssocID="{65AABB7C-D5A0-435B-8465-A9FA8B427F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4C5644-602E-4743-B261-5CE79BB62804}" type="presOf" srcId="{65AABB7C-D5A0-435B-8465-A9FA8B427F95}" destId="{7B1D6B65-55EE-42BE-A167-F89A82705843}" srcOrd="0" destOrd="0" presId="urn:microsoft.com/office/officeart/2018/2/layout/IconVerticalSolidList"/>
    <dgm:cxn modelId="{816ECD6D-A670-49B5-8214-A48383836C72}" srcId="{D6D7B523-A8FC-47E6-8140-C4162C94149B}" destId="{65AABB7C-D5A0-435B-8465-A9FA8B427F95}" srcOrd="2" destOrd="0" parTransId="{E6408CCC-D0DE-4942-A090-9B00E5B1CEF0}" sibTransId="{7EAB1455-09BE-44A0-8154-BD90BB32D78F}"/>
    <dgm:cxn modelId="{64A72F7E-B710-4EB1-9985-B7805EC71AAB}" type="presOf" srcId="{FF683F97-AA2E-4408-8122-611A83AD8D44}" destId="{9D6897E3-4839-46AA-A232-E808A7C60249}" srcOrd="0" destOrd="0" presId="urn:microsoft.com/office/officeart/2018/2/layout/IconVerticalSolidList"/>
    <dgm:cxn modelId="{A6B07DC9-FDC4-4812-8411-69CCA5E790A7}" type="presOf" srcId="{D6D7B523-A8FC-47E6-8140-C4162C94149B}" destId="{12539B8C-95FF-4324-A1FA-394E854D28F8}" srcOrd="0" destOrd="0" presId="urn:microsoft.com/office/officeart/2018/2/layout/IconVerticalSolidList"/>
    <dgm:cxn modelId="{2DFF99C9-71C2-413A-9C7F-0E223B798545}" type="presOf" srcId="{EBCFDA67-E0D5-46F0-97F7-CA59F69BE44D}" destId="{6CF73775-005E-4107-A83A-E4A40E1B0B4B}" srcOrd="0" destOrd="0" presId="urn:microsoft.com/office/officeart/2018/2/layout/IconVerticalSolidList"/>
    <dgm:cxn modelId="{95B9E2D6-FA2E-4075-9ACE-B59E525F106E}" srcId="{D6D7B523-A8FC-47E6-8140-C4162C94149B}" destId="{FF683F97-AA2E-4408-8122-611A83AD8D44}" srcOrd="0" destOrd="0" parTransId="{719DD5FB-CEE7-4C04-9758-066CFB41088A}" sibTransId="{0C065F26-DD4A-4654-888F-E79DB4C38BB6}"/>
    <dgm:cxn modelId="{2C5FE0DE-8913-40C9-A0D2-D1A19EAF9A45}" srcId="{D6D7B523-A8FC-47E6-8140-C4162C94149B}" destId="{EBCFDA67-E0D5-46F0-97F7-CA59F69BE44D}" srcOrd="1" destOrd="0" parTransId="{52649EBF-FA46-4A9C-958D-EAF45E50A2E8}" sibTransId="{7EBA028F-7807-491B-AA05-714DBAC0EF6D}"/>
    <dgm:cxn modelId="{08698C4C-AA49-4899-8431-BE25D8D9610B}" type="presParOf" srcId="{12539B8C-95FF-4324-A1FA-394E854D28F8}" destId="{B8270C23-367F-4BAC-AF95-BE2A82341EDA}" srcOrd="0" destOrd="0" presId="urn:microsoft.com/office/officeart/2018/2/layout/IconVerticalSolidList"/>
    <dgm:cxn modelId="{28527CCC-4428-4035-97BB-D9EA8B421065}" type="presParOf" srcId="{B8270C23-367F-4BAC-AF95-BE2A82341EDA}" destId="{EE8CDE8E-E5A1-4E62-B83B-5077DCF5AFE6}" srcOrd="0" destOrd="0" presId="urn:microsoft.com/office/officeart/2018/2/layout/IconVerticalSolidList"/>
    <dgm:cxn modelId="{99013A4F-6AC0-474C-A421-B0BC4D63D6BB}" type="presParOf" srcId="{B8270C23-367F-4BAC-AF95-BE2A82341EDA}" destId="{843E8941-131D-4AAE-BBC7-E38CAC9674B6}" srcOrd="1" destOrd="0" presId="urn:microsoft.com/office/officeart/2018/2/layout/IconVerticalSolidList"/>
    <dgm:cxn modelId="{472C2384-2575-413B-81BD-E3E1B35BDB18}" type="presParOf" srcId="{B8270C23-367F-4BAC-AF95-BE2A82341EDA}" destId="{2E471C4E-ABBB-4E38-B80A-9A06EE08B490}" srcOrd="2" destOrd="0" presId="urn:microsoft.com/office/officeart/2018/2/layout/IconVerticalSolidList"/>
    <dgm:cxn modelId="{E1A5827E-A07B-4130-BB96-CB82E8EC788E}" type="presParOf" srcId="{B8270C23-367F-4BAC-AF95-BE2A82341EDA}" destId="{9D6897E3-4839-46AA-A232-E808A7C60249}" srcOrd="3" destOrd="0" presId="urn:microsoft.com/office/officeart/2018/2/layout/IconVerticalSolidList"/>
    <dgm:cxn modelId="{D66BE350-999E-49E4-B96B-FB79AEC2C17D}" type="presParOf" srcId="{12539B8C-95FF-4324-A1FA-394E854D28F8}" destId="{63529F26-97A3-42B5-AE10-2F811034CE17}" srcOrd="1" destOrd="0" presId="urn:microsoft.com/office/officeart/2018/2/layout/IconVerticalSolidList"/>
    <dgm:cxn modelId="{6D7589B9-0880-40FB-ABB2-93B2C2A65F93}" type="presParOf" srcId="{12539B8C-95FF-4324-A1FA-394E854D28F8}" destId="{F37C7AF2-FBEF-428B-8F2E-AA9FC927C5A7}" srcOrd="2" destOrd="0" presId="urn:microsoft.com/office/officeart/2018/2/layout/IconVerticalSolidList"/>
    <dgm:cxn modelId="{F58AF54B-E07B-46FA-B676-088748494B10}" type="presParOf" srcId="{F37C7AF2-FBEF-428B-8F2E-AA9FC927C5A7}" destId="{B758824C-397D-4101-A3F4-466545AA6FC2}" srcOrd="0" destOrd="0" presId="urn:microsoft.com/office/officeart/2018/2/layout/IconVerticalSolidList"/>
    <dgm:cxn modelId="{D99AB939-3AC9-4439-B54D-A02D94DDB688}" type="presParOf" srcId="{F37C7AF2-FBEF-428B-8F2E-AA9FC927C5A7}" destId="{30C9C29F-37E7-4ED1-B993-BE548EBBA54F}" srcOrd="1" destOrd="0" presId="urn:microsoft.com/office/officeart/2018/2/layout/IconVerticalSolidList"/>
    <dgm:cxn modelId="{2DF77C92-AB10-466F-A0E1-9D59CF5EE6C9}" type="presParOf" srcId="{F37C7AF2-FBEF-428B-8F2E-AA9FC927C5A7}" destId="{3AE21306-246E-4486-BAA5-C522B5E963EC}" srcOrd="2" destOrd="0" presId="urn:microsoft.com/office/officeart/2018/2/layout/IconVerticalSolidList"/>
    <dgm:cxn modelId="{BA61B3A9-3C5C-45F1-921D-718286406EF8}" type="presParOf" srcId="{F37C7AF2-FBEF-428B-8F2E-AA9FC927C5A7}" destId="{6CF73775-005E-4107-A83A-E4A40E1B0B4B}" srcOrd="3" destOrd="0" presId="urn:microsoft.com/office/officeart/2018/2/layout/IconVerticalSolidList"/>
    <dgm:cxn modelId="{F5A39010-C111-49A4-9C7C-53D827731C8F}" type="presParOf" srcId="{12539B8C-95FF-4324-A1FA-394E854D28F8}" destId="{28792953-45A3-43FB-B979-E0270C9FD5DE}" srcOrd="3" destOrd="0" presId="urn:microsoft.com/office/officeart/2018/2/layout/IconVerticalSolidList"/>
    <dgm:cxn modelId="{5EA59285-51DF-4743-9CEC-A8B41858A3A8}" type="presParOf" srcId="{12539B8C-95FF-4324-A1FA-394E854D28F8}" destId="{9743FF04-B18A-48E7-AC9E-39559B0F72D4}" srcOrd="4" destOrd="0" presId="urn:microsoft.com/office/officeart/2018/2/layout/IconVerticalSolidList"/>
    <dgm:cxn modelId="{336D0CB6-0627-4807-8D64-21FC68DBB8BE}" type="presParOf" srcId="{9743FF04-B18A-48E7-AC9E-39559B0F72D4}" destId="{4BF8FF18-D90E-4BF1-8944-0ADEA8B1C034}" srcOrd="0" destOrd="0" presId="urn:microsoft.com/office/officeart/2018/2/layout/IconVerticalSolidList"/>
    <dgm:cxn modelId="{98A1FF4F-0CC8-4A1B-883B-E8108FFB5920}" type="presParOf" srcId="{9743FF04-B18A-48E7-AC9E-39559B0F72D4}" destId="{3261BD67-C4D3-48E7-A5E8-5EA6427D8EAD}" srcOrd="1" destOrd="0" presId="urn:microsoft.com/office/officeart/2018/2/layout/IconVerticalSolidList"/>
    <dgm:cxn modelId="{BE4927E0-183A-40EE-A3E6-2447BC2E2A24}" type="presParOf" srcId="{9743FF04-B18A-48E7-AC9E-39559B0F72D4}" destId="{FE024BA5-3340-408B-8451-D5BB0FB07F5B}" srcOrd="2" destOrd="0" presId="urn:microsoft.com/office/officeart/2018/2/layout/IconVerticalSolidList"/>
    <dgm:cxn modelId="{24E70775-A4F8-49F9-A9F9-CE6C505B1BD7}" type="presParOf" srcId="{9743FF04-B18A-48E7-AC9E-39559B0F72D4}" destId="{7B1D6B65-55EE-42BE-A167-F89A827058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CDE8E-E5A1-4E62-B83B-5077DCF5AFE6}">
      <dsp:nvSpPr>
        <dsp:cNvPr id="0" name=""/>
        <dsp:cNvSpPr/>
      </dsp:nvSpPr>
      <dsp:spPr>
        <a:xfrm>
          <a:off x="0" y="513"/>
          <a:ext cx="9783763" cy="12016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E8941-131D-4AAE-BBC7-E38CAC9674B6}">
      <dsp:nvSpPr>
        <dsp:cNvPr id="0" name=""/>
        <dsp:cNvSpPr/>
      </dsp:nvSpPr>
      <dsp:spPr>
        <a:xfrm>
          <a:off x="363505" y="270889"/>
          <a:ext cx="660918" cy="6609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897E3-4839-46AA-A232-E808A7C60249}">
      <dsp:nvSpPr>
        <dsp:cNvPr id="0" name=""/>
        <dsp:cNvSpPr/>
      </dsp:nvSpPr>
      <dsp:spPr>
        <a:xfrm>
          <a:off x="1387929" y="513"/>
          <a:ext cx="8395833" cy="120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77" tIns="127177" rIns="127177" bIns="1271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Revenue</a:t>
          </a:r>
        </a:p>
      </dsp:txBody>
      <dsp:txXfrm>
        <a:off x="1387929" y="513"/>
        <a:ext cx="8395833" cy="1201670"/>
      </dsp:txXfrm>
    </dsp:sp>
    <dsp:sp modelId="{B758824C-397D-4101-A3F4-466545AA6FC2}">
      <dsp:nvSpPr>
        <dsp:cNvPr id="0" name=""/>
        <dsp:cNvSpPr/>
      </dsp:nvSpPr>
      <dsp:spPr>
        <a:xfrm>
          <a:off x="0" y="1502602"/>
          <a:ext cx="9783763" cy="12016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9C29F-37E7-4ED1-B993-BE548EBBA54F}">
      <dsp:nvSpPr>
        <dsp:cNvPr id="0" name=""/>
        <dsp:cNvSpPr/>
      </dsp:nvSpPr>
      <dsp:spPr>
        <a:xfrm>
          <a:off x="363505" y="1772978"/>
          <a:ext cx="660918" cy="6609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73775-005E-4107-A83A-E4A40E1B0B4B}">
      <dsp:nvSpPr>
        <dsp:cNvPr id="0" name=""/>
        <dsp:cNvSpPr/>
      </dsp:nvSpPr>
      <dsp:spPr>
        <a:xfrm>
          <a:off x="1387929" y="1502602"/>
          <a:ext cx="8395833" cy="120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77" tIns="127177" rIns="127177" bIns="1271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Commission</a:t>
          </a:r>
        </a:p>
      </dsp:txBody>
      <dsp:txXfrm>
        <a:off x="1387929" y="1502602"/>
        <a:ext cx="8395833" cy="1201670"/>
      </dsp:txXfrm>
    </dsp:sp>
    <dsp:sp modelId="{4BF8FF18-D90E-4BF1-8944-0ADEA8B1C034}">
      <dsp:nvSpPr>
        <dsp:cNvPr id="0" name=""/>
        <dsp:cNvSpPr/>
      </dsp:nvSpPr>
      <dsp:spPr>
        <a:xfrm>
          <a:off x="0" y="3004690"/>
          <a:ext cx="9783763" cy="12016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1BD67-C4D3-48E7-A5E8-5EA6427D8EAD}">
      <dsp:nvSpPr>
        <dsp:cNvPr id="0" name=""/>
        <dsp:cNvSpPr/>
      </dsp:nvSpPr>
      <dsp:spPr>
        <a:xfrm>
          <a:off x="363505" y="3275066"/>
          <a:ext cx="660918" cy="6609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D6B65-55EE-42BE-A167-F89A82705843}">
      <dsp:nvSpPr>
        <dsp:cNvPr id="0" name=""/>
        <dsp:cNvSpPr/>
      </dsp:nvSpPr>
      <dsp:spPr>
        <a:xfrm>
          <a:off x="1387929" y="3004690"/>
          <a:ext cx="8395833" cy="120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77" tIns="127177" rIns="127177" bIns="1271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Employees</a:t>
          </a:r>
        </a:p>
      </dsp:txBody>
      <dsp:txXfrm>
        <a:off x="1387929" y="3004690"/>
        <a:ext cx="8395833" cy="120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7B5D-82EC-46F2-9999-2ADB13B9527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4F8-9EEA-4E9D-BD37-4CB0AAB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0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7B5D-82EC-46F2-9999-2ADB13B9527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4F8-9EEA-4E9D-BD37-4CB0AAB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2377B5D-82EC-46F2-9999-2ADB13B9527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644F4F8-9EEA-4E9D-BD37-4CB0AAB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7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7B5D-82EC-46F2-9999-2ADB13B9527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4F8-9EEA-4E9D-BD37-4CB0AAB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9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377B5D-82EC-46F2-9999-2ADB13B9527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44F4F8-9EEA-4E9D-BD37-4CB0AAB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7B5D-82EC-46F2-9999-2ADB13B9527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4F8-9EEA-4E9D-BD37-4CB0AAB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7B5D-82EC-46F2-9999-2ADB13B9527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4F8-9EEA-4E9D-BD37-4CB0AAB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2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7B5D-82EC-46F2-9999-2ADB13B9527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4F8-9EEA-4E9D-BD37-4CB0AAB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2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7B5D-82EC-46F2-9999-2ADB13B9527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4F8-9EEA-4E9D-BD37-4CB0AAB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7B5D-82EC-46F2-9999-2ADB13B9527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4F8-9EEA-4E9D-BD37-4CB0AAB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2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7B5D-82EC-46F2-9999-2ADB13B9527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4F8-9EEA-4E9D-BD37-4CB0AAB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2377B5D-82EC-46F2-9999-2ADB13B9527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644F4F8-9EEA-4E9D-BD37-4CB0AABC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27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32E5-DD69-497F-BD56-B0E583E46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HR STRATEGY AND FINANCIAL</a:t>
            </a:r>
            <a:br>
              <a:rPr lang="en-US" dirty="0"/>
            </a:br>
            <a:r>
              <a:rPr lang="en-US" dirty="0"/>
              <a:t>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4AE31-24DC-455B-9F6F-C08EB1351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LATI BOKA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2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E779-2BBC-49E6-A1AF-AE603B54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Goals is to increase the revenue  to $1000000 in net for the next  year   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2EA9-E143-44D8-BA3E-5BC52FCA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implementing our strategies </a:t>
            </a:r>
          </a:p>
        </p:txBody>
      </p:sp>
    </p:spTree>
    <p:extLst>
      <p:ext uri="{BB962C8B-B14F-4D97-AF65-F5344CB8AC3E}">
        <p14:creationId xmlns:p14="http://schemas.microsoft.com/office/powerpoint/2010/main" val="10933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D507-0EB8-4775-B374-842AFCD1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HR strategy and financial forecasting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4113D3-0162-4C36-BD3A-E23F58CF3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057993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483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98981-17FC-477A-819B-88B335B1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</a:rPr>
              <a:t>2018 Revenue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A756-DC5F-4FC8-8628-342FD382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Total Gross Revenue : $ 699,144,198 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Total Net  Revenue: $ </a:t>
            </a:r>
            <a:r>
              <a:rPr lang="en-US" sz="2000" b="1" dirty="0">
                <a:solidFill>
                  <a:schemeClr val="tx2"/>
                </a:solidFill>
              </a:rPr>
              <a:t>529,750,593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Total Number of deals closed: 20,000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Average deal amount closed per account: $ 34,957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Maximum deal per account: $ 59,994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Minimum deal per account:  $ 10,000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436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B78770-F05C-4FD8-9BB3-667C33461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580" y="1624921"/>
            <a:ext cx="6829550" cy="3914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54AB67-FDC7-4034-97F0-A9E45FA9097D}"/>
              </a:ext>
            </a:extLst>
          </p:cNvPr>
          <p:cNvSpPr txBox="1"/>
          <p:nvPr/>
        </p:nvSpPr>
        <p:spPr>
          <a:xfrm>
            <a:off x="3632433" y="629174"/>
            <a:ext cx="429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cap="all" dirty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Revenue by Job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8A635-C9F2-49C8-8ED6-340AE8266AC4}"/>
              </a:ext>
            </a:extLst>
          </p:cNvPr>
          <p:cNvSpPr txBox="1"/>
          <p:nvPr/>
        </p:nvSpPr>
        <p:spPr>
          <a:xfrm>
            <a:off x="1799924" y="1183907"/>
            <a:ext cx="720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Executive II employees brought higher net revenue: </a:t>
            </a:r>
            <a:fld id="{42F5A403-0428-44A8-96C9-EB3A27D3D8C4}" type="VALUE">
              <a:rPr lang="en-US">
                <a:solidFill>
                  <a:schemeClr val="bg1"/>
                </a:solidFill>
              </a:rPr>
              <a:pPr/>
              <a:t> $185,536,799 </a:t>
            </a:fld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5451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4AB67-FDC7-4034-97F0-A9E45FA9097D}"/>
              </a:ext>
            </a:extLst>
          </p:cNvPr>
          <p:cNvSpPr txBox="1"/>
          <p:nvPr/>
        </p:nvSpPr>
        <p:spPr>
          <a:xfrm>
            <a:off x="3593932" y="1067011"/>
            <a:ext cx="4584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cap="all" dirty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Comparison with benchmark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9D20412-8DA6-482F-9A09-6E5BB68C6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425" y="2130593"/>
            <a:ext cx="4584589" cy="2755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B0CE91-5C8D-4858-B118-52F3D76F6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97" y="2153253"/>
            <a:ext cx="4584589" cy="27556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016046-B086-41F3-B156-53E46A1E5835}"/>
              </a:ext>
            </a:extLst>
          </p:cNvPr>
          <p:cNvSpPr txBox="1"/>
          <p:nvPr/>
        </p:nvSpPr>
        <p:spPr>
          <a:xfrm>
            <a:off x="1195424" y="1685912"/>
            <a:ext cx="4509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Higher Average base salary for Executive III employees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59104-E8A3-4989-92AE-8950F01CDB8E}"/>
              </a:ext>
            </a:extLst>
          </p:cNvPr>
          <p:cNvSpPr txBox="1"/>
          <p:nvPr/>
        </p:nvSpPr>
        <p:spPr>
          <a:xfrm>
            <a:off x="6238897" y="1644968"/>
            <a:ext cx="450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Less commission (on Average) for Executive III employees  </a:t>
            </a:r>
          </a:p>
        </p:txBody>
      </p:sp>
    </p:spTree>
    <p:extLst>
      <p:ext uri="{BB962C8B-B14F-4D97-AF65-F5344CB8AC3E}">
        <p14:creationId xmlns:p14="http://schemas.microsoft.com/office/powerpoint/2010/main" val="89768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4AB67-FDC7-4034-97F0-A9E45FA9097D}"/>
              </a:ext>
            </a:extLst>
          </p:cNvPr>
          <p:cNvSpPr txBox="1"/>
          <p:nvPr/>
        </p:nvSpPr>
        <p:spPr>
          <a:xfrm>
            <a:off x="3613182" y="1068685"/>
            <a:ext cx="4584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cap="all" dirty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Quota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16046-B086-41F3-B156-53E46A1E5835}"/>
              </a:ext>
            </a:extLst>
          </p:cNvPr>
          <p:cNvSpPr txBox="1"/>
          <p:nvPr/>
        </p:nvSpPr>
        <p:spPr>
          <a:xfrm>
            <a:off x="1195424" y="1685912"/>
            <a:ext cx="4509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Executive I and II employees exceeded their quota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3D0C3-4EB1-4A99-8669-0ABE0CCF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755" y="242792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6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4AB67-FDC7-4034-97F0-A9E45FA9097D}"/>
              </a:ext>
            </a:extLst>
          </p:cNvPr>
          <p:cNvSpPr txBox="1"/>
          <p:nvPr/>
        </p:nvSpPr>
        <p:spPr>
          <a:xfrm>
            <a:off x="3593932" y="1067011"/>
            <a:ext cx="4584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cap="all" dirty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16046-B086-41F3-B156-53E46A1E5835}"/>
              </a:ext>
            </a:extLst>
          </p:cNvPr>
          <p:cNvSpPr txBox="1"/>
          <p:nvPr/>
        </p:nvSpPr>
        <p:spPr>
          <a:xfrm>
            <a:off x="1195424" y="1685912"/>
            <a:ext cx="4509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Hire more Executive I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Hire mor Executive  II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Increase commission rates  </a:t>
            </a:r>
          </a:p>
        </p:txBody>
      </p:sp>
    </p:spTree>
    <p:extLst>
      <p:ext uri="{BB962C8B-B14F-4D97-AF65-F5344CB8AC3E}">
        <p14:creationId xmlns:p14="http://schemas.microsoft.com/office/powerpoint/2010/main" val="111437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C668-E8C6-42C1-B246-4A4D59F9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4738-9233-43CA-B2EA-13065C96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5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Override1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4304</TotalTime>
  <Words>140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HR STRATEGY AND FINANCIAL forecasting</vt:lpstr>
      <vt:lpstr>Our Goals is to increase the revenue  to $1000000 in net for the next  year   challenge </vt:lpstr>
      <vt:lpstr>HR strategy and financial forecasting</vt:lpstr>
      <vt:lpstr>2018 Revenue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strategy and financial forecasting</dc:title>
  <dc:creator>Matti Maya</dc:creator>
  <cp:lastModifiedBy>Matti Maya</cp:lastModifiedBy>
  <cp:revision>18</cp:revision>
  <dcterms:created xsi:type="dcterms:W3CDTF">2020-04-22T03:01:52Z</dcterms:created>
  <dcterms:modified xsi:type="dcterms:W3CDTF">2020-04-25T02:46:50Z</dcterms:modified>
</cp:coreProperties>
</file>