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67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paat\Desktop\excel%20foundationsiv%20checkpoint%206-%2004242019%20-BP2-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Base</a:t>
            </a:r>
            <a:r>
              <a:rPr lang="en-US" sz="2000" b="1" baseline="0">
                <a:solidFill>
                  <a:schemeClr val="tx1"/>
                </a:solidFill>
              </a:rPr>
              <a:t> Revenue 2018</a:t>
            </a:r>
            <a:endParaRPr lang="en-US" sz="20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6461438014578"/>
          <c:y val="0.12236087915939352"/>
          <c:w val="0.82988237254207609"/>
          <c:h val="0.758991127528542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('2018_commission_structure-Finis'!$L$14,'2018_commission_structure-Finis'!$L$26)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('2018_commission_structure-Finis'!$M$14,'2018_commission_structure-Finis'!$M$26)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529750592.81000006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8-4C28-A7A5-2919CC0086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132560"/>
        <c:axId val="64058992"/>
      </c:barChart>
      <c:catAx>
        <c:axId val="2213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8992"/>
        <c:crosses val="autoZero"/>
        <c:auto val="1"/>
        <c:lblAlgn val="ctr"/>
        <c:lblOffset val="100"/>
        <c:noMultiLvlLbl val="0"/>
      </c:catAx>
      <c:valAx>
        <c:axId val="6405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Comparison</a:t>
            </a:r>
            <a:r>
              <a:rPr lang="en-US" sz="1800" b="1" baseline="0" dirty="0">
                <a:solidFill>
                  <a:schemeClr val="tx1"/>
                </a:solidFill>
              </a:rPr>
              <a:t> between Base 2018 and Strategy 1 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53324399851692"/>
          <c:y val="0.169029573303559"/>
          <c:w val="0.78927431509156332"/>
          <c:h val="0.70136875009551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('2018_commission_structure-Finis'!$M$14,'2018_commission_structure-Finis'!$N$14)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908887457.39999998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4-4827-8FC5-0EAE8AD8B54A}"/>
            </c:ext>
          </c:extLst>
        </c:ser>
        <c:ser>
          <c:idx val="1"/>
          <c:order val="1"/>
          <c:tx>
            <c:strRef>
              <c:f>'2018_commission_structure-Finis'!$L$26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('2018_commission_structure-Finis'!$M$26,'2018_commission_structure-Finis'!$N$26)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710279218.55300009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4-4827-8FC5-0EAE8AD8B5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666976"/>
        <c:axId val="17390288"/>
      </c:barChart>
      <c:catAx>
        <c:axId val="14266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0288"/>
        <c:crosses val="autoZero"/>
        <c:auto val="1"/>
        <c:lblAlgn val="ctr"/>
        <c:lblOffset val="100"/>
        <c:noMultiLvlLbl val="0"/>
      </c:catAx>
      <c:valAx>
        <c:axId val="1739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662536518428894"/>
          <c:y val="0.88453720436584771"/>
          <c:w val="0.45314559541023608"/>
          <c:h val="5.8541119860017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Comparison</a:t>
            </a:r>
            <a:r>
              <a:rPr lang="en-US" sz="1800" b="1" baseline="0">
                <a:solidFill>
                  <a:schemeClr val="tx1"/>
                </a:solidFill>
              </a:rPr>
              <a:t> between Base 2018 and Strategy 2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6461438014578"/>
          <c:y val="0.13176229508196721"/>
          <c:w val="0.82988237254207609"/>
          <c:h val="0.73320138261405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('2018_commission_structure-Finis'!$M$14,'2018_commission_structure-Finis'!$O$14)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766529418.59042692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7-47F4-ACF9-09D6F4668649}"/>
            </c:ext>
          </c:extLst>
        </c:ser>
        <c:ser>
          <c:idx val="1"/>
          <c:order val="1"/>
          <c:tx>
            <c:strRef>
              <c:f>'2018_commission_structure-Finis'!$L$26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('2018_commission_structure-Finis'!$M$26,'2018_commission_structure-Finis'!$O$26)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584149313.60042691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7-47F4-ACF9-09D6F46686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110336"/>
        <c:axId val="62031552"/>
      </c:barChart>
      <c:catAx>
        <c:axId val="14511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31552"/>
        <c:crosses val="autoZero"/>
        <c:auto val="1"/>
        <c:lblAlgn val="ctr"/>
        <c:lblOffset val="100"/>
        <c:noMultiLvlLbl val="0"/>
      </c:catAx>
      <c:valAx>
        <c:axId val="6203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247759711197"/>
          <c:y val="0.93290323852960999"/>
          <c:w val="0.39004510087447497"/>
          <c:h val="4.4328091160736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Comparison</a:t>
            </a:r>
            <a:r>
              <a:rPr lang="en-US" sz="1800" b="1" baseline="0">
                <a:solidFill>
                  <a:schemeClr val="tx1"/>
                </a:solidFill>
              </a:rPr>
              <a:t> between Base 2018 and Strategy 3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78129887567501"/>
          <c:y val="0.14438975639969989"/>
          <c:w val="0.7674198746323565"/>
          <c:h val="0.708115572468441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('2018_commission_structure-Finis'!$M$14,'2018_commission_structure-Finis'!$P$14)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838973037.60000002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E-45A0-8EE0-60A84B1BB8B0}"/>
            </c:ext>
          </c:extLst>
        </c:ser>
        <c:ser>
          <c:idx val="1"/>
          <c:order val="1"/>
          <c:tx>
            <c:strRef>
              <c:f>'2018_commission_structure-Finis'!$L$26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('2018_commission_structure-Finis'!$M$26,'2018_commission_structure-Finis'!$P$26)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635700711.3720001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E-45A0-8EE0-60A84B1BB8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0318640"/>
        <c:axId val="59679424"/>
      </c:barChart>
      <c:catAx>
        <c:axId val="320318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9424"/>
        <c:crosses val="autoZero"/>
        <c:auto val="1"/>
        <c:lblAlgn val="ctr"/>
        <c:lblOffset val="100"/>
        <c:noMultiLvlLbl val="0"/>
      </c:catAx>
      <c:valAx>
        <c:axId val="5967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1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4399474724821"/>
          <c:y val="0.91909488556173846"/>
          <c:w val="0.39004510087447497"/>
          <c:h val="4.2038423617346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Comparison</a:t>
            </a:r>
            <a:r>
              <a:rPr lang="en-US" sz="1600" b="1" baseline="0">
                <a:solidFill>
                  <a:schemeClr val="tx1"/>
                </a:solidFill>
              </a:rPr>
              <a:t> between Base 2018 and Combined Strategies</a:t>
            </a:r>
            <a:endParaRPr lang="en-US" sz="16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86388093762604"/>
          <c:y val="0.12037795992714026"/>
          <c:w val="0.79761658846558658"/>
          <c:h val="0.735478249645023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'2018_commission_structure-Finis'!$L$14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('2018_commission_structure-Finis'!$M$14,'2018_commission_structure-Finis'!$Q$14)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1116101517.5904269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9-4BEE-9B4A-D943FCCAC76A}"/>
            </c:ext>
          </c:extLst>
        </c:ser>
        <c:ser>
          <c:idx val="1"/>
          <c:order val="1"/>
          <c:tx>
            <c:strRef>
              <c:f>'2018_commission_structure-Finis'!$L$26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('2018_commission_structure-Finis'!$M$26,'2018_commission_structure-Finis'!$Q$26)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879293868.12542701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9-4BEE-9B4A-D943FCCAC7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0323040"/>
        <c:axId val="31963568"/>
      </c:barChart>
      <c:catAx>
        <c:axId val="32032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63568"/>
        <c:crosses val="autoZero"/>
        <c:auto val="1"/>
        <c:lblAlgn val="ctr"/>
        <c:lblOffset val="100"/>
        <c:noMultiLvlLbl val="0"/>
      </c:catAx>
      <c:valAx>
        <c:axId val="3196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2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354900109181"/>
          <c:y val="0.92235220085194269"/>
          <c:w val="0.48557860192207436"/>
          <c:h val="3.666419259068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Profit</a:t>
            </a:r>
            <a:r>
              <a:rPr lang="en-US" sz="2000" b="1" baseline="0">
                <a:solidFill>
                  <a:schemeClr val="tx1"/>
                </a:solidFill>
              </a:rPr>
              <a:t> Comparison</a:t>
            </a:r>
            <a:endParaRPr lang="en-US" sz="20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34435034083866"/>
          <c:y val="0.10710922521803198"/>
          <c:w val="0.81518416600269528"/>
          <c:h val="0.72379852790696597"/>
        </c:manualLayout>
      </c:layout>
      <c:barChart>
        <c:barDir val="col"/>
        <c:grouping val="clustered"/>
        <c:varyColors val="0"/>
        <c:ser>
          <c:idx val="1"/>
          <c:order val="1"/>
          <c:tx>
            <c:v>Strategy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'2018_commission_structure-Start'!$N$29</c:f>
              <c:numCache>
                <c:formatCode>_("$"* #,##0_);_("$"* \(#,##0\);_("$"* "-"??_);_(@_)</c:formatCode>
                <c:ptCount val="1"/>
                <c:pt idx="0">
                  <c:v>209743259.39999998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4691-9E37-3A7D481238D7}"/>
            </c:ext>
          </c:extLst>
        </c:ser>
        <c:ser>
          <c:idx val="2"/>
          <c:order val="2"/>
          <c:tx>
            <c:v>Strategy 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'2018_commission_structure-Start'!$O$29</c:f>
              <c:numCache>
                <c:formatCode>_("$"* #,##0_);_("$"* \(#,##0\);_("$"* "-"??_);_(@_)</c:formatCode>
                <c:ptCount val="1"/>
                <c:pt idx="0">
                  <c:v>67385220.590426922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8-4691-9E37-3A7D481238D7}"/>
            </c:ext>
          </c:extLst>
        </c:ser>
        <c:ser>
          <c:idx val="3"/>
          <c:order val="3"/>
          <c:tx>
            <c:v>Strategy 3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'2018_commission_structure-Start'!$P$29</c:f>
              <c:numCache>
                <c:formatCode>_("$"* #,##0_);_("$"* \(#,##0\);_("$"* "-"??_);_(@_)</c:formatCode>
                <c:ptCount val="1"/>
                <c:pt idx="0">
                  <c:v>139828839.60000002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8-4691-9E37-3A7D481238D7}"/>
            </c:ext>
          </c:extLst>
        </c:ser>
        <c:ser>
          <c:idx val="4"/>
          <c:order val="4"/>
          <c:tx>
            <c:v>Combined strategies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'2018_commission_structure-Start'!$Q$29</c:f>
              <c:numCache>
                <c:formatCode>_("$"* #,##0_);_("$"* \(#,##0\);_("$"* "-"??_);_(@_)</c:formatCode>
                <c:ptCount val="1"/>
                <c:pt idx="0">
                  <c:v>1116101517.5904269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28-4691-9E37-3A7D481238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077136"/>
        <c:axId val="596798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Series1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'2018_commission_structure-Start'!$L$29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F28-4691-9E37-3A7D481238D7}"/>
                  </c:ext>
                </c:extLst>
              </c15:ser>
            </c15:filteredBarSeries>
          </c:ext>
        </c:extLst>
      </c:barChart>
      <c:catAx>
        <c:axId val="14507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9840"/>
        <c:crosses val="autoZero"/>
        <c:auto val="1"/>
        <c:lblAlgn val="ctr"/>
        <c:lblOffset val="100"/>
        <c:noMultiLvlLbl val="0"/>
      </c:catAx>
      <c:valAx>
        <c:axId val="596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94278410599937"/>
          <c:y val="0.92819467996002425"/>
          <c:w val="0.84619240047805944"/>
          <c:h val="3.3905456585590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5EEB0-7913-4EF2-B4B0-4C0BA63CB4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5A71D-5452-4A33-B7FA-D2B4BD2041F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Increase the headcount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AAB0D94C-1BB2-437D-893D-BF1D078C47C3}" type="parTrans" cxnId="{CD9C502F-FFFC-4EDC-ACF5-1BF45E0DCBD5}">
      <dgm:prSet/>
      <dgm:spPr/>
      <dgm:t>
        <a:bodyPr/>
        <a:lstStyle/>
        <a:p>
          <a:endParaRPr lang="en-US"/>
        </a:p>
      </dgm:t>
    </dgm:pt>
    <dgm:pt modelId="{672BBCF7-1E7A-443E-89D4-571F7FAFD952}" type="sibTrans" cxnId="{CD9C502F-FFFC-4EDC-ACF5-1BF45E0DCBD5}">
      <dgm:prSet/>
      <dgm:spPr/>
      <dgm:t>
        <a:bodyPr/>
        <a:lstStyle/>
        <a:p>
          <a:endParaRPr lang="en-US"/>
        </a:p>
      </dgm:t>
    </dgm:pt>
    <dgm:pt modelId="{BD238448-8090-4610-83C5-2BCF103166E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Modify the pay structure to boost incentives for employees &amp; maximize net revenue.</a:t>
          </a:r>
        </a:p>
      </dgm:t>
    </dgm:pt>
    <dgm:pt modelId="{40CBC69A-9AD2-42B9-B798-1161BA636653}" type="parTrans" cxnId="{2EA68A90-F92A-4C3C-8081-0A8BABB3A4B8}">
      <dgm:prSet/>
      <dgm:spPr/>
      <dgm:t>
        <a:bodyPr/>
        <a:lstStyle/>
        <a:p>
          <a:endParaRPr lang="en-US"/>
        </a:p>
      </dgm:t>
    </dgm:pt>
    <dgm:pt modelId="{2B2457A4-2E55-4D67-99C3-40604DF8D87D}" type="sibTrans" cxnId="{2EA68A90-F92A-4C3C-8081-0A8BABB3A4B8}">
      <dgm:prSet/>
      <dgm:spPr/>
      <dgm:t>
        <a:bodyPr/>
        <a:lstStyle/>
        <a:p>
          <a:endParaRPr lang="en-US"/>
        </a:p>
      </dgm:t>
    </dgm:pt>
    <dgm:pt modelId="{7421BB9E-147F-4CC1-A1E7-16C75ABF75ED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Company grows its business</a:t>
          </a:r>
          <a:r>
            <a:rPr lang="en-US" sz="2400" dirty="0">
              <a:solidFill>
                <a:schemeClr val="tx1"/>
              </a:solidFill>
            </a:rPr>
            <a:t>.</a:t>
          </a:r>
        </a:p>
      </dgm:t>
    </dgm:pt>
    <dgm:pt modelId="{747D6C9D-610D-4A1A-9C0C-6E152AB40EC9}" type="parTrans" cxnId="{CE733E9F-7E55-4EF6-8F5C-54450B594FAD}">
      <dgm:prSet/>
      <dgm:spPr/>
      <dgm:t>
        <a:bodyPr/>
        <a:lstStyle/>
        <a:p>
          <a:endParaRPr lang="en-US"/>
        </a:p>
      </dgm:t>
    </dgm:pt>
    <dgm:pt modelId="{9E426A1D-F382-46B6-816B-5B09F066FB23}" type="sibTrans" cxnId="{CE733E9F-7E55-4EF6-8F5C-54450B594FAD}">
      <dgm:prSet/>
      <dgm:spPr/>
      <dgm:t>
        <a:bodyPr/>
        <a:lstStyle/>
        <a:p>
          <a:endParaRPr lang="en-US"/>
        </a:p>
      </dgm:t>
    </dgm:pt>
    <dgm:pt modelId="{163987E2-9E62-40CA-B099-F46FBD0C4F88}" type="pres">
      <dgm:prSet presAssocID="{56D5EEB0-7913-4EF2-B4B0-4C0BA63CB4F6}" presName="Name0" presStyleCnt="0">
        <dgm:presLayoutVars>
          <dgm:chMax val="7"/>
          <dgm:chPref val="7"/>
          <dgm:dir/>
        </dgm:presLayoutVars>
      </dgm:prSet>
      <dgm:spPr/>
    </dgm:pt>
    <dgm:pt modelId="{EBCDEDF3-EF35-4940-A3EB-4F1C8819AC77}" type="pres">
      <dgm:prSet presAssocID="{56D5EEB0-7913-4EF2-B4B0-4C0BA63CB4F6}" presName="Name1" presStyleCnt="0"/>
      <dgm:spPr/>
    </dgm:pt>
    <dgm:pt modelId="{3969D9B1-91A8-40F7-903A-0FF10E4B30CD}" type="pres">
      <dgm:prSet presAssocID="{56D5EEB0-7913-4EF2-B4B0-4C0BA63CB4F6}" presName="cycle" presStyleCnt="0"/>
      <dgm:spPr/>
    </dgm:pt>
    <dgm:pt modelId="{3F3C6206-DFE5-4F5D-90FF-7CDE1DE5F117}" type="pres">
      <dgm:prSet presAssocID="{56D5EEB0-7913-4EF2-B4B0-4C0BA63CB4F6}" presName="srcNode" presStyleLbl="node1" presStyleIdx="0" presStyleCnt="3"/>
      <dgm:spPr/>
    </dgm:pt>
    <dgm:pt modelId="{6C441B59-C374-44EB-87FB-5A5ECC4803DD}" type="pres">
      <dgm:prSet presAssocID="{56D5EEB0-7913-4EF2-B4B0-4C0BA63CB4F6}" presName="conn" presStyleLbl="parChTrans1D2" presStyleIdx="0" presStyleCnt="1"/>
      <dgm:spPr/>
    </dgm:pt>
    <dgm:pt modelId="{866FFE09-BCB4-4CF2-9005-121FBE4B75CE}" type="pres">
      <dgm:prSet presAssocID="{56D5EEB0-7913-4EF2-B4B0-4C0BA63CB4F6}" presName="extraNode" presStyleLbl="node1" presStyleIdx="0" presStyleCnt="3"/>
      <dgm:spPr/>
    </dgm:pt>
    <dgm:pt modelId="{45628320-95C1-4A3F-9BBB-DB01631E9D2F}" type="pres">
      <dgm:prSet presAssocID="{56D5EEB0-7913-4EF2-B4B0-4C0BA63CB4F6}" presName="dstNode" presStyleLbl="node1" presStyleIdx="0" presStyleCnt="3"/>
      <dgm:spPr/>
    </dgm:pt>
    <dgm:pt modelId="{2AA45C2C-1F7D-43F8-A09B-C5D06B9B2A5F}" type="pres">
      <dgm:prSet presAssocID="{7421BB9E-147F-4CC1-A1E7-16C75ABF75ED}" presName="text_1" presStyleLbl="node1" presStyleIdx="0" presStyleCnt="3">
        <dgm:presLayoutVars>
          <dgm:bulletEnabled val="1"/>
        </dgm:presLayoutVars>
      </dgm:prSet>
      <dgm:spPr/>
    </dgm:pt>
    <dgm:pt modelId="{153090B8-E8EB-4919-807A-5A7BD1F8EB8B}" type="pres">
      <dgm:prSet presAssocID="{7421BB9E-147F-4CC1-A1E7-16C75ABF75ED}" presName="accent_1" presStyleCnt="0"/>
      <dgm:spPr/>
    </dgm:pt>
    <dgm:pt modelId="{36A0F523-2548-4D54-B1F2-B95937161638}" type="pres">
      <dgm:prSet presAssocID="{7421BB9E-147F-4CC1-A1E7-16C75ABF75ED}" presName="accentRepeatNode" presStyleLbl="solidFgAcc1" presStyleIdx="0" presStyleCnt="3"/>
      <dgm:spPr/>
    </dgm:pt>
    <dgm:pt modelId="{9CFA1D79-BDF0-4D93-835D-4D5CD14819D9}" type="pres">
      <dgm:prSet presAssocID="{BD238448-8090-4610-83C5-2BCF103166E5}" presName="text_2" presStyleLbl="node1" presStyleIdx="1" presStyleCnt="3">
        <dgm:presLayoutVars>
          <dgm:bulletEnabled val="1"/>
        </dgm:presLayoutVars>
      </dgm:prSet>
      <dgm:spPr/>
    </dgm:pt>
    <dgm:pt modelId="{CA6C9C5F-0D22-40BE-8DF2-4771F8291157}" type="pres">
      <dgm:prSet presAssocID="{BD238448-8090-4610-83C5-2BCF103166E5}" presName="accent_2" presStyleCnt="0"/>
      <dgm:spPr/>
    </dgm:pt>
    <dgm:pt modelId="{9C822E38-0D03-4364-A16C-7671A937F551}" type="pres">
      <dgm:prSet presAssocID="{BD238448-8090-4610-83C5-2BCF103166E5}" presName="accentRepeatNode" presStyleLbl="solidFgAcc1" presStyleIdx="1" presStyleCnt="3"/>
      <dgm:spPr/>
    </dgm:pt>
    <dgm:pt modelId="{AE0CDCA3-6E03-4D74-8073-EA8CB5A771DC}" type="pres">
      <dgm:prSet presAssocID="{B505A71D-5452-4A33-B7FA-D2B4BD2041F7}" presName="text_3" presStyleLbl="node1" presStyleIdx="2" presStyleCnt="3">
        <dgm:presLayoutVars>
          <dgm:bulletEnabled val="1"/>
        </dgm:presLayoutVars>
      </dgm:prSet>
      <dgm:spPr/>
    </dgm:pt>
    <dgm:pt modelId="{1BFA9B49-9D54-4FBE-86F4-BCF3B700B145}" type="pres">
      <dgm:prSet presAssocID="{B505A71D-5452-4A33-B7FA-D2B4BD2041F7}" presName="accent_3" presStyleCnt="0"/>
      <dgm:spPr/>
    </dgm:pt>
    <dgm:pt modelId="{47E4F5B1-D22E-4978-A07D-D6AE9DC1CAA6}" type="pres">
      <dgm:prSet presAssocID="{B505A71D-5452-4A33-B7FA-D2B4BD2041F7}" presName="accentRepeatNode" presStyleLbl="solidFgAcc1" presStyleIdx="2" presStyleCnt="3"/>
      <dgm:spPr>
        <a:solidFill>
          <a:schemeClr val="accent1">
            <a:lumMod val="20000"/>
            <a:lumOff val="80000"/>
          </a:schemeClr>
        </a:solidFill>
      </dgm:spPr>
    </dgm:pt>
  </dgm:ptLst>
  <dgm:cxnLst>
    <dgm:cxn modelId="{B7E4EF10-85B6-4A05-B31F-7729ED380973}" type="presOf" srcId="{9E426A1D-F382-46B6-816B-5B09F066FB23}" destId="{6C441B59-C374-44EB-87FB-5A5ECC4803DD}" srcOrd="0" destOrd="0" presId="urn:microsoft.com/office/officeart/2008/layout/VerticalCurvedList"/>
    <dgm:cxn modelId="{4101AF2A-9C87-40D4-92AF-DCE67C64089F}" type="presOf" srcId="{7421BB9E-147F-4CC1-A1E7-16C75ABF75ED}" destId="{2AA45C2C-1F7D-43F8-A09B-C5D06B9B2A5F}" srcOrd="0" destOrd="0" presId="urn:microsoft.com/office/officeart/2008/layout/VerticalCurvedList"/>
    <dgm:cxn modelId="{CD9C502F-FFFC-4EDC-ACF5-1BF45E0DCBD5}" srcId="{56D5EEB0-7913-4EF2-B4B0-4C0BA63CB4F6}" destId="{B505A71D-5452-4A33-B7FA-D2B4BD2041F7}" srcOrd="2" destOrd="0" parTransId="{AAB0D94C-1BB2-437D-893D-BF1D078C47C3}" sibTransId="{672BBCF7-1E7A-443E-89D4-571F7FAFD952}"/>
    <dgm:cxn modelId="{BA934F32-8684-4A7F-A57C-5C7576A92735}" type="presOf" srcId="{56D5EEB0-7913-4EF2-B4B0-4C0BA63CB4F6}" destId="{163987E2-9E62-40CA-B099-F46FBD0C4F88}" srcOrd="0" destOrd="0" presId="urn:microsoft.com/office/officeart/2008/layout/VerticalCurvedList"/>
    <dgm:cxn modelId="{B01F8D37-0DF6-4463-88EF-19561D7DF507}" type="presOf" srcId="{BD238448-8090-4610-83C5-2BCF103166E5}" destId="{9CFA1D79-BDF0-4D93-835D-4D5CD14819D9}" srcOrd="0" destOrd="0" presId="urn:microsoft.com/office/officeart/2008/layout/VerticalCurvedList"/>
    <dgm:cxn modelId="{A6BA7544-AA6D-4BCC-AB52-26CB860FA750}" type="presOf" srcId="{B505A71D-5452-4A33-B7FA-D2B4BD2041F7}" destId="{AE0CDCA3-6E03-4D74-8073-EA8CB5A771DC}" srcOrd="0" destOrd="0" presId="urn:microsoft.com/office/officeart/2008/layout/VerticalCurvedList"/>
    <dgm:cxn modelId="{2EA68A90-F92A-4C3C-8081-0A8BABB3A4B8}" srcId="{56D5EEB0-7913-4EF2-B4B0-4C0BA63CB4F6}" destId="{BD238448-8090-4610-83C5-2BCF103166E5}" srcOrd="1" destOrd="0" parTransId="{40CBC69A-9AD2-42B9-B798-1161BA636653}" sibTransId="{2B2457A4-2E55-4D67-99C3-40604DF8D87D}"/>
    <dgm:cxn modelId="{CE733E9F-7E55-4EF6-8F5C-54450B594FAD}" srcId="{56D5EEB0-7913-4EF2-B4B0-4C0BA63CB4F6}" destId="{7421BB9E-147F-4CC1-A1E7-16C75ABF75ED}" srcOrd="0" destOrd="0" parTransId="{747D6C9D-610D-4A1A-9C0C-6E152AB40EC9}" sibTransId="{9E426A1D-F382-46B6-816B-5B09F066FB23}"/>
    <dgm:cxn modelId="{2B508FC0-11E0-4D3D-B835-934282B10A87}" type="presParOf" srcId="{163987E2-9E62-40CA-B099-F46FBD0C4F88}" destId="{EBCDEDF3-EF35-4940-A3EB-4F1C8819AC77}" srcOrd="0" destOrd="0" presId="urn:microsoft.com/office/officeart/2008/layout/VerticalCurvedList"/>
    <dgm:cxn modelId="{9A5B9453-54E7-4BDB-AA32-DF885AC5C2FF}" type="presParOf" srcId="{EBCDEDF3-EF35-4940-A3EB-4F1C8819AC77}" destId="{3969D9B1-91A8-40F7-903A-0FF10E4B30CD}" srcOrd="0" destOrd="0" presId="urn:microsoft.com/office/officeart/2008/layout/VerticalCurvedList"/>
    <dgm:cxn modelId="{8BC7016B-990E-4105-925E-AF537929F609}" type="presParOf" srcId="{3969D9B1-91A8-40F7-903A-0FF10E4B30CD}" destId="{3F3C6206-DFE5-4F5D-90FF-7CDE1DE5F117}" srcOrd="0" destOrd="0" presId="urn:microsoft.com/office/officeart/2008/layout/VerticalCurvedList"/>
    <dgm:cxn modelId="{3CECFB09-2807-44B4-AB81-9F4076A89DE7}" type="presParOf" srcId="{3969D9B1-91A8-40F7-903A-0FF10E4B30CD}" destId="{6C441B59-C374-44EB-87FB-5A5ECC4803DD}" srcOrd="1" destOrd="0" presId="urn:microsoft.com/office/officeart/2008/layout/VerticalCurvedList"/>
    <dgm:cxn modelId="{1B532B0E-6A8A-4B5F-9CA1-4806998C99F3}" type="presParOf" srcId="{3969D9B1-91A8-40F7-903A-0FF10E4B30CD}" destId="{866FFE09-BCB4-4CF2-9005-121FBE4B75CE}" srcOrd="2" destOrd="0" presId="urn:microsoft.com/office/officeart/2008/layout/VerticalCurvedList"/>
    <dgm:cxn modelId="{BF893C1A-F23E-46B6-97A4-54B263F8477B}" type="presParOf" srcId="{3969D9B1-91A8-40F7-903A-0FF10E4B30CD}" destId="{45628320-95C1-4A3F-9BBB-DB01631E9D2F}" srcOrd="3" destOrd="0" presId="urn:microsoft.com/office/officeart/2008/layout/VerticalCurvedList"/>
    <dgm:cxn modelId="{A0E8ECE2-7684-475D-8D84-6AA8022A12AF}" type="presParOf" srcId="{EBCDEDF3-EF35-4940-A3EB-4F1C8819AC77}" destId="{2AA45C2C-1F7D-43F8-A09B-C5D06B9B2A5F}" srcOrd="1" destOrd="0" presId="urn:microsoft.com/office/officeart/2008/layout/VerticalCurvedList"/>
    <dgm:cxn modelId="{EA03CCA2-0F67-43E5-B078-4C3041252A0A}" type="presParOf" srcId="{EBCDEDF3-EF35-4940-A3EB-4F1C8819AC77}" destId="{153090B8-E8EB-4919-807A-5A7BD1F8EB8B}" srcOrd="2" destOrd="0" presId="urn:microsoft.com/office/officeart/2008/layout/VerticalCurvedList"/>
    <dgm:cxn modelId="{86E8FC86-EDC9-44F7-9761-7A06600F31CD}" type="presParOf" srcId="{153090B8-E8EB-4919-807A-5A7BD1F8EB8B}" destId="{36A0F523-2548-4D54-B1F2-B95937161638}" srcOrd="0" destOrd="0" presId="urn:microsoft.com/office/officeart/2008/layout/VerticalCurvedList"/>
    <dgm:cxn modelId="{C2D3BA5B-1C34-4FCD-91EE-0B2D957D5053}" type="presParOf" srcId="{EBCDEDF3-EF35-4940-A3EB-4F1C8819AC77}" destId="{9CFA1D79-BDF0-4D93-835D-4D5CD14819D9}" srcOrd="3" destOrd="0" presId="urn:microsoft.com/office/officeart/2008/layout/VerticalCurvedList"/>
    <dgm:cxn modelId="{EF1D6CC8-EA75-402E-8116-8A294EA02DBE}" type="presParOf" srcId="{EBCDEDF3-EF35-4940-A3EB-4F1C8819AC77}" destId="{CA6C9C5F-0D22-40BE-8DF2-4771F8291157}" srcOrd="4" destOrd="0" presId="urn:microsoft.com/office/officeart/2008/layout/VerticalCurvedList"/>
    <dgm:cxn modelId="{93C208F7-6DE6-443D-91BD-FDE39ACA6317}" type="presParOf" srcId="{CA6C9C5F-0D22-40BE-8DF2-4771F8291157}" destId="{9C822E38-0D03-4364-A16C-7671A937F551}" srcOrd="0" destOrd="0" presId="urn:microsoft.com/office/officeart/2008/layout/VerticalCurvedList"/>
    <dgm:cxn modelId="{2AEF5B84-EDE3-4F54-BA39-E18A5A9EC671}" type="presParOf" srcId="{EBCDEDF3-EF35-4940-A3EB-4F1C8819AC77}" destId="{AE0CDCA3-6E03-4D74-8073-EA8CB5A771DC}" srcOrd="5" destOrd="0" presId="urn:microsoft.com/office/officeart/2008/layout/VerticalCurvedList"/>
    <dgm:cxn modelId="{F624A155-D273-4DB8-A345-7998062B8546}" type="presParOf" srcId="{EBCDEDF3-EF35-4940-A3EB-4F1C8819AC77}" destId="{1BFA9B49-9D54-4FBE-86F4-BCF3B700B145}" srcOrd="6" destOrd="0" presId="urn:microsoft.com/office/officeart/2008/layout/VerticalCurvedList"/>
    <dgm:cxn modelId="{6BC82F19-F195-4DDA-9D2C-2FB325E91114}" type="presParOf" srcId="{1BFA9B49-9D54-4FBE-86F4-BCF3B700B145}" destId="{47E4F5B1-D22E-4978-A07D-D6AE9DC1CA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1B59-C374-44EB-87FB-5A5ECC4803DD}">
      <dsp:nvSpPr>
        <dsp:cNvPr id="0" name=""/>
        <dsp:cNvSpPr/>
      </dsp:nvSpPr>
      <dsp:spPr>
        <a:xfrm>
          <a:off x="-5726103" y="-876633"/>
          <a:ext cx="6818580" cy="6818580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45C2C-1F7D-43F8-A09B-C5D06B9B2A5F}">
      <dsp:nvSpPr>
        <dsp:cNvPr id="0" name=""/>
        <dsp:cNvSpPr/>
      </dsp:nvSpPr>
      <dsp:spPr>
        <a:xfrm>
          <a:off x="703065" y="506531"/>
          <a:ext cx="5746050" cy="1013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Company grows its business</a:t>
          </a:r>
          <a:r>
            <a:rPr lang="en-US" sz="2400" kern="1200" dirty="0">
              <a:solidFill>
                <a:schemeClr val="tx1"/>
              </a:solidFill>
            </a:rPr>
            <a:t>.</a:t>
          </a:r>
        </a:p>
      </dsp:txBody>
      <dsp:txXfrm>
        <a:off x="703065" y="506531"/>
        <a:ext cx="5746050" cy="1013062"/>
      </dsp:txXfrm>
    </dsp:sp>
    <dsp:sp modelId="{36A0F523-2548-4D54-B1F2-B95937161638}">
      <dsp:nvSpPr>
        <dsp:cNvPr id="0" name=""/>
        <dsp:cNvSpPr/>
      </dsp:nvSpPr>
      <dsp:spPr>
        <a:xfrm>
          <a:off x="69901" y="379898"/>
          <a:ext cx="1266328" cy="1266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A1D79-BDF0-4D93-835D-4D5CD14819D9}">
      <dsp:nvSpPr>
        <dsp:cNvPr id="0" name=""/>
        <dsp:cNvSpPr/>
      </dsp:nvSpPr>
      <dsp:spPr>
        <a:xfrm>
          <a:off x="1071313" y="2026125"/>
          <a:ext cx="5377801" cy="1013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1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Modify the pay structure to boost incentives for employees &amp; maximize net revenue.</a:t>
          </a:r>
        </a:p>
      </dsp:txBody>
      <dsp:txXfrm>
        <a:off x="1071313" y="2026125"/>
        <a:ext cx="5377801" cy="1013062"/>
      </dsp:txXfrm>
    </dsp:sp>
    <dsp:sp modelId="{9C822E38-0D03-4364-A16C-7671A937F551}">
      <dsp:nvSpPr>
        <dsp:cNvPr id="0" name=""/>
        <dsp:cNvSpPr/>
      </dsp:nvSpPr>
      <dsp:spPr>
        <a:xfrm>
          <a:off x="438149" y="1899492"/>
          <a:ext cx="1266328" cy="1266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CDCA3-6E03-4D74-8073-EA8CB5A771DC}">
      <dsp:nvSpPr>
        <dsp:cNvPr id="0" name=""/>
        <dsp:cNvSpPr/>
      </dsp:nvSpPr>
      <dsp:spPr>
        <a:xfrm>
          <a:off x="703065" y="3545719"/>
          <a:ext cx="5746050" cy="1013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1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Increase the headcount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703065" y="3545719"/>
        <a:ext cx="5746050" cy="1013062"/>
      </dsp:txXfrm>
    </dsp:sp>
    <dsp:sp modelId="{47E4F5B1-D22E-4978-A07D-D6AE9DC1CAA6}">
      <dsp:nvSpPr>
        <dsp:cNvPr id="0" name=""/>
        <dsp:cNvSpPr/>
      </dsp:nvSpPr>
      <dsp:spPr>
        <a:xfrm>
          <a:off x="69901" y="3419086"/>
          <a:ext cx="1266328" cy="126632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0.41059</cdr:x>
      <cdr:y>0.9531</cdr:y>
    </cdr:from>
    <cdr:to>
      <cdr:x>0.73326</cdr:x>
      <cdr:y>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F8257E89-BF70-4BFA-BB95-DCD8E4116342}"/>
            </a:ext>
          </a:extLst>
        </cdr:cNvPr>
        <cdr:cNvSpPr txBox="1"/>
      </cdr:nvSpPr>
      <cdr:spPr>
        <a:xfrm xmlns:a="http://schemas.openxmlformats.org/drawingml/2006/main">
          <a:off x="2671423" y="5316230"/>
          <a:ext cx="2099388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/>
            <a:t>1 – Base 2018       2 – Strategy 1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4DA70-C731-4C70-880D-CCD4705E623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49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5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669AF7-7BEB-44E4-9852-375E34362B5B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195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EA474-078D-4E9B-9B14-09A87B19DC46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6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7D986-8816-4272-A432-0437A28A982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7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1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542A-1FD1-4A3B-A16D-F1B1981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cap="all" dirty="0">
                <a:solidFill>
                  <a:schemeClr val="tx1"/>
                </a:solidFill>
                <a:latin typeface="Arial Black" panose="020B0A04020102020204" pitchFamily="34" charset="0"/>
              </a:rPr>
              <a:t>HR strategy and financial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EC91D-D223-4ECF-B197-A4D718BBB7DF}"/>
              </a:ext>
            </a:extLst>
          </p:cNvPr>
          <p:cNvSpPr txBox="1"/>
          <p:nvPr/>
        </p:nvSpPr>
        <p:spPr>
          <a:xfrm>
            <a:off x="752858" y="6027665"/>
            <a:ext cx="263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Presented by :  Lati Boka</a:t>
            </a:r>
          </a:p>
        </p:txBody>
      </p:sp>
    </p:spTree>
    <p:extLst>
      <p:ext uri="{BB962C8B-B14F-4D97-AF65-F5344CB8AC3E}">
        <p14:creationId xmlns:p14="http://schemas.microsoft.com/office/powerpoint/2010/main" val="393821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D51D-30F9-44C0-9431-4E498E78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94" y="3004457"/>
            <a:ext cx="9106679" cy="584775"/>
          </a:xfrm>
        </p:spPr>
        <p:txBody>
          <a:bodyPr>
            <a:normAutofit fontScale="25000" lnSpcReduction="2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10000" dirty="0">
                <a:solidFill>
                  <a:srgbClr val="0070C0"/>
                </a:solidFill>
              </a:rPr>
              <a:t>Combined Strategies are more Beneficial and would meet the 2019 target revenue</a:t>
            </a:r>
            <a:r>
              <a:rPr 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84DDF-B68A-477D-8C83-6D700E34E242}"/>
              </a:ext>
            </a:extLst>
          </p:cNvPr>
          <p:cNvSpPr txBox="1"/>
          <p:nvPr/>
        </p:nvSpPr>
        <p:spPr>
          <a:xfrm>
            <a:off x="4049486" y="1520890"/>
            <a:ext cx="450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0070C0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7545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26BD-DC07-4F87-A505-398EE4D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25" y="207143"/>
            <a:ext cx="4469549" cy="5672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Any Questions?</a:t>
            </a:r>
          </a:p>
        </p:txBody>
      </p:sp>
      <p:pic>
        <p:nvPicPr>
          <p:cNvPr id="2052" name="Picture 4" descr="Question icon | | mtstandard.com">
            <a:extLst>
              <a:ext uri="{FF2B5EF4-FFF2-40B4-BE49-F238E27FC236}">
                <a16:creationId xmlns:a16="http://schemas.microsoft.com/office/drawing/2014/main" id="{5CB89483-8847-471D-99CC-BCBBF3DD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16" y="1693888"/>
            <a:ext cx="5366479" cy="43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9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- Free communications icons">
            <a:extLst>
              <a:ext uri="{FF2B5EF4-FFF2-40B4-BE49-F238E27FC236}">
                <a16:creationId xmlns:a16="http://schemas.microsoft.com/office/drawing/2014/main" id="{AE056EB2-5242-4C4F-A98E-87A79F0D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92" y="1586576"/>
            <a:ext cx="5486400" cy="40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96A4-69F3-4B44-BA9A-2835D3EE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1268835"/>
            <a:ext cx="3292679" cy="2160165"/>
          </a:xfrm>
        </p:spPr>
        <p:txBody>
          <a:bodyPr/>
          <a:lstStyle/>
          <a:p>
            <a:r>
              <a:rPr lang="en-US" b="1" dirty="0"/>
              <a:t>Target Revenue – 2019</a:t>
            </a:r>
          </a:p>
          <a:p>
            <a:r>
              <a:rPr lang="en-US" b="1" dirty="0"/>
              <a:t>Planning</a:t>
            </a:r>
          </a:p>
          <a:p>
            <a:r>
              <a:rPr lang="en-US" b="1" dirty="0"/>
              <a:t>Strategies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Boardroom">
            <a:extLst>
              <a:ext uri="{FF2B5EF4-FFF2-40B4-BE49-F238E27FC236}">
                <a16:creationId xmlns:a16="http://schemas.microsoft.com/office/drawing/2014/main" id="{3913856C-37E9-42AD-8139-C08668F8A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840" y="1465913"/>
            <a:ext cx="4811842" cy="39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898833-F78C-41B8-979C-B60EE0BB4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198646"/>
              </p:ext>
            </p:extLst>
          </p:nvPr>
        </p:nvGraphicFramePr>
        <p:xfrm>
          <a:off x="5153253" y="896343"/>
          <a:ext cx="6519017" cy="5065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FD0CC-DFBF-48B0-9075-CCB699CC84E6}"/>
              </a:ext>
            </a:extLst>
          </p:cNvPr>
          <p:cNvSpPr txBox="1"/>
          <p:nvPr/>
        </p:nvSpPr>
        <p:spPr>
          <a:xfrm>
            <a:off x="5552912" y="1477490"/>
            <a:ext cx="796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E68EB-7B90-41FC-BBDE-B9A69ECE78BB}"/>
              </a:ext>
            </a:extLst>
          </p:cNvPr>
          <p:cNvSpPr txBox="1"/>
          <p:nvPr/>
        </p:nvSpPr>
        <p:spPr>
          <a:xfrm>
            <a:off x="5951389" y="3013500"/>
            <a:ext cx="897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59BEB-3189-4841-AB86-68EAA52A0C4C}"/>
              </a:ext>
            </a:extLst>
          </p:cNvPr>
          <p:cNvSpPr txBox="1"/>
          <p:nvPr/>
        </p:nvSpPr>
        <p:spPr>
          <a:xfrm>
            <a:off x="5552912" y="4457180"/>
            <a:ext cx="89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FF2C-C47A-4084-971F-CA238B0EA807}"/>
              </a:ext>
            </a:extLst>
          </p:cNvPr>
          <p:cNvSpPr txBox="1"/>
          <p:nvPr/>
        </p:nvSpPr>
        <p:spPr>
          <a:xfrm>
            <a:off x="1343607" y="989650"/>
            <a:ext cx="30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Strategy Review</a:t>
            </a:r>
          </a:p>
        </p:txBody>
      </p:sp>
      <p:pic>
        <p:nvPicPr>
          <p:cNvPr id="3" name="Picture 2" descr="Darts in the center of a target">
            <a:extLst>
              <a:ext uri="{FF2B5EF4-FFF2-40B4-BE49-F238E27FC236}">
                <a16:creationId xmlns:a16="http://schemas.microsoft.com/office/drawing/2014/main" id="{B1567B89-E79B-4C7B-AA8C-623C6A55F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5" y="2473377"/>
            <a:ext cx="4196265" cy="31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06B0-93FB-449E-9666-E22D40FD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142398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2018 Base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D66F5-D1DA-4FAC-A891-6C1D32640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384135"/>
              </p:ext>
            </p:extLst>
          </p:nvPr>
        </p:nvGraphicFramePr>
        <p:xfrm>
          <a:off x="4901472" y="522514"/>
          <a:ext cx="6506304" cy="569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0F8A33-3680-496A-984B-E07C5BA3C9E4}"/>
              </a:ext>
            </a:extLst>
          </p:cNvPr>
          <p:cNvSpPr txBox="1"/>
          <p:nvPr/>
        </p:nvSpPr>
        <p:spPr>
          <a:xfrm>
            <a:off x="905578" y="2759978"/>
            <a:ext cx="351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Headcount –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 pay -  $72,011,493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87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77A5-0DA3-46F2-AA95-4F09BEA6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9705"/>
            <a:ext cx="3138818" cy="103047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Strategy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90CE4-A929-48A4-82E0-1A867D786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7966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1ED56B-D12B-499B-B8C9-C34887A01D8A}"/>
              </a:ext>
            </a:extLst>
          </p:cNvPr>
          <p:cNvSpPr txBox="1"/>
          <p:nvPr/>
        </p:nvSpPr>
        <p:spPr>
          <a:xfrm>
            <a:off x="784224" y="2178287"/>
            <a:ext cx="307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Growth Rate –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 - $209,743,259</a:t>
            </a:r>
          </a:p>
        </p:txBody>
      </p:sp>
    </p:spTree>
    <p:extLst>
      <p:ext uri="{BB962C8B-B14F-4D97-AF65-F5344CB8AC3E}">
        <p14:creationId xmlns:p14="http://schemas.microsoft.com/office/powerpoint/2010/main" val="21589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FD49-3BA2-468B-9E6C-62B9B548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36" y="253811"/>
            <a:ext cx="3299579" cy="123943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Strategy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EAD72E-20C9-4173-886B-1C4146E1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9855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257E89-BF70-4BFA-BB95-DCD8E4116342}"/>
              </a:ext>
            </a:extLst>
          </p:cNvPr>
          <p:cNvSpPr txBox="1"/>
          <p:nvPr/>
        </p:nvSpPr>
        <p:spPr>
          <a:xfrm>
            <a:off x="7567126" y="6168512"/>
            <a:ext cx="2099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 – Base 2018       2 – Strategy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29AB-AE4B-4833-B8BA-1F18CF6E3534}"/>
              </a:ext>
            </a:extLst>
          </p:cNvPr>
          <p:cNvSpPr txBox="1"/>
          <p:nvPr/>
        </p:nvSpPr>
        <p:spPr>
          <a:xfrm>
            <a:off x="784224" y="2024958"/>
            <a:ext cx="348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Annual Rise – 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Profit -  $67,385,221 </a:t>
            </a:r>
          </a:p>
        </p:txBody>
      </p:sp>
    </p:spTree>
    <p:extLst>
      <p:ext uri="{BB962C8B-B14F-4D97-AF65-F5344CB8AC3E}">
        <p14:creationId xmlns:p14="http://schemas.microsoft.com/office/powerpoint/2010/main" val="24882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D170-04F2-4044-ACFF-4B42E92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96516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Strategy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76D78-378B-431D-83FC-6BC6F22A8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87109"/>
              </p:ext>
            </p:extLst>
          </p:nvPr>
        </p:nvGraphicFramePr>
        <p:xfrm>
          <a:off x="4901472" y="335902"/>
          <a:ext cx="6506304" cy="588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CCDBB4-1079-4BD4-B16B-5060D93FB2D3}"/>
              </a:ext>
            </a:extLst>
          </p:cNvPr>
          <p:cNvSpPr txBox="1"/>
          <p:nvPr/>
        </p:nvSpPr>
        <p:spPr>
          <a:xfrm>
            <a:off x="7609071" y="6086740"/>
            <a:ext cx="2099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 – Base 2018       2 – Strategy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3BCB0-9305-4261-8BB4-942966925894}"/>
              </a:ext>
            </a:extLst>
          </p:cNvPr>
          <p:cNvSpPr txBox="1"/>
          <p:nvPr/>
        </p:nvSpPr>
        <p:spPr>
          <a:xfrm>
            <a:off x="721020" y="1963619"/>
            <a:ext cx="3699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Headcount – 1200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Profit -  $139,828,840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9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3DCA-BD39-4ECB-947D-EF38DE97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160015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Strategy (Combined)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357113-E740-49D1-B7A5-610FEB88E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58660"/>
              </p:ext>
            </p:extLst>
          </p:nvPr>
        </p:nvGraphicFramePr>
        <p:xfrm>
          <a:off x="4947899" y="639704"/>
          <a:ext cx="650630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C1C0F-BE9A-4D18-80BE-2F6DBDED7FFC}"/>
              </a:ext>
            </a:extLst>
          </p:cNvPr>
          <p:cNvSpPr txBox="1"/>
          <p:nvPr/>
        </p:nvSpPr>
        <p:spPr>
          <a:xfrm>
            <a:off x="7290034" y="6086740"/>
            <a:ext cx="27683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 – Base 2018       2 – Strategy (Combined)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C739C-B2EB-48BC-B539-A7FC09B4B8AE}"/>
              </a:ext>
            </a:extLst>
          </p:cNvPr>
          <p:cNvSpPr txBox="1"/>
          <p:nvPr/>
        </p:nvSpPr>
        <p:spPr>
          <a:xfrm>
            <a:off x="691289" y="2392895"/>
            <a:ext cx="3565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Growth Rate –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Annual Rise –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Headcount – 1200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Profit -  $1,116,101,518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137898-76AD-4B7D-B983-D1F31C698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00817"/>
              </p:ext>
            </p:extLst>
          </p:nvPr>
        </p:nvGraphicFramePr>
        <p:xfrm>
          <a:off x="5162730" y="685800"/>
          <a:ext cx="6506304" cy="603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4B8263-3543-43F0-9E52-CD7C8B155551}"/>
              </a:ext>
            </a:extLst>
          </p:cNvPr>
          <p:cNvSpPr txBox="1"/>
          <p:nvPr/>
        </p:nvSpPr>
        <p:spPr>
          <a:xfrm>
            <a:off x="784224" y="2024958"/>
            <a:ext cx="348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Significant profit increase using Combined Strategies</a:t>
            </a:r>
          </a:p>
        </p:txBody>
      </p:sp>
    </p:spTree>
    <p:extLst>
      <p:ext uri="{BB962C8B-B14F-4D97-AF65-F5344CB8AC3E}">
        <p14:creationId xmlns:p14="http://schemas.microsoft.com/office/powerpoint/2010/main" val="40939537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</TotalTime>
  <Words>197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Franklin Gothic Book</vt:lpstr>
      <vt:lpstr>Wingdings</vt:lpstr>
      <vt:lpstr>Crop</vt:lpstr>
      <vt:lpstr>HR strategy and financial forecasting</vt:lpstr>
      <vt:lpstr>PowerPoint Presentation</vt:lpstr>
      <vt:lpstr>PowerPoint Presentation</vt:lpstr>
      <vt:lpstr>2018 Base Revenue</vt:lpstr>
      <vt:lpstr>Strategy 1</vt:lpstr>
      <vt:lpstr>Strategy 2</vt:lpstr>
      <vt:lpstr>Strategy 3</vt:lpstr>
      <vt:lpstr>Strategy (Combined)</vt:lpstr>
      <vt:lpstr>PowerPoint Presentation</vt:lpstr>
      <vt:lpstr>PowerPoint Presentation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strategy and financial forecasting</dc:title>
  <dc:creator>Bhakti Patel</dc:creator>
  <cp:lastModifiedBy>Matti Maya</cp:lastModifiedBy>
  <cp:revision>18</cp:revision>
  <dcterms:created xsi:type="dcterms:W3CDTF">2020-04-22T13:52:12Z</dcterms:created>
  <dcterms:modified xsi:type="dcterms:W3CDTF">2020-05-22T18:01:47Z</dcterms:modified>
</cp:coreProperties>
</file>