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9" r:id="rId5"/>
    <p:sldId id="260" r:id="rId6"/>
    <p:sldId id="269" r:id="rId7"/>
    <p:sldId id="268" r:id="rId8"/>
    <p:sldId id="262" r:id="rId9"/>
    <p:sldId id="263" r:id="rId10"/>
    <p:sldId id="264" r:id="rId11"/>
    <p:sldId id="266" r:id="rId12"/>
    <p:sldId id="265" r:id="rId13"/>
    <p:sldId id="270" r:id="rId14"/>
    <p:sldId id="271" r:id="rId15"/>
    <p:sldId id="275" r:id="rId16"/>
    <p:sldId id="273" r:id="rId17"/>
    <p:sldId id="272" r:id="rId18"/>
    <p:sldId id="274" r:id="rId19"/>
    <p:sldId id="276" r:id="rId20"/>
    <p:sldId id="277" r:id="rId21"/>
    <p:sldId id="278" r:id="rId22"/>
    <p:sldId id="280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Gaya Medium 2 - Akse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Gaya Terang 1 - Aksen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Gaya Terang 2 - Akse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Gaya Terang 2 - Akse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Tanpa Gaya, Kisi Tabel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883680-5B68-4F16-933C-DD0631A097B4}" type="doc">
      <dgm:prSet loTypeId="urn:microsoft.com/office/officeart/2008/layout/VerticalCurvedList" loCatId="list" qsTypeId="urn:microsoft.com/office/officeart/2005/8/quickstyle/simple3" qsCatId="simple" csTypeId="urn:microsoft.com/office/officeart/2005/8/colors/colorful4" csCatId="colorful" phldr="1"/>
      <dgm:spPr/>
      <dgm:t>
        <a:bodyPr/>
        <a:lstStyle/>
        <a:p>
          <a:endParaRPr lang="en-ID"/>
        </a:p>
      </dgm:t>
    </dgm:pt>
    <dgm:pt modelId="{C30322A9-F0B1-4F41-B4A7-249F81080537}">
      <dgm:prSet phldrT="[Teks]"/>
      <dgm:spPr/>
      <dgm:t>
        <a:bodyPr/>
        <a:lstStyle/>
        <a:p>
          <a:r>
            <a:rPr lang="en-US" b="1" dirty="0"/>
            <a:t>Search &amp; Information Retrieval </a:t>
          </a:r>
          <a:r>
            <a:rPr lang="en-US" dirty="0"/>
            <a:t>:</a:t>
          </a:r>
          <a:r>
            <a:rPr lang="en-US" dirty="0" err="1"/>
            <a:t>Mencari</a:t>
          </a:r>
          <a:r>
            <a:rPr lang="en-US" dirty="0"/>
            <a:t> &amp; </a:t>
          </a:r>
          <a:r>
            <a:rPr lang="en-US" dirty="0" err="1"/>
            <a:t>menemukan</a:t>
          </a:r>
          <a:r>
            <a:rPr lang="en-US" dirty="0"/>
            <a:t> Kembali </a:t>
          </a:r>
          <a:r>
            <a:rPr lang="en-US" dirty="0" err="1"/>
            <a:t>dokumen</a:t>
          </a:r>
          <a:r>
            <a:rPr lang="en-US" dirty="0"/>
            <a:t> </a:t>
          </a:r>
          <a:r>
            <a:rPr lang="en-US" dirty="0" err="1"/>
            <a:t>teks</a:t>
          </a:r>
          <a:r>
            <a:rPr lang="en-US" dirty="0"/>
            <a:t>, </a:t>
          </a:r>
          <a:r>
            <a:rPr lang="en-US" dirty="0" err="1"/>
            <a:t>termasuk</a:t>
          </a:r>
          <a:r>
            <a:rPr lang="en-US" dirty="0"/>
            <a:t> </a:t>
          </a:r>
          <a:r>
            <a:rPr lang="en-US" dirty="0" err="1"/>
            <a:t>mesin</a:t>
          </a:r>
          <a:r>
            <a:rPr lang="en-US" dirty="0"/>
            <a:t> </a:t>
          </a:r>
          <a:r>
            <a:rPr lang="en-US" dirty="0" err="1"/>
            <a:t>pencari</a:t>
          </a:r>
          <a:r>
            <a:rPr lang="en-US" dirty="0"/>
            <a:t> dan keyword</a:t>
          </a:r>
          <a:endParaRPr lang="en-ID" dirty="0"/>
        </a:p>
      </dgm:t>
    </dgm:pt>
    <dgm:pt modelId="{990AC418-74E7-4FF3-B8E1-6B47C6B4A792}" type="parTrans" cxnId="{8F255985-EE6F-4554-A8E0-7DC8D4F366CE}">
      <dgm:prSet/>
      <dgm:spPr/>
      <dgm:t>
        <a:bodyPr/>
        <a:lstStyle/>
        <a:p>
          <a:endParaRPr lang="en-ID"/>
        </a:p>
      </dgm:t>
    </dgm:pt>
    <dgm:pt modelId="{19C6B7DA-EAB0-4BEA-B775-A13EB5DDC559}" type="sibTrans" cxnId="{8F255985-EE6F-4554-A8E0-7DC8D4F366CE}">
      <dgm:prSet/>
      <dgm:spPr/>
      <dgm:t>
        <a:bodyPr/>
        <a:lstStyle/>
        <a:p>
          <a:endParaRPr lang="en-ID"/>
        </a:p>
      </dgm:t>
    </dgm:pt>
    <dgm:pt modelId="{C58ED626-8A76-41AA-BA0A-DCBA7EAAD87A}">
      <dgm:prSet phldrT="[Teks]"/>
      <dgm:spPr/>
      <dgm:t>
        <a:bodyPr/>
        <a:lstStyle/>
        <a:p>
          <a:r>
            <a:rPr lang="en-US" b="1" dirty="0"/>
            <a:t>Document Clustering </a:t>
          </a:r>
          <a:r>
            <a:rPr lang="en-US" dirty="0"/>
            <a:t>: </a:t>
          </a:r>
          <a:r>
            <a:rPr lang="en-US" dirty="0" err="1"/>
            <a:t>Pengelompokan</a:t>
          </a:r>
          <a:r>
            <a:rPr lang="en-US" dirty="0"/>
            <a:t> &amp; </a:t>
          </a:r>
          <a:r>
            <a:rPr lang="en-US" dirty="0" err="1"/>
            <a:t>Kategorisasi</a:t>
          </a:r>
          <a:r>
            <a:rPr lang="en-US" dirty="0"/>
            <a:t> </a:t>
          </a:r>
          <a:r>
            <a:rPr lang="en-US" dirty="0" err="1"/>
            <a:t>istilah</a:t>
          </a:r>
          <a:r>
            <a:rPr lang="en-US" dirty="0"/>
            <a:t>, </a:t>
          </a:r>
          <a:r>
            <a:rPr lang="en-US" dirty="0" err="1"/>
            <a:t>potongan</a:t>
          </a:r>
          <a:r>
            <a:rPr lang="en-US" dirty="0"/>
            <a:t>, paragraph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dokumen</a:t>
          </a:r>
          <a:r>
            <a:rPr lang="en-US" dirty="0"/>
            <a:t> </a:t>
          </a:r>
          <a:r>
            <a:rPr lang="en-US" dirty="0" err="1"/>
            <a:t>menggunakan</a:t>
          </a:r>
          <a:r>
            <a:rPr lang="en-US" dirty="0"/>
            <a:t> </a:t>
          </a:r>
          <a:r>
            <a:rPr lang="en-US" dirty="0" err="1"/>
            <a:t>metode</a:t>
          </a:r>
          <a:r>
            <a:rPr lang="en-US" dirty="0"/>
            <a:t> mining</a:t>
          </a:r>
          <a:endParaRPr lang="en-ID" dirty="0"/>
        </a:p>
      </dgm:t>
    </dgm:pt>
    <dgm:pt modelId="{ECDB8BA4-4EEE-4D79-A546-B26A2718EBF3}" type="parTrans" cxnId="{98DEF534-F5B9-478E-85CC-F722B630034C}">
      <dgm:prSet/>
      <dgm:spPr/>
      <dgm:t>
        <a:bodyPr/>
        <a:lstStyle/>
        <a:p>
          <a:endParaRPr lang="en-ID"/>
        </a:p>
      </dgm:t>
    </dgm:pt>
    <dgm:pt modelId="{7EF772EF-19BB-466A-8CB6-71C4ED5F67A6}" type="sibTrans" cxnId="{98DEF534-F5B9-478E-85CC-F722B630034C}">
      <dgm:prSet/>
      <dgm:spPr/>
      <dgm:t>
        <a:bodyPr/>
        <a:lstStyle/>
        <a:p>
          <a:endParaRPr lang="en-ID"/>
        </a:p>
      </dgm:t>
    </dgm:pt>
    <dgm:pt modelId="{E74A8C19-EDCC-4568-BC2F-074E76040827}">
      <dgm:prSet phldrT="[Teks]"/>
      <dgm:spPr/>
      <dgm:t>
        <a:bodyPr/>
        <a:lstStyle/>
        <a:p>
          <a:r>
            <a:rPr lang="en-US" b="1" dirty="0"/>
            <a:t>Document Classification </a:t>
          </a:r>
          <a:r>
            <a:rPr lang="en-US" dirty="0"/>
            <a:t>: </a:t>
          </a:r>
          <a:r>
            <a:rPr lang="en-US" dirty="0" err="1"/>
            <a:t>Pengelompokan</a:t>
          </a:r>
          <a:r>
            <a:rPr lang="en-US" dirty="0"/>
            <a:t> &amp; </a:t>
          </a:r>
          <a:r>
            <a:rPr lang="en-US" dirty="0" err="1"/>
            <a:t>Kategorisasi</a:t>
          </a:r>
          <a:r>
            <a:rPr lang="en-US" dirty="0"/>
            <a:t> </a:t>
          </a:r>
          <a:r>
            <a:rPr lang="en-US" dirty="0" err="1"/>
            <a:t>istilah</a:t>
          </a:r>
          <a:r>
            <a:rPr lang="en-US" dirty="0"/>
            <a:t>, </a:t>
          </a:r>
          <a:r>
            <a:rPr lang="en-US" dirty="0" err="1"/>
            <a:t>dokumen</a:t>
          </a:r>
          <a:r>
            <a:rPr lang="en-US" dirty="0"/>
            <a:t>  </a:t>
          </a:r>
          <a:r>
            <a:rPr lang="en-US" dirty="0" err="1"/>
            <a:t>atau</a:t>
          </a:r>
          <a:r>
            <a:rPr lang="en-US" dirty="0"/>
            <a:t> paragraph </a:t>
          </a:r>
          <a:r>
            <a:rPr lang="en-US" dirty="0" err="1"/>
            <a:t>dengan</a:t>
          </a:r>
          <a:r>
            <a:rPr lang="en-US" dirty="0"/>
            <a:t> </a:t>
          </a:r>
          <a:r>
            <a:rPr lang="en-US" dirty="0" err="1"/>
            <a:t>metode</a:t>
          </a:r>
          <a:r>
            <a:rPr lang="en-US" dirty="0"/>
            <a:t> </a:t>
          </a:r>
          <a:r>
            <a:rPr lang="en-US" dirty="0" err="1"/>
            <a:t>klasifikasi</a:t>
          </a:r>
          <a:endParaRPr lang="en-ID" dirty="0"/>
        </a:p>
      </dgm:t>
    </dgm:pt>
    <dgm:pt modelId="{89ABC2B1-B937-4717-9151-684F732E194E}" type="parTrans" cxnId="{9D0C70F0-F0BA-444E-AF0C-DB80474055FE}">
      <dgm:prSet/>
      <dgm:spPr/>
      <dgm:t>
        <a:bodyPr/>
        <a:lstStyle/>
        <a:p>
          <a:endParaRPr lang="en-ID"/>
        </a:p>
      </dgm:t>
    </dgm:pt>
    <dgm:pt modelId="{618C497C-082E-4666-95C4-1DC9F1742D27}" type="sibTrans" cxnId="{9D0C70F0-F0BA-444E-AF0C-DB80474055FE}">
      <dgm:prSet/>
      <dgm:spPr/>
      <dgm:t>
        <a:bodyPr/>
        <a:lstStyle/>
        <a:p>
          <a:endParaRPr lang="en-ID"/>
        </a:p>
      </dgm:t>
    </dgm:pt>
    <dgm:pt modelId="{B346F296-CB8B-45D3-91B3-7F8A3DAB203C}">
      <dgm:prSet phldrT="[Teks]"/>
      <dgm:spPr/>
      <dgm:t>
        <a:bodyPr/>
        <a:lstStyle/>
        <a:p>
          <a:r>
            <a:rPr lang="en-US" b="1" dirty="0"/>
            <a:t>Web Mining &amp; Text Mining  </a:t>
          </a:r>
          <a:r>
            <a:rPr lang="en-US" dirty="0"/>
            <a:t>Pada Internet Yang </a:t>
          </a:r>
          <a:r>
            <a:rPr lang="en-US" dirty="0" err="1"/>
            <a:t>Fokus</a:t>
          </a:r>
          <a:r>
            <a:rPr lang="en-US" dirty="0"/>
            <a:t> Pada Skala &amp; </a:t>
          </a:r>
          <a:r>
            <a:rPr lang="en-US" dirty="0" err="1"/>
            <a:t>Antar</a:t>
          </a:r>
          <a:r>
            <a:rPr lang="en-US" dirty="0"/>
            <a:t> </a:t>
          </a:r>
          <a:r>
            <a:rPr lang="en-US" dirty="0" err="1"/>
            <a:t>hubungan</a:t>
          </a:r>
          <a:r>
            <a:rPr lang="en-US" dirty="0"/>
            <a:t> website</a:t>
          </a:r>
          <a:endParaRPr lang="en-ID" dirty="0"/>
        </a:p>
      </dgm:t>
    </dgm:pt>
    <dgm:pt modelId="{C994DF42-9E9C-4AEA-9629-936025285655}" type="parTrans" cxnId="{F7CD15FE-42B4-432E-811D-569ED2CFC98D}">
      <dgm:prSet/>
      <dgm:spPr/>
      <dgm:t>
        <a:bodyPr/>
        <a:lstStyle/>
        <a:p>
          <a:endParaRPr lang="en-ID"/>
        </a:p>
      </dgm:t>
    </dgm:pt>
    <dgm:pt modelId="{E797BFDA-7CEC-4075-A280-2F66D837BE3C}" type="sibTrans" cxnId="{F7CD15FE-42B4-432E-811D-569ED2CFC98D}">
      <dgm:prSet/>
      <dgm:spPr/>
      <dgm:t>
        <a:bodyPr/>
        <a:lstStyle/>
        <a:p>
          <a:endParaRPr lang="en-ID"/>
        </a:p>
      </dgm:t>
    </dgm:pt>
    <dgm:pt modelId="{2AADBF87-6BB6-4B68-AACE-49CFA6343A9A}">
      <dgm:prSet phldrT="[Teks]"/>
      <dgm:spPr/>
      <dgm:t>
        <a:bodyPr/>
        <a:lstStyle/>
        <a:p>
          <a:r>
            <a:rPr lang="en-US" b="1" dirty="0"/>
            <a:t>Information Extraction </a:t>
          </a:r>
          <a:r>
            <a:rPr lang="en-US" dirty="0"/>
            <a:t>: </a:t>
          </a:r>
          <a:r>
            <a:rPr lang="en-US" dirty="0" err="1"/>
            <a:t>Identifikasi</a:t>
          </a:r>
          <a:r>
            <a:rPr lang="en-US" dirty="0"/>
            <a:t> &amp; </a:t>
          </a:r>
          <a:r>
            <a:rPr lang="en-US" dirty="0" err="1"/>
            <a:t>Ekstraksi</a:t>
          </a:r>
          <a:r>
            <a:rPr lang="en-US" dirty="0"/>
            <a:t> Fakta Yang </a:t>
          </a:r>
          <a:r>
            <a:rPr lang="en-US" dirty="0" err="1"/>
            <a:t>Relevan</a:t>
          </a:r>
          <a:endParaRPr lang="en-ID" dirty="0"/>
        </a:p>
      </dgm:t>
    </dgm:pt>
    <dgm:pt modelId="{3D496A34-320B-4EE1-967F-6F33B09B939C}" type="parTrans" cxnId="{37CFB71C-2CD3-4EE5-84D5-96B1C029607E}">
      <dgm:prSet/>
      <dgm:spPr/>
      <dgm:t>
        <a:bodyPr/>
        <a:lstStyle/>
        <a:p>
          <a:endParaRPr lang="en-ID"/>
        </a:p>
      </dgm:t>
    </dgm:pt>
    <dgm:pt modelId="{75D0C91C-8D2F-4048-9D2B-126F9F23E043}" type="sibTrans" cxnId="{37CFB71C-2CD3-4EE5-84D5-96B1C029607E}">
      <dgm:prSet/>
      <dgm:spPr/>
      <dgm:t>
        <a:bodyPr/>
        <a:lstStyle/>
        <a:p>
          <a:endParaRPr lang="en-ID"/>
        </a:p>
      </dgm:t>
    </dgm:pt>
    <dgm:pt modelId="{B430C016-4433-45AD-B5FD-7A32BD255FE2}">
      <dgm:prSet phldrT="[Teks]"/>
      <dgm:spPr/>
      <dgm:t>
        <a:bodyPr/>
        <a:lstStyle/>
        <a:p>
          <a:r>
            <a:rPr lang="en-US" b="1" dirty="0"/>
            <a:t>Natural Language Processing </a:t>
          </a:r>
          <a:r>
            <a:rPr lang="en-US" dirty="0"/>
            <a:t>: </a:t>
          </a:r>
          <a:r>
            <a:rPr lang="en-US" dirty="0" err="1"/>
            <a:t>Pemrosesan</a:t>
          </a:r>
          <a:r>
            <a:rPr lang="en-US" dirty="0"/>
            <a:t> </a:t>
          </a:r>
          <a:r>
            <a:rPr lang="en-US" dirty="0" err="1"/>
            <a:t>bahasa</a:t>
          </a:r>
          <a:r>
            <a:rPr lang="en-US" dirty="0"/>
            <a:t> </a:t>
          </a:r>
          <a:r>
            <a:rPr lang="en-US" dirty="0" err="1"/>
            <a:t>tingkat</a:t>
          </a:r>
          <a:r>
            <a:rPr lang="en-US" dirty="0"/>
            <a:t> </a:t>
          </a:r>
          <a:r>
            <a:rPr lang="en-US" dirty="0" err="1"/>
            <a:t>rendah</a:t>
          </a:r>
          <a:r>
            <a:rPr lang="en-US" dirty="0"/>
            <a:t> </a:t>
          </a:r>
          <a:r>
            <a:rPr lang="en-US" dirty="0" err="1"/>
            <a:t>biasanya</a:t>
          </a:r>
          <a:r>
            <a:rPr lang="en-US" dirty="0"/>
            <a:t> </a:t>
          </a:r>
          <a:r>
            <a:rPr lang="en-US" dirty="0" err="1"/>
            <a:t>untuk</a:t>
          </a:r>
          <a:r>
            <a:rPr lang="en-US" dirty="0"/>
            <a:t> </a:t>
          </a:r>
          <a:r>
            <a:rPr lang="en-US" dirty="0" err="1"/>
            <a:t>bahasa</a:t>
          </a:r>
          <a:r>
            <a:rPr lang="en-US" dirty="0"/>
            <a:t> </a:t>
          </a:r>
          <a:r>
            <a:rPr lang="en-US" dirty="0" err="1"/>
            <a:t>komputasi</a:t>
          </a:r>
          <a:endParaRPr lang="en-ID" dirty="0"/>
        </a:p>
      </dgm:t>
    </dgm:pt>
    <dgm:pt modelId="{33A5A5F1-30AF-40D2-B6B5-795EE6AC1082}" type="parTrans" cxnId="{3FA005F5-2276-42B2-8A1A-EB5A9B87041D}">
      <dgm:prSet/>
      <dgm:spPr/>
      <dgm:t>
        <a:bodyPr/>
        <a:lstStyle/>
        <a:p>
          <a:endParaRPr lang="en-ID"/>
        </a:p>
      </dgm:t>
    </dgm:pt>
    <dgm:pt modelId="{EC37B067-A1F6-4E7D-BB7E-503F10924AA0}" type="sibTrans" cxnId="{3FA005F5-2276-42B2-8A1A-EB5A9B87041D}">
      <dgm:prSet/>
      <dgm:spPr/>
      <dgm:t>
        <a:bodyPr/>
        <a:lstStyle/>
        <a:p>
          <a:endParaRPr lang="en-ID"/>
        </a:p>
      </dgm:t>
    </dgm:pt>
    <dgm:pt modelId="{8F59E0D0-35CD-4BC9-951E-F22A253E22D9}">
      <dgm:prSet phldrT="[Teks]"/>
      <dgm:spPr/>
      <dgm:t>
        <a:bodyPr/>
        <a:lstStyle/>
        <a:p>
          <a:r>
            <a:rPr lang="en-US" b="1" dirty="0"/>
            <a:t>Concept Extraction </a:t>
          </a:r>
          <a:r>
            <a:rPr lang="en-US" dirty="0"/>
            <a:t>: </a:t>
          </a:r>
          <a:r>
            <a:rPr lang="en-US" dirty="0" err="1"/>
            <a:t>Pengelompokan</a:t>
          </a:r>
          <a:r>
            <a:rPr lang="en-US" dirty="0"/>
            <a:t> kata </a:t>
          </a:r>
          <a:r>
            <a:rPr lang="en-US" dirty="0" err="1"/>
            <a:t>atau</a:t>
          </a:r>
          <a:r>
            <a:rPr lang="en-US" dirty="0"/>
            <a:t> </a:t>
          </a:r>
          <a:r>
            <a:rPr lang="en-US" dirty="0" err="1"/>
            <a:t>frasa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grup</a:t>
          </a:r>
          <a:r>
            <a:rPr lang="en-US" dirty="0"/>
            <a:t> yang </a:t>
          </a:r>
          <a:r>
            <a:rPr lang="en-US" dirty="0" err="1"/>
            <a:t>sama</a:t>
          </a:r>
          <a:r>
            <a:rPr lang="en-US" dirty="0"/>
            <a:t> </a:t>
          </a:r>
          <a:r>
            <a:rPr lang="en-US" dirty="0" err="1"/>
            <a:t>dalam</a:t>
          </a:r>
          <a:r>
            <a:rPr lang="en-US" dirty="0"/>
            <a:t> </a:t>
          </a:r>
          <a:r>
            <a:rPr lang="en-US" dirty="0" err="1"/>
            <a:t>tahap</a:t>
          </a:r>
          <a:r>
            <a:rPr lang="en-US" dirty="0"/>
            <a:t> </a:t>
          </a:r>
          <a:r>
            <a:rPr lang="en-US" dirty="0" err="1"/>
            <a:t>Preporcessing</a:t>
          </a:r>
          <a:r>
            <a:rPr lang="en-US" dirty="0"/>
            <a:t> text.</a:t>
          </a:r>
          <a:endParaRPr lang="en-ID" dirty="0"/>
        </a:p>
      </dgm:t>
    </dgm:pt>
    <dgm:pt modelId="{A58DAFB5-848E-47F0-8880-C577B6000560}" type="parTrans" cxnId="{BAC252CA-B74E-41B7-89AE-76F5885BB20F}">
      <dgm:prSet/>
      <dgm:spPr/>
      <dgm:t>
        <a:bodyPr/>
        <a:lstStyle/>
        <a:p>
          <a:endParaRPr lang="en-ID"/>
        </a:p>
      </dgm:t>
    </dgm:pt>
    <dgm:pt modelId="{DE7AB191-1C64-4C43-A8FB-125F469004C5}" type="sibTrans" cxnId="{BAC252CA-B74E-41B7-89AE-76F5885BB20F}">
      <dgm:prSet/>
      <dgm:spPr/>
      <dgm:t>
        <a:bodyPr/>
        <a:lstStyle/>
        <a:p>
          <a:endParaRPr lang="en-ID"/>
        </a:p>
      </dgm:t>
    </dgm:pt>
    <dgm:pt modelId="{CC5B9DBB-B515-43E0-BE9F-4B6EEB2C5941}" type="pres">
      <dgm:prSet presAssocID="{FE883680-5B68-4F16-933C-DD0631A097B4}" presName="Name0" presStyleCnt="0">
        <dgm:presLayoutVars>
          <dgm:chMax val="7"/>
          <dgm:chPref val="7"/>
          <dgm:dir/>
        </dgm:presLayoutVars>
      </dgm:prSet>
      <dgm:spPr/>
    </dgm:pt>
    <dgm:pt modelId="{BDA2B152-EBC0-429D-A293-BEF838AC3EC4}" type="pres">
      <dgm:prSet presAssocID="{FE883680-5B68-4F16-933C-DD0631A097B4}" presName="Name1" presStyleCnt="0"/>
      <dgm:spPr/>
    </dgm:pt>
    <dgm:pt modelId="{2AB56CA4-065E-4319-A965-FD3EF8B89556}" type="pres">
      <dgm:prSet presAssocID="{FE883680-5B68-4F16-933C-DD0631A097B4}" presName="cycle" presStyleCnt="0"/>
      <dgm:spPr/>
    </dgm:pt>
    <dgm:pt modelId="{F9D22D55-D521-41AD-8B42-86F029A1C931}" type="pres">
      <dgm:prSet presAssocID="{FE883680-5B68-4F16-933C-DD0631A097B4}" presName="srcNode" presStyleLbl="node1" presStyleIdx="0" presStyleCnt="7"/>
      <dgm:spPr/>
    </dgm:pt>
    <dgm:pt modelId="{F3E74B92-6A5F-45C1-BAAC-20F3A4CB9BD6}" type="pres">
      <dgm:prSet presAssocID="{FE883680-5B68-4F16-933C-DD0631A097B4}" presName="conn" presStyleLbl="parChTrans1D2" presStyleIdx="0" presStyleCnt="1"/>
      <dgm:spPr/>
    </dgm:pt>
    <dgm:pt modelId="{4F5E3EC3-94B1-42B6-B431-F274B3DACCB8}" type="pres">
      <dgm:prSet presAssocID="{FE883680-5B68-4F16-933C-DD0631A097B4}" presName="extraNode" presStyleLbl="node1" presStyleIdx="0" presStyleCnt="7"/>
      <dgm:spPr/>
    </dgm:pt>
    <dgm:pt modelId="{823182BB-BCE5-44FA-8D55-F29EACB02589}" type="pres">
      <dgm:prSet presAssocID="{FE883680-5B68-4F16-933C-DD0631A097B4}" presName="dstNode" presStyleLbl="node1" presStyleIdx="0" presStyleCnt="7"/>
      <dgm:spPr/>
    </dgm:pt>
    <dgm:pt modelId="{923F5456-855F-44A5-A672-F0E902FFA37B}" type="pres">
      <dgm:prSet presAssocID="{C30322A9-F0B1-4F41-B4A7-249F81080537}" presName="text_1" presStyleLbl="node1" presStyleIdx="0" presStyleCnt="7">
        <dgm:presLayoutVars>
          <dgm:bulletEnabled val="1"/>
        </dgm:presLayoutVars>
      </dgm:prSet>
      <dgm:spPr/>
    </dgm:pt>
    <dgm:pt modelId="{F1EE9EB2-4556-49EC-9244-7CC7E213166F}" type="pres">
      <dgm:prSet presAssocID="{C30322A9-F0B1-4F41-B4A7-249F81080537}" presName="accent_1" presStyleCnt="0"/>
      <dgm:spPr/>
    </dgm:pt>
    <dgm:pt modelId="{02685C8E-CCF1-42DB-B542-A3449DD78876}" type="pres">
      <dgm:prSet presAssocID="{C30322A9-F0B1-4F41-B4A7-249F81080537}" presName="accentRepeatNode" presStyleLbl="solidFgAcc1" presStyleIdx="0" presStyleCnt="7"/>
      <dgm:spPr/>
    </dgm:pt>
    <dgm:pt modelId="{247237BF-7612-4998-8B32-7AEBFFA76903}" type="pres">
      <dgm:prSet presAssocID="{C58ED626-8A76-41AA-BA0A-DCBA7EAAD87A}" presName="text_2" presStyleLbl="node1" presStyleIdx="1" presStyleCnt="7">
        <dgm:presLayoutVars>
          <dgm:bulletEnabled val="1"/>
        </dgm:presLayoutVars>
      </dgm:prSet>
      <dgm:spPr/>
    </dgm:pt>
    <dgm:pt modelId="{DEBE7F54-E50C-459B-9057-538EF45B5618}" type="pres">
      <dgm:prSet presAssocID="{C58ED626-8A76-41AA-BA0A-DCBA7EAAD87A}" presName="accent_2" presStyleCnt="0"/>
      <dgm:spPr/>
    </dgm:pt>
    <dgm:pt modelId="{3E658EF6-D722-42EE-8669-EB1320C9FED9}" type="pres">
      <dgm:prSet presAssocID="{C58ED626-8A76-41AA-BA0A-DCBA7EAAD87A}" presName="accentRepeatNode" presStyleLbl="solidFgAcc1" presStyleIdx="1" presStyleCnt="7"/>
      <dgm:spPr/>
    </dgm:pt>
    <dgm:pt modelId="{7108012D-80B6-431C-83F5-AFA2B08FEB80}" type="pres">
      <dgm:prSet presAssocID="{E74A8C19-EDCC-4568-BC2F-074E76040827}" presName="text_3" presStyleLbl="node1" presStyleIdx="2" presStyleCnt="7">
        <dgm:presLayoutVars>
          <dgm:bulletEnabled val="1"/>
        </dgm:presLayoutVars>
      </dgm:prSet>
      <dgm:spPr/>
    </dgm:pt>
    <dgm:pt modelId="{69D8E48E-2B41-4991-B980-6FDE5E918042}" type="pres">
      <dgm:prSet presAssocID="{E74A8C19-EDCC-4568-BC2F-074E76040827}" presName="accent_3" presStyleCnt="0"/>
      <dgm:spPr/>
    </dgm:pt>
    <dgm:pt modelId="{DD9FE7C2-FAC4-4CB1-B4C0-7837A1BBBEA4}" type="pres">
      <dgm:prSet presAssocID="{E74A8C19-EDCC-4568-BC2F-074E76040827}" presName="accentRepeatNode" presStyleLbl="solidFgAcc1" presStyleIdx="2" presStyleCnt="7"/>
      <dgm:spPr/>
    </dgm:pt>
    <dgm:pt modelId="{94FF7F93-FDAE-4DF3-8D8B-46D3CB4A4648}" type="pres">
      <dgm:prSet presAssocID="{B346F296-CB8B-45D3-91B3-7F8A3DAB203C}" presName="text_4" presStyleLbl="node1" presStyleIdx="3" presStyleCnt="7">
        <dgm:presLayoutVars>
          <dgm:bulletEnabled val="1"/>
        </dgm:presLayoutVars>
      </dgm:prSet>
      <dgm:spPr/>
    </dgm:pt>
    <dgm:pt modelId="{5A43E179-A98D-4EC1-A2DA-27CD14382D71}" type="pres">
      <dgm:prSet presAssocID="{B346F296-CB8B-45D3-91B3-7F8A3DAB203C}" presName="accent_4" presStyleCnt="0"/>
      <dgm:spPr/>
    </dgm:pt>
    <dgm:pt modelId="{8125CA91-34BA-4617-AD5F-5A520F33EE12}" type="pres">
      <dgm:prSet presAssocID="{B346F296-CB8B-45D3-91B3-7F8A3DAB203C}" presName="accentRepeatNode" presStyleLbl="solidFgAcc1" presStyleIdx="3" presStyleCnt="7"/>
      <dgm:spPr/>
    </dgm:pt>
    <dgm:pt modelId="{091C8F86-2652-43E3-B665-53E314E84BA6}" type="pres">
      <dgm:prSet presAssocID="{2AADBF87-6BB6-4B68-AACE-49CFA6343A9A}" presName="text_5" presStyleLbl="node1" presStyleIdx="4" presStyleCnt="7" custLinFactNeighborX="1078" custLinFactNeighborY="-2387">
        <dgm:presLayoutVars>
          <dgm:bulletEnabled val="1"/>
        </dgm:presLayoutVars>
      </dgm:prSet>
      <dgm:spPr/>
    </dgm:pt>
    <dgm:pt modelId="{3BD5C0F7-2D8C-468E-8D17-E2137550B1FC}" type="pres">
      <dgm:prSet presAssocID="{2AADBF87-6BB6-4B68-AACE-49CFA6343A9A}" presName="accent_5" presStyleCnt="0"/>
      <dgm:spPr/>
    </dgm:pt>
    <dgm:pt modelId="{3FE53977-5368-4495-8CBF-14711C8C027D}" type="pres">
      <dgm:prSet presAssocID="{2AADBF87-6BB6-4B68-AACE-49CFA6343A9A}" presName="accentRepeatNode" presStyleLbl="solidFgAcc1" presStyleIdx="4" presStyleCnt="7"/>
      <dgm:spPr/>
    </dgm:pt>
    <dgm:pt modelId="{E551D63B-A7B1-4399-A9ED-0FE98EBCFDAD}" type="pres">
      <dgm:prSet presAssocID="{B430C016-4433-45AD-B5FD-7A32BD255FE2}" presName="text_6" presStyleLbl="node1" presStyleIdx="5" presStyleCnt="7">
        <dgm:presLayoutVars>
          <dgm:bulletEnabled val="1"/>
        </dgm:presLayoutVars>
      </dgm:prSet>
      <dgm:spPr/>
    </dgm:pt>
    <dgm:pt modelId="{56602B62-F2A7-4845-9592-4DF11C152762}" type="pres">
      <dgm:prSet presAssocID="{B430C016-4433-45AD-B5FD-7A32BD255FE2}" presName="accent_6" presStyleCnt="0"/>
      <dgm:spPr/>
    </dgm:pt>
    <dgm:pt modelId="{CE29A4A0-B3F2-4FB7-84CC-2E6F48461B26}" type="pres">
      <dgm:prSet presAssocID="{B430C016-4433-45AD-B5FD-7A32BD255FE2}" presName="accentRepeatNode" presStyleLbl="solidFgAcc1" presStyleIdx="5" presStyleCnt="7"/>
      <dgm:spPr/>
    </dgm:pt>
    <dgm:pt modelId="{F136D7E7-B57C-47EE-AAED-7690359758A1}" type="pres">
      <dgm:prSet presAssocID="{8F59E0D0-35CD-4BC9-951E-F22A253E22D9}" presName="text_7" presStyleLbl="node1" presStyleIdx="6" presStyleCnt="7">
        <dgm:presLayoutVars>
          <dgm:bulletEnabled val="1"/>
        </dgm:presLayoutVars>
      </dgm:prSet>
      <dgm:spPr/>
    </dgm:pt>
    <dgm:pt modelId="{ECD1D32D-ACAD-4D34-B359-8E1CBAC16E03}" type="pres">
      <dgm:prSet presAssocID="{8F59E0D0-35CD-4BC9-951E-F22A253E22D9}" presName="accent_7" presStyleCnt="0"/>
      <dgm:spPr/>
    </dgm:pt>
    <dgm:pt modelId="{9EB0ED5F-BCA5-48C4-88C5-31F26BAB33E2}" type="pres">
      <dgm:prSet presAssocID="{8F59E0D0-35CD-4BC9-951E-F22A253E22D9}" presName="accentRepeatNode" presStyleLbl="solidFgAcc1" presStyleIdx="6" presStyleCnt="7"/>
      <dgm:spPr/>
    </dgm:pt>
  </dgm:ptLst>
  <dgm:cxnLst>
    <dgm:cxn modelId="{37CFB71C-2CD3-4EE5-84D5-96B1C029607E}" srcId="{FE883680-5B68-4F16-933C-DD0631A097B4}" destId="{2AADBF87-6BB6-4B68-AACE-49CFA6343A9A}" srcOrd="4" destOrd="0" parTransId="{3D496A34-320B-4EE1-967F-6F33B09B939C}" sibTransId="{75D0C91C-8D2F-4048-9D2B-126F9F23E043}"/>
    <dgm:cxn modelId="{46231E1F-3D02-47D2-8542-B3CD2C859890}" type="presOf" srcId="{8F59E0D0-35CD-4BC9-951E-F22A253E22D9}" destId="{F136D7E7-B57C-47EE-AAED-7690359758A1}" srcOrd="0" destOrd="0" presId="urn:microsoft.com/office/officeart/2008/layout/VerticalCurvedList"/>
    <dgm:cxn modelId="{FC11EB2E-C48A-41F7-A999-7225347900EB}" type="presOf" srcId="{C58ED626-8A76-41AA-BA0A-DCBA7EAAD87A}" destId="{247237BF-7612-4998-8B32-7AEBFFA76903}" srcOrd="0" destOrd="0" presId="urn:microsoft.com/office/officeart/2008/layout/VerticalCurvedList"/>
    <dgm:cxn modelId="{98DEF534-F5B9-478E-85CC-F722B630034C}" srcId="{FE883680-5B68-4F16-933C-DD0631A097B4}" destId="{C58ED626-8A76-41AA-BA0A-DCBA7EAAD87A}" srcOrd="1" destOrd="0" parTransId="{ECDB8BA4-4EEE-4D79-A546-B26A2718EBF3}" sibTransId="{7EF772EF-19BB-466A-8CB6-71C4ED5F67A6}"/>
    <dgm:cxn modelId="{50D6E864-0128-4101-BFE6-BB231DF4D747}" type="presOf" srcId="{C30322A9-F0B1-4F41-B4A7-249F81080537}" destId="{923F5456-855F-44A5-A672-F0E902FFA37B}" srcOrd="0" destOrd="0" presId="urn:microsoft.com/office/officeart/2008/layout/VerticalCurvedList"/>
    <dgm:cxn modelId="{F5753878-5044-4926-852A-293D01F67109}" type="presOf" srcId="{B430C016-4433-45AD-B5FD-7A32BD255FE2}" destId="{E551D63B-A7B1-4399-A9ED-0FE98EBCFDAD}" srcOrd="0" destOrd="0" presId="urn:microsoft.com/office/officeart/2008/layout/VerticalCurvedList"/>
    <dgm:cxn modelId="{7AAD0A7A-53C4-440B-AA31-2C57A017464B}" type="presOf" srcId="{2AADBF87-6BB6-4B68-AACE-49CFA6343A9A}" destId="{091C8F86-2652-43E3-B665-53E314E84BA6}" srcOrd="0" destOrd="0" presId="urn:microsoft.com/office/officeart/2008/layout/VerticalCurvedList"/>
    <dgm:cxn modelId="{8F255985-EE6F-4554-A8E0-7DC8D4F366CE}" srcId="{FE883680-5B68-4F16-933C-DD0631A097B4}" destId="{C30322A9-F0B1-4F41-B4A7-249F81080537}" srcOrd="0" destOrd="0" parTransId="{990AC418-74E7-4FF3-B8E1-6B47C6B4A792}" sibTransId="{19C6B7DA-EAB0-4BEA-B775-A13EB5DDC559}"/>
    <dgm:cxn modelId="{F67CFB8E-0608-43BB-B762-472265A8C1A6}" type="presOf" srcId="{E74A8C19-EDCC-4568-BC2F-074E76040827}" destId="{7108012D-80B6-431C-83F5-AFA2B08FEB80}" srcOrd="0" destOrd="0" presId="urn:microsoft.com/office/officeart/2008/layout/VerticalCurvedList"/>
    <dgm:cxn modelId="{74C7AA9B-4D5E-40CA-8103-58B839C1028F}" type="presOf" srcId="{FE883680-5B68-4F16-933C-DD0631A097B4}" destId="{CC5B9DBB-B515-43E0-BE9F-4B6EEB2C5941}" srcOrd="0" destOrd="0" presId="urn:microsoft.com/office/officeart/2008/layout/VerticalCurvedList"/>
    <dgm:cxn modelId="{924450B5-8BF3-491D-9A8B-3B35B6755E7E}" type="presOf" srcId="{19C6B7DA-EAB0-4BEA-B775-A13EB5DDC559}" destId="{F3E74B92-6A5F-45C1-BAAC-20F3A4CB9BD6}" srcOrd="0" destOrd="0" presId="urn:microsoft.com/office/officeart/2008/layout/VerticalCurvedList"/>
    <dgm:cxn modelId="{BAC252CA-B74E-41B7-89AE-76F5885BB20F}" srcId="{FE883680-5B68-4F16-933C-DD0631A097B4}" destId="{8F59E0D0-35CD-4BC9-951E-F22A253E22D9}" srcOrd="6" destOrd="0" parTransId="{A58DAFB5-848E-47F0-8880-C577B6000560}" sibTransId="{DE7AB191-1C64-4C43-A8FB-125F469004C5}"/>
    <dgm:cxn modelId="{25E082EA-CAFE-424F-91C0-2B2EFCC59F1E}" type="presOf" srcId="{B346F296-CB8B-45D3-91B3-7F8A3DAB203C}" destId="{94FF7F93-FDAE-4DF3-8D8B-46D3CB4A4648}" srcOrd="0" destOrd="0" presId="urn:microsoft.com/office/officeart/2008/layout/VerticalCurvedList"/>
    <dgm:cxn modelId="{9D0C70F0-F0BA-444E-AF0C-DB80474055FE}" srcId="{FE883680-5B68-4F16-933C-DD0631A097B4}" destId="{E74A8C19-EDCC-4568-BC2F-074E76040827}" srcOrd="2" destOrd="0" parTransId="{89ABC2B1-B937-4717-9151-684F732E194E}" sibTransId="{618C497C-082E-4666-95C4-1DC9F1742D27}"/>
    <dgm:cxn modelId="{3FA005F5-2276-42B2-8A1A-EB5A9B87041D}" srcId="{FE883680-5B68-4F16-933C-DD0631A097B4}" destId="{B430C016-4433-45AD-B5FD-7A32BD255FE2}" srcOrd="5" destOrd="0" parTransId="{33A5A5F1-30AF-40D2-B6B5-795EE6AC1082}" sibTransId="{EC37B067-A1F6-4E7D-BB7E-503F10924AA0}"/>
    <dgm:cxn modelId="{F7CD15FE-42B4-432E-811D-569ED2CFC98D}" srcId="{FE883680-5B68-4F16-933C-DD0631A097B4}" destId="{B346F296-CB8B-45D3-91B3-7F8A3DAB203C}" srcOrd="3" destOrd="0" parTransId="{C994DF42-9E9C-4AEA-9629-936025285655}" sibTransId="{E797BFDA-7CEC-4075-A280-2F66D837BE3C}"/>
    <dgm:cxn modelId="{C0E3BAB2-1829-4C68-8C26-90189899D711}" type="presParOf" srcId="{CC5B9DBB-B515-43E0-BE9F-4B6EEB2C5941}" destId="{BDA2B152-EBC0-429D-A293-BEF838AC3EC4}" srcOrd="0" destOrd="0" presId="urn:microsoft.com/office/officeart/2008/layout/VerticalCurvedList"/>
    <dgm:cxn modelId="{5B9A15D1-399F-49DE-AF4B-B0FD7A0D42E6}" type="presParOf" srcId="{BDA2B152-EBC0-429D-A293-BEF838AC3EC4}" destId="{2AB56CA4-065E-4319-A965-FD3EF8B89556}" srcOrd="0" destOrd="0" presId="urn:microsoft.com/office/officeart/2008/layout/VerticalCurvedList"/>
    <dgm:cxn modelId="{0D59A437-2CB4-4BDB-BC7E-5ABC7A175E66}" type="presParOf" srcId="{2AB56CA4-065E-4319-A965-FD3EF8B89556}" destId="{F9D22D55-D521-41AD-8B42-86F029A1C931}" srcOrd="0" destOrd="0" presId="urn:microsoft.com/office/officeart/2008/layout/VerticalCurvedList"/>
    <dgm:cxn modelId="{84D1C6D9-FC48-457C-91A1-218D5C5ED27A}" type="presParOf" srcId="{2AB56CA4-065E-4319-A965-FD3EF8B89556}" destId="{F3E74B92-6A5F-45C1-BAAC-20F3A4CB9BD6}" srcOrd="1" destOrd="0" presId="urn:microsoft.com/office/officeart/2008/layout/VerticalCurvedList"/>
    <dgm:cxn modelId="{AFDE178F-F29D-4DF7-9BBC-FEA63ECAD553}" type="presParOf" srcId="{2AB56CA4-065E-4319-A965-FD3EF8B89556}" destId="{4F5E3EC3-94B1-42B6-B431-F274B3DACCB8}" srcOrd="2" destOrd="0" presId="urn:microsoft.com/office/officeart/2008/layout/VerticalCurvedList"/>
    <dgm:cxn modelId="{A11F5D9C-5195-4DF7-B51B-23AC494C0022}" type="presParOf" srcId="{2AB56CA4-065E-4319-A965-FD3EF8B89556}" destId="{823182BB-BCE5-44FA-8D55-F29EACB02589}" srcOrd="3" destOrd="0" presId="urn:microsoft.com/office/officeart/2008/layout/VerticalCurvedList"/>
    <dgm:cxn modelId="{BC4ABCF3-83E5-4155-8CEC-7AF62A3F6882}" type="presParOf" srcId="{BDA2B152-EBC0-429D-A293-BEF838AC3EC4}" destId="{923F5456-855F-44A5-A672-F0E902FFA37B}" srcOrd="1" destOrd="0" presId="urn:microsoft.com/office/officeart/2008/layout/VerticalCurvedList"/>
    <dgm:cxn modelId="{E8377F42-35C3-4B67-A2D3-F7C3D0788954}" type="presParOf" srcId="{BDA2B152-EBC0-429D-A293-BEF838AC3EC4}" destId="{F1EE9EB2-4556-49EC-9244-7CC7E213166F}" srcOrd="2" destOrd="0" presId="urn:microsoft.com/office/officeart/2008/layout/VerticalCurvedList"/>
    <dgm:cxn modelId="{05C3F3FA-FC05-4141-B3BA-D2255DCB5239}" type="presParOf" srcId="{F1EE9EB2-4556-49EC-9244-7CC7E213166F}" destId="{02685C8E-CCF1-42DB-B542-A3449DD78876}" srcOrd="0" destOrd="0" presId="urn:microsoft.com/office/officeart/2008/layout/VerticalCurvedList"/>
    <dgm:cxn modelId="{880B0455-999F-4FBA-A84D-8CAA831C1CB7}" type="presParOf" srcId="{BDA2B152-EBC0-429D-A293-BEF838AC3EC4}" destId="{247237BF-7612-4998-8B32-7AEBFFA76903}" srcOrd="3" destOrd="0" presId="urn:microsoft.com/office/officeart/2008/layout/VerticalCurvedList"/>
    <dgm:cxn modelId="{AE7548E1-961E-4DC6-B247-C01789BCCB88}" type="presParOf" srcId="{BDA2B152-EBC0-429D-A293-BEF838AC3EC4}" destId="{DEBE7F54-E50C-459B-9057-538EF45B5618}" srcOrd="4" destOrd="0" presId="urn:microsoft.com/office/officeart/2008/layout/VerticalCurvedList"/>
    <dgm:cxn modelId="{E944B814-844E-4D84-941C-9E8D751BDD20}" type="presParOf" srcId="{DEBE7F54-E50C-459B-9057-538EF45B5618}" destId="{3E658EF6-D722-42EE-8669-EB1320C9FED9}" srcOrd="0" destOrd="0" presId="urn:microsoft.com/office/officeart/2008/layout/VerticalCurvedList"/>
    <dgm:cxn modelId="{F3AA6B1D-F0D2-48AD-9C4C-B9EC40AF3A79}" type="presParOf" srcId="{BDA2B152-EBC0-429D-A293-BEF838AC3EC4}" destId="{7108012D-80B6-431C-83F5-AFA2B08FEB80}" srcOrd="5" destOrd="0" presId="urn:microsoft.com/office/officeart/2008/layout/VerticalCurvedList"/>
    <dgm:cxn modelId="{EC114BE9-9DB1-4EAB-B0E3-86EB5408BB1A}" type="presParOf" srcId="{BDA2B152-EBC0-429D-A293-BEF838AC3EC4}" destId="{69D8E48E-2B41-4991-B980-6FDE5E918042}" srcOrd="6" destOrd="0" presId="urn:microsoft.com/office/officeart/2008/layout/VerticalCurvedList"/>
    <dgm:cxn modelId="{DE55BB72-150D-49CA-B299-753FA3A6ECF2}" type="presParOf" srcId="{69D8E48E-2B41-4991-B980-6FDE5E918042}" destId="{DD9FE7C2-FAC4-4CB1-B4C0-7837A1BBBEA4}" srcOrd="0" destOrd="0" presId="urn:microsoft.com/office/officeart/2008/layout/VerticalCurvedList"/>
    <dgm:cxn modelId="{A3EBBB14-312D-434D-B0F3-3BF3A60C206B}" type="presParOf" srcId="{BDA2B152-EBC0-429D-A293-BEF838AC3EC4}" destId="{94FF7F93-FDAE-4DF3-8D8B-46D3CB4A4648}" srcOrd="7" destOrd="0" presId="urn:microsoft.com/office/officeart/2008/layout/VerticalCurvedList"/>
    <dgm:cxn modelId="{177DC990-5CB7-47DE-9EDB-4FC7D745130F}" type="presParOf" srcId="{BDA2B152-EBC0-429D-A293-BEF838AC3EC4}" destId="{5A43E179-A98D-4EC1-A2DA-27CD14382D71}" srcOrd="8" destOrd="0" presId="urn:microsoft.com/office/officeart/2008/layout/VerticalCurvedList"/>
    <dgm:cxn modelId="{55431357-A545-4F70-A924-736A3B031395}" type="presParOf" srcId="{5A43E179-A98D-4EC1-A2DA-27CD14382D71}" destId="{8125CA91-34BA-4617-AD5F-5A520F33EE12}" srcOrd="0" destOrd="0" presId="urn:microsoft.com/office/officeart/2008/layout/VerticalCurvedList"/>
    <dgm:cxn modelId="{EFDC12A6-8E41-4241-BFC3-861ECF803624}" type="presParOf" srcId="{BDA2B152-EBC0-429D-A293-BEF838AC3EC4}" destId="{091C8F86-2652-43E3-B665-53E314E84BA6}" srcOrd="9" destOrd="0" presId="urn:microsoft.com/office/officeart/2008/layout/VerticalCurvedList"/>
    <dgm:cxn modelId="{1820B37F-A7BE-414F-8782-2558AFA665AF}" type="presParOf" srcId="{BDA2B152-EBC0-429D-A293-BEF838AC3EC4}" destId="{3BD5C0F7-2D8C-468E-8D17-E2137550B1FC}" srcOrd="10" destOrd="0" presId="urn:microsoft.com/office/officeart/2008/layout/VerticalCurvedList"/>
    <dgm:cxn modelId="{6C6C00B6-A278-411E-8FBD-704EACAD793E}" type="presParOf" srcId="{3BD5C0F7-2D8C-468E-8D17-E2137550B1FC}" destId="{3FE53977-5368-4495-8CBF-14711C8C027D}" srcOrd="0" destOrd="0" presId="urn:microsoft.com/office/officeart/2008/layout/VerticalCurvedList"/>
    <dgm:cxn modelId="{2DCC0EC7-46C4-4946-B05B-F0DD003482A7}" type="presParOf" srcId="{BDA2B152-EBC0-429D-A293-BEF838AC3EC4}" destId="{E551D63B-A7B1-4399-A9ED-0FE98EBCFDAD}" srcOrd="11" destOrd="0" presId="urn:microsoft.com/office/officeart/2008/layout/VerticalCurvedList"/>
    <dgm:cxn modelId="{817B0E49-B26D-4A5D-86B9-3D2289F3FCE3}" type="presParOf" srcId="{BDA2B152-EBC0-429D-A293-BEF838AC3EC4}" destId="{56602B62-F2A7-4845-9592-4DF11C152762}" srcOrd="12" destOrd="0" presId="urn:microsoft.com/office/officeart/2008/layout/VerticalCurvedList"/>
    <dgm:cxn modelId="{FE0CCCBE-12BF-4175-86EC-365EA499EA84}" type="presParOf" srcId="{56602B62-F2A7-4845-9592-4DF11C152762}" destId="{CE29A4A0-B3F2-4FB7-84CC-2E6F48461B26}" srcOrd="0" destOrd="0" presId="urn:microsoft.com/office/officeart/2008/layout/VerticalCurvedList"/>
    <dgm:cxn modelId="{E48BFA58-879E-452D-88F0-68D0CF3D4D88}" type="presParOf" srcId="{BDA2B152-EBC0-429D-A293-BEF838AC3EC4}" destId="{F136D7E7-B57C-47EE-AAED-7690359758A1}" srcOrd="13" destOrd="0" presId="urn:microsoft.com/office/officeart/2008/layout/VerticalCurvedList"/>
    <dgm:cxn modelId="{5A1D3101-F8F9-4629-BB73-CC07AF523DCD}" type="presParOf" srcId="{BDA2B152-EBC0-429D-A293-BEF838AC3EC4}" destId="{ECD1D32D-ACAD-4D34-B359-8E1CBAC16E03}" srcOrd="14" destOrd="0" presId="urn:microsoft.com/office/officeart/2008/layout/VerticalCurvedList"/>
    <dgm:cxn modelId="{EA599870-28FE-422D-95A6-0B6F40B76241}" type="presParOf" srcId="{ECD1D32D-ACAD-4D34-B359-8E1CBAC16E03}" destId="{9EB0ED5F-BCA5-48C4-88C5-31F26BAB33E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E74B92-6A5F-45C1-BAAC-20F3A4CB9BD6}">
      <dsp:nvSpPr>
        <dsp:cNvPr id="0" name=""/>
        <dsp:cNvSpPr/>
      </dsp:nvSpPr>
      <dsp:spPr>
        <a:xfrm>
          <a:off x="-7108245" y="-1087558"/>
          <a:ext cx="8466734" cy="8466734"/>
        </a:xfrm>
        <a:prstGeom prst="blockArc">
          <a:avLst>
            <a:gd name="adj1" fmla="val 18900000"/>
            <a:gd name="adj2" fmla="val 2700000"/>
            <a:gd name="adj3" fmla="val 255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3F5456-855F-44A5-A672-F0E902FFA37B}">
      <dsp:nvSpPr>
        <dsp:cNvPr id="0" name=""/>
        <dsp:cNvSpPr/>
      </dsp:nvSpPr>
      <dsp:spPr>
        <a:xfrm>
          <a:off x="441357" y="286016"/>
          <a:ext cx="8592870" cy="57178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38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Search &amp; Information Retrieval </a:t>
          </a:r>
          <a:r>
            <a:rPr lang="en-US" sz="1700" kern="1200" dirty="0"/>
            <a:t>:</a:t>
          </a:r>
          <a:r>
            <a:rPr lang="en-US" sz="1700" kern="1200" dirty="0" err="1"/>
            <a:t>Mencari</a:t>
          </a:r>
          <a:r>
            <a:rPr lang="en-US" sz="1700" kern="1200" dirty="0"/>
            <a:t> &amp; </a:t>
          </a:r>
          <a:r>
            <a:rPr lang="en-US" sz="1700" kern="1200" dirty="0" err="1"/>
            <a:t>menemukan</a:t>
          </a:r>
          <a:r>
            <a:rPr lang="en-US" sz="1700" kern="1200" dirty="0"/>
            <a:t> Kembali </a:t>
          </a:r>
          <a:r>
            <a:rPr lang="en-US" sz="1700" kern="1200" dirty="0" err="1"/>
            <a:t>dokumen</a:t>
          </a:r>
          <a:r>
            <a:rPr lang="en-US" sz="1700" kern="1200" dirty="0"/>
            <a:t> </a:t>
          </a:r>
          <a:r>
            <a:rPr lang="en-US" sz="1700" kern="1200" dirty="0" err="1"/>
            <a:t>teks</a:t>
          </a:r>
          <a:r>
            <a:rPr lang="en-US" sz="1700" kern="1200" dirty="0"/>
            <a:t>, </a:t>
          </a:r>
          <a:r>
            <a:rPr lang="en-US" sz="1700" kern="1200" dirty="0" err="1"/>
            <a:t>termasuk</a:t>
          </a:r>
          <a:r>
            <a:rPr lang="en-US" sz="1700" kern="1200" dirty="0"/>
            <a:t> </a:t>
          </a:r>
          <a:r>
            <a:rPr lang="en-US" sz="1700" kern="1200" dirty="0" err="1"/>
            <a:t>mesin</a:t>
          </a:r>
          <a:r>
            <a:rPr lang="en-US" sz="1700" kern="1200" dirty="0"/>
            <a:t> </a:t>
          </a:r>
          <a:r>
            <a:rPr lang="en-US" sz="1700" kern="1200" dirty="0" err="1"/>
            <a:t>pencari</a:t>
          </a:r>
          <a:r>
            <a:rPr lang="en-US" sz="1700" kern="1200" dirty="0"/>
            <a:t> dan keyword</a:t>
          </a:r>
          <a:endParaRPr lang="en-ID" sz="1700" kern="1200" dirty="0"/>
        </a:p>
      </dsp:txBody>
      <dsp:txXfrm>
        <a:off x="441357" y="286016"/>
        <a:ext cx="8592870" cy="571782"/>
      </dsp:txXfrm>
    </dsp:sp>
    <dsp:sp modelId="{02685C8E-CCF1-42DB-B542-A3449DD78876}">
      <dsp:nvSpPr>
        <dsp:cNvPr id="0" name=""/>
        <dsp:cNvSpPr/>
      </dsp:nvSpPr>
      <dsp:spPr>
        <a:xfrm>
          <a:off x="83993" y="214544"/>
          <a:ext cx="714727" cy="7147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247237BF-7612-4998-8B32-7AEBFFA76903}">
      <dsp:nvSpPr>
        <dsp:cNvPr id="0" name=""/>
        <dsp:cNvSpPr/>
      </dsp:nvSpPr>
      <dsp:spPr>
        <a:xfrm>
          <a:off x="959157" y="1144193"/>
          <a:ext cx="8075070" cy="571782"/>
        </a:xfrm>
        <a:prstGeom prst="rect">
          <a:avLst/>
        </a:prstGeom>
        <a:gradFill rotWithShape="0">
          <a:gsLst>
            <a:gs pos="0">
              <a:schemeClr val="accent4">
                <a:hueOff val="1633482"/>
                <a:satOff val="-6796"/>
                <a:lumOff val="160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1633482"/>
                <a:satOff val="-6796"/>
                <a:lumOff val="160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1633482"/>
                <a:satOff val="-6796"/>
                <a:lumOff val="160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38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Document Clustering </a:t>
          </a:r>
          <a:r>
            <a:rPr lang="en-US" sz="1700" kern="1200" dirty="0"/>
            <a:t>: </a:t>
          </a:r>
          <a:r>
            <a:rPr lang="en-US" sz="1700" kern="1200" dirty="0" err="1"/>
            <a:t>Pengelompokan</a:t>
          </a:r>
          <a:r>
            <a:rPr lang="en-US" sz="1700" kern="1200" dirty="0"/>
            <a:t> &amp; </a:t>
          </a:r>
          <a:r>
            <a:rPr lang="en-US" sz="1700" kern="1200" dirty="0" err="1"/>
            <a:t>Kategorisasi</a:t>
          </a:r>
          <a:r>
            <a:rPr lang="en-US" sz="1700" kern="1200" dirty="0"/>
            <a:t> </a:t>
          </a:r>
          <a:r>
            <a:rPr lang="en-US" sz="1700" kern="1200" dirty="0" err="1"/>
            <a:t>istilah</a:t>
          </a:r>
          <a:r>
            <a:rPr lang="en-US" sz="1700" kern="1200" dirty="0"/>
            <a:t>, </a:t>
          </a:r>
          <a:r>
            <a:rPr lang="en-US" sz="1700" kern="1200" dirty="0" err="1"/>
            <a:t>potongan</a:t>
          </a:r>
          <a:r>
            <a:rPr lang="en-US" sz="1700" kern="1200" dirty="0"/>
            <a:t>, paragraph </a:t>
          </a:r>
          <a:r>
            <a:rPr lang="en-US" sz="1700" kern="1200" dirty="0" err="1"/>
            <a:t>atau</a:t>
          </a:r>
          <a:r>
            <a:rPr lang="en-US" sz="1700" kern="1200" dirty="0"/>
            <a:t> </a:t>
          </a:r>
          <a:r>
            <a:rPr lang="en-US" sz="1700" kern="1200" dirty="0" err="1"/>
            <a:t>dokumen</a:t>
          </a:r>
          <a:r>
            <a:rPr lang="en-US" sz="1700" kern="1200" dirty="0"/>
            <a:t> </a:t>
          </a:r>
          <a:r>
            <a:rPr lang="en-US" sz="1700" kern="1200" dirty="0" err="1"/>
            <a:t>menggunakan</a:t>
          </a:r>
          <a:r>
            <a:rPr lang="en-US" sz="1700" kern="1200" dirty="0"/>
            <a:t> </a:t>
          </a:r>
          <a:r>
            <a:rPr lang="en-US" sz="1700" kern="1200" dirty="0" err="1"/>
            <a:t>metode</a:t>
          </a:r>
          <a:r>
            <a:rPr lang="en-US" sz="1700" kern="1200" dirty="0"/>
            <a:t> mining</a:t>
          </a:r>
          <a:endParaRPr lang="en-ID" sz="1700" kern="1200" dirty="0"/>
        </a:p>
      </dsp:txBody>
      <dsp:txXfrm>
        <a:off x="959157" y="1144193"/>
        <a:ext cx="8075070" cy="571782"/>
      </dsp:txXfrm>
    </dsp:sp>
    <dsp:sp modelId="{3E658EF6-D722-42EE-8669-EB1320C9FED9}">
      <dsp:nvSpPr>
        <dsp:cNvPr id="0" name=""/>
        <dsp:cNvSpPr/>
      </dsp:nvSpPr>
      <dsp:spPr>
        <a:xfrm>
          <a:off x="601793" y="1072720"/>
          <a:ext cx="714727" cy="7147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1633482"/>
              <a:satOff val="-6796"/>
              <a:lumOff val="16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7108012D-80B6-431C-83F5-AFA2B08FEB80}">
      <dsp:nvSpPr>
        <dsp:cNvPr id="0" name=""/>
        <dsp:cNvSpPr/>
      </dsp:nvSpPr>
      <dsp:spPr>
        <a:xfrm>
          <a:off x="1242909" y="2001741"/>
          <a:ext cx="7791318" cy="571782"/>
        </a:xfrm>
        <a:prstGeom prst="rect">
          <a:avLst/>
        </a:prstGeom>
        <a:gradFill rotWithShape="0">
          <a:gsLst>
            <a:gs pos="0">
              <a:schemeClr val="accent4">
                <a:hueOff val="3266964"/>
                <a:satOff val="-13592"/>
                <a:lumOff val="320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3266964"/>
                <a:satOff val="-13592"/>
                <a:lumOff val="320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38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Document Classification </a:t>
          </a:r>
          <a:r>
            <a:rPr lang="en-US" sz="1700" kern="1200" dirty="0"/>
            <a:t>: </a:t>
          </a:r>
          <a:r>
            <a:rPr lang="en-US" sz="1700" kern="1200" dirty="0" err="1"/>
            <a:t>Pengelompokan</a:t>
          </a:r>
          <a:r>
            <a:rPr lang="en-US" sz="1700" kern="1200" dirty="0"/>
            <a:t> &amp; </a:t>
          </a:r>
          <a:r>
            <a:rPr lang="en-US" sz="1700" kern="1200" dirty="0" err="1"/>
            <a:t>Kategorisasi</a:t>
          </a:r>
          <a:r>
            <a:rPr lang="en-US" sz="1700" kern="1200" dirty="0"/>
            <a:t> </a:t>
          </a:r>
          <a:r>
            <a:rPr lang="en-US" sz="1700" kern="1200" dirty="0" err="1"/>
            <a:t>istilah</a:t>
          </a:r>
          <a:r>
            <a:rPr lang="en-US" sz="1700" kern="1200" dirty="0"/>
            <a:t>, </a:t>
          </a:r>
          <a:r>
            <a:rPr lang="en-US" sz="1700" kern="1200" dirty="0" err="1"/>
            <a:t>dokumen</a:t>
          </a:r>
          <a:r>
            <a:rPr lang="en-US" sz="1700" kern="1200" dirty="0"/>
            <a:t>  </a:t>
          </a:r>
          <a:r>
            <a:rPr lang="en-US" sz="1700" kern="1200" dirty="0" err="1"/>
            <a:t>atau</a:t>
          </a:r>
          <a:r>
            <a:rPr lang="en-US" sz="1700" kern="1200" dirty="0"/>
            <a:t> paragraph </a:t>
          </a:r>
          <a:r>
            <a:rPr lang="en-US" sz="1700" kern="1200" dirty="0" err="1"/>
            <a:t>dengan</a:t>
          </a:r>
          <a:r>
            <a:rPr lang="en-US" sz="1700" kern="1200" dirty="0"/>
            <a:t> </a:t>
          </a:r>
          <a:r>
            <a:rPr lang="en-US" sz="1700" kern="1200" dirty="0" err="1"/>
            <a:t>metode</a:t>
          </a:r>
          <a:r>
            <a:rPr lang="en-US" sz="1700" kern="1200" dirty="0"/>
            <a:t> </a:t>
          </a:r>
          <a:r>
            <a:rPr lang="en-US" sz="1700" kern="1200" dirty="0" err="1"/>
            <a:t>klasifikasi</a:t>
          </a:r>
          <a:endParaRPr lang="en-ID" sz="1700" kern="1200" dirty="0"/>
        </a:p>
      </dsp:txBody>
      <dsp:txXfrm>
        <a:off x="1242909" y="2001741"/>
        <a:ext cx="7791318" cy="571782"/>
      </dsp:txXfrm>
    </dsp:sp>
    <dsp:sp modelId="{DD9FE7C2-FAC4-4CB1-B4C0-7837A1BBBEA4}">
      <dsp:nvSpPr>
        <dsp:cNvPr id="0" name=""/>
        <dsp:cNvSpPr/>
      </dsp:nvSpPr>
      <dsp:spPr>
        <a:xfrm>
          <a:off x="885545" y="1930268"/>
          <a:ext cx="714727" cy="7147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3266964"/>
              <a:satOff val="-13592"/>
              <a:lumOff val="320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94FF7F93-FDAE-4DF3-8D8B-46D3CB4A4648}">
      <dsp:nvSpPr>
        <dsp:cNvPr id="0" name=""/>
        <dsp:cNvSpPr/>
      </dsp:nvSpPr>
      <dsp:spPr>
        <a:xfrm>
          <a:off x="1333508" y="2859917"/>
          <a:ext cx="7700719" cy="571782"/>
        </a:xfrm>
        <a:prstGeom prst="rect">
          <a:avLst/>
        </a:prstGeom>
        <a:gradFill rotWithShape="0">
          <a:gsLst>
            <a:gs pos="0">
              <a:schemeClr val="accent4">
                <a:hueOff val="4900445"/>
                <a:satOff val="-20388"/>
                <a:lumOff val="4804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4900445"/>
                <a:satOff val="-20388"/>
                <a:lumOff val="4804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38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Web Mining &amp; Text Mining  </a:t>
          </a:r>
          <a:r>
            <a:rPr lang="en-US" sz="1700" kern="1200" dirty="0"/>
            <a:t>Pada Internet Yang </a:t>
          </a:r>
          <a:r>
            <a:rPr lang="en-US" sz="1700" kern="1200" dirty="0" err="1"/>
            <a:t>Fokus</a:t>
          </a:r>
          <a:r>
            <a:rPr lang="en-US" sz="1700" kern="1200" dirty="0"/>
            <a:t> Pada Skala &amp; </a:t>
          </a:r>
          <a:r>
            <a:rPr lang="en-US" sz="1700" kern="1200" dirty="0" err="1"/>
            <a:t>Antar</a:t>
          </a:r>
          <a:r>
            <a:rPr lang="en-US" sz="1700" kern="1200" dirty="0"/>
            <a:t> </a:t>
          </a:r>
          <a:r>
            <a:rPr lang="en-US" sz="1700" kern="1200" dirty="0" err="1"/>
            <a:t>hubungan</a:t>
          </a:r>
          <a:r>
            <a:rPr lang="en-US" sz="1700" kern="1200" dirty="0"/>
            <a:t> website</a:t>
          </a:r>
          <a:endParaRPr lang="en-ID" sz="1700" kern="1200" dirty="0"/>
        </a:p>
      </dsp:txBody>
      <dsp:txXfrm>
        <a:off x="1333508" y="2859917"/>
        <a:ext cx="7700719" cy="571782"/>
      </dsp:txXfrm>
    </dsp:sp>
    <dsp:sp modelId="{8125CA91-34BA-4617-AD5F-5A520F33EE12}">
      <dsp:nvSpPr>
        <dsp:cNvPr id="0" name=""/>
        <dsp:cNvSpPr/>
      </dsp:nvSpPr>
      <dsp:spPr>
        <a:xfrm>
          <a:off x="976144" y="2788445"/>
          <a:ext cx="714727" cy="7147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091C8F86-2652-43E3-B665-53E314E84BA6}">
      <dsp:nvSpPr>
        <dsp:cNvPr id="0" name=""/>
        <dsp:cNvSpPr/>
      </dsp:nvSpPr>
      <dsp:spPr>
        <a:xfrm>
          <a:off x="1326899" y="3704446"/>
          <a:ext cx="7791318" cy="571782"/>
        </a:xfrm>
        <a:prstGeom prst="rect">
          <a:avLst/>
        </a:prstGeom>
        <a:gradFill rotWithShape="0">
          <a:gsLst>
            <a:gs pos="0">
              <a:schemeClr val="accent4">
                <a:hueOff val="6533927"/>
                <a:satOff val="-27185"/>
                <a:lumOff val="640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6533927"/>
                <a:satOff val="-27185"/>
                <a:lumOff val="640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38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Information Extraction </a:t>
          </a:r>
          <a:r>
            <a:rPr lang="en-US" sz="1700" kern="1200" dirty="0"/>
            <a:t>: </a:t>
          </a:r>
          <a:r>
            <a:rPr lang="en-US" sz="1700" kern="1200" dirty="0" err="1"/>
            <a:t>Identifikasi</a:t>
          </a:r>
          <a:r>
            <a:rPr lang="en-US" sz="1700" kern="1200" dirty="0"/>
            <a:t> &amp; </a:t>
          </a:r>
          <a:r>
            <a:rPr lang="en-US" sz="1700" kern="1200" dirty="0" err="1"/>
            <a:t>Ekstraksi</a:t>
          </a:r>
          <a:r>
            <a:rPr lang="en-US" sz="1700" kern="1200" dirty="0"/>
            <a:t> Fakta Yang </a:t>
          </a:r>
          <a:r>
            <a:rPr lang="en-US" sz="1700" kern="1200" dirty="0" err="1"/>
            <a:t>Relevan</a:t>
          </a:r>
          <a:endParaRPr lang="en-ID" sz="1700" kern="1200" dirty="0"/>
        </a:p>
      </dsp:txBody>
      <dsp:txXfrm>
        <a:off x="1326899" y="3704446"/>
        <a:ext cx="7791318" cy="571782"/>
      </dsp:txXfrm>
    </dsp:sp>
    <dsp:sp modelId="{3FE53977-5368-4495-8CBF-14711C8C027D}">
      <dsp:nvSpPr>
        <dsp:cNvPr id="0" name=""/>
        <dsp:cNvSpPr/>
      </dsp:nvSpPr>
      <dsp:spPr>
        <a:xfrm>
          <a:off x="885545" y="3646621"/>
          <a:ext cx="714727" cy="7147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6533927"/>
              <a:satOff val="-27185"/>
              <a:lumOff val="640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E551D63B-A7B1-4399-A9ED-0FE98EBCFDAD}">
      <dsp:nvSpPr>
        <dsp:cNvPr id="0" name=""/>
        <dsp:cNvSpPr/>
      </dsp:nvSpPr>
      <dsp:spPr>
        <a:xfrm>
          <a:off x="959157" y="4575642"/>
          <a:ext cx="8075070" cy="571782"/>
        </a:xfrm>
        <a:prstGeom prst="rect">
          <a:avLst/>
        </a:prstGeom>
        <a:gradFill rotWithShape="0">
          <a:gsLst>
            <a:gs pos="0">
              <a:schemeClr val="accent4">
                <a:hueOff val="8167408"/>
                <a:satOff val="-33981"/>
                <a:lumOff val="8007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8167408"/>
                <a:satOff val="-33981"/>
                <a:lumOff val="8007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8167408"/>
                <a:satOff val="-33981"/>
                <a:lumOff val="8007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38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Natural Language Processing </a:t>
          </a:r>
          <a:r>
            <a:rPr lang="en-US" sz="1700" kern="1200" dirty="0"/>
            <a:t>: </a:t>
          </a:r>
          <a:r>
            <a:rPr lang="en-US" sz="1700" kern="1200" dirty="0" err="1"/>
            <a:t>Pemrosesan</a:t>
          </a:r>
          <a:r>
            <a:rPr lang="en-US" sz="1700" kern="1200" dirty="0"/>
            <a:t> </a:t>
          </a:r>
          <a:r>
            <a:rPr lang="en-US" sz="1700" kern="1200" dirty="0" err="1"/>
            <a:t>bahasa</a:t>
          </a:r>
          <a:r>
            <a:rPr lang="en-US" sz="1700" kern="1200" dirty="0"/>
            <a:t> </a:t>
          </a:r>
          <a:r>
            <a:rPr lang="en-US" sz="1700" kern="1200" dirty="0" err="1"/>
            <a:t>tingkat</a:t>
          </a:r>
          <a:r>
            <a:rPr lang="en-US" sz="1700" kern="1200" dirty="0"/>
            <a:t> </a:t>
          </a:r>
          <a:r>
            <a:rPr lang="en-US" sz="1700" kern="1200" dirty="0" err="1"/>
            <a:t>rendah</a:t>
          </a:r>
          <a:r>
            <a:rPr lang="en-US" sz="1700" kern="1200" dirty="0"/>
            <a:t> </a:t>
          </a:r>
          <a:r>
            <a:rPr lang="en-US" sz="1700" kern="1200" dirty="0" err="1"/>
            <a:t>biasanya</a:t>
          </a:r>
          <a:r>
            <a:rPr lang="en-US" sz="1700" kern="1200" dirty="0"/>
            <a:t> </a:t>
          </a:r>
          <a:r>
            <a:rPr lang="en-US" sz="1700" kern="1200" dirty="0" err="1"/>
            <a:t>untuk</a:t>
          </a:r>
          <a:r>
            <a:rPr lang="en-US" sz="1700" kern="1200" dirty="0"/>
            <a:t> </a:t>
          </a:r>
          <a:r>
            <a:rPr lang="en-US" sz="1700" kern="1200" dirty="0" err="1"/>
            <a:t>bahasa</a:t>
          </a:r>
          <a:r>
            <a:rPr lang="en-US" sz="1700" kern="1200" dirty="0"/>
            <a:t> </a:t>
          </a:r>
          <a:r>
            <a:rPr lang="en-US" sz="1700" kern="1200" dirty="0" err="1"/>
            <a:t>komputasi</a:t>
          </a:r>
          <a:endParaRPr lang="en-ID" sz="1700" kern="1200" dirty="0"/>
        </a:p>
      </dsp:txBody>
      <dsp:txXfrm>
        <a:off x="959157" y="4575642"/>
        <a:ext cx="8075070" cy="571782"/>
      </dsp:txXfrm>
    </dsp:sp>
    <dsp:sp modelId="{CE29A4A0-B3F2-4FB7-84CC-2E6F48461B26}">
      <dsp:nvSpPr>
        <dsp:cNvPr id="0" name=""/>
        <dsp:cNvSpPr/>
      </dsp:nvSpPr>
      <dsp:spPr>
        <a:xfrm>
          <a:off x="601793" y="4504169"/>
          <a:ext cx="714727" cy="7147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8167408"/>
              <a:satOff val="-33981"/>
              <a:lumOff val="800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  <dsp:sp modelId="{F136D7E7-B57C-47EE-AAED-7690359758A1}">
      <dsp:nvSpPr>
        <dsp:cNvPr id="0" name=""/>
        <dsp:cNvSpPr/>
      </dsp:nvSpPr>
      <dsp:spPr>
        <a:xfrm>
          <a:off x="441357" y="5433818"/>
          <a:ext cx="8592870" cy="571782"/>
        </a:xfrm>
        <a:prstGeom prst="rect">
          <a:avLst/>
        </a:prstGeom>
        <a:gradFill rotWithShape="0">
          <a:gsLst>
            <a:gs pos="0">
              <a:schemeClr val="accent4">
                <a:hueOff val="9800891"/>
                <a:satOff val="-40777"/>
                <a:lumOff val="960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9800891"/>
                <a:satOff val="-40777"/>
                <a:lumOff val="960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53852" tIns="43180" rIns="43180" bIns="4318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Concept Extraction </a:t>
          </a:r>
          <a:r>
            <a:rPr lang="en-US" sz="1700" kern="1200" dirty="0"/>
            <a:t>: </a:t>
          </a:r>
          <a:r>
            <a:rPr lang="en-US" sz="1700" kern="1200" dirty="0" err="1"/>
            <a:t>Pengelompokan</a:t>
          </a:r>
          <a:r>
            <a:rPr lang="en-US" sz="1700" kern="1200" dirty="0"/>
            <a:t> kata </a:t>
          </a:r>
          <a:r>
            <a:rPr lang="en-US" sz="1700" kern="1200" dirty="0" err="1"/>
            <a:t>atau</a:t>
          </a:r>
          <a:r>
            <a:rPr lang="en-US" sz="1700" kern="1200" dirty="0"/>
            <a:t> </a:t>
          </a:r>
          <a:r>
            <a:rPr lang="en-US" sz="1700" kern="1200" dirty="0" err="1"/>
            <a:t>frasa</a:t>
          </a:r>
          <a:r>
            <a:rPr lang="en-US" sz="1700" kern="1200" dirty="0"/>
            <a:t> </a:t>
          </a:r>
          <a:r>
            <a:rPr lang="en-US" sz="1700" kern="1200" dirty="0" err="1"/>
            <a:t>dalam</a:t>
          </a:r>
          <a:r>
            <a:rPr lang="en-US" sz="1700" kern="1200" dirty="0"/>
            <a:t> </a:t>
          </a:r>
          <a:r>
            <a:rPr lang="en-US" sz="1700" kern="1200" dirty="0" err="1"/>
            <a:t>grup</a:t>
          </a:r>
          <a:r>
            <a:rPr lang="en-US" sz="1700" kern="1200" dirty="0"/>
            <a:t> yang </a:t>
          </a:r>
          <a:r>
            <a:rPr lang="en-US" sz="1700" kern="1200" dirty="0" err="1"/>
            <a:t>sama</a:t>
          </a:r>
          <a:r>
            <a:rPr lang="en-US" sz="1700" kern="1200" dirty="0"/>
            <a:t> </a:t>
          </a:r>
          <a:r>
            <a:rPr lang="en-US" sz="1700" kern="1200" dirty="0" err="1"/>
            <a:t>dalam</a:t>
          </a:r>
          <a:r>
            <a:rPr lang="en-US" sz="1700" kern="1200" dirty="0"/>
            <a:t> </a:t>
          </a:r>
          <a:r>
            <a:rPr lang="en-US" sz="1700" kern="1200" dirty="0" err="1"/>
            <a:t>tahap</a:t>
          </a:r>
          <a:r>
            <a:rPr lang="en-US" sz="1700" kern="1200" dirty="0"/>
            <a:t> </a:t>
          </a:r>
          <a:r>
            <a:rPr lang="en-US" sz="1700" kern="1200" dirty="0" err="1"/>
            <a:t>Preporcessing</a:t>
          </a:r>
          <a:r>
            <a:rPr lang="en-US" sz="1700" kern="1200" dirty="0"/>
            <a:t> text.</a:t>
          </a:r>
          <a:endParaRPr lang="en-ID" sz="1700" kern="1200" dirty="0"/>
        </a:p>
      </dsp:txBody>
      <dsp:txXfrm>
        <a:off x="441357" y="5433818"/>
        <a:ext cx="8592870" cy="571782"/>
      </dsp:txXfrm>
    </dsp:sp>
    <dsp:sp modelId="{9EB0ED5F-BCA5-48C4-88C5-31F26BAB33E2}">
      <dsp:nvSpPr>
        <dsp:cNvPr id="0" name=""/>
        <dsp:cNvSpPr/>
      </dsp:nvSpPr>
      <dsp:spPr>
        <a:xfrm>
          <a:off x="83993" y="5362346"/>
          <a:ext cx="714727" cy="714727"/>
        </a:xfrm>
        <a:prstGeom prst="ellips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2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Jud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A8F901A7-7515-4FF8-ACD6-EEA842CD6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1B8817EF-272F-45C0-A355-24BC495C2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d-ID"/>
              <a:t>Klik untuk mengedit gaya subjudul Master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719AFC56-E21B-4E00-8639-5A8AD2C49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73FB7E0-80C2-4BDC-8DC7-CA2DF653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37C62DFE-62ED-4E7A-A122-426FE95F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774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Judul dan Teks Vertik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76E71D8C-7BBB-4F58-8042-A9F77A931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FF6F0EAA-AFC2-42D7-9AD5-F558FDD6B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4F376FEB-E702-4D67-81D0-C9DDC93C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B864F5E-BDC7-4128-9376-FB6CC2AB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A27B9CC2-55BB-4215-946F-F492901D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58197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Judul Vertikal dan Te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Vertikal 1">
            <a:extLst>
              <a:ext uri="{FF2B5EF4-FFF2-40B4-BE49-F238E27FC236}">
                <a16:creationId xmlns:a16="http://schemas.microsoft.com/office/drawing/2014/main" id="{2F8F30D1-52DC-4B3B-BC00-D0FC0E143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Vertikal 2">
            <a:extLst>
              <a:ext uri="{FF2B5EF4-FFF2-40B4-BE49-F238E27FC236}">
                <a16:creationId xmlns:a16="http://schemas.microsoft.com/office/drawing/2014/main" id="{06487ED4-999F-4E2F-AD5C-1354B79AE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B2D1B878-5427-40A3-9DC2-A6C5E9D4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9A89D896-1CC2-471C-9F8D-C9DCD27AC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80E4A03F-5B3A-4E9B-9849-8FAA47AA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68938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Judul dan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A9CA357-6B1B-4AAD-8FC2-B58ED9846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B48727CD-4D96-4FA0-99B0-54272EC36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59C174AD-E062-4BCA-984A-AEF96B87B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1085C288-9F91-48BB-B542-557031AFA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725516FC-724F-497E-8E22-480404901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7921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eader Bagi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3250096D-1089-4F1C-A6E4-F8384C24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39796E00-189B-4E07-9703-C0D9B4BAA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18C97A11-0EE4-4238-BD36-48B3591B8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A8188CC4-7A49-4138-A497-580121D1C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169BBE87-3CFE-4EDC-B641-F4D888CD2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7803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 Kon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5F9ABC3-F60D-4214-8AD0-4EF3BCA89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CE6339A3-202C-4F29-B1C2-E31E2673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0FA77933-16FD-48B1-8BB2-08776A7FB3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CA4379DD-F64B-41C1-8B1B-5F7F4F726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8C6B143A-A7E3-4C32-83DF-F22AB9E12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6BB459F6-8808-4572-8BDE-26B9D93FD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1033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erbandi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DD2069-4B64-4051-997B-AED68BE9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CDC8E469-49FC-4FE2-9849-B69718876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70B1919F-D87E-4515-950A-B3EF3423AD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5" name="Tampungan Teks 4">
            <a:extLst>
              <a:ext uri="{FF2B5EF4-FFF2-40B4-BE49-F238E27FC236}">
                <a16:creationId xmlns:a16="http://schemas.microsoft.com/office/drawing/2014/main" id="{08B4BBA3-CECD-4200-8290-1BB3F2A8A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6" name="Tampungan Konten 5">
            <a:extLst>
              <a:ext uri="{FF2B5EF4-FFF2-40B4-BE49-F238E27FC236}">
                <a16:creationId xmlns:a16="http://schemas.microsoft.com/office/drawing/2014/main" id="{641CA195-D15B-48C7-B829-710C6F502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7" name="Tampungan Tanggal 6">
            <a:extLst>
              <a:ext uri="{FF2B5EF4-FFF2-40B4-BE49-F238E27FC236}">
                <a16:creationId xmlns:a16="http://schemas.microsoft.com/office/drawing/2014/main" id="{0847A195-A49D-49C3-8AC8-2E0587760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8" name="Tampungan Kaki 7">
            <a:extLst>
              <a:ext uri="{FF2B5EF4-FFF2-40B4-BE49-F238E27FC236}">
                <a16:creationId xmlns:a16="http://schemas.microsoft.com/office/drawing/2014/main" id="{8CE6818E-DDA5-4B28-BFFD-8ADC8FF77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Tampungan Nomor Slide 8">
            <a:extLst>
              <a:ext uri="{FF2B5EF4-FFF2-40B4-BE49-F238E27FC236}">
                <a16:creationId xmlns:a16="http://schemas.microsoft.com/office/drawing/2014/main" id="{6B2D177C-351E-41DD-8B64-EA2D8A42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3441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udul S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FA5D7C9-11A5-4527-BD32-FB969074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anggal 2">
            <a:extLst>
              <a:ext uri="{FF2B5EF4-FFF2-40B4-BE49-F238E27FC236}">
                <a16:creationId xmlns:a16="http://schemas.microsoft.com/office/drawing/2014/main" id="{104A733F-E732-4A51-972E-B691DB786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4" name="Tampungan Kaki 3">
            <a:extLst>
              <a:ext uri="{FF2B5EF4-FFF2-40B4-BE49-F238E27FC236}">
                <a16:creationId xmlns:a16="http://schemas.microsoft.com/office/drawing/2014/main" id="{CDB4F59E-5C2D-4F42-9750-0E62170E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Tampungan Nomor Slide 4">
            <a:extLst>
              <a:ext uri="{FF2B5EF4-FFF2-40B4-BE49-F238E27FC236}">
                <a16:creationId xmlns:a16="http://schemas.microsoft.com/office/drawing/2014/main" id="{43C0FF86-210B-4970-AB1E-AEC99B6E0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993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Kos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Tanggal 1">
            <a:extLst>
              <a:ext uri="{FF2B5EF4-FFF2-40B4-BE49-F238E27FC236}">
                <a16:creationId xmlns:a16="http://schemas.microsoft.com/office/drawing/2014/main" id="{72B78C04-D18A-46E5-A498-9CD35A2DF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3" name="Tampungan Kaki 2">
            <a:extLst>
              <a:ext uri="{FF2B5EF4-FFF2-40B4-BE49-F238E27FC236}">
                <a16:creationId xmlns:a16="http://schemas.microsoft.com/office/drawing/2014/main" id="{A4351CFD-B06F-4FB5-B59E-48D1F88D4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Tampungan Nomor Slide 3">
            <a:extLst>
              <a:ext uri="{FF2B5EF4-FFF2-40B4-BE49-F238E27FC236}">
                <a16:creationId xmlns:a16="http://schemas.microsoft.com/office/drawing/2014/main" id="{75930655-3656-4723-B34C-538F6324B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5658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onten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FDB6DCEF-26D3-48CE-88EB-5BF4D954F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47431BB2-B98B-4755-A853-10886E806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DB79EF95-B1B9-40FC-BADE-245DA1999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7AEFB30F-DADE-4BC1-9FC7-6A8567FA3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E00E945E-D2DE-4B36-AA52-E0946EE70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46B95FE0-B078-4944-9214-7BB3BBB5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46134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Gambar dengan Keterang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BAE04C6-2C6F-43D7-9A2E-21DE2391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Gambar 2">
            <a:extLst>
              <a:ext uri="{FF2B5EF4-FFF2-40B4-BE49-F238E27FC236}">
                <a16:creationId xmlns:a16="http://schemas.microsoft.com/office/drawing/2014/main" id="{CCA5163B-D995-4355-81BD-4BA5A0006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ampungan Teks 3">
            <a:extLst>
              <a:ext uri="{FF2B5EF4-FFF2-40B4-BE49-F238E27FC236}">
                <a16:creationId xmlns:a16="http://schemas.microsoft.com/office/drawing/2014/main" id="{03ACAD29-36EF-47B8-9B07-70B2D7FED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d-ID"/>
              <a:t>Klik untuk edit gaya teks Master</a:t>
            </a:r>
          </a:p>
        </p:txBody>
      </p:sp>
      <p:sp>
        <p:nvSpPr>
          <p:cNvPr id="5" name="Tampungan Tanggal 4">
            <a:extLst>
              <a:ext uri="{FF2B5EF4-FFF2-40B4-BE49-F238E27FC236}">
                <a16:creationId xmlns:a16="http://schemas.microsoft.com/office/drawing/2014/main" id="{FEE9127F-5E64-443D-B227-BC8D2E0E2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6" name="Tampungan Kaki 5">
            <a:extLst>
              <a:ext uri="{FF2B5EF4-FFF2-40B4-BE49-F238E27FC236}">
                <a16:creationId xmlns:a16="http://schemas.microsoft.com/office/drawing/2014/main" id="{1688B283-6818-430B-AFA5-79DC2CFAF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Tampungan Nomor Slide 6">
            <a:extLst>
              <a:ext uri="{FF2B5EF4-FFF2-40B4-BE49-F238E27FC236}">
                <a16:creationId xmlns:a16="http://schemas.microsoft.com/office/drawing/2014/main" id="{218A9445-6368-4B72-8FFD-254E9EBA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72559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ampungan Judul 1">
            <a:extLst>
              <a:ext uri="{FF2B5EF4-FFF2-40B4-BE49-F238E27FC236}">
                <a16:creationId xmlns:a16="http://schemas.microsoft.com/office/drawing/2014/main" id="{6017CE09-0409-4D10-8868-D91511963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d-ID"/>
              <a:t>Klik untuk mengedit gaya judul Master</a:t>
            </a:r>
            <a:endParaRPr lang="en-ID"/>
          </a:p>
        </p:txBody>
      </p:sp>
      <p:sp>
        <p:nvSpPr>
          <p:cNvPr id="3" name="Tampungan Teks 2">
            <a:extLst>
              <a:ext uri="{FF2B5EF4-FFF2-40B4-BE49-F238E27FC236}">
                <a16:creationId xmlns:a16="http://schemas.microsoft.com/office/drawing/2014/main" id="{DD8A376D-A4A6-4CFA-A087-8542095F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d-ID"/>
              <a:t>Klik untuk edit gaya teks Master</a:t>
            </a:r>
          </a:p>
          <a:p>
            <a:pPr lvl="1"/>
            <a:r>
              <a:rPr lang="id-ID"/>
              <a:t>Tingkat kedua</a:t>
            </a:r>
          </a:p>
          <a:p>
            <a:pPr lvl="2"/>
            <a:r>
              <a:rPr lang="id-ID"/>
              <a:t>Tingkat ketiga</a:t>
            </a:r>
          </a:p>
          <a:p>
            <a:pPr lvl="3"/>
            <a:r>
              <a:rPr lang="id-ID"/>
              <a:t>Tingkat keempat</a:t>
            </a:r>
          </a:p>
          <a:p>
            <a:pPr lvl="4"/>
            <a:r>
              <a:rPr lang="id-ID"/>
              <a:t>Tingkat kelima</a:t>
            </a:r>
            <a:endParaRPr lang="en-ID"/>
          </a:p>
        </p:txBody>
      </p:sp>
      <p:sp>
        <p:nvSpPr>
          <p:cNvPr id="4" name="Tampungan Tanggal 3">
            <a:extLst>
              <a:ext uri="{FF2B5EF4-FFF2-40B4-BE49-F238E27FC236}">
                <a16:creationId xmlns:a16="http://schemas.microsoft.com/office/drawing/2014/main" id="{26F51601-F842-4EA1-9C45-8E5E88CDBF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84B96-E257-4C41-AB1C-37DC8CC8BC4F}" type="datetimeFigureOut">
              <a:rPr lang="en-ID" smtClean="0"/>
              <a:t>27/11/2021</a:t>
            </a:fld>
            <a:endParaRPr lang="en-ID"/>
          </a:p>
        </p:txBody>
      </p:sp>
      <p:sp>
        <p:nvSpPr>
          <p:cNvPr id="5" name="Tampungan Kaki 4">
            <a:extLst>
              <a:ext uri="{FF2B5EF4-FFF2-40B4-BE49-F238E27FC236}">
                <a16:creationId xmlns:a16="http://schemas.microsoft.com/office/drawing/2014/main" id="{D32F1051-2705-45DC-A499-FBE6EC6C7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ampungan Nomor Slide 5">
            <a:extLst>
              <a:ext uri="{FF2B5EF4-FFF2-40B4-BE49-F238E27FC236}">
                <a16:creationId xmlns:a16="http://schemas.microsoft.com/office/drawing/2014/main" id="{E049082A-77A2-40D2-A9CF-D4E0E6CCE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32A86-FE30-48CF-9BE4-4854A12AB94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399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831FE7-2896-4E7E-ACDE-CE03D49973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>
                <a:latin typeface="Gabriola" panose="04040605051002020D02" pitchFamily="82" charset="0"/>
              </a:rPr>
              <a:t>Big Data &amp; Data Analytics</a:t>
            </a:r>
            <a:br>
              <a:rPr lang="en-US" sz="7200" b="1" dirty="0">
                <a:latin typeface="Gabriola" panose="04040605051002020D02" pitchFamily="82" charset="0"/>
              </a:rPr>
            </a:br>
            <a:r>
              <a:rPr lang="en-US" sz="7200" b="1" dirty="0" err="1">
                <a:latin typeface="Gabriola" panose="04040605051002020D02" pitchFamily="82" charset="0"/>
              </a:rPr>
              <a:t>Psikologi</a:t>
            </a:r>
            <a:r>
              <a:rPr lang="en-US" sz="7200" b="1" dirty="0">
                <a:latin typeface="Gabriola" panose="04040605051002020D02" pitchFamily="82" charset="0"/>
              </a:rPr>
              <a:t> III &amp; IV</a:t>
            </a:r>
            <a:endParaRPr lang="en-ID" sz="7200" b="1" dirty="0">
              <a:latin typeface="Gabriola" panose="04040605051002020D02" pitchFamily="82" charset="0"/>
            </a:endParaRPr>
          </a:p>
        </p:txBody>
      </p:sp>
      <p:sp>
        <p:nvSpPr>
          <p:cNvPr id="3" name="Subjudul 2">
            <a:extLst>
              <a:ext uri="{FF2B5EF4-FFF2-40B4-BE49-F238E27FC236}">
                <a16:creationId xmlns:a16="http://schemas.microsoft.com/office/drawing/2014/main" id="{DEDA1C2A-4D36-4EDA-BA55-3E7796886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latin typeface="Gabriola" panose="04040605051002020D02" pitchFamily="82" charset="0"/>
              </a:rPr>
              <a:t>Pertemuan</a:t>
            </a:r>
            <a:r>
              <a:rPr lang="en-US" sz="3600" b="1" dirty="0">
                <a:latin typeface="Gabriola" panose="04040605051002020D02" pitchFamily="82" charset="0"/>
              </a:rPr>
              <a:t> 8</a:t>
            </a:r>
            <a:endParaRPr lang="en-ID" sz="36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94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25F96C4-DC42-4C93-A367-C6DC760D0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2420"/>
            <a:ext cx="10515600" cy="1678864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 err="1">
                <a:latin typeface="Gabriola" panose="04040605051002020D02" pitchFamily="82" charset="0"/>
              </a:rPr>
              <a:t>Algoritma</a:t>
            </a:r>
            <a:r>
              <a:rPr lang="en-US" sz="4800" b="1" dirty="0">
                <a:latin typeface="Gabriola" panose="04040605051002020D02" pitchFamily="82" charset="0"/>
              </a:rPr>
              <a:t> Term Frequency-Inverse Document Frequency (TF-IDF)</a:t>
            </a:r>
            <a:endParaRPr lang="en-ID" sz="4800" b="1" dirty="0">
              <a:latin typeface="Gabriola" panose="04040605051002020D02" pitchFamily="82" charset="0"/>
            </a:endParaRPr>
          </a:p>
        </p:txBody>
      </p:sp>
      <p:sp>
        <p:nvSpPr>
          <p:cNvPr id="4" name="Tampungan Konten 3">
            <a:extLst>
              <a:ext uri="{FF2B5EF4-FFF2-40B4-BE49-F238E27FC236}">
                <a16:creationId xmlns:a16="http://schemas.microsoft.com/office/drawing/2014/main" id="{A6A8EDC0-76B7-41E4-8DAC-B8F7E59A7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0592"/>
            <a:ext cx="10515600" cy="4351338"/>
          </a:xfrm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Century Schoolbook" panose="02040604050505020304" pitchFamily="18" charset="0"/>
              </a:rPr>
              <a:t>Digunakan </a:t>
            </a:r>
            <a:r>
              <a:rPr lang="en-US" dirty="0" err="1">
                <a:latin typeface="Century Schoolbook" panose="02040604050505020304" pitchFamily="18" charset="0"/>
              </a:rPr>
              <a:t>untuk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err="1">
                <a:latin typeface="Century Schoolbook" panose="02040604050505020304" pitchFamily="18" charset="0"/>
              </a:rPr>
              <a:t>menghitung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err="1">
                <a:latin typeface="Century Schoolbook" panose="02040604050505020304" pitchFamily="18" charset="0"/>
              </a:rPr>
              <a:t>bobot</a:t>
            </a:r>
            <a:r>
              <a:rPr lang="en-US" dirty="0">
                <a:latin typeface="Century Schoolbook" panose="02040604050505020304" pitchFamily="18" charset="0"/>
              </a:rPr>
              <a:t> terminology kata</a:t>
            </a:r>
          </a:p>
          <a:p>
            <a:pPr algn="just">
              <a:lnSpc>
                <a:spcPct val="150000"/>
              </a:lnSpc>
            </a:pPr>
            <a:r>
              <a:rPr lang="en-US" dirty="0" err="1">
                <a:latin typeface="Century Schoolbook" panose="02040604050505020304" pitchFamily="18" charset="0"/>
              </a:rPr>
              <a:t>Metode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err="1">
                <a:latin typeface="Century Schoolbook" panose="02040604050505020304" pitchFamily="18" charset="0"/>
              </a:rPr>
              <a:t>ini</a:t>
            </a:r>
            <a:r>
              <a:rPr lang="en-US" dirty="0">
                <a:latin typeface="Century Schoolbook" panose="02040604050505020304" pitchFamily="18" charset="0"/>
              </a:rPr>
              <a:t> paling </a:t>
            </a:r>
            <a:r>
              <a:rPr lang="en-US" dirty="0" err="1">
                <a:latin typeface="Century Schoolbook" panose="02040604050505020304" pitchFamily="18" charset="0"/>
              </a:rPr>
              <a:t>umum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err="1">
                <a:latin typeface="Century Schoolbook" panose="02040604050505020304" pitchFamily="18" charset="0"/>
              </a:rPr>
              <a:t>digunakan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err="1">
                <a:latin typeface="Century Schoolbook" panose="02040604050505020304" pitchFamily="18" charset="0"/>
              </a:rPr>
              <a:t>dalam</a:t>
            </a:r>
            <a:r>
              <a:rPr lang="en-US" dirty="0">
                <a:latin typeface="Century Schoolbook" panose="02040604050505020304" pitchFamily="18" charset="0"/>
              </a:rPr>
              <a:t> retrieval </a:t>
            </a:r>
            <a:r>
              <a:rPr lang="en-US" dirty="0" err="1">
                <a:latin typeface="Century Schoolbook" panose="02040604050505020304" pitchFamily="18" charset="0"/>
              </a:rPr>
              <a:t>informasi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err="1">
                <a:latin typeface="Century Schoolbook" panose="02040604050505020304" pitchFamily="18" charset="0"/>
              </a:rPr>
              <a:t>karena</a:t>
            </a:r>
            <a:r>
              <a:rPr lang="en-US" dirty="0">
                <a:latin typeface="Century Schoolbook" panose="02040604050505020304" pitchFamily="18" charset="0"/>
              </a:rPr>
              <a:t> relative </a:t>
            </a:r>
            <a:r>
              <a:rPr lang="en-US" dirty="0" err="1">
                <a:latin typeface="Century Schoolbook" panose="02040604050505020304" pitchFamily="18" charset="0"/>
              </a:rPr>
              <a:t>lebih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dirty="0" err="1">
                <a:latin typeface="Century Schoolbook" panose="02040604050505020304" pitchFamily="18" charset="0"/>
              </a:rPr>
              <a:t>akurat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mudah</a:t>
            </a:r>
            <a:r>
              <a:rPr lang="en-US" dirty="0">
                <a:latin typeface="Century Schoolbook" panose="02040604050505020304" pitchFamily="18" charset="0"/>
              </a:rPr>
              <a:t> dan </a:t>
            </a:r>
            <a:r>
              <a:rPr lang="en-US" dirty="0" err="1">
                <a:latin typeface="Century Schoolbook" panose="02040604050505020304" pitchFamily="18" charset="0"/>
              </a:rPr>
              <a:t>efisien</a:t>
            </a:r>
            <a:r>
              <a:rPr lang="en-US" dirty="0">
                <a:latin typeface="Century Schoolbook" panose="020406040505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ID" b="1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131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Kotak Teks 2">
                <a:extLst>
                  <a:ext uri="{FF2B5EF4-FFF2-40B4-BE49-F238E27FC236}">
                    <a16:creationId xmlns:a16="http://schemas.microsoft.com/office/drawing/2014/main" id="{ADB5DDDD-8C5C-46D7-9B88-39C8C4153DAC}"/>
                  </a:ext>
                </a:extLst>
              </p:cNvPr>
              <p:cNvSpPr txBox="1"/>
              <p:nvPr/>
            </p:nvSpPr>
            <p:spPr>
              <a:xfrm>
                <a:off x="427628" y="298330"/>
                <a:ext cx="11336744" cy="39150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>
                    <a:latin typeface="Century Schoolbook" panose="02040604050505020304" pitchFamily="18" charset="0"/>
                  </a:rPr>
                  <a:t>Persamaan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Penghitungan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Bobot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masing-masing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Dokumen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terhadap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kata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kunci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𝑻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𝑰𝑫𝑭</m:t>
                      </m:r>
                    </m:oMath>
                  </m:oMathPara>
                </a14:m>
                <a:endParaRPr lang="en-ID" sz="3200" b="1" dirty="0">
                  <a:latin typeface="Century Schoolbook" panose="020406040505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ID" sz="2400" dirty="0" err="1">
                    <a:latin typeface="Century Schoolbook" panose="02040604050505020304" pitchFamily="18" charset="0"/>
                  </a:rPr>
                  <a:t>Dengan</a:t>
                </a:r>
                <a:r>
                  <a:rPr lang="en-ID" sz="2400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𝑰𝑫𝑭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D" sz="2400" b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f>
                          <m:fPr>
                            <m:ctrlPr>
                              <a:rPr lang="en-ID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𝒅𝒇</m:t>
                            </m:r>
                          </m:den>
                        </m:f>
                      </m:e>
                    </m:func>
                  </m:oMath>
                </a14:m>
                <a:endParaRPr lang="en-ID" sz="2400" b="1" dirty="0">
                  <a:latin typeface="Century Schoolbook" panose="020406040505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ID" sz="2400" dirty="0">
                    <a:latin typeface="Century Schoolbook" panose="02040604050505020304" pitchFamily="18" charset="0"/>
                  </a:rPr>
                  <a:t>dan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𝑻</m:t>
                    </m:r>
                    <m:sSub>
                      <m:sSub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</m:sub>
                    </m:sSub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𝒋𝒖𝒎𝒍𝒂𝒉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𝒌𝒆𝒎𝒖𝒏𝒄𝒖𝒍𝒂𝒏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𝒌𝒂𝒕𝒂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𝒌𝒆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𝒅𝒂𝒍𝒂𝒎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𝒅𝒐𝒌𝒖𝒎𝒆𝒏</m:t>
                        </m:r>
                      </m:num>
                      <m:den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𝒕𝒐𝒕𝒂𝒍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𝒋𝒖𝒎𝒍𝒂𝒉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𝒔𝒆𝒍𝒖𝒓𝒖𝒉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𝒌𝒂𝒕𝒂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𝒅𝒂𝒍𝒂𝒎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1" i="1" smtClean="0">
                            <a:latin typeface="Cambria Math" panose="02040503050406030204" pitchFamily="18" charset="0"/>
                          </a:rPr>
                          <m:t>𝒅𝒐𝒌𝒖𝒎𝒆𝒏</m:t>
                        </m:r>
                      </m:den>
                    </m:f>
                  </m:oMath>
                </a14:m>
                <a:endParaRPr lang="en-ID" sz="2400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3" name="Kotak Teks 2">
                <a:extLst>
                  <a:ext uri="{FF2B5EF4-FFF2-40B4-BE49-F238E27FC236}">
                    <a16:creationId xmlns:a16="http://schemas.microsoft.com/office/drawing/2014/main" id="{ADB5DDDD-8C5C-46D7-9B88-39C8C4153D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8" y="298330"/>
                <a:ext cx="11336744" cy="3915046"/>
              </a:xfrm>
              <a:prstGeom prst="rect">
                <a:avLst/>
              </a:prstGeom>
              <a:blipFill>
                <a:blip r:embed="rId2"/>
                <a:stretch>
                  <a:fillRect l="-80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Kotak Teks 3">
                <a:extLst>
                  <a:ext uri="{FF2B5EF4-FFF2-40B4-BE49-F238E27FC236}">
                    <a16:creationId xmlns:a16="http://schemas.microsoft.com/office/drawing/2014/main" id="{7A91DE48-4490-4C32-A970-7D5E1D0EDD58}"/>
                  </a:ext>
                </a:extLst>
              </p:cNvPr>
              <p:cNvSpPr txBox="1"/>
              <p:nvPr/>
            </p:nvSpPr>
            <p:spPr>
              <a:xfrm>
                <a:off x="566383" y="4387814"/>
                <a:ext cx="11197989" cy="1934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Century Schoolbook" panose="02040604050505020304" pitchFamily="18" charset="0"/>
                  </a:rPr>
                  <a:t>Keterangan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D" sz="2000" dirty="0">
                    <a:latin typeface="Century Schoolbook" panose="02040604050505020304" pitchFamily="18" charset="0"/>
                  </a:rPr>
                  <a:t> :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bobot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dokumen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ke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ID" sz="2000" dirty="0">
                    <a:latin typeface="Century Schoolbook" panose="02040604050505020304" pitchFamily="18" charset="0"/>
                  </a:rPr>
                  <a:t> 			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ID" sz="2000" dirty="0">
                    <a:latin typeface="Century Schoolbook" panose="02040604050505020304" pitchFamily="18" charset="0"/>
                  </a:rPr>
                  <a:t> :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dokumen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			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𝑑𝑓</m:t>
                    </m:r>
                  </m:oMath>
                </a14:m>
                <a:r>
                  <a:rPr lang="en-ID" sz="2000" dirty="0">
                    <a:latin typeface="Century Schoolbook" panose="02040604050505020304" pitchFamily="18" charset="0"/>
                  </a:rPr>
                  <a:t> :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jumlah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dokumen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yang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mengandung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kata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kunci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ID" sz="2000" dirty="0">
                    <a:latin typeface="Century Schoolbook" panose="02040604050505020304" pitchFamily="18" charset="0"/>
                  </a:rPr>
                  <a:t> : kata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kunci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			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D" sz="2000" dirty="0">
                    <a:latin typeface="Century Schoolbook" panose="02040604050505020304" pitchFamily="18" charset="0"/>
                  </a:rPr>
                  <a:t> :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jumlah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kemunculan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kata pada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dokumen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D" sz="2000" dirty="0">
                    <a:latin typeface="Century Schoolbook" panose="020406040505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D" sz="2000" dirty="0">
                    <a:latin typeface="Century Schoolbook" panose="02040604050505020304" pitchFamily="18" charset="0"/>
                  </a:rPr>
                  <a:t>: total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kalimat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dalam</a:t>
                </a:r>
                <a:r>
                  <a:rPr lang="en-ID" sz="2000" dirty="0">
                    <a:latin typeface="Century Schoolbook" panose="02040604050505020304" pitchFamily="18" charset="0"/>
                  </a:rPr>
                  <a:t> </a:t>
                </a:r>
                <a:r>
                  <a:rPr lang="en-ID" sz="2000" dirty="0" err="1">
                    <a:latin typeface="Century Schoolbook" panose="02040604050505020304" pitchFamily="18" charset="0"/>
                  </a:rPr>
                  <a:t>dokumen</a:t>
                </a:r>
                <a:endParaRPr lang="en-ID" sz="2000" dirty="0"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4" name="Kotak Teks 3">
                <a:extLst>
                  <a:ext uri="{FF2B5EF4-FFF2-40B4-BE49-F238E27FC236}">
                    <a16:creationId xmlns:a16="http://schemas.microsoft.com/office/drawing/2014/main" id="{7A91DE48-4490-4C32-A970-7D5E1D0EDD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83" y="4387814"/>
                <a:ext cx="11197989" cy="1934312"/>
              </a:xfrm>
              <a:prstGeom prst="rect">
                <a:avLst/>
              </a:prstGeom>
              <a:blipFill>
                <a:blip r:embed="rId3"/>
                <a:stretch>
                  <a:fillRect l="-599" b="-3785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3655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ambar 3">
            <a:extLst>
              <a:ext uri="{FF2B5EF4-FFF2-40B4-BE49-F238E27FC236}">
                <a16:creationId xmlns:a16="http://schemas.microsoft.com/office/drawing/2014/main" id="{11A9C232-818F-4188-84CC-D90D1A156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19" y="1969478"/>
            <a:ext cx="7837762" cy="379205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Judul 4">
            <a:extLst>
              <a:ext uri="{FF2B5EF4-FFF2-40B4-BE49-F238E27FC236}">
                <a16:creationId xmlns:a16="http://schemas.microsoft.com/office/drawing/2014/main" id="{FB15C7B6-09B6-4D52-AF7E-396513172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1306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Gabriola" panose="04040605051002020D02" pitchFamily="82" charset="0"/>
              </a:rPr>
              <a:t>Ilustrasi</a:t>
            </a:r>
            <a:r>
              <a:rPr lang="en-US" sz="5400" b="1" dirty="0">
                <a:latin typeface="Gabriola" panose="04040605051002020D02" pitchFamily="82" charset="0"/>
              </a:rPr>
              <a:t> </a:t>
            </a:r>
            <a:r>
              <a:rPr lang="en-US" sz="5400" b="1" dirty="0" err="1">
                <a:latin typeface="Gabriola" panose="04040605051002020D02" pitchFamily="82" charset="0"/>
              </a:rPr>
              <a:t>Algoritma</a:t>
            </a:r>
            <a:r>
              <a:rPr lang="en-US" sz="5400" b="1" dirty="0">
                <a:latin typeface="Gabriola" panose="04040605051002020D02" pitchFamily="82" charset="0"/>
              </a:rPr>
              <a:t> Text Mining</a:t>
            </a:r>
            <a:endParaRPr lang="en-ID" sz="5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794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5A021E46-09FA-49B1-99D5-FEA6CA2B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780"/>
          </a:xfrm>
        </p:spPr>
        <p:txBody>
          <a:bodyPr>
            <a:normAutofit fontScale="90000"/>
          </a:bodyPr>
          <a:lstStyle/>
          <a:p>
            <a:r>
              <a:rPr lang="en-US" sz="6000" b="1" dirty="0" err="1">
                <a:latin typeface="Gabriola" panose="04040605051002020D02" pitchFamily="82" charset="0"/>
              </a:rPr>
              <a:t>Contoh</a:t>
            </a:r>
            <a:r>
              <a:rPr lang="en-US" sz="6000" b="1" dirty="0">
                <a:latin typeface="Gabriola" panose="04040605051002020D02" pitchFamily="82" charset="0"/>
              </a:rPr>
              <a:t> </a:t>
            </a:r>
            <a:endParaRPr lang="en-ID" sz="6000" b="1" dirty="0">
              <a:latin typeface="Gabriola" panose="04040605051002020D02" pitchFamily="82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E6A92B5F-0B99-4FF8-94B2-FF7CD0A0E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3707"/>
            <a:ext cx="10515600" cy="5003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 </a:t>
            </a:r>
            <a:r>
              <a:rPr lang="en-US" dirty="0" err="1"/>
              <a:t>sbb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Saya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tf.idf</a:t>
            </a:r>
            <a:r>
              <a:rPr lang="en-US" dirty="0"/>
              <a:t>. </a:t>
            </a:r>
            <a:r>
              <a:rPr lang="en-US" dirty="0" err="1"/>
              <a:t>Tf.idf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 </a:t>
            </a:r>
            <a:r>
              <a:rPr lang="en-US" dirty="0" err="1"/>
              <a:t>kemunculan</a:t>
            </a:r>
            <a:r>
              <a:rPr lang="en-US" dirty="0"/>
              <a:t> term pada </a:t>
            </a:r>
            <a:r>
              <a:rPr lang="en-US" dirty="0" err="1"/>
              <a:t>dokumen</a:t>
            </a:r>
            <a:r>
              <a:rPr lang="en-US" dirty="0"/>
              <a:t>. Langkah </a:t>
            </a:r>
            <a:r>
              <a:rPr lang="en-US" dirty="0" err="1"/>
              <a:t>awal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tf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df dan </a:t>
            </a:r>
            <a:r>
              <a:rPr lang="en-US" dirty="0" err="1"/>
              <a:t>idf</a:t>
            </a:r>
            <a:r>
              <a:rPr lang="en-US" dirty="0"/>
              <a:t>. Langkah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tf.idf</a:t>
            </a:r>
            <a:r>
              <a:rPr lang="en-US" dirty="0"/>
              <a:t>. Mari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belajar</a:t>
            </a:r>
            <a:r>
              <a:rPr lang="en-US" dirty="0"/>
              <a:t>!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pembobotan</a:t>
            </a:r>
            <a:r>
              <a:rPr lang="en-US" dirty="0"/>
              <a:t> TF-IDF !</a:t>
            </a:r>
          </a:p>
          <a:p>
            <a:pPr marL="0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38113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FE0B304-AA20-4E5A-A984-398F9BA3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298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Gabriola" panose="04040605051002020D02" pitchFamily="82" charset="0"/>
              </a:rPr>
              <a:t>Penyelesaian</a:t>
            </a:r>
            <a:endParaRPr lang="en-ID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C92EC16D-42DB-4B0B-BB12-5626AE39A2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78424"/>
                <a:ext cx="10515600" cy="479853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US" sz="2400" dirty="0">
                    <a:latin typeface="Century Schoolbook" panose="02040604050505020304" pitchFamily="18" charset="0"/>
                  </a:rPr>
                  <a:t>Paragraf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tersebut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dipecah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menjadi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4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dokumen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(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kalimat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)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sbb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:</a:t>
                </a:r>
              </a:p>
              <a:p>
                <a:pPr marL="457200" indent="-457200" algn="just">
                  <a:lnSpc>
                    <a:spcPct val="160000"/>
                  </a:lnSpc>
                  <a:buAutoNum type="arabicPeriod"/>
                </a:pPr>
                <a:r>
                  <a:rPr lang="en-US" sz="2400" dirty="0">
                    <a:latin typeface="Century Schoolbook" panose="02040604050505020304" pitchFamily="18" charset="0"/>
                  </a:rPr>
                  <a:t>Saya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sedang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belajar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menghitung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tf.idf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. </a:t>
                </a:r>
              </a:p>
              <a:p>
                <a:pPr marL="457200" indent="-457200" algn="just">
                  <a:lnSpc>
                    <a:spcPct val="160000"/>
                  </a:lnSpc>
                  <a:buAutoNum type="arabicPeriod"/>
                </a:pPr>
                <a:r>
                  <a:rPr lang="en-US" sz="2400" dirty="0" err="1">
                    <a:latin typeface="Century Schoolbook" panose="02040604050505020304" pitchFamily="18" charset="0"/>
                  </a:rPr>
                  <a:t>Tf.idf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merupakan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frekuensi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kemunculan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term pada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dokumen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. </a:t>
                </a:r>
              </a:p>
              <a:p>
                <a:pPr marL="457200" indent="-457200" algn="just">
                  <a:lnSpc>
                    <a:spcPct val="160000"/>
                  </a:lnSpc>
                  <a:buAutoNum type="arabicPeriod"/>
                </a:pPr>
                <a:r>
                  <a:rPr lang="en-US" sz="2400" dirty="0">
                    <a:latin typeface="Century Schoolbook" panose="02040604050505020304" pitchFamily="18" charset="0"/>
                  </a:rPr>
                  <a:t>Langkah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awal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perhitungan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tersebut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adalah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menghitung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tf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,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kemudian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menghitung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df dan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idf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. </a:t>
                </a:r>
              </a:p>
              <a:p>
                <a:pPr marL="457200" indent="-457200" algn="just">
                  <a:lnSpc>
                    <a:spcPct val="160000"/>
                  </a:lnSpc>
                  <a:buAutoNum type="arabicPeriod"/>
                </a:pPr>
                <a:r>
                  <a:rPr lang="en-US" sz="2400" dirty="0">
                    <a:latin typeface="Century Schoolbook" panose="02040604050505020304" pitchFamily="18" charset="0"/>
                  </a:rPr>
                  <a:t>Langkah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terakhir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menghitung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nilai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tf.idf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. </a:t>
                </a:r>
              </a:p>
              <a:p>
                <a:pPr marL="457200" indent="-457200" algn="just">
                  <a:lnSpc>
                    <a:spcPct val="160000"/>
                  </a:lnSpc>
                  <a:buAutoNum type="arabicPeriod"/>
                </a:pPr>
                <a:r>
                  <a:rPr lang="en-US" sz="2400" dirty="0">
                    <a:latin typeface="Century Schoolbook" panose="02040604050505020304" pitchFamily="18" charset="0"/>
                  </a:rPr>
                  <a:t>Mari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kita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 </a:t>
                </a:r>
                <a:r>
                  <a:rPr lang="en-US" sz="2400" dirty="0" err="1">
                    <a:latin typeface="Century Schoolbook" panose="02040604050505020304" pitchFamily="18" charset="0"/>
                  </a:rPr>
                  <a:t>belajar</a:t>
                </a:r>
                <a:r>
                  <a:rPr lang="en-US" sz="2400" dirty="0">
                    <a:latin typeface="Century Schoolbook" panose="02040604050505020304" pitchFamily="18" charset="0"/>
                  </a:rPr>
                  <a:t>!</a:t>
                </a:r>
              </a:p>
              <a:p>
                <a:pPr marL="0" indent="0" algn="just">
                  <a:lnSpc>
                    <a:spcPct val="160000"/>
                  </a:lnSpc>
                  <a:buNone/>
                </a:pPr>
                <a:r>
                  <a:rPr lang="en-ID" sz="2400" b="1" i="1" dirty="0" err="1">
                    <a:solidFill>
                      <a:srgbClr val="0F1419"/>
                    </a:solidFill>
                    <a:latin typeface="Century Schoolbook" panose="02040604050505020304" pitchFamily="18" charset="0"/>
                  </a:rPr>
                  <a:t>Sehingga</a:t>
                </a:r>
                <a:r>
                  <a:rPr lang="en-ID" sz="2400" b="1" i="1" dirty="0">
                    <a:solidFill>
                      <a:srgbClr val="0F1419"/>
                    </a:solidFill>
                    <a:latin typeface="Century Schoolbook" panose="02040604050505020304" pitchFamily="18" charset="0"/>
                  </a:rPr>
                  <a:t> </a:t>
                </a:r>
                <a:r>
                  <a:rPr lang="en-ID" sz="2400" b="1" i="1" dirty="0" err="1">
                    <a:solidFill>
                      <a:srgbClr val="0F1419"/>
                    </a:solidFill>
                    <a:latin typeface="Century Schoolbook" panose="02040604050505020304" pitchFamily="18" charset="0"/>
                  </a:rPr>
                  <a:t>diperoleh</a:t>
                </a:r>
                <a:r>
                  <a:rPr lang="en-ID" sz="2400" b="1" i="1" dirty="0">
                    <a:solidFill>
                      <a:srgbClr val="0F1419"/>
                    </a:solidFill>
                    <a:latin typeface="Century Schoolbook" panose="020406040505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F1419"/>
                        </a:solidFill>
                        <a:latin typeface="Cambria Math" panose="02040503050406030204" pitchFamily="18" charset="0"/>
                      </a:rPr>
                      <m:t>𝑫</m:t>
                    </m:r>
                    <m:r>
                      <a:rPr lang="en-US" sz="2400" b="1" i="1" smtClean="0">
                        <a:solidFill>
                          <a:srgbClr val="0F1419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0F1419"/>
                        </a:solidFill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endParaRPr lang="en-ID" sz="2400" b="1" i="1" dirty="0">
                  <a:solidFill>
                    <a:srgbClr val="0F1419"/>
                  </a:solidFill>
                  <a:latin typeface="Century Schoolbook" panose="02040604050505020304" pitchFamily="18" charset="0"/>
                </a:endParaRPr>
              </a:p>
              <a:p>
                <a:pPr marL="0" indent="0" algn="just">
                  <a:lnSpc>
                    <a:spcPct val="160000"/>
                  </a:lnSpc>
                  <a:buNone/>
                </a:pPr>
                <a:endParaRPr lang="en-ID" sz="2400" b="1" i="1" dirty="0">
                  <a:solidFill>
                    <a:srgbClr val="0F1419"/>
                  </a:solidFill>
                  <a:latin typeface="Century Schoolbook" panose="02040604050505020304" pitchFamily="18" charset="0"/>
                </a:endParaRPr>
              </a:p>
            </p:txBody>
          </p:sp>
        </mc:Choice>
        <mc:Fallback>
          <p:sp>
            <p:nvSpPr>
              <p:cNvPr id="3" name="Tampungan Konten 2">
                <a:extLst>
                  <a:ext uri="{FF2B5EF4-FFF2-40B4-BE49-F238E27FC236}">
                    <a16:creationId xmlns:a16="http://schemas.microsoft.com/office/drawing/2014/main" id="{C92EC16D-42DB-4B0B-BB12-5626AE39A2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78424"/>
                <a:ext cx="10515600" cy="4798539"/>
              </a:xfrm>
              <a:blipFill>
                <a:blip r:embed="rId2"/>
                <a:stretch>
                  <a:fillRect l="-754" r="-696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2632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FD8F9BB8-B377-44C1-9412-1E89AB6AA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263"/>
            <a:ext cx="10515600" cy="564470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Century Schoolbook" panose="02040604050505020304" pitchFamily="18" charset="0"/>
              </a:rPr>
              <a:t>Cleansing</a:t>
            </a:r>
            <a:r>
              <a:rPr lang="en-US" dirty="0">
                <a:latin typeface="Century Schoolbook" panose="02040604050505020304" pitchFamily="18" charset="0"/>
              </a:rPr>
              <a:t> :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Saya </a:t>
            </a:r>
            <a:r>
              <a:rPr lang="en-US" sz="2800" dirty="0" err="1">
                <a:latin typeface="Century Schoolbook" panose="02040604050505020304" pitchFamily="18" charset="0"/>
              </a:rPr>
              <a:t>sedang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belajar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merupakan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frekuensi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kemunculan</a:t>
            </a:r>
            <a:r>
              <a:rPr lang="en-US" sz="2800" dirty="0">
                <a:latin typeface="Century Schoolbook" panose="02040604050505020304" pitchFamily="18" charset="0"/>
              </a:rPr>
              <a:t> term pada </a:t>
            </a:r>
            <a:r>
              <a:rPr lang="en-US" sz="2800" dirty="0" err="1">
                <a:latin typeface="Century Schoolbook" panose="02040604050505020304" pitchFamily="18" charset="0"/>
              </a:rPr>
              <a:t>dokumen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Langkah </a:t>
            </a:r>
            <a:r>
              <a:rPr lang="en-US" sz="2800" dirty="0" err="1">
                <a:latin typeface="Century Schoolbook" panose="02040604050505020304" pitchFamily="18" charset="0"/>
              </a:rPr>
              <a:t>awal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perhitungan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tersebut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adalah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kemudian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 df dan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endParaRPr lang="en-US" sz="2800" dirty="0">
              <a:latin typeface="Century Schoolbook" panose="02040604050505020304" pitchFamily="18" charset="0"/>
            </a:endParaRP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Langkah </a:t>
            </a:r>
            <a:r>
              <a:rPr lang="en-US" sz="2800" dirty="0" err="1">
                <a:latin typeface="Century Schoolbook" panose="02040604050505020304" pitchFamily="18" charset="0"/>
              </a:rPr>
              <a:t>terakhir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nilai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Mari </a:t>
            </a:r>
            <a:r>
              <a:rPr lang="en-US" sz="2800" dirty="0" err="1">
                <a:latin typeface="Century Schoolbook" panose="02040604050505020304" pitchFamily="18" charset="0"/>
              </a:rPr>
              <a:t>kita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belajar</a:t>
            </a:r>
            <a:endParaRPr lang="en-US" sz="28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D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2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mpungan Konten 2">
            <a:extLst>
              <a:ext uri="{FF2B5EF4-FFF2-40B4-BE49-F238E27FC236}">
                <a16:creationId xmlns:a16="http://schemas.microsoft.com/office/drawing/2014/main" id="{F6B45EAF-C7BE-4A6F-ADF5-C2F06BD3C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9433"/>
            <a:ext cx="10515600" cy="5767530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Century Schoolbook" panose="02040604050505020304" pitchFamily="18" charset="0"/>
              </a:rPr>
              <a:t>Tokenizing</a:t>
            </a:r>
            <a:r>
              <a:rPr lang="en-US" dirty="0">
                <a:latin typeface="Century Schoolbook" panose="02040604050505020304" pitchFamily="18" charset="0"/>
              </a:rPr>
              <a:t> :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Saya, </a:t>
            </a:r>
            <a:r>
              <a:rPr lang="en-US" sz="2800" dirty="0" err="1">
                <a:latin typeface="Century Schoolbook" panose="02040604050505020304" pitchFamily="18" charset="0"/>
              </a:rPr>
              <a:t>sedang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belajar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merupakan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frekuensi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kemunculan</a:t>
            </a:r>
            <a:r>
              <a:rPr lang="en-US" sz="2800" dirty="0">
                <a:latin typeface="Century Schoolbook" panose="02040604050505020304" pitchFamily="18" charset="0"/>
              </a:rPr>
              <a:t>, term, pada, </a:t>
            </a:r>
            <a:r>
              <a:rPr lang="en-US" sz="2800" dirty="0" err="1">
                <a:latin typeface="Century Schoolbook" panose="02040604050505020304" pitchFamily="18" charset="0"/>
              </a:rPr>
              <a:t>dokumen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Langkah, </a:t>
            </a:r>
            <a:r>
              <a:rPr lang="en-US" sz="2800" dirty="0" err="1">
                <a:latin typeface="Century Schoolbook" panose="02040604050505020304" pitchFamily="18" charset="0"/>
              </a:rPr>
              <a:t>awal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perhitungan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tersebut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adalah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kemudian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df, dan,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,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Langkah, </a:t>
            </a:r>
            <a:r>
              <a:rPr lang="en-US" sz="2800" dirty="0" err="1">
                <a:latin typeface="Century Schoolbook" panose="02040604050505020304" pitchFamily="18" charset="0"/>
              </a:rPr>
              <a:t>terakhir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nilai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>
                <a:latin typeface="Century Schoolbook" panose="02040604050505020304" pitchFamily="18" charset="0"/>
              </a:rPr>
              <a:t>Mari, </a:t>
            </a:r>
            <a:r>
              <a:rPr lang="en-US" sz="2800" dirty="0" err="1">
                <a:latin typeface="Century Schoolbook" panose="02040604050505020304" pitchFamily="18" charset="0"/>
              </a:rPr>
              <a:t>kita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belajar</a:t>
            </a:r>
            <a:endParaRPr lang="en-US" sz="28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D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54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ampungan Konten 2">
            <a:extLst>
              <a:ext uri="{FF2B5EF4-FFF2-40B4-BE49-F238E27FC236}">
                <a16:creationId xmlns:a16="http://schemas.microsoft.com/office/drawing/2014/main" id="{47B3625E-D787-4EF5-878C-131585766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490"/>
            <a:ext cx="10515600" cy="5808473"/>
          </a:xfrm>
        </p:spPr>
        <p:txBody>
          <a:bodyPr>
            <a:normAutofit lnSpcReduction="10000"/>
          </a:bodyPr>
          <a:lstStyle/>
          <a:p>
            <a:r>
              <a:rPr lang="en-US" sz="3200" b="1" dirty="0">
                <a:latin typeface="Century Schoolbook" panose="02040604050505020304" pitchFamily="18" charset="0"/>
              </a:rPr>
              <a:t>Case folding</a:t>
            </a:r>
            <a:r>
              <a:rPr lang="en-US" dirty="0">
                <a:latin typeface="Century Schoolbook" panose="02040604050505020304" pitchFamily="18" charset="0"/>
              </a:rPr>
              <a:t> :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s</a:t>
            </a:r>
            <a:r>
              <a:rPr lang="en-US" sz="2800" dirty="0" err="1">
                <a:latin typeface="Century Schoolbook" panose="02040604050505020304" pitchFamily="18" charset="0"/>
              </a:rPr>
              <a:t>aya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sedang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belajar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t</a:t>
            </a:r>
            <a:r>
              <a:rPr lang="en-US" sz="2800" dirty="0" err="1">
                <a:latin typeface="Century Schoolbook" panose="02040604050505020304" pitchFamily="18" charset="0"/>
              </a:rPr>
              <a:t>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merupakan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frekuensi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kemunculan</a:t>
            </a:r>
            <a:r>
              <a:rPr lang="en-US" sz="2800" dirty="0">
                <a:latin typeface="Century Schoolbook" panose="02040604050505020304" pitchFamily="18" charset="0"/>
              </a:rPr>
              <a:t>, term, pada, </a:t>
            </a:r>
            <a:r>
              <a:rPr lang="en-US" sz="2800" dirty="0" err="1">
                <a:latin typeface="Century Schoolbook" panose="02040604050505020304" pitchFamily="18" charset="0"/>
              </a:rPr>
              <a:t>dokumen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l</a:t>
            </a:r>
            <a:r>
              <a:rPr lang="en-US" sz="2800" dirty="0" err="1">
                <a:latin typeface="Century Schoolbook" panose="02040604050505020304" pitchFamily="18" charset="0"/>
              </a:rPr>
              <a:t>angkah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awal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perhitungan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tersebut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adalah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kemudian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df, dan,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,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l</a:t>
            </a:r>
            <a:r>
              <a:rPr lang="en-US" sz="2800" dirty="0" err="1">
                <a:latin typeface="Century Schoolbook" panose="02040604050505020304" pitchFamily="18" charset="0"/>
              </a:rPr>
              <a:t>angkah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terakhir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nilai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m</a:t>
            </a:r>
            <a:r>
              <a:rPr lang="en-US" sz="2800" dirty="0" err="1">
                <a:latin typeface="Century Schoolbook" panose="02040604050505020304" pitchFamily="18" charset="0"/>
              </a:rPr>
              <a:t>ari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kita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belajar</a:t>
            </a:r>
            <a:endParaRPr lang="en-US" sz="28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D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584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mpungan Konten 2">
            <a:extLst>
              <a:ext uri="{FF2B5EF4-FFF2-40B4-BE49-F238E27FC236}">
                <a16:creationId xmlns:a16="http://schemas.microsoft.com/office/drawing/2014/main" id="{384E1801-F227-41ED-8178-8650AF3490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6563"/>
            <a:ext cx="10515600" cy="574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Century Schoolbook" panose="02040604050505020304" pitchFamily="18" charset="0"/>
              </a:rPr>
              <a:t>Filtering</a:t>
            </a:r>
            <a:r>
              <a:rPr lang="en-US" dirty="0">
                <a:latin typeface="Century Schoolbook" panose="02040604050505020304" pitchFamily="18" charset="0"/>
              </a:rPr>
              <a:t> :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s</a:t>
            </a:r>
            <a:r>
              <a:rPr lang="en-US" sz="2800" dirty="0" err="1">
                <a:latin typeface="Century Schoolbook" panose="02040604050505020304" pitchFamily="18" charset="0"/>
              </a:rPr>
              <a:t>aya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belajar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t</a:t>
            </a:r>
            <a:r>
              <a:rPr lang="en-US" sz="2800" dirty="0" err="1">
                <a:latin typeface="Century Schoolbook" panose="02040604050505020304" pitchFamily="18" charset="0"/>
              </a:rPr>
              <a:t>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frekuensi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kemunculan</a:t>
            </a:r>
            <a:r>
              <a:rPr lang="en-US" sz="2800" dirty="0">
                <a:latin typeface="Century Schoolbook" panose="02040604050505020304" pitchFamily="18" charset="0"/>
              </a:rPr>
              <a:t>, term, </a:t>
            </a:r>
            <a:r>
              <a:rPr lang="en-US" sz="2800" dirty="0" err="1">
                <a:latin typeface="Century Schoolbook" panose="02040604050505020304" pitchFamily="18" charset="0"/>
              </a:rPr>
              <a:t>dokumen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 err="1">
                <a:latin typeface="Century Schoolbook" panose="02040604050505020304" pitchFamily="18" charset="0"/>
              </a:rPr>
              <a:t>awal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perhitungan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df,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,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 err="1">
                <a:latin typeface="Century Schoolbook" panose="02040604050505020304" pitchFamily="18" charset="0"/>
              </a:rPr>
              <a:t>terakhir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menghitung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tf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idf</a:t>
            </a:r>
            <a:r>
              <a:rPr lang="en-US" sz="2800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AutoNum type="arabicPeriod"/>
            </a:pPr>
            <a:r>
              <a:rPr lang="en-US" sz="2800" dirty="0" err="1">
                <a:latin typeface="Century Schoolbook" panose="02040604050505020304" pitchFamily="18" charset="0"/>
              </a:rPr>
              <a:t>kita</a:t>
            </a:r>
            <a:r>
              <a:rPr lang="en-US" sz="2800" dirty="0">
                <a:latin typeface="Century Schoolbook" panose="02040604050505020304" pitchFamily="18" charset="0"/>
              </a:rPr>
              <a:t>, </a:t>
            </a:r>
            <a:r>
              <a:rPr lang="en-US" sz="2800" dirty="0" err="1">
                <a:latin typeface="Century Schoolbook" panose="02040604050505020304" pitchFamily="18" charset="0"/>
              </a:rPr>
              <a:t>belajar</a:t>
            </a:r>
            <a:endParaRPr lang="en-US" sz="2800" dirty="0">
              <a:latin typeface="Century Schoolbook" panose="02040604050505020304" pitchFamily="18" charset="0"/>
            </a:endParaRPr>
          </a:p>
          <a:p>
            <a:pPr marL="0" indent="0">
              <a:buNone/>
            </a:pPr>
            <a:endParaRPr lang="en-ID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63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mpungan Konten 2">
            <a:extLst>
              <a:ext uri="{FF2B5EF4-FFF2-40B4-BE49-F238E27FC236}">
                <a16:creationId xmlns:a16="http://schemas.microsoft.com/office/drawing/2014/main" id="{D882958A-4D6F-454E-8545-0914C8A09935}"/>
              </a:ext>
            </a:extLst>
          </p:cNvPr>
          <p:cNvSpPr txBox="1">
            <a:spLocks/>
          </p:cNvSpPr>
          <p:nvPr/>
        </p:nvSpPr>
        <p:spPr>
          <a:xfrm>
            <a:off x="838200" y="436563"/>
            <a:ext cx="10515600" cy="57404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200" b="1" dirty="0">
                <a:latin typeface="Century Schoolbook" panose="02040604050505020304" pitchFamily="18" charset="0"/>
              </a:rPr>
              <a:t>Stemming</a:t>
            </a:r>
            <a:r>
              <a:rPr lang="en-US" dirty="0">
                <a:latin typeface="Century Schoolbook" panose="02040604050505020304" pitchFamily="18" charset="0"/>
              </a:rPr>
              <a:t> :</a:t>
            </a:r>
          </a:p>
          <a:p>
            <a:pPr marL="457200" indent="-457200" algn="just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saya</a:t>
            </a:r>
            <a:r>
              <a:rPr lang="en-US" dirty="0">
                <a:latin typeface="Century Schoolbook" panose="02040604050505020304" pitchFamily="18" charset="0"/>
              </a:rPr>
              <a:t>, ajar, </a:t>
            </a:r>
            <a:r>
              <a:rPr lang="en-US" dirty="0" err="1">
                <a:latin typeface="Century Schoolbook" panose="02040604050505020304" pitchFamily="18" charset="0"/>
              </a:rPr>
              <a:t>hitung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tf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idf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tf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idf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frekuensi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muncul</a:t>
            </a:r>
            <a:r>
              <a:rPr lang="en-US" dirty="0">
                <a:latin typeface="Century Schoolbook" panose="02040604050505020304" pitchFamily="18" charset="0"/>
              </a:rPr>
              <a:t>, term, </a:t>
            </a:r>
            <a:r>
              <a:rPr lang="en-US" dirty="0" err="1">
                <a:latin typeface="Century Schoolbook" panose="02040604050505020304" pitchFamily="18" charset="0"/>
              </a:rPr>
              <a:t>dokumen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awal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hitung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hitung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tf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hitung</a:t>
            </a:r>
            <a:r>
              <a:rPr lang="en-US" dirty="0">
                <a:latin typeface="Century Schoolbook" panose="02040604050505020304" pitchFamily="18" charset="0"/>
              </a:rPr>
              <a:t>, df, </a:t>
            </a:r>
            <a:r>
              <a:rPr lang="en-US" dirty="0" err="1">
                <a:latin typeface="Century Schoolbook" panose="02040604050505020304" pitchFamily="18" charset="0"/>
              </a:rPr>
              <a:t>idf</a:t>
            </a:r>
            <a:r>
              <a:rPr lang="en-US" dirty="0">
                <a:latin typeface="Century Schoolbook" panose="02040604050505020304" pitchFamily="18" charset="0"/>
              </a:rPr>
              <a:t>,</a:t>
            </a:r>
          </a:p>
          <a:p>
            <a:pPr marL="457200" indent="-457200" algn="just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akhir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hitung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tf</a:t>
            </a:r>
            <a:r>
              <a:rPr lang="en-US" dirty="0">
                <a:latin typeface="Century Schoolbook" panose="02040604050505020304" pitchFamily="18" charset="0"/>
              </a:rPr>
              <a:t>, </a:t>
            </a:r>
            <a:r>
              <a:rPr lang="en-US" dirty="0" err="1">
                <a:latin typeface="Century Schoolbook" panose="02040604050505020304" pitchFamily="18" charset="0"/>
              </a:rPr>
              <a:t>idf</a:t>
            </a:r>
            <a:r>
              <a:rPr lang="en-US" dirty="0">
                <a:latin typeface="Century Schoolbook" panose="02040604050505020304" pitchFamily="18" charset="0"/>
              </a:rPr>
              <a:t> </a:t>
            </a:r>
          </a:p>
          <a:p>
            <a:pPr marL="457200" indent="-457200" algn="just">
              <a:lnSpc>
                <a:spcPct val="160000"/>
              </a:lnSpc>
              <a:buFont typeface="Arial" panose="020B0604020202020204" pitchFamily="34" charset="0"/>
              <a:buAutoNum type="arabicPeriod"/>
            </a:pPr>
            <a:r>
              <a:rPr lang="en-US" dirty="0" err="1">
                <a:latin typeface="Century Schoolbook" panose="02040604050505020304" pitchFamily="18" charset="0"/>
              </a:rPr>
              <a:t>kita</a:t>
            </a:r>
            <a:r>
              <a:rPr lang="en-US" dirty="0">
                <a:latin typeface="Century Schoolbook" panose="02040604050505020304" pitchFamily="18" charset="0"/>
              </a:rPr>
              <a:t>, ajar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D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5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Judul 3">
            <a:extLst>
              <a:ext uri="{FF2B5EF4-FFF2-40B4-BE49-F238E27FC236}">
                <a16:creationId xmlns:a16="http://schemas.microsoft.com/office/drawing/2014/main" id="{BBBF52AF-C808-4CAD-9582-86DA3667C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174"/>
          </a:xfrm>
        </p:spPr>
        <p:txBody>
          <a:bodyPr>
            <a:noAutofit/>
          </a:bodyPr>
          <a:lstStyle/>
          <a:p>
            <a:r>
              <a:rPr lang="en-US" sz="6000" b="1" dirty="0">
                <a:latin typeface="Gabriola" panose="04040605051002020D02" pitchFamily="82" charset="0"/>
              </a:rPr>
              <a:t>Text-Mining</a:t>
            </a:r>
            <a:endParaRPr lang="en-ID" sz="6000" b="1" dirty="0">
              <a:latin typeface="Gabriola" panose="04040605051002020D02" pitchFamily="82" charset="0"/>
            </a:endParaRPr>
          </a:p>
        </p:txBody>
      </p:sp>
      <p:sp>
        <p:nvSpPr>
          <p:cNvPr id="2" name="Persegi Panjang: Sudut Lengkung 1">
            <a:extLst>
              <a:ext uri="{FF2B5EF4-FFF2-40B4-BE49-F238E27FC236}">
                <a16:creationId xmlns:a16="http://schemas.microsoft.com/office/drawing/2014/main" id="{FD0A57EC-3B76-4F63-B9E5-732D8A600A00}"/>
              </a:ext>
            </a:extLst>
          </p:cNvPr>
          <p:cNvSpPr/>
          <p:nvPr/>
        </p:nvSpPr>
        <p:spPr>
          <a:xfrm>
            <a:off x="982639" y="1296537"/>
            <a:ext cx="9840036" cy="21324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200" b="1" dirty="0">
                <a:latin typeface="Century Schoolbook" panose="02040604050505020304" pitchFamily="18" charset="0"/>
              </a:rPr>
              <a:t>Text Mining </a:t>
            </a:r>
            <a:r>
              <a:rPr lang="en-US" sz="2200" dirty="0" err="1">
                <a:latin typeface="Century Schoolbook" panose="02040604050505020304" pitchFamily="18" charset="0"/>
              </a:rPr>
              <a:t>adalah</a:t>
            </a:r>
            <a:r>
              <a:rPr lang="en-US" sz="2200" dirty="0">
                <a:latin typeface="Century Schoolbook" panose="02040604050505020304" pitchFamily="18" charset="0"/>
              </a:rPr>
              <a:t> salah </a:t>
            </a:r>
            <a:r>
              <a:rPr lang="en-US" sz="2200" dirty="0" err="1">
                <a:latin typeface="Century Schoolbook" panose="02040604050505020304" pitchFamily="18" charset="0"/>
              </a:rPr>
              <a:t>satu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bidang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khusus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dalam</a:t>
            </a:r>
            <a:r>
              <a:rPr lang="en-US" sz="2200" dirty="0">
                <a:latin typeface="Century Schoolbook" panose="02040604050505020304" pitchFamily="18" charset="0"/>
              </a:rPr>
              <a:t> data mining yang </a:t>
            </a:r>
            <a:r>
              <a:rPr lang="en-US" sz="2200" dirty="0" err="1">
                <a:latin typeface="Century Schoolbook" panose="02040604050505020304" pitchFamily="18" charset="0"/>
              </a:rPr>
              <a:t>memiliki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definisi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menambang</a:t>
            </a:r>
            <a:r>
              <a:rPr lang="en-US" sz="2200" dirty="0">
                <a:latin typeface="Century Schoolbook" panose="02040604050505020304" pitchFamily="18" charset="0"/>
              </a:rPr>
              <a:t> data </a:t>
            </a:r>
            <a:r>
              <a:rPr lang="en-US" sz="2200" dirty="0" err="1">
                <a:latin typeface="Century Schoolbook" panose="02040604050505020304" pitchFamily="18" charset="0"/>
              </a:rPr>
              <a:t>berupa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teks</a:t>
            </a:r>
            <a:r>
              <a:rPr lang="en-US" sz="2200" dirty="0">
                <a:latin typeface="Century Schoolbook" panose="02040604050505020304" pitchFamily="18" charset="0"/>
              </a:rPr>
              <a:t> di mana </a:t>
            </a:r>
            <a:r>
              <a:rPr lang="en-US" sz="2200" dirty="0" err="1">
                <a:latin typeface="Century Schoolbook" panose="02040604050505020304" pitchFamily="18" charset="0"/>
              </a:rPr>
              <a:t>sumber</a:t>
            </a:r>
            <a:r>
              <a:rPr lang="en-US" sz="2200" dirty="0">
                <a:latin typeface="Century Schoolbook" panose="02040604050505020304" pitchFamily="18" charset="0"/>
              </a:rPr>
              <a:t> data </a:t>
            </a:r>
            <a:r>
              <a:rPr lang="en-US" sz="2200" dirty="0" err="1">
                <a:latin typeface="Century Schoolbook" panose="02040604050505020304" pitchFamily="18" charset="0"/>
              </a:rPr>
              <a:t>biasanya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didapatkan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dari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dokumen</a:t>
            </a:r>
            <a:r>
              <a:rPr lang="en-US" sz="2200" dirty="0">
                <a:latin typeface="Century Schoolbook" panose="02040604050505020304" pitchFamily="18" charset="0"/>
              </a:rPr>
              <a:t> dan </a:t>
            </a:r>
            <a:r>
              <a:rPr lang="en-US" sz="2200" dirty="0" err="1">
                <a:latin typeface="Century Schoolbook" panose="02040604050505020304" pitchFamily="18" charset="0"/>
              </a:rPr>
              <a:t>tujuannya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adalah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mencari</a:t>
            </a:r>
            <a:r>
              <a:rPr lang="en-US" sz="2200" dirty="0">
                <a:latin typeface="Century Schoolbook" panose="02040604050505020304" pitchFamily="18" charset="0"/>
              </a:rPr>
              <a:t> kata-kata yang </a:t>
            </a:r>
            <a:r>
              <a:rPr lang="en-US" sz="2200" dirty="0" err="1">
                <a:latin typeface="Century Schoolbook" panose="02040604050505020304" pitchFamily="18" charset="0"/>
              </a:rPr>
              <a:t>dapat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mewakili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isi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dari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dokumen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sehingga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dapat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dianalisa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keterhubungan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antar</a:t>
            </a:r>
            <a:r>
              <a:rPr lang="en-US" sz="2200" dirty="0">
                <a:latin typeface="Century Schoolbook" panose="02040604050505020304" pitchFamily="18" charset="0"/>
              </a:rPr>
              <a:t> </a:t>
            </a:r>
            <a:r>
              <a:rPr lang="en-US" sz="2200" dirty="0" err="1">
                <a:latin typeface="Century Schoolbook" panose="02040604050505020304" pitchFamily="18" charset="0"/>
              </a:rPr>
              <a:t>dokumen</a:t>
            </a:r>
            <a:r>
              <a:rPr lang="en-US" sz="2200" dirty="0">
                <a:latin typeface="Century Schoolbook" panose="02040604050505020304" pitchFamily="18" charset="0"/>
              </a:rPr>
              <a:t> (Mooney,2006)</a:t>
            </a:r>
            <a:endParaRPr lang="en-ID" sz="2200" dirty="0">
              <a:latin typeface="Century Schoolbook" panose="02040604050505020304" pitchFamily="18" charset="0"/>
            </a:endParaRPr>
          </a:p>
        </p:txBody>
      </p:sp>
      <p:sp>
        <p:nvSpPr>
          <p:cNvPr id="6" name="Persegi Panjang: Sudut Lengkung 5">
            <a:extLst>
              <a:ext uri="{FF2B5EF4-FFF2-40B4-BE49-F238E27FC236}">
                <a16:creationId xmlns:a16="http://schemas.microsoft.com/office/drawing/2014/main" id="{F014C7E5-9494-49F7-8673-3F291066A6D8}"/>
              </a:ext>
            </a:extLst>
          </p:cNvPr>
          <p:cNvSpPr/>
          <p:nvPr/>
        </p:nvSpPr>
        <p:spPr>
          <a:xfrm>
            <a:off x="982639" y="3869141"/>
            <a:ext cx="9717206" cy="237471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latin typeface="Century Schoolbook" panose="02040604050505020304" pitchFamily="18" charset="0"/>
              </a:rPr>
              <a:t>Text Mining </a:t>
            </a:r>
            <a:r>
              <a:rPr lang="en-US" sz="2400" dirty="0" err="1">
                <a:latin typeface="Century Schoolbook" panose="02040604050505020304" pitchFamily="18" charset="0"/>
              </a:rPr>
              <a:t>dapat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digunakan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untuk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menganalisa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dokumen</a:t>
            </a:r>
            <a:r>
              <a:rPr lang="en-US" sz="2400" dirty="0">
                <a:latin typeface="Century Schoolbook" panose="02040604050505020304" pitchFamily="18" charset="0"/>
              </a:rPr>
              <a:t>, </a:t>
            </a:r>
            <a:r>
              <a:rPr lang="en-US" sz="2400" b="1" dirty="0" err="1">
                <a:latin typeface="Century Schoolbook" panose="02040604050505020304" pitchFamily="18" charset="0"/>
              </a:rPr>
              <a:t>mengelompokkan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dokumen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berdasarkan</a:t>
            </a:r>
            <a:r>
              <a:rPr lang="en-US" sz="2400" dirty="0">
                <a:latin typeface="Century Schoolbook" panose="02040604050505020304" pitchFamily="18" charset="0"/>
              </a:rPr>
              <a:t> kata-kata yang </a:t>
            </a:r>
            <a:r>
              <a:rPr lang="en-US" sz="2400" dirty="0" err="1">
                <a:latin typeface="Century Schoolbook" panose="02040604050505020304" pitchFamily="18" charset="0"/>
              </a:rPr>
              <a:t>terkandung</a:t>
            </a:r>
            <a:r>
              <a:rPr lang="en-US" sz="2400" dirty="0">
                <a:latin typeface="Century Schoolbook" panose="02040604050505020304" pitchFamily="18" charset="0"/>
              </a:rPr>
              <a:t> di </a:t>
            </a:r>
            <a:r>
              <a:rPr lang="en-US" sz="2400" dirty="0" err="1">
                <a:latin typeface="Century Schoolbook" panose="02040604050505020304" pitchFamily="18" charset="0"/>
              </a:rPr>
              <a:t>dalamnya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serta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menentukan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kesamaan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dirty="0">
                <a:latin typeface="Century Schoolbook" panose="02040604050505020304" pitchFamily="18" charset="0"/>
              </a:rPr>
              <a:t>di </a:t>
            </a:r>
            <a:r>
              <a:rPr lang="en-US" sz="2400" dirty="0" err="1">
                <a:latin typeface="Century Schoolbook" panose="02040604050505020304" pitchFamily="18" charset="0"/>
              </a:rPr>
              <a:t>antara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dokumen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untuk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mengetahui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bagaimana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mereka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berhubungan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dengan</a:t>
            </a:r>
            <a:r>
              <a:rPr lang="en-US" sz="2400" dirty="0">
                <a:latin typeface="Century Schoolbook" panose="02040604050505020304" pitchFamily="18" charset="0"/>
              </a:rPr>
              <a:t> variable </a:t>
            </a:r>
            <a:r>
              <a:rPr lang="en-US" sz="2400" dirty="0" err="1">
                <a:latin typeface="Century Schoolbook" panose="02040604050505020304" pitchFamily="18" charset="0"/>
              </a:rPr>
              <a:t>lainnya</a:t>
            </a:r>
            <a:r>
              <a:rPr lang="en-US" sz="2400" dirty="0">
                <a:latin typeface="Century Schoolbook" panose="02040604050505020304" pitchFamily="18" charset="0"/>
              </a:rPr>
              <a:t> (</a:t>
            </a:r>
            <a:r>
              <a:rPr lang="en-US" sz="2400" dirty="0" err="1">
                <a:latin typeface="Century Schoolbook" panose="02040604050505020304" pitchFamily="18" charset="0"/>
              </a:rPr>
              <a:t>Statsoft</a:t>
            </a:r>
            <a:r>
              <a:rPr lang="en-US" sz="2400" dirty="0">
                <a:latin typeface="Century Schoolbook" panose="02040604050505020304" pitchFamily="18" charset="0"/>
              </a:rPr>
              <a:t>, 2015)</a:t>
            </a:r>
            <a:endParaRPr lang="en-ID" sz="2400" dirty="0">
              <a:latin typeface="Century Schoolbook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061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564E82-4871-422C-9630-584258C2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469"/>
          </a:xfrm>
        </p:spPr>
        <p:txBody>
          <a:bodyPr>
            <a:normAutofit/>
          </a:bodyPr>
          <a:lstStyle/>
          <a:p>
            <a:r>
              <a:rPr lang="en-US" sz="5400" b="1" dirty="0" err="1">
                <a:latin typeface="Gabriola" panose="04040605051002020D02" pitchFamily="82" charset="0"/>
              </a:rPr>
              <a:t>Penghitungan</a:t>
            </a:r>
            <a:r>
              <a:rPr lang="en-US" sz="5400" b="1" dirty="0">
                <a:latin typeface="Gabriola" panose="04040605051002020D02" pitchFamily="82" charset="0"/>
              </a:rPr>
              <a:t> TF-IDF</a:t>
            </a:r>
            <a:endParaRPr lang="en-ID" sz="5400" b="1" dirty="0">
              <a:latin typeface="Gabriola" panose="04040605051002020D02" pitchFamily="82" charset="0"/>
            </a:endParaRPr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64397F6F-3E18-49E5-95AE-72025D309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2785"/>
              </p:ext>
            </p:extLst>
          </p:nvPr>
        </p:nvGraphicFramePr>
        <p:xfrm>
          <a:off x="838200" y="1374759"/>
          <a:ext cx="9711522" cy="52741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587">
                  <a:extLst>
                    <a:ext uri="{9D8B030D-6E8A-4147-A177-3AD203B41FA5}">
                      <a16:colId xmlns:a16="http://schemas.microsoft.com/office/drawing/2014/main" val="390460339"/>
                    </a:ext>
                  </a:extLst>
                </a:gridCol>
                <a:gridCol w="1726822">
                  <a:extLst>
                    <a:ext uri="{9D8B030D-6E8A-4147-A177-3AD203B41FA5}">
                      <a16:colId xmlns:a16="http://schemas.microsoft.com/office/drawing/2014/main" val="352210473"/>
                    </a:ext>
                  </a:extLst>
                </a:gridCol>
                <a:gridCol w="1510352">
                  <a:extLst>
                    <a:ext uri="{9D8B030D-6E8A-4147-A177-3AD203B41FA5}">
                      <a16:colId xmlns:a16="http://schemas.microsoft.com/office/drawing/2014/main" val="3656986867"/>
                    </a:ext>
                  </a:extLst>
                </a:gridCol>
                <a:gridCol w="1618587">
                  <a:extLst>
                    <a:ext uri="{9D8B030D-6E8A-4147-A177-3AD203B41FA5}">
                      <a16:colId xmlns:a16="http://schemas.microsoft.com/office/drawing/2014/main" val="1752456018"/>
                    </a:ext>
                  </a:extLst>
                </a:gridCol>
                <a:gridCol w="1618587">
                  <a:extLst>
                    <a:ext uri="{9D8B030D-6E8A-4147-A177-3AD203B41FA5}">
                      <a16:colId xmlns:a16="http://schemas.microsoft.com/office/drawing/2014/main" val="2856969786"/>
                    </a:ext>
                  </a:extLst>
                </a:gridCol>
                <a:gridCol w="1618587">
                  <a:extLst>
                    <a:ext uri="{9D8B030D-6E8A-4147-A177-3AD203B41FA5}">
                      <a16:colId xmlns:a16="http://schemas.microsoft.com/office/drawing/2014/main" val="2192131228"/>
                    </a:ext>
                  </a:extLst>
                </a:gridCol>
              </a:tblGrid>
              <a:tr h="405705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Term (t)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 (</a:t>
                      </a:r>
                      <a:r>
                        <a:rPr lang="en-US" b="1" dirty="0" err="1"/>
                        <a:t>Dokumen</a:t>
                      </a:r>
                      <a:r>
                        <a:rPr lang="en-US" b="1" dirty="0"/>
                        <a:t> 1)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D3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D4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D5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43512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/>
                        <a:t>Saya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46751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/>
                        <a:t>Ajar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81232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Hitung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22149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Tf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66642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Idf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24356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86946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Muncul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5119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Dokumen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49392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awal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40511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49189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akhir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23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kita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6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844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41A07F0-9DC0-49FA-942C-9A69410C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358" y="760911"/>
            <a:ext cx="4429836" cy="671338"/>
          </a:xfrm>
        </p:spPr>
        <p:txBody>
          <a:bodyPr>
            <a:normAutofit fontScale="90000"/>
          </a:bodyPr>
          <a:lstStyle/>
          <a:p>
            <a:r>
              <a:rPr lang="en-US" sz="4800" b="1" dirty="0" err="1">
                <a:latin typeface="Gabriola" panose="04040605051002020D02" pitchFamily="82" charset="0"/>
              </a:rPr>
              <a:t>Menghitung</a:t>
            </a:r>
            <a:r>
              <a:rPr lang="en-US" sz="4800" b="1" dirty="0">
                <a:latin typeface="Gabriola" panose="04040605051002020D02" pitchFamily="82" charset="0"/>
              </a:rPr>
              <a:t> document frequency (df) dan </a:t>
            </a:r>
            <a:r>
              <a:rPr lang="en-US" sz="4800" b="1" dirty="0" err="1">
                <a:latin typeface="Gabriola" panose="04040605051002020D02" pitchFamily="82" charset="0"/>
              </a:rPr>
              <a:t>idf</a:t>
            </a:r>
            <a:endParaRPr lang="en-ID" sz="4800" b="1" dirty="0">
              <a:latin typeface="Gabriola" panose="04040605051002020D02" pitchFamily="8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el 3">
                <a:extLst>
                  <a:ext uri="{FF2B5EF4-FFF2-40B4-BE49-F238E27FC236}">
                    <a16:creationId xmlns:a16="http://schemas.microsoft.com/office/drawing/2014/main" id="{2BC12F22-8D5A-4745-AA73-1EF68DFF07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328700"/>
                  </p:ext>
                </p:extLst>
              </p:nvPr>
            </p:nvGraphicFramePr>
            <p:xfrm>
              <a:off x="4913194" y="364360"/>
              <a:ext cx="6040275" cy="62723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0436">
                      <a:extLst>
                        <a:ext uri="{9D8B030D-6E8A-4147-A177-3AD203B41FA5}">
                          <a16:colId xmlns:a16="http://schemas.microsoft.com/office/drawing/2014/main" val="390460339"/>
                        </a:ext>
                      </a:extLst>
                    </a:gridCol>
                    <a:gridCol w="1883391">
                      <a:extLst>
                        <a:ext uri="{9D8B030D-6E8A-4147-A177-3AD203B41FA5}">
                          <a16:colId xmlns:a16="http://schemas.microsoft.com/office/drawing/2014/main" val="352210473"/>
                        </a:ext>
                      </a:extLst>
                    </a:gridCol>
                    <a:gridCol w="2546448">
                      <a:extLst>
                        <a:ext uri="{9D8B030D-6E8A-4147-A177-3AD203B41FA5}">
                          <a16:colId xmlns:a16="http://schemas.microsoft.com/office/drawing/2014/main" val="3912195669"/>
                        </a:ext>
                      </a:extLst>
                    </a:gridCol>
                  </a:tblGrid>
                  <a:tr h="405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Term (t)</a:t>
                          </a:r>
                          <a:endParaRPr lang="en-ID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df</a:t>
                          </a:r>
                          <a:endParaRPr lang="en-ID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/>
                            <a:t>idf</a:t>
                          </a:r>
                          <a:endParaRPr lang="en-ID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43512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Saya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=0,6989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3130746751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Ajar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3979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3658381232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Hitung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540922149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Tf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0969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2377266642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Idf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</m:t>
                                </m:r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1096624356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Frekuensi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=0,6989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2244586946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Muncul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=0,6989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1548735119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Dokumen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=0,6989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1308949392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awal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=0,6989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974840511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Df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=0,6989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3447949189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akhir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=0,6989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249114123"/>
                      </a:ext>
                    </a:extLst>
                  </a:tr>
                  <a:tr h="405705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kita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t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ID" sz="1400" b="0" i="1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ID" sz="1400" b="0" i="0" u="none" strike="noStrike" smtClean="0"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ID" sz="1400" b="0" i="1" u="none" strike="noStrike" smtClean="0">
                                            <a:solidFill>
                                              <a:srgbClr val="000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5</m:t>
                                            </m:r>
                                          </m:num>
                                          <m:den>
                                            <m:r>
                                              <a:rPr lang="en-US" sz="1400" b="0" i="1" u="none" strike="noStrike" smtClean="0">
                                                <a:solidFill>
                                                  <a:srgbClr val="000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  <m:r>
                                  <a:rPr lang="en-US" sz="1400" b="0" i="1" u="none" strike="noStrike" smtClean="0"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=0,6989</m:t>
                                </m:r>
                              </m:oMath>
                            </m:oMathPara>
                          </a14:m>
                          <a:endParaRPr lang="en-ID" sz="14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</a:endParaRPr>
                        </a:p>
                      </a:txBody>
                      <a:tcPr marL="9525" marR="9525" marT="9525" marB="0"/>
                    </a:tc>
                    <a:extLst>
                      <a:ext uri="{0D108BD9-81ED-4DB2-BD59-A6C34878D82A}">
                        <a16:rowId xmlns:a16="http://schemas.microsoft.com/office/drawing/2014/main" val="410946192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el 3">
                <a:extLst>
                  <a:ext uri="{FF2B5EF4-FFF2-40B4-BE49-F238E27FC236}">
                    <a16:creationId xmlns:a16="http://schemas.microsoft.com/office/drawing/2014/main" id="{2BC12F22-8D5A-4745-AA73-1EF68DFF077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48328700"/>
                  </p:ext>
                </p:extLst>
              </p:nvPr>
            </p:nvGraphicFramePr>
            <p:xfrm>
              <a:off x="4913194" y="364360"/>
              <a:ext cx="6040275" cy="627234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10436">
                      <a:extLst>
                        <a:ext uri="{9D8B030D-6E8A-4147-A177-3AD203B41FA5}">
                          <a16:colId xmlns:a16="http://schemas.microsoft.com/office/drawing/2014/main" val="390460339"/>
                        </a:ext>
                      </a:extLst>
                    </a:gridCol>
                    <a:gridCol w="1883391">
                      <a:extLst>
                        <a:ext uri="{9D8B030D-6E8A-4147-A177-3AD203B41FA5}">
                          <a16:colId xmlns:a16="http://schemas.microsoft.com/office/drawing/2014/main" val="352210473"/>
                        </a:ext>
                      </a:extLst>
                    </a:gridCol>
                    <a:gridCol w="2546448">
                      <a:extLst>
                        <a:ext uri="{9D8B030D-6E8A-4147-A177-3AD203B41FA5}">
                          <a16:colId xmlns:a16="http://schemas.microsoft.com/office/drawing/2014/main" val="3912195669"/>
                        </a:ext>
                      </a:extLst>
                    </a:gridCol>
                  </a:tblGrid>
                  <a:tr h="40570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Term (t)</a:t>
                          </a:r>
                          <a:endParaRPr lang="en-ID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/>
                            <a:t>df</a:t>
                          </a:r>
                          <a:endParaRPr lang="en-ID" sz="1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err="1"/>
                            <a:t>idf</a:t>
                          </a:r>
                          <a:endParaRPr lang="en-ID" sz="1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443512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Saya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90000" r="-478" b="-112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0746751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Ajar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190000" r="-478" b="-102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58381232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Hitung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5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290000" r="-478" b="-926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0922149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Tf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385185" r="-478" b="-8148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7266642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Idf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4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491250" r="-478" b="-7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6624356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Frekuensi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591250" r="-478" b="-62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4586946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Muncul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682716" r="-478" b="-5172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8735119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Dokumen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792500" r="-478" b="-42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08949392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awal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892500" r="-478" b="-32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4840511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Df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992500" r="-478" b="-223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7949189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akhir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1079012" r="-478" b="-1209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114123"/>
                      </a:ext>
                    </a:extLst>
                  </a:tr>
                  <a:tr h="488887"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kita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  <a:endParaRPr lang="en-ID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525" marR="9525" marT="9525" marB="0">
                        <a:blipFill>
                          <a:blip r:embed="rId2"/>
                          <a:stretch>
                            <a:fillRect l="-137560" t="-1193750" r="-478" b="-22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946192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5C920D50-D3DD-4993-9C7D-4C4D33F9F8DC}"/>
                  </a:ext>
                </a:extLst>
              </p:cNvPr>
              <p:cNvSpPr txBox="1"/>
              <p:nvPr/>
            </p:nvSpPr>
            <p:spPr>
              <a:xfrm>
                <a:off x="816591" y="2091519"/>
                <a:ext cx="2497540" cy="67133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𝑖𝑑𝑓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D" sz="2400" b="1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D" sz="2400" b="1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ID" sz="2400" b="1"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f>
                          <m:fPr>
                            <m:ctrlPr>
                              <a:rPr lang="en-ID" sz="24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𝑫</m:t>
                            </m:r>
                          </m:num>
                          <m:den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𝒅𝒇</m:t>
                            </m:r>
                          </m:den>
                        </m:f>
                      </m:e>
                    </m:func>
                  </m:oMath>
                </a14:m>
                <a:endParaRPr lang="en-ID" sz="2400" dirty="0"/>
              </a:p>
            </p:txBody>
          </p:sp>
        </mc:Choice>
        <mc:Fallback>
          <p:sp>
            <p:nvSpPr>
              <p:cNvPr id="5" name="Kotak Teks 4">
                <a:extLst>
                  <a:ext uri="{FF2B5EF4-FFF2-40B4-BE49-F238E27FC236}">
                    <a16:creationId xmlns:a16="http://schemas.microsoft.com/office/drawing/2014/main" id="{5C920D50-D3DD-4993-9C7D-4C4D33F9F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91" y="2091519"/>
                <a:ext cx="2497540" cy="67133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4596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61564E82-4871-422C-9630-584258C2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44559"/>
          </a:xfrm>
        </p:spPr>
        <p:txBody>
          <a:bodyPr>
            <a:normAutofit fontScale="90000"/>
          </a:bodyPr>
          <a:lstStyle/>
          <a:p>
            <a:r>
              <a:rPr lang="en-US" sz="5400" b="1" dirty="0" err="1">
                <a:latin typeface="Gabriola" panose="04040605051002020D02" pitchFamily="82" charset="0"/>
              </a:rPr>
              <a:t>Penghitungan</a:t>
            </a:r>
            <a:r>
              <a:rPr lang="en-US" sz="5400" b="1" dirty="0">
                <a:latin typeface="Gabriola" panose="04040605051002020D02" pitchFamily="82" charset="0"/>
              </a:rPr>
              <a:t> TF-IDF</a:t>
            </a:r>
            <a:endParaRPr lang="en-ID" sz="5400" b="1" dirty="0">
              <a:latin typeface="Gabriola" panose="04040605051002020D02" pitchFamily="82" charset="0"/>
            </a:endParaRPr>
          </a:p>
        </p:txBody>
      </p:sp>
      <p:graphicFrame>
        <p:nvGraphicFramePr>
          <p:cNvPr id="3" name="Tabel 3">
            <a:extLst>
              <a:ext uri="{FF2B5EF4-FFF2-40B4-BE49-F238E27FC236}">
                <a16:creationId xmlns:a16="http://schemas.microsoft.com/office/drawing/2014/main" id="{64397F6F-3E18-49E5-95AE-72025D3096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991497"/>
              </p:ext>
            </p:extLst>
          </p:nvPr>
        </p:nvGraphicFramePr>
        <p:xfrm>
          <a:off x="933734" y="813005"/>
          <a:ext cx="10216488" cy="56798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1043">
                  <a:extLst>
                    <a:ext uri="{9D8B030D-6E8A-4147-A177-3AD203B41FA5}">
                      <a16:colId xmlns:a16="http://schemas.microsoft.com/office/drawing/2014/main" val="390460339"/>
                    </a:ext>
                  </a:extLst>
                </a:gridCol>
                <a:gridCol w="588653">
                  <a:extLst>
                    <a:ext uri="{9D8B030D-6E8A-4147-A177-3AD203B41FA5}">
                      <a16:colId xmlns:a16="http://schemas.microsoft.com/office/drawing/2014/main" val="352210473"/>
                    </a:ext>
                  </a:extLst>
                </a:gridCol>
                <a:gridCol w="564426">
                  <a:extLst>
                    <a:ext uri="{9D8B030D-6E8A-4147-A177-3AD203B41FA5}">
                      <a16:colId xmlns:a16="http://schemas.microsoft.com/office/drawing/2014/main" val="3656986867"/>
                    </a:ext>
                  </a:extLst>
                </a:gridCol>
                <a:gridCol w="851374">
                  <a:extLst>
                    <a:ext uri="{9D8B030D-6E8A-4147-A177-3AD203B41FA5}">
                      <a16:colId xmlns:a16="http://schemas.microsoft.com/office/drawing/2014/main" val="1752456018"/>
                    </a:ext>
                  </a:extLst>
                </a:gridCol>
                <a:gridCol w="851374">
                  <a:extLst>
                    <a:ext uri="{9D8B030D-6E8A-4147-A177-3AD203B41FA5}">
                      <a16:colId xmlns:a16="http://schemas.microsoft.com/office/drawing/2014/main" val="2856969786"/>
                    </a:ext>
                  </a:extLst>
                </a:gridCol>
                <a:gridCol w="851374">
                  <a:extLst>
                    <a:ext uri="{9D8B030D-6E8A-4147-A177-3AD203B41FA5}">
                      <a16:colId xmlns:a16="http://schemas.microsoft.com/office/drawing/2014/main" val="2192131228"/>
                    </a:ext>
                  </a:extLst>
                </a:gridCol>
                <a:gridCol w="851374">
                  <a:extLst>
                    <a:ext uri="{9D8B030D-6E8A-4147-A177-3AD203B41FA5}">
                      <a16:colId xmlns:a16="http://schemas.microsoft.com/office/drawing/2014/main" val="2699873952"/>
                    </a:ext>
                  </a:extLst>
                </a:gridCol>
                <a:gridCol w="851374">
                  <a:extLst>
                    <a:ext uri="{9D8B030D-6E8A-4147-A177-3AD203B41FA5}">
                      <a16:colId xmlns:a16="http://schemas.microsoft.com/office/drawing/2014/main" val="4208723567"/>
                    </a:ext>
                  </a:extLst>
                </a:gridCol>
                <a:gridCol w="851374">
                  <a:extLst>
                    <a:ext uri="{9D8B030D-6E8A-4147-A177-3AD203B41FA5}">
                      <a16:colId xmlns:a16="http://schemas.microsoft.com/office/drawing/2014/main" val="2908903717"/>
                    </a:ext>
                  </a:extLst>
                </a:gridCol>
                <a:gridCol w="851374">
                  <a:extLst>
                    <a:ext uri="{9D8B030D-6E8A-4147-A177-3AD203B41FA5}">
                      <a16:colId xmlns:a16="http://schemas.microsoft.com/office/drawing/2014/main" val="2252879970"/>
                    </a:ext>
                  </a:extLst>
                </a:gridCol>
                <a:gridCol w="851374">
                  <a:extLst>
                    <a:ext uri="{9D8B030D-6E8A-4147-A177-3AD203B41FA5}">
                      <a16:colId xmlns:a16="http://schemas.microsoft.com/office/drawing/2014/main" val="236732956"/>
                    </a:ext>
                  </a:extLst>
                </a:gridCol>
                <a:gridCol w="851374">
                  <a:extLst>
                    <a:ext uri="{9D8B030D-6E8A-4147-A177-3AD203B41FA5}">
                      <a16:colId xmlns:a16="http://schemas.microsoft.com/office/drawing/2014/main" val="1155877740"/>
                    </a:ext>
                  </a:extLst>
                </a:gridCol>
              </a:tblGrid>
              <a:tr h="405705"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Term (t)</a:t>
                      </a:r>
                      <a:endParaRPr lang="en-ID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</a:t>
                      </a:r>
                      <a:endParaRPr lang="en-ID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  <a:endParaRPr lang="en-ID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D3</a:t>
                      </a:r>
                      <a:endParaRPr lang="en-ID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D4</a:t>
                      </a:r>
                      <a:endParaRPr lang="en-ID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D5</a:t>
                      </a:r>
                      <a:endParaRPr lang="en-ID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idf</a:t>
                      </a:r>
                      <a:endParaRPr lang="en-ID" b="1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TF*IDF</a:t>
                      </a:r>
                      <a:endParaRPr lang="en-ID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443512"/>
                  </a:ext>
                </a:extLst>
              </a:tr>
              <a:tr h="405705">
                <a:tc v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D1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D2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D3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D4</a:t>
                      </a:r>
                      <a:endParaRPr lang="en-ID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D5</a:t>
                      </a:r>
                      <a:endParaRPr lang="en-ID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574933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/>
                        <a:t>Saya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0,6989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0,6989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746751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/>
                        <a:t>Ajar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0,3979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0,3979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0,3979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381232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Hitung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922149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Tf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0,0969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0,0969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266642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Idf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0,0969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0.0969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24356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Frekuensi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0,6989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0,6989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4586946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Muncul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0,6989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0,6989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735119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Dokumen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0,6989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0,6989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949392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awal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0,6989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0,6989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840511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/>
                        <a:t>Df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0,6989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0,6989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7949189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akhir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0,6989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0,6989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114123"/>
                  </a:ext>
                </a:extLst>
              </a:tr>
              <a:tr h="405705">
                <a:tc>
                  <a:txBody>
                    <a:bodyPr/>
                    <a:lstStyle/>
                    <a:p>
                      <a:r>
                        <a:rPr lang="en-US" dirty="0" err="1"/>
                        <a:t>kita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0,6989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0,6989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9461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5175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BFDE9404-EBBA-4938-9247-A27B5DB58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Gabriola" panose="04040605051002020D02" pitchFamily="82" charset="0"/>
              </a:rPr>
              <a:t>Latihan</a:t>
            </a:r>
            <a:endParaRPr lang="en-ID" sz="6600" b="1" dirty="0">
              <a:latin typeface="Gabriola" panose="04040605051002020D02" pitchFamily="82" charset="0"/>
            </a:endParaRPr>
          </a:p>
        </p:txBody>
      </p:sp>
      <p:sp>
        <p:nvSpPr>
          <p:cNvPr id="3" name="Tampungan Konten 2">
            <a:extLst>
              <a:ext uri="{FF2B5EF4-FFF2-40B4-BE49-F238E27FC236}">
                <a16:creationId xmlns:a16="http://schemas.microsoft.com/office/drawing/2014/main" id="{3E96F533-50D5-4BBF-9D81-26FA4EE5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Hitunglah</a:t>
            </a:r>
            <a:r>
              <a:rPr lang="en-US" dirty="0"/>
              <a:t> </a:t>
            </a:r>
            <a:r>
              <a:rPr lang="en-US" dirty="0" err="1"/>
              <a:t>Pembobotan</a:t>
            </a:r>
            <a:r>
              <a:rPr lang="en-US" dirty="0"/>
              <a:t> TF-IDF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ID" b="0" i="1" dirty="0">
                <a:effectLst/>
                <a:latin typeface="Helvetica Neue"/>
              </a:rPr>
              <a:t>Droplet </a:t>
            </a:r>
            <a:r>
              <a:rPr lang="en-ID" b="0" i="1" dirty="0" err="1">
                <a:effectLst/>
                <a:latin typeface="Helvetica Neue"/>
              </a:rPr>
              <a:t>bisa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menempel</a:t>
            </a:r>
            <a:r>
              <a:rPr lang="en-ID" b="0" i="1" dirty="0">
                <a:effectLst/>
                <a:latin typeface="Helvetica Neue"/>
              </a:rPr>
              <a:t> di </a:t>
            </a:r>
            <a:r>
              <a:rPr lang="en-ID" b="0" i="1" dirty="0" err="1">
                <a:effectLst/>
                <a:latin typeface="Helvetica Neue"/>
              </a:rPr>
              <a:t>pakaian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atau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benda</a:t>
            </a:r>
            <a:r>
              <a:rPr lang="en-ID" b="0" i="1" dirty="0">
                <a:effectLst/>
                <a:latin typeface="Helvetica Neue"/>
              </a:rPr>
              <a:t> di </a:t>
            </a:r>
            <a:r>
              <a:rPr lang="en-ID" b="0" i="1" dirty="0" err="1">
                <a:effectLst/>
                <a:latin typeface="Helvetica Neue"/>
              </a:rPr>
              <a:t>sekitar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penderita</a:t>
            </a:r>
            <a:r>
              <a:rPr lang="en-ID" b="0" i="1" dirty="0">
                <a:effectLst/>
                <a:latin typeface="Helvetica Neue"/>
              </a:rPr>
              <a:t> pada </a:t>
            </a:r>
            <a:r>
              <a:rPr lang="en-ID" b="0" i="1" dirty="0" err="1">
                <a:effectLst/>
                <a:latin typeface="Helvetica Neue"/>
              </a:rPr>
              <a:t>saat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batuk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atau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bersin</a:t>
            </a:r>
            <a:r>
              <a:rPr lang="en-ID" b="0" i="1" dirty="0">
                <a:effectLst/>
                <a:latin typeface="Helvetica Neue"/>
              </a:rPr>
              <a:t>. </a:t>
            </a:r>
            <a:r>
              <a:rPr lang="en-ID" b="0" i="1" dirty="0" err="1">
                <a:effectLst/>
                <a:latin typeface="Helvetica Neue"/>
              </a:rPr>
              <a:t>Namun</a:t>
            </a:r>
            <a:r>
              <a:rPr lang="en-ID" b="0" i="1" dirty="0">
                <a:effectLst/>
                <a:latin typeface="Helvetica Neue"/>
              </a:rPr>
              <a:t>, </a:t>
            </a:r>
            <a:r>
              <a:rPr lang="en-ID" b="0" i="1" dirty="0" err="1">
                <a:effectLst/>
                <a:latin typeface="Helvetica Neue"/>
              </a:rPr>
              <a:t>partikel</a:t>
            </a:r>
            <a:r>
              <a:rPr lang="en-ID" b="0" i="1" dirty="0">
                <a:effectLst/>
                <a:latin typeface="Helvetica Neue"/>
              </a:rPr>
              <a:t> droplet </a:t>
            </a:r>
            <a:r>
              <a:rPr lang="en-ID" b="0" i="1" dirty="0" err="1">
                <a:effectLst/>
                <a:latin typeface="Helvetica Neue"/>
              </a:rPr>
              <a:t>cukup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besar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sehingga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tidak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akan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bertahan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atau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mengendap</a:t>
            </a:r>
            <a:r>
              <a:rPr lang="en-ID" b="0" i="1" dirty="0">
                <a:effectLst/>
                <a:latin typeface="Helvetica Neue"/>
              </a:rPr>
              <a:t> di </a:t>
            </a:r>
            <a:r>
              <a:rPr lang="en-ID" b="0" i="1" dirty="0" err="1">
                <a:effectLst/>
                <a:latin typeface="Helvetica Neue"/>
              </a:rPr>
              <a:t>udara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dalam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waktu</a:t>
            </a:r>
            <a:r>
              <a:rPr lang="en-ID" b="0" i="1" dirty="0">
                <a:effectLst/>
                <a:latin typeface="Helvetica Neue"/>
              </a:rPr>
              <a:t> yang lama. Oleh </a:t>
            </a:r>
            <a:r>
              <a:rPr lang="en-ID" b="0" i="1" dirty="0" err="1">
                <a:effectLst/>
                <a:latin typeface="Helvetica Neue"/>
              </a:rPr>
              <a:t>karena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itu</a:t>
            </a:r>
            <a:r>
              <a:rPr lang="en-ID" b="0" i="1" dirty="0">
                <a:effectLst/>
                <a:latin typeface="Helvetica Neue"/>
              </a:rPr>
              <a:t>, orang yang </a:t>
            </a:r>
            <a:r>
              <a:rPr lang="en-ID" b="0" i="1" dirty="0" err="1">
                <a:effectLst/>
                <a:latin typeface="Helvetica Neue"/>
              </a:rPr>
              <a:t>sedang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sakit</a:t>
            </a:r>
            <a:r>
              <a:rPr lang="en-ID" b="0" i="1" dirty="0">
                <a:effectLst/>
                <a:latin typeface="Helvetica Neue"/>
              </a:rPr>
              <a:t>, </a:t>
            </a:r>
            <a:r>
              <a:rPr lang="en-ID" b="0" i="1" dirty="0" err="1">
                <a:effectLst/>
                <a:latin typeface="Helvetica Neue"/>
              </a:rPr>
              <a:t>diwajibkan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untuk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menggunakan</a:t>
            </a:r>
            <a:r>
              <a:rPr lang="en-ID" b="0" i="1" dirty="0">
                <a:effectLst/>
                <a:latin typeface="Helvetica Neue"/>
              </a:rPr>
              <a:t> masker </a:t>
            </a:r>
            <a:r>
              <a:rPr lang="en-ID" b="0" i="1" dirty="0" err="1">
                <a:effectLst/>
                <a:latin typeface="Helvetica Neue"/>
              </a:rPr>
              <a:t>untuk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mencegah</a:t>
            </a:r>
            <a:r>
              <a:rPr lang="en-ID" b="0" i="1" dirty="0">
                <a:effectLst/>
                <a:latin typeface="Helvetica Neue"/>
              </a:rPr>
              <a:t> </a:t>
            </a:r>
            <a:r>
              <a:rPr lang="en-ID" b="0" i="1" dirty="0" err="1">
                <a:effectLst/>
                <a:latin typeface="Helvetica Neue"/>
              </a:rPr>
              <a:t>penyebaran</a:t>
            </a:r>
            <a:r>
              <a:rPr lang="en-ID" b="0" i="1" dirty="0">
                <a:effectLst/>
                <a:latin typeface="Helvetica Neue"/>
              </a:rPr>
              <a:t> droplet</a:t>
            </a:r>
            <a:r>
              <a:rPr lang="en-ID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5978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5C71B20-1E20-4E8D-88ED-54AF79E9AD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5659174"/>
              </p:ext>
            </p:extLst>
          </p:nvPr>
        </p:nvGraphicFramePr>
        <p:xfrm>
          <a:off x="2031999" y="218364"/>
          <a:ext cx="9118221" cy="62916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Persegi Panjang: Sudut Lengkung 4">
            <a:extLst>
              <a:ext uri="{FF2B5EF4-FFF2-40B4-BE49-F238E27FC236}">
                <a16:creationId xmlns:a16="http://schemas.microsoft.com/office/drawing/2014/main" id="{814AC7D0-47F3-40EB-8A28-51859336C10A}"/>
              </a:ext>
            </a:extLst>
          </p:cNvPr>
          <p:cNvSpPr/>
          <p:nvPr/>
        </p:nvSpPr>
        <p:spPr>
          <a:xfrm>
            <a:off x="327546" y="2320119"/>
            <a:ext cx="2210938" cy="151490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latin typeface="Gabriola" panose="04040605051002020D02" pitchFamily="82" charset="0"/>
              </a:rPr>
              <a:t>Tipe</a:t>
            </a:r>
            <a:r>
              <a:rPr lang="en-US" sz="4400" b="1" dirty="0">
                <a:latin typeface="Gabriola" panose="04040605051002020D02" pitchFamily="82" charset="0"/>
              </a:rPr>
              <a:t> Text Mining</a:t>
            </a:r>
            <a:endParaRPr lang="en-ID" sz="44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651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10850315-1499-406F-82ED-007AB1327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0997"/>
          </a:xfrm>
        </p:spPr>
        <p:txBody>
          <a:bodyPr>
            <a:noAutofit/>
          </a:bodyPr>
          <a:lstStyle/>
          <a:p>
            <a:r>
              <a:rPr lang="en-US" sz="4800" b="1" dirty="0">
                <a:latin typeface="Gabriola" panose="04040605051002020D02" pitchFamily="82" charset="0"/>
              </a:rPr>
              <a:t>Preprocessing Text Mining</a:t>
            </a:r>
            <a:endParaRPr lang="en-ID" sz="4800" b="1" dirty="0">
              <a:latin typeface="Gabriola" panose="04040605051002020D02" pitchFamily="82" charset="0"/>
            </a:endParaRPr>
          </a:p>
        </p:txBody>
      </p:sp>
      <p:pic>
        <p:nvPicPr>
          <p:cNvPr id="5" name="Gambar 4">
            <a:extLst>
              <a:ext uri="{FF2B5EF4-FFF2-40B4-BE49-F238E27FC236}">
                <a16:creationId xmlns:a16="http://schemas.microsoft.com/office/drawing/2014/main" id="{6323935D-CF7A-4879-A060-4645943BD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590" y="2797637"/>
            <a:ext cx="2866667" cy="3695238"/>
          </a:xfrm>
          <a:prstGeom prst="rect">
            <a:avLst/>
          </a:prstGeom>
        </p:spPr>
      </p:pic>
      <p:sp>
        <p:nvSpPr>
          <p:cNvPr id="3" name="Persegi Panjang: Sudut Lengkung 2">
            <a:extLst>
              <a:ext uri="{FF2B5EF4-FFF2-40B4-BE49-F238E27FC236}">
                <a16:creationId xmlns:a16="http://schemas.microsoft.com/office/drawing/2014/main" id="{23508D54-8ED5-4FF5-AA66-58315BA01567}"/>
              </a:ext>
            </a:extLst>
          </p:cNvPr>
          <p:cNvSpPr/>
          <p:nvPr/>
        </p:nvSpPr>
        <p:spPr>
          <a:xfrm>
            <a:off x="838200" y="1375040"/>
            <a:ext cx="10161896" cy="132367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>
                <a:latin typeface="Century Schoolbook" panose="02040604050505020304" pitchFamily="18" charset="0"/>
              </a:rPr>
              <a:t>Text Preprocessing </a:t>
            </a:r>
            <a:r>
              <a:rPr lang="en-US" sz="2400" dirty="0" err="1">
                <a:latin typeface="Century Schoolbook" panose="02040604050505020304" pitchFamily="18" charset="0"/>
              </a:rPr>
              <a:t>merupakan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tahapan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awal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terhadap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pengolahan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teks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untuk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mempersiapkan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teks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menjadi</a:t>
            </a:r>
            <a:r>
              <a:rPr lang="en-US" sz="2400" dirty="0">
                <a:latin typeface="Century Schoolbook" panose="02040604050505020304" pitchFamily="18" charset="0"/>
              </a:rPr>
              <a:t> data yang </a:t>
            </a:r>
            <a:r>
              <a:rPr lang="en-US" sz="2400" dirty="0" err="1">
                <a:latin typeface="Century Schoolbook" panose="02040604050505020304" pitchFamily="18" charset="0"/>
              </a:rPr>
              <a:t>akan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diolah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lebih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lanjut</a:t>
            </a:r>
            <a:r>
              <a:rPr lang="en-US" sz="2400" dirty="0">
                <a:latin typeface="Century Schoolbook" panose="02040604050505020304" pitchFamily="18" charset="0"/>
              </a:rPr>
              <a:t>.</a:t>
            </a:r>
            <a:endParaRPr lang="en-ID" sz="2400" dirty="0">
              <a:latin typeface="Century Schoolbook" panose="02040604050505020304" pitchFamily="18" charset="0"/>
            </a:endParaRPr>
          </a:p>
        </p:txBody>
      </p:sp>
      <p:sp>
        <p:nvSpPr>
          <p:cNvPr id="7" name="Panah: Pentagon 6">
            <a:extLst>
              <a:ext uri="{FF2B5EF4-FFF2-40B4-BE49-F238E27FC236}">
                <a16:creationId xmlns:a16="http://schemas.microsoft.com/office/drawing/2014/main" id="{CFACBC62-A168-44C0-A99D-642A2F5F89BF}"/>
              </a:ext>
            </a:extLst>
          </p:cNvPr>
          <p:cNvSpPr/>
          <p:nvPr/>
        </p:nvSpPr>
        <p:spPr>
          <a:xfrm>
            <a:off x="2019869" y="3698543"/>
            <a:ext cx="2497540" cy="1685499"/>
          </a:xfrm>
          <a:prstGeom prst="homePlat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err="1">
                <a:latin typeface="Gabriola" panose="04040605051002020D02" pitchFamily="82" charset="0"/>
              </a:rPr>
              <a:t>Tahapan</a:t>
            </a:r>
            <a:r>
              <a:rPr lang="en-US" sz="3200" b="1" dirty="0">
                <a:latin typeface="Gabriola" panose="04040605051002020D02" pitchFamily="82" charset="0"/>
              </a:rPr>
              <a:t> Preprocessing Text Mining</a:t>
            </a:r>
            <a:endParaRPr lang="en-ID" sz="3200" b="1" dirty="0"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412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ED0B3155-8D8C-4C26-8497-A4F113F4F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88860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Gabriola" panose="04040605051002020D02" pitchFamily="82" charset="0"/>
              </a:rPr>
              <a:t>Tokenizing</a:t>
            </a:r>
            <a:endParaRPr lang="en-ID" sz="6000" b="1" dirty="0">
              <a:latin typeface="Gabriola" panose="04040605051002020D02" pitchFamily="82" charset="0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6E6BC518-34D3-4947-8C12-2E9245745B20}"/>
              </a:ext>
            </a:extLst>
          </p:cNvPr>
          <p:cNvSpPr/>
          <p:nvPr/>
        </p:nvSpPr>
        <p:spPr>
          <a:xfrm>
            <a:off x="1023582" y="1690688"/>
            <a:ext cx="9703558" cy="10934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latin typeface="Century Schoolbook" panose="02040604050505020304" pitchFamily="18" charset="0"/>
              </a:rPr>
              <a:t>Tahap</a:t>
            </a:r>
            <a:r>
              <a:rPr lang="en-US" sz="2400" b="1" dirty="0">
                <a:latin typeface="Century Schoolbook" panose="02040604050505020304" pitchFamily="18" charset="0"/>
              </a:rPr>
              <a:t> Tokenizing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adalah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tahap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pemotongan</a:t>
            </a:r>
            <a:r>
              <a:rPr lang="en-US" sz="2400" dirty="0">
                <a:latin typeface="Century Schoolbook" panose="02040604050505020304" pitchFamily="18" charset="0"/>
              </a:rPr>
              <a:t> string </a:t>
            </a:r>
            <a:r>
              <a:rPr lang="en-US" sz="2400" dirty="0" err="1">
                <a:latin typeface="Century Schoolbook" panose="02040604050505020304" pitchFamily="18" charset="0"/>
              </a:rPr>
              <a:t>atau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kalimat</a:t>
            </a:r>
            <a:r>
              <a:rPr lang="en-US" sz="2400" dirty="0">
                <a:latin typeface="Century Schoolbook" panose="02040604050505020304" pitchFamily="18" charset="0"/>
              </a:rPr>
              <a:t> input </a:t>
            </a:r>
            <a:r>
              <a:rPr lang="en-US" sz="2400" dirty="0" err="1">
                <a:latin typeface="Century Schoolbook" panose="02040604050505020304" pitchFamily="18" charset="0"/>
              </a:rPr>
              <a:t>berdasarkan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tiap</a:t>
            </a:r>
            <a:r>
              <a:rPr lang="en-US" sz="2400" dirty="0">
                <a:latin typeface="Century Schoolbook" panose="02040604050505020304" pitchFamily="18" charset="0"/>
              </a:rPr>
              <a:t> kata yang </a:t>
            </a:r>
            <a:r>
              <a:rPr lang="en-US" sz="2400" dirty="0" err="1">
                <a:latin typeface="Century Schoolbook" panose="02040604050505020304" pitchFamily="18" charset="0"/>
              </a:rPr>
              <a:t>menyusunnya</a:t>
            </a:r>
            <a:r>
              <a:rPr lang="en-US" sz="2400" dirty="0">
                <a:latin typeface="Century Schoolbook" panose="02040604050505020304" pitchFamily="18" charset="0"/>
              </a:rPr>
              <a:t>.</a:t>
            </a:r>
            <a:endParaRPr lang="en-ID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95C2D3D-1592-4CF9-8106-722CBF55347F}"/>
              </a:ext>
            </a:extLst>
          </p:cNvPr>
          <p:cNvSpPr/>
          <p:nvPr/>
        </p:nvSpPr>
        <p:spPr>
          <a:xfrm>
            <a:off x="1119116" y="3152633"/>
            <a:ext cx="9608024" cy="140571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ID" sz="2400" b="1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Contoh</a:t>
            </a:r>
            <a:r>
              <a:rPr lang="en-ID" sz="2400" b="1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ID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: </a:t>
            </a:r>
          </a:p>
          <a:p>
            <a:pPr algn="just">
              <a:lnSpc>
                <a:spcPct val="150000"/>
              </a:lnSpc>
            </a:pP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Fenomena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paparan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kekerasan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sangat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represif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masuk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ke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kehidupan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anak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dari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</a:t>
            </a:r>
            <a:r>
              <a:rPr lang="en-ID" sz="2000" b="0" i="0" dirty="0" err="1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berbagai</a:t>
            </a:r>
            <a:r>
              <a:rPr lang="en-ID" sz="2000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 media</a:t>
            </a:r>
            <a:r>
              <a:rPr lang="en-ID" b="0" i="0" dirty="0">
                <a:solidFill>
                  <a:schemeClr val="tx1"/>
                </a:solidFill>
                <a:effectLst/>
                <a:latin typeface="Century Schoolbook" panose="02040604050505020304" pitchFamily="18" charset="0"/>
              </a:rPr>
              <a:t>.</a:t>
            </a:r>
            <a:endParaRPr lang="en-ID" dirty="0">
              <a:solidFill>
                <a:schemeClr val="tx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7" name="Persegi Panjang 6">
            <a:extLst>
              <a:ext uri="{FF2B5EF4-FFF2-40B4-BE49-F238E27FC236}">
                <a16:creationId xmlns:a16="http://schemas.microsoft.com/office/drawing/2014/main" id="{953CA82D-23E6-48BD-BD07-3C7ABB67B9CD}"/>
              </a:ext>
            </a:extLst>
          </p:cNvPr>
          <p:cNvSpPr/>
          <p:nvPr/>
        </p:nvSpPr>
        <p:spPr>
          <a:xfrm>
            <a:off x="1119116" y="4926842"/>
            <a:ext cx="9608024" cy="140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400" b="1" dirty="0">
                <a:latin typeface="Century Schoolbook" panose="02040604050505020304" pitchFamily="18" charset="0"/>
              </a:rPr>
              <a:t>Hasil Tokenizing :</a:t>
            </a:r>
          </a:p>
          <a:p>
            <a:pPr algn="just"/>
            <a:endParaRPr lang="en-ID" sz="2000" dirty="0">
              <a:latin typeface="Century Schoolbook" panose="02040604050505020304" pitchFamily="18" charset="0"/>
            </a:endParaRPr>
          </a:p>
          <a:p>
            <a:pPr algn="just"/>
            <a:r>
              <a:rPr lang="en-ID" sz="2000" dirty="0" err="1">
                <a:latin typeface="Century Schoolbook" panose="02040604050505020304" pitchFamily="18" charset="0"/>
              </a:rPr>
              <a:t>Fenomena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paparan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kekerasan</a:t>
            </a:r>
            <a:r>
              <a:rPr lang="en-ID" sz="2000" dirty="0">
                <a:latin typeface="Century Schoolbook" panose="02040604050505020304" pitchFamily="18" charset="0"/>
              </a:rPr>
              <a:t>, sangat, </a:t>
            </a:r>
            <a:r>
              <a:rPr lang="en-ID" sz="2000" dirty="0" err="1">
                <a:latin typeface="Century Schoolbook" panose="02040604050505020304" pitchFamily="18" charset="0"/>
              </a:rPr>
              <a:t>represif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masuk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kehidupan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anak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dari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berbagai</a:t>
            </a:r>
            <a:r>
              <a:rPr lang="en-ID" sz="2000" dirty="0">
                <a:latin typeface="Century Schoolbook" panose="02040604050505020304" pitchFamily="18" charset="0"/>
              </a:rPr>
              <a:t>, media</a:t>
            </a:r>
          </a:p>
        </p:txBody>
      </p:sp>
    </p:spTree>
    <p:extLst>
      <p:ext uri="{BB962C8B-B14F-4D97-AF65-F5344CB8AC3E}">
        <p14:creationId xmlns:p14="http://schemas.microsoft.com/office/powerpoint/2010/main" val="342231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09FD2E00-81ED-4299-87AC-ACBED3EC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Gabriola" panose="04040605051002020D02" pitchFamily="82" charset="0"/>
              </a:rPr>
              <a:t>Case folding</a:t>
            </a:r>
            <a:endParaRPr lang="en-ID" sz="5400" b="1" dirty="0">
              <a:latin typeface="Gabriola" panose="04040605051002020D02" pitchFamily="82" charset="0"/>
            </a:endParaRPr>
          </a:p>
        </p:txBody>
      </p:sp>
      <p:sp>
        <p:nvSpPr>
          <p:cNvPr id="3" name="Persegi Panjang: Sudut Lengkung 2">
            <a:extLst>
              <a:ext uri="{FF2B5EF4-FFF2-40B4-BE49-F238E27FC236}">
                <a16:creationId xmlns:a16="http://schemas.microsoft.com/office/drawing/2014/main" id="{7C691950-5F4A-422A-B285-CB5B658A7776}"/>
              </a:ext>
            </a:extLst>
          </p:cNvPr>
          <p:cNvSpPr/>
          <p:nvPr/>
        </p:nvSpPr>
        <p:spPr>
          <a:xfrm>
            <a:off x="1023582" y="1690688"/>
            <a:ext cx="9703558" cy="109345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latin typeface="Century Schoolbook" panose="02040604050505020304" pitchFamily="18" charset="0"/>
              </a:rPr>
              <a:t>Tahap</a:t>
            </a:r>
            <a:r>
              <a:rPr lang="en-US" sz="2400" b="1" dirty="0">
                <a:latin typeface="Century Schoolbook" panose="02040604050505020304" pitchFamily="18" charset="0"/>
              </a:rPr>
              <a:t> Case Folding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adalah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tahap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mengubah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setiap</a:t>
            </a:r>
            <a:r>
              <a:rPr lang="en-US" sz="2400" dirty="0">
                <a:latin typeface="Century Schoolbook" panose="02040604050505020304" pitchFamily="18" charset="0"/>
              </a:rPr>
              <a:t> kata </a:t>
            </a:r>
            <a:r>
              <a:rPr lang="en-US" sz="2400" dirty="0" err="1">
                <a:latin typeface="Century Schoolbook" panose="02040604050505020304" pitchFamily="18" charset="0"/>
              </a:rPr>
              <a:t>hasil</a:t>
            </a:r>
            <a:r>
              <a:rPr lang="en-US" sz="2400" dirty="0">
                <a:latin typeface="Century Schoolbook" panose="02040604050505020304" pitchFamily="18" charset="0"/>
              </a:rPr>
              <a:t> tokenizing </a:t>
            </a:r>
            <a:r>
              <a:rPr lang="en-US" sz="2400" dirty="0" err="1">
                <a:latin typeface="Century Schoolbook" panose="02040604050505020304" pitchFamily="18" charset="0"/>
              </a:rPr>
              <a:t>menjadi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huruf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kecil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semua</a:t>
            </a:r>
            <a:r>
              <a:rPr lang="en-US" sz="2400" dirty="0">
                <a:latin typeface="Century Schoolbook" panose="02040604050505020304" pitchFamily="18" charset="0"/>
              </a:rPr>
              <a:t>.</a:t>
            </a:r>
            <a:endParaRPr lang="en-ID" sz="2400" dirty="0">
              <a:latin typeface="Century Schoolbook" panose="02040604050505020304" pitchFamily="18" charset="0"/>
            </a:endParaRPr>
          </a:p>
        </p:txBody>
      </p:sp>
      <p:sp>
        <p:nvSpPr>
          <p:cNvPr id="4" name="Persegi Panjang 3">
            <a:extLst>
              <a:ext uri="{FF2B5EF4-FFF2-40B4-BE49-F238E27FC236}">
                <a16:creationId xmlns:a16="http://schemas.microsoft.com/office/drawing/2014/main" id="{A7DCFA80-F07C-40AC-BE47-25373BEED37B}"/>
              </a:ext>
            </a:extLst>
          </p:cNvPr>
          <p:cNvSpPr/>
          <p:nvPr/>
        </p:nvSpPr>
        <p:spPr>
          <a:xfrm>
            <a:off x="1023582" y="3234519"/>
            <a:ext cx="9608024" cy="140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400" b="1" dirty="0" err="1">
                <a:latin typeface="Century Schoolbook" panose="02040604050505020304" pitchFamily="18" charset="0"/>
              </a:rPr>
              <a:t>Contoh</a:t>
            </a:r>
            <a:r>
              <a:rPr lang="en-US" sz="2400" b="1" dirty="0">
                <a:latin typeface="Century Schoolbook" panose="02040604050505020304" pitchFamily="18" charset="0"/>
              </a:rPr>
              <a:t> :</a:t>
            </a:r>
          </a:p>
          <a:p>
            <a:pPr algn="just"/>
            <a:endParaRPr lang="en-ID" sz="2000" dirty="0">
              <a:latin typeface="Century Schoolbook" panose="02040604050505020304" pitchFamily="18" charset="0"/>
            </a:endParaRPr>
          </a:p>
          <a:p>
            <a:pPr algn="just"/>
            <a:r>
              <a:rPr lang="en-ID" sz="2000" dirty="0" err="1">
                <a:latin typeface="Century Schoolbook" panose="02040604050505020304" pitchFamily="18" charset="0"/>
              </a:rPr>
              <a:t>Fenomena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paparan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kekerasan</a:t>
            </a:r>
            <a:r>
              <a:rPr lang="en-ID" sz="2000" dirty="0">
                <a:latin typeface="Century Schoolbook" panose="02040604050505020304" pitchFamily="18" charset="0"/>
              </a:rPr>
              <a:t>, sangat, </a:t>
            </a:r>
            <a:r>
              <a:rPr lang="en-ID" sz="2000" dirty="0" err="1">
                <a:latin typeface="Century Schoolbook" panose="02040604050505020304" pitchFamily="18" charset="0"/>
              </a:rPr>
              <a:t>represif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masuk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kehidupan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anak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dari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berbagai</a:t>
            </a:r>
            <a:r>
              <a:rPr lang="en-ID" sz="2000" dirty="0">
                <a:latin typeface="Century Schoolbook" panose="02040604050505020304" pitchFamily="18" charset="0"/>
              </a:rPr>
              <a:t>, media</a:t>
            </a: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D85D12E6-1B9B-4935-A586-585A4E961D6A}"/>
              </a:ext>
            </a:extLst>
          </p:cNvPr>
          <p:cNvSpPr/>
          <p:nvPr/>
        </p:nvSpPr>
        <p:spPr>
          <a:xfrm>
            <a:off x="1119116" y="4926842"/>
            <a:ext cx="9608024" cy="140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400" b="1" dirty="0">
                <a:latin typeface="Century Schoolbook" panose="02040604050505020304" pitchFamily="18" charset="0"/>
              </a:rPr>
              <a:t>Hasil Case Folding :</a:t>
            </a:r>
          </a:p>
          <a:p>
            <a:pPr algn="just"/>
            <a:endParaRPr lang="en-ID" sz="2000" dirty="0">
              <a:latin typeface="Century Schoolbook" panose="02040604050505020304" pitchFamily="18" charset="0"/>
            </a:endParaRPr>
          </a:p>
          <a:p>
            <a:pPr algn="just"/>
            <a:r>
              <a:rPr lang="en-ID" sz="2000" dirty="0" err="1">
                <a:latin typeface="Century Schoolbook" panose="02040604050505020304" pitchFamily="18" charset="0"/>
              </a:rPr>
              <a:t>fenomena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paparan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kekerasan</a:t>
            </a:r>
            <a:r>
              <a:rPr lang="en-ID" sz="2000" dirty="0">
                <a:latin typeface="Century Schoolbook" panose="02040604050505020304" pitchFamily="18" charset="0"/>
              </a:rPr>
              <a:t>, sangat, </a:t>
            </a:r>
            <a:r>
              <a:rPr lang="en-ID" sz="2000" dirty="0" err="1">
                <a:latin typeface="Century Schoolbook" panose="02040604050505020304" pitchFamily="18" charset="0"/>
              </a:rPr>
              <a:t>represif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masuk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kehidupan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anak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dari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berbagai</a:t>
            </a:r>
            <a:r>
              <a:rPr lang="en-ID" sz="2000" dirty="0">
                <a:latin typeface="Century Schoolbook" panose="02040604050505020304" pitchFamily="18" charset="0"/>
              </a:rPr>
              <a:t>, media</a:t>
            </a:r>
          </a:p>
        </p:txBody>
      </p:sp>
    </p:spTree>
    <p:extLst>
      <p:ext uri="{BB962C8B-B14F-4D97-AF65-F5344CB8AC3E}">
        <p14:creationId xmlns:p14="http://schemas.microsoft.com/office/powerpoint/2010/main" val="3163399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27DC447F-F8E1-4635-B407-367BA370B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2356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Gabriola" panose="04040605051002020D02" pitchFamily="82" charset="0"/>
              </a:rPr>
              <a:t>Filtering</a:t>
            </a:r>
            <a:endParaRPr lang="en-ID" sz="5400" b="1" dirty="0">
              <a:latin typeface="Gabriola" panose="04040605051002020D02" pitchFamily="82" charset="0"/>
            </a:endParaRPr>
          </a:p>
        </p:txBody>
      </p:sp>
      <p:sp>
        <p:nvSpPr>
          <p:cNvPr id="3" name="Persegi Panjang: Sudut Lengkung 2">
            <a:extLst>
              <a:ext uri="{FF2B5EF4-FFF2-40B4-BE49-F238E27FC236}">
                <a16:creationId xmlns:a16="http://schemas.microsoft.com/office/drawing/2014/main" id="{3A3C231B-5013-439A-AD5F-3A60054A0935}"/>
              </a:ext>
            </a:extLst>
          </p:cNvPr>
          <p:cNvSpPr/>
          <p:nvPr/>
        </p:nvSpPr>
        <p:spPr>
          <a:xfrm>
            <a:off x="838200" y="1487606"/>
            <a:ext cx="10325669" cy="140571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 Schoolbook" panose="02040604050505020304" pitchFamily="18" charset="0"/>
              </a:rPr>
              <a:t>Filtering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adalah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tahap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mengambil</a:t>
            </a:r>
            <a:r>
              <a:rPr lang="en-US" sz="2000" dirty="0">
                <a:latin typeface="Century Schoolbook" panose="02040604050505020304" pitchFamily="18" charset="0"/>
              </a:rPr>
              <a:t> kata – kata </a:t>
            </a:r>
            <a:r>
              <a:rPr lang="en-US" sz="2000" dirty="0" err="1">
                <a:latin typeface="Century Schoolbook" panose="02040604050505020304" pitchFamily="18" charset="0"/>
              </a:rPr>
              <a:t>penting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dari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hasil</a:t>
            </a:r>
            <a:r>
              <a:rPr lang="en-US" sz="2000" dirty="0">
                <a:latin typeface="Century Schoolbook" panose="02040604050505020304" pitchFamily="18" charset="0"/>
              </a:rPr>
              <a:t> tokenizing.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latin typeface="Century Schoolbook" panose="02040604050505020304" pitchFamily="18" charset="0"/>
              </a:rPr>
              <a:t>Bisa </a:t>
            </a:r>
            <a:r>
              <a:rPr lang="en-US" sz="2000" dirty="0" err="1">
                <a:latin typeface="Century Schoolbook" panose="02040604050505020304" pitchFamily="18" charset="0"/>
              </a:rPr>
              <a:t>menggunakan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algoritma</a:t>
            </a:r>
            <a:r>
              <a:rPr lang="en-US" sz="2000" dirty="0">
                <a:latin typeface="Century Schoolbook" panose="02040604050505020304" pitchFamily="18" charset="0"/>
              </a:rPr>
              <a:t> stop list (</a:t>
            </a:r>
            <a:r>
              <a:rPr lang="en-US" sz="2000" dirty="0" err="1">
                <a:latin typeface="Century Schoolbook" panose="02040604050505020304" pitchFamily="18" charset="0"/>
              </a:rPr>
              <a:t>membuang</a:t>
            </a:r>
            <a:r>
              <a:rPr lang="en-US" sz="2000" dirty="0">
                <a:latin typeface="Century Schoolbook" panose="02040604050505020304" pitchFamily="18" charset="0"/>
              </a:rPr>
              <a:t> kata yang </a:t>
            </a:r>
            <a:r>
              <a:rPr lang="en-US" sz="2000" dirty="0" err="1">
                <a:latin typeface="Century Schoolbook" panose="02040604050505020304" pitchFamily="18" charset="0"/>
              </a:rPr>
              <a:t>kurang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penting</a:t>
            </a:r>
            <a:r>
              <a:rPr lang="en-US" sz="2000" dirty="0">
                <a:latin typeface="Century Schoolbook" panose="02040604050505020304" pitchFamily="18" charset="0"/>
              </a:rPr>
              <a:t>) </a:t>
            </a:r>
            <a:r>
              <a:rPr lang="en-US" sz="2000" dirty="0" err="1">
                <a:latin typeface="Century Schoolbook" panose="02040604050505020304" pitchFamily="18" charset="0"/>
              </a:rPr>
              <a:t>atau</a:t>
            </a:r>
            <a:r>
              <a:rPr lang="en-US" sz="2000" dirty="0">
                <a:latin typeface="Century Schoolbook" panose="02040604050505020304" pitchFamily="18" charset="0"/>
              </a:rPr>
              <a:t> word list (</a:t>
            </a:r>
            <a:r>
              <a:rPr lang="en-US" sz="2000" dirty="0" err="1">
                <a:latin typeface="Century Schoolbook" panose="02040604050505020304" pitchFamily="18" charset="0"/>
              </a:rPr>
              <a:t>menyimpan</a:t>
            </a:r>
            <a:r>
              <a:rPr lang="en-US" sz="2000" dirty="0">
                <a:latin typeface="Century Schoolbook" panose="02040604050505020304" pitchFamily="18" charset="0"/>
              </a:rPr>
              <a:t> kata </a:t>
            </a:r>
            <a:r>
              <a:rPr lang="en-US" sz="2000" dirty="0" err="1">
                <a:latin typeface="Century Schoolbook" panose="02040604050505020304" pitchFamily="18" charset="0"/>
              </a:rPr>
              <a:t>penting</a:t>
            </a:r>
            <a:r>
              <a:rPr lang="en-US" sz="2000" dirty="0">
                <a:latin typeface="Century Schoolbook" panose="02040604050505020304" pitchFamily="18" charset="0"/>
              </a:rPr>
              <a:t>).</a:t>
            </a:r>
            <a:endParaRPr lang="en-ID" sz="2000" dirty="0">
              <a:latin typeface="Century Schoolbook" panose="02040604050505020304" pitchFamily="18" charset="0"/>
            </a:endParaRPr>
          </a:p>
        </p:txBody>
      </p:sp>
      <p:sp>
        <p:nvSpPr>
          <p:cNvPr id="5" name="Persegi Panjang 4">
            <a:extLst>
              <a:ext uri="{FF2B5EF4-FFF2-40B4-BE49-F238E27FC236}">
                <a16:creationId xmlns:a16="http://schemas.microsoft.com/office/drawing/2014/main" id="{72899B94-104D-4E3C-9BFD-4C00A8B74648}"/>
              </a:ext>
            </a:extLst>
          </p:cNvPr>
          <p:cNvSpPr/>
          <p:nvPr/>
        </p:nvSpPr>
        <p:spPr>
          <a:xfrm>
            <a:off x="838199" y="3261816"/>
            <a:ext cx="10325668" cy="140571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400" b="1" dirty="0" err="1">
                <a:latin typeface="Century Schoolbook" panose="02040604050505020304" pitchFamily="18" charset="0"/>
              </a:rPr>
              <a:t>Contoh</a:t>
            </a:r>
            <a:r>
              <a:rPr lang="en-US" sz="2400" b="1" dirty="0">
                <a:latin typeface="Century Schoolbook" panose="02040604050505020304" pitchFamily="18" charset="0"/>
              </a:rPr>
              <a:t> : </a:t>
            </a:r>
            <a:r>
              <a:rPr lang="en-US" sz="2400" b="1" dirty="0" err="1">
                <a:latin typeface="Century Schoolbook" panose="02040604050505020304" pitchFamily="18" charset="0"/>
              </a:rPr>
              <a:t>dari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  <a:r>
              <a:rPr lang="en-US" sz="2400" b="1" dirty="0" err="1">
                <a:latin typeface="Century Schoolbook" panose="02040604050505020304" pitchFamily="18" charset="0"/>
              </a:rPr>
              <a:t>hasil</a:t>
            </a:r>
            <a:r>
              <a:rPr lang="en-US" sz="2400" b="1" dirty="0">
                <a:latin typeface="Century Schoolbook" panose="02040604050505020304" pitchFamily="18" charset="0"/>
              </a:rPr>
              <a:t> case folding </a:t>
            </a:r>
            <a:r>
              <a:rPr lang="en-US" sz="2400" b="1" dirty="0" err="1">
                <a:latin typeface="Century Schoolbook" panose="02040604050505020304" pitchFamily="18" charset="0"/>
              </a:rPr>
              <a:t>sebelumnya</a:t>
            </a:r>
            <a:r>
              <a:rPr lang="en-US" sz="2400" b="1" dirty="0">
                <a:latin typeface="Century Schoolbook" panose="02040604050505020304" pitchFamily="18" charset="0"/>
              </a:rPr>
              <a:t> </a:t>
            </a:r>
          </a:p>
          <a:p>
            <a:pPr algn="just"/>
            <a:endParaRPr lang="en-ID" sz="2000" dirty="0">
              <a:latin typeface="Century Schoolbook" panose="02040604050505020304" pitchFamily="18" charset="0"/>
            </a:endParaRPr>
          </a:p>
          <a:p>
            <a:pPr algn="just"/>
            <a:r>
              <a:rPr lang="en-ID" sz="2000" dirty="0" err="1">
                <a:latin typeface="Century Schoolbook" panose="02040604050505020304" pitchFamily="18" charset="0"/>
              </a:rPr>
              <a:t>fenomena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paparan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kekerasan</a:t>
            </a:r>
            <a:r>
              <a:rPr lang="en-ID" sz="2000" dirty="0">
                <a:latin typeface="Century Schoolbook" panose="02040604050505020304" pitchFamily="18" charset="0"/>
              </a:rPr>
              <a:t>, sangat, </a:t>
            </a:r>
            <a:r>
              <a:rPr lang="en-ID" sz="2000" dirty="0" err="1">
                <a:latin typeface="Century Schoolbook" panose="02040604050505020304" pitchFamily="18" charset="0"/>
              </a:rPr>
              <a:t>represif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masuk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kehidupan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anak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dari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berbagai</a:t>
            </a:r>
            <a:r>
              <a:rPr lang="en-ID" sz="2000" dirty="0">
                <a:latin typeface="Century Schoolbook" panose="02040604050505020304" pitchFamily="18" charset="0"/>
              </a:rPr>
              <a:t>, media</a:t>
            </a: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F649C4FC-CE48-469A-A681-A5B33D27630B}"/>
              </a:ext>
            </a:extLst>
          </p:cNvPr>
          <p:cNvSpPr/>
          <p:nvPr/>
        </p:nvSpPr>
        <p:spPr>
          <a:xfrm>
            <a:off x="838199" y="5172501"/>
            <a:ext cx="10325668" cy="1132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000" b="1" dirty="0">
                <a:latin typeface="Century Schoolbook" panose="02040604050505020304" pitchFamily="18" charset="0"/>
              </a:rPr>
              <a:t>Hasil Filtering </a:t>
            </a:r>
            <a:r>
              <a:rPr lang="en-US" sz="2000" dirty="0">
                <a:latin typeface="Century Schoolbook" panose="02040604050505020304" pitchFamily="18" charset="0"/>
              </a:rPr>
              <a:t>:</a:t>
            </a:r>
          </a:p>
          <a:p>
            <a:pPr algn="just"/>
            <a:endParaRPr lang="en-ID" sz="2000" dirty="0">
              <a:latin typeface="Century Schoolbook" panose="02040604050505020304" pitchFamily="18" charset="0"/>
            </a:endParaRPr>
          </a:p>
          <a:p>
            <a:pPr algn="just"/>
            <a:r>
              <a:rPr lang="en-ID" sz="2000" dirty="0" err="1">
                <a:latin typeface="Century Schoolbook" panose="02040604050505020304" pitchFamily="18" charset="0"/>
              </a:rPr>
              <a:t>fenomena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kekerasan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masuk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kehidupan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anak</a:t>
            </a:r>
            <a:r>
              <a:rPr lang="en-ID" sz="2000" dirty="0">
                <a:latin typeface="Century Schoolbook" panose="02040604050505020304" pitchFamily="18" charset="0"/>
              </a:rPr>
              <a:t>, media </a:t>
            </a:r>
          </a:p>
        </p:txBody>
      </p:sp>
    </p:spTree>
    <p:extLst>
      <p:ext uri="{BB962C8B-B14F-4D97-AF65-F5344CB8AC3E}">
        <p14:creationId xmlns:p14="http://schemas.microsoft.com/office/powerpoint/2010/main" val="166940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D2C0871C-CA9B-470F-87C9-771869856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46696" cy="1325563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Gabriola" panose="04040605051002020D02" pitchFamily="82" charset="0"/>
              </a:rPr>
              <a:t>Stemming</a:t>
            </a:r>
            <a:endParaRPr lang="en-ID" sz="6600" b="1" dirty="0">
              <a:latin typeface="Gabriola" panose="04040605051002020D02" pitchFamily="82" charset="0"/>
            </a:endParaRPr>
          </a:p>
        </p:txBody>
      </p:sp>
      <p:sp>
        <p:nvSpPr>
          <p:cNvPr id="4" name="Persegi Panjang: Sudut Lengkung 3">
            <a:extLst>
              <a:ext uri="{FF2B5EF4-FFF2-40B4-BE49-F238E27FC236}">
                <a16:creationId xmlns:a16="http://schemas.microsoft.com/office/drawing/2014/main" id="{0ABD9C55-9A76-4928-B05B-D45FB4D16F14}"/>
              </a:ext>
            </a:extLst>
          </p:cNvPr>
          <p:cNvSpPr/>
          <p:nvPr/>
        </p:nvSpPr>
        <p:spPr>
          <a:xfrm>
            <a:off x="838199" y="1690688"/>
            <a:ext cx="10066361" cy="13255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 b="1" dirty="0" err="1">
                <a:latin typeface="Century Schoolbook" panose="02040604050505020304" pitchFamily="18" charset="0"/>
              </a:rPr>
              <a:t>Tahap</a:t>
            </a:r>
            <a:r>
              <a:rPr lang="en-US" sz="2400" b="1" dirty="0">
                <a:latin typeface="Century Schoolbook" panose="02040604050505020304" pitchFamily="18" charset="0"/>
              </a:rPr>
              <a:t> Stemming </a:t>
            </a:r>
            <a:r>
              <a:rPr lang="en-US" sz="2400" dirty="0" err="1">
                <a:latin typeface="Century Schoolbook" panose="02040604050505020304" pitchFamily="18" charset="0"/>
              </a:rPr>
              <a:t>adalah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tahap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mencari</a:t>
            </a:r>
            <a:r>
              <a:rPr lang="en-US" sz="2400" dirty="0">
                <a:latin typeface="Century Schoolbook" panose="02040604050505020304" pitchFamily="18" charset="0"/>
              </a:rPr>
              <a:t> kata </a:t>
            </a:r>
            <a:r>
              <a:rPr lang="en-US" sz="2400" dirty="0" err="1">
                <a:latin typeface="Century Schoolbook" panose="02040604050505020304" pitchFamily="18" charset="0"/>
              </a:rPr>
              <a:t>dasar</a:t>
            </a:r>
            <a:r>
              <a:rPr lang="en-US" sz="2400" dirty="0">
                <a:latin typeface="Century Schoolbook" panose="02040604050505020304" pitchFamily="18" charset="0"/>
              </a:rPr>
              <a:t> (root) </a:t>
            </a:r>
            <a:r>
              <a:rPr lang="en-US" sz="2400" dirty="0" err="1">
                <a:latin typeface="Century Schoolbook" panose="02040604050505020304" pitchFamily="18" charset="0"/>
              </a:rPr>
              <a:t>dari</a:t>
            </a:r>
            <a:r>
              <a:rPr lang="en-US" sz="2400" dirty="0">
                <a:latin typeface="Century Schoolbook" panose="02040604050505020304" pitchFamily="18" charset="0"/>
              </a:rPr>
              <a:t> </a:t>
            </a:r>
            <a:r>
              <a:rPr lang="en-US" sz="2400" dirty="0" err="1">
                <a:latin typeface="Century Schoolbook" panose="02040604050505020304" pitchFamily="18" charset="0"/>
              </a:rPr>
              <a:t>setiap</a:t>
            </a:r>
            <a:r>
              <a:rPr lang="en-US" sz="2400" dirty="0">
                <a:latin typeface="Century Schoolbook" panose="02040604050505020304" pitchFamily="18" charset="0"/>
              </a:rPr>
              <a:t> kata </a:t>
            </a:r>
            <a:r>
              <a:rPr lang="en-US" sz="2400" dirty="0" err="1">
                <a:latin typeface="Century Schoolbook" panose="02040604050505020304" pitchFamily="18" charset="0"/>
              </a:rPr>
              <a:t>hasil</a:t>
            </a:r>
            <a:r>
              <a:rPr lang="en-US" sz="2400" dirty="0">
                <a:latin typeface="Century Schoolbook" panose="02040604050505020304" pitchFamily="18" charset="0"/>
              </a:rPr>
              <a:t> filtering.</a:t>
            </a:r>
            <a:endParaRPr lang="en-ID" sz="2400" dirty="0">
              <a:latin typeface="Century Schoolbook" panose="02040604050505020304" pitchFamily="18" charset="0"/>
            </a:endParaRPr>
          </a:p>
        </p:txBody>
      </p:sp>
      <p:sp>
        <p:nvSpPr>
          <p:cNvPr id="6" name="Persegi Panjang 5">
            <a:extLst>
              <a:ext uri="{FF2B5EF4-FFF2-40B4-BE49-F238E27FC236}">
                <a16:creationId xmlns:a16="http://schemas.microsoft.com/office/drawing/2014/main" id="{8A2D6327-87DF-45BF-95CE-235EB6D7445D}"/>
              </a:ext>
            </a:extLst>
          </p:cNvPr>
          <p:cNvSpPr/>
          <p:nvPr/>
        </p:nvSpPr>
        <p:spPr>
          <a:xfrm>
            <a:off x="933166" y="4913194"/>
            <a:ext cx="9971394" cy="1132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000" b="1" dirty="0">
                <a:latin typeface="Century Schoolbook" panose="02040604050505020304" pitchFamily="18" charset="0"/>
              </a:rPr>
              <a:t>Hasil Stemming :</a:t>
            </a:r>
            <a:endParaRPr lang="en-US" sz="2000" dirty="0">
              <a:latin typeface="Century Schoolbook" panose="02040604050505020304" pitchFamily="18" charset="0"/>
            </a:endParaRPr>
          </a:p>
          <a:p>
            <a:pPr algn="just"/>
            <a:endParaRPr lang="en-ID" sz="2000" dirty="0">
              <a:latin typeface="Century Schoolbook" panose="02040604050505020304" pitchFamily="18" charset="0"/>
            </a:endParaRPr>
          </a:p>
          <a:p>
            <a:pPr algn="just"/>
            <a:r>
              <a:rPr lang="en-ID" sz="2000" dirty="0" err="1">
                <a:latin typeface="Century Schoolbook" panose="02040604050505020304" pitchFamily="18" charset="0"/>
              </a:rPr>
              <a:t>Fenomena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keras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masuk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hidup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anak</a:t>
            </a:r>
            <a:r>
              <a:rPr lang="en-ID" sz="2000" dirty="0">
                <a:latin typeface="Century Schoolbook" panose="02040604050505020304" pitchFamily="18" charset="0"/>
              </a:rPr>
              <a:t>, media </a:t>
            </a:r>
          </a:p>
        </p:txBody>
      </p:sp>
      <p:sp>
        <p:nvSpPr>
          <p:cNvPr id="8" name="Persegi Panjang 7">
            <a:extLst>
              <a:ext uri="{FF2B5EF4-FFF2-40B4-BE49-F238E27FC236}">
                <a16:creationId xmlns:a16="http://schemas.microsoft.com/office/drawing/2014/main" id="{92AE8725-6CCA-49BF-B6B7-E7EDB1CB69A7}"/>
              </a:ext>
            </a:extLst>
          </p:cNvPr>
          <p:cNvSpPr/>
          <p:nvPr/>
        </p:nvSpPr>
        <p:spPr>
          <a:xfrm>
            <a:off x="933166" y="3429000"/>
            <a:ext cx="9971394" cy="11327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2000" b="1" dirty="0" err="1">
                <a:latin typeface="Century Schoolbook" panose="02040604050505020304" pitchFamily="18" charset="0"/>
              </a:rPr>
              <a:t>Contoh</a:t>
            </a:r>
            <a:r>
              <a:rPr lang="en-US" sz="2000" b="1" dirty="0">
                <a:latin typeface="Century Schoolbook" panose="02040604050505020304" pitchFamily="18" charset="0"/>
              </a:rPr>
              <a:t> </a:t>
            </a:r>
            <a:r>
              <a:rPr lang="en-US" sz="2000" dirty="0">
                <a:latin typeface="Century Schoolbook" panose="02040604050505020304" pitchFamily="18" charset="0"/>
              </a:rPr>
              <a:t>: </a:t>
            </a:r>
            <a:r>
              <a:rPr lang="en-US" sz="2000" dirty="0" err="1">
                <a:latin typeface="Century Schoolbook" panose="02040604050505020304" pitchFamily="18" charset="0"/>
              </a:rPr>
              <a:t>dari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hasil</a:t>
            </a:r>
            <a:r>
              <a:rPr lang="en-US" sz="2000" dirty="0">
                <a:latin typeface="Century Schoolbook" panose="02040604050505020304" pitchFamily="18" charset="0"/>
              </a:rPr>
              <a:t> filtering</a:t>
            </a:r>
          </a:p>
          <a:p>
            <a:pPr algn="just"/>
            <a:endParaRPr lang="en-ID" sz="2000" dirty="0">
              <a:latin typeface="Century Schoolbook" panose="02040604050505020304" pitchFamily="18" charset="0"/>
            </a:endParaRPr>
          </a:p>
          <a:p>
            <a:pPr algn="just"/>
            <a:r>
              <a:rPr lang="en-ID" sz="2000" dirty="0" err="1">
                <a:latin typeface="Century Schoolbook" panose="02040604050505020304" pitchFamily="18" charset="0"/>
              </a:rPr>
              <a:t>Fenomena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kekerasan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masuk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kehidupan</a:t>
            </a:r>
            <a:r>
              <a:rPr lang="en-ID" sz="2000" dirty="0">
                <a:latin typeface="Century Schoolbook" panose="02040604050505020304" pitchFamily="18" charset="0"/>
              </a:rPr>
              <a:t>, </a:t>
            </a:r>
            <a:r>
              <a:rPr lang="en-ID" sz="2000" dirty="0" err="1">
                <a:latin typeface="Century Schoolbook" panose="02040604050505020304" pitchFamily="18" charset="0"/>
              </a:rPr>
              <a:t>anak</a:t>
            </a:r>
            <a:r>
              <a:rPr lang="en-ID" sz="2000" dirty="0">
                <a:latin typeface="Century Schoolbook" panose="02040604050505020304" pitchFamily="18" charset="0"/>
              </a:rPr>
              <a:t>, media </a:t>
            </a:r>
          </a:p>
        </p:txBody>
      </p:sp>
    </p:spTree>
    <p:extLst>
      <p:ext uri="{BB962C8B-B14F-4D97-AF65-F5344CB8AC3E}">
        <p14:creationId xmlns:p14="http://schemas.microsoft.com/office/powerpoint/2010/main" val="306906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Judul 1">
            <a:extLst>
              <a:ext uri="{FF2B5EF4-FFF2-40B4-BE49-F238E27FC236}">
                <a16:creationId xmlns:a16="http://schemas.microsoft.com/office/drawing/2014/main" id="{89B589A4-BC36-44F6-80A0-68D204E35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578" y="405232"/>
            <a:ext cx="10592938" cy="617515"/>
          </a:xfrm>
        </p:spPr>
        <p:txBody>
          <a:bodyPr>
            <a:normAutofit fontScale="90000"/>
          </a:bodyPr>
          <a:lstStyle/>
          <a:p>
            <a:r>
              <a:rPr lang="en-US" sz="6600" b="1" dirty="0">
                <a:latin typeface="Gabriola" panose="04040605051002020D02" pitchFamily="82" charset="0"/>
              </a:rPr>
              <a:t>Tagging &amp; Analyzing</a:t>
            </a:r>
            <a:endParaRPr lang="en-ID" sz="6600" b="1" dirty="0">
              <a:latin typeface="Gabriola" panose="04040605051002020D02" pitchFamily="82" charset="0"/>
            </a:endParaRPr>
          </a:p>
        </p:txBody>
      </p:sp>
      <p:sp>
        <p:nvSpPr>
          <p:cNvPr id="3" name="Persegi Panjang: Sudut Lengkung 2">
            <a:extLst>
              <a:ext uri="{FF2B5EF4-FFF2-40B4-BE49-F238E27FC236}">
                <a16:creationId xmlns:a16="http://schemas.microsoft.com/office/drawing/2014/main" id="{3A4AFAA5-D7C0-46D0-8C1B-54FA82F81D2F}"/>
              </a:ext>
            </a:extLst>
          </p:cNvPr>
          <p:cNvSpPr/>
          <p:nvPr/>
        </p:nvSpPr>
        <p:spPr>
          <a:xfrm>
            <a:off x="584578" y="1340892"/>
            <a:ext cx="10374574" cy="267154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 Schoolbook" panose="02040604050505020304" pitchFamily="18" charset="0"/>
              </a:rPr>
              <a:t>Tagging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merupakan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tahap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untuk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mencari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bentuk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awal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dari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tiap</a:t>
            </a:r>
            <a:r>
              <a:rPr lang="en-US" sz="2000" dirty="0">
                <a:latin typeface="Century Schoolbook" panose="02040604050505020304" pitchFamily="18" charset="0"/>
              </a:rPr>
              <a:t> kata </a:t>
            </a:r>
            <a:r>
              <a:rPr lang="en-US" sz="2000" dirty="0" err="1">
                <a:latin typeface="Century Schoolbook" panose="02040604050505020304" pitchFamily="18" charset="0"/>
              </a:rPr>
              <a:t>lampau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atau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hasil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dari</a:t>
            </a:r>
            <a:r>
              <a:rPr lang="en-US" sz="2000" dirty="0">
                <a:latin typeface="Century Schoolbook" panose="02040604050505020304" pitchFamily="18" charset="0"/>
              </a:rPr>
              <a:t> stemming yang </a:t>
            </a:r>
            <a:r>
              <a:rPr lang="en-US" sz="2000" dirty="0" err="1">
                <a:latin typeface="Century Schoolbook" panose="02040604050505020304" pitchFamily="18" charset="0"/>
              </a:rPr>
              <a:t>masih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memuat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beberapa</a:t>
            </a:r>
            <a:r>
              <a:rPr lang="en-US" sz="2000" dirty="0">
                <a:latin typeface="Century Schoolbook" panose="02040604050505020304" pitchFamily="18" charset="0"/>
              </a:rPr>
              <a:t> kata </a:t>
            </a:r>
            <a:r>
              <a:rPr lang="en-US" sz="2000" dirty="0" err="1">
                <a:latin typeface="Century Schoolbook" panose="02040604050505020304" pitchFamily="18" charset="0"/>
              </a:rPr>
              <a:t>lampau</a:t>
            </a:r>
            <a:r>
              <a:rPr lang="en-US" sz="2000" dirty="0">
                <a:latin typeface="Century Schoolbook" panose="02040604050505020304" pitchFamily="18" charset="0"/>
              </a:rPr>
              <a:t> yang </a:t>
            </a:r>
            <a:r>
              <a:rPr lang="en-US" sz="2000" dirty="0" err="1">
                <a:latin typeface="Century Schoolbook" panose="02040604050505020304" pitchFamily="18" charset="0"/>
              </a:rPr>
              <a:t>dikembalikan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ke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bentuk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awalnya</a:t>
            </a:r>
            <a:r>
              <a:rPr lang="en-US" sz="2000" dirty="0">
                <a:latin typeface="Century Schoolbook" panose="020406040505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b="1" dirty="0">
                <a:latin typeface="Century Schoolbook" panose="02040604050505020304" pitchFamily="18" charset="0"/>
              </a:rPr>
              <a:t>Analyzing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merupakan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tahap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penentuan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seberapa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jauh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keterhubungan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antar</a:t>
            </a:r>
            <a:r>
              <a:rPr lang="en-US" sz="2000" dirty="0">
                <a:latin typeface="Century Schoolbook" panose="02040604050505020304" pitchFamily="18" charset="0"/>
              </a:rPr>
              <a:t> kata </a:t>
            </a:r>
            <a:r>
              <a:rPr lang="en-US" sz="2000" dirty="0" err="1">
                <a:latin typeface="Century Schoolbook" panose="02040604050505020304" pitchFamily="18" charset="0"/>
              </a:rPr>
              <a:t>atau</a:t>
            </a:r>
            <a:r>
              <a:rPr lang="en-US" sz="2000" dirty="0">
                <a:latin typeface="Century Schoolbook" panose="02040604050505020304" pitchFamily="18" charset="0"/>
              </a:rPr>
              <a:t> term </a:t>
            </a:r>
            <a:r>
              <a:rPr lang="en-US" sz="2000" dirty="0" err="1">
                <a:latin typeface="Century Schoolbook" panose="02040604050505020304" pitchFamily="18" charset="0"/>
              </a:rPr>
              <a:t>terhadap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suatu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dokumen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atau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kalimat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dengan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menghitung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nilai</a:t>
            </a:r>
            <a:r>
              <a:rPr lang="en-US" sz="2000" dirty="0">
                <a:latin typeface="Century Schoolbook" panose="02040604050505020304" pitchFamily="18" charset="0"/>
              </a:rPr>
              <a:t>/ </a:t>
            </a:r>
            <a:r>
              <a:rPr lang="en-US" sz="2000" dirty="0" err="1">
                <a:latin typeface="Century Schoolbook" panose="02040604050505020304" pitchFamily="18" charset="0"/>
              </a:rPr>
              <a:t>bobot</a:t>
            </a:r>
            <a:r>
              <a:rPr lang="en-US" sz="2000" dirty="0">
                <a:latin typeface="Century Schoolbook" panose="02040604050505020304" pitchFamily="18" charset="0"/>
              </a:rPr>
              <a:t> </a:t>
            </a:r>
            <a:r>
              <a:rPr lang="en-US" sz="2000" dirty="0" err="1">
                <a:latin typeface="Century Schoolbook" panose="02040604050505020304" pitchFamily="18" charset="0"/>
              </a:rPr>
              <a:t>keterhubungan</a:t>
            </a:r>
            <a:r>
              <a:rPr lang="en-US" sz="2000" dirty="0">
                <a:latin typeface="Century Schoolbook" panose="02040604050505020304" pitchFamily="18" charset="0"/>
              </a:rPr>
              <a:t>.</a:t>
            </a:r>
            <a:endParaRPr lang="en-ID" sz="2000" dirty="0">
              <a:latin typeface="Century Schoolbook" panose="02040604050505020304" pitchFamily="18" charset="0"/>
            </a:endParaRP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D1A960E9-CF8F-4DFF-871E-550D4F519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632292"/>
              </p:ext>
            </p:extLst>
          </p:nvPr>
        </p:nvGraphicFramePr>
        <p:xfrm>
          <a:off x="1859317" y="4330586"/>
          <a:ext cx="8473366" cy="19065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236683">
                  <a:extLst>
                    <a:ext uri="{9D8B030D-6E8A-4147-A177-3AD203B41FA5}">
                      <a16:colId xmlns:a16="http://schemas.microsoft.com/office/drawing/2014/main" val="652659239"/>
                    </a:ext>
                  </a:extLst>
                </a:gridCol>
                <a:gridCol w="4236683">
                  <a:extLst>
                    <a:ext uri="{9D8B030D-6E8A-4147-A177-3AD203B41FA5}">
                      <a16:colId xmlns:a16="http://schemas.microsoft.com/office/drawing/2014/main" val="543042404"/>
                    </a:ext>
                  </a:extLst>
                </a:gridCol>
              </a:tblGrid>
              <a:tr h="5422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rPr>
                        <a:t>Hasil Stemming</a:t>
                      </a:r>
                      <a:endParaRPr lang="en-ID" sz="24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entury Schoolbook" panose="02040604050505020304" pitchFamily="18" charset="0"/>
                        </a:rPr>
                        <a:t>Hasil Tagging</a:t>
                      </a:r>
                      <a:endParaRPr lang="en-ID" sz="2400" dirty="0">
                        <a:solidFill>
                          <a:schemeClr val="tx1"/>
                        </a:solidFill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653387"/>
                  </a:ext>
                </a:extLst>
              </a:tr>
              <a:tr h="13369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Century Schoolbook" panose="02040604050505020304" pitchFamily="18" charset="0"/>
                        </a:rPr>
                        <a:t>Was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Century Schoolbook" panose="02040604050505020304" pitchFamily="18" charset="0"/>
                        </a:rPr>
                        <a:t>Used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Century Schoolbook" panose="02040604050505020304" pitchFamily="18" charset="0"/>
                        </a:rPr>
                        <a:t>Went</a:t>
                      </a:r>
                      <a:endParaRPr lang="en-ID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Century Schoolbook" panose="02040604050505020304" pitchFamily="18" charset="0"/>
                        </a:rPr>
                        <a:t>Be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Century Schoolbook" panose="02040604050505020304" pitchFamily="18" charset="0"/>
                        </a:rPr>
                        <a:t>Use</a:t>
                      </a:r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dirty="0">
                          <a:latin typeface="Century Schoolbook" panose="02040604050505020304" pitchFamily="18" charset="0"/>
                        </a:rPr>
                        <a:t>Go</a:t>
                      </a:r>
                      <a:endParaRPr lang="en-ID" dirty="0">
                        <a:latin typeface="Century Schoolbook" panose="020406040505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784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0509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1416</Words>
  <Application>Microsoft Office PowerPoint</Application>
  <PresentationFormat>Layar Lebar</PresentationFormat>
  <Paragraphs>397</Paragraphs>
  <Slides>23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8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Century Schoolbook</vt:lpstr>
      <vt:lpstr>Gabriola</vt:lpstr>
      <vt:lpstr>Helvetica Neue</vt:lpstr>
      <vt:lpstr>Wingdings</vt:lpstr>
      <vt:lpstr>Tema Office</vt:lpstr>
      <vt:lpstr>Big Data &amp; Data Analytics Psikologi III &amp; IV</vt:lpstr>
      <vt:lpstr>Text-Mining</vt:lpstr>
      <vt:lpstr>Presentasi PowerPoint</vt:lpstr>
      <vt:lpstr>Preprocessing Text Mining</vt:lpstr>
      <vt:lpstr>Tokenizing</vt:lpstr>
      <vt:lpstr>Case folding</vt:lpstr>
      <vt:lpstr>Filtering</vt:lpstr>
      <vt:lpstr>Stemming</vt:lpstr>
      <vt:lpstr>Tagging &amp; Analyzing</vt:lpstr>
      <vt:lpstr>Algoritma Term Frequency-Inverse Document Frequency (TF-IDF)</vt:lpstr>
      <vt:lpstr>Presentasi PowerPoint</vt:lpstr>
      <vt:lpstr>Ilustrasi Algoritma Text Mining</vt:lpstr>
      <vt:lpstr>Contoh </vt:lpstr>
      <vt:lpstr>Penyelesaian</vt:lpstr>
      <vt:lpstr>Presentasi PowerPoint</vt:lpstr>
      <vt:lpstr>Presentasi PowerPoint</vt:lpstr>
      <vt:lpstr>Presentasi PowerPoint</vt:lpstr>
      <vt:lpstr>Presentasi PowerPoint</vt:lpstr>
      <vt:lpstr>Presentasi PowerPoint</vt:lpstr>
      <vt:lpstr>Penghitungan TF-IDF</vt:lpstr>
      <vt:lpstr>Menghitung document frequency (df) dan idf</vt:lpstr>
      <vt:lpstr>Penghitungan TF-IDF</vt:lpstr>
      <vt:lpstr>Latihan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&amp; Data Analytics Psikologi III &amp; IV</dc:title>
  <dc:creator>Sulistyo Dwisancoko</dc:creator>
  <cp:lastModifiedBy>Sulistyo Dwisancoko</cp:lastModifiedBy>
  <cp:revision>4</cp:revision>
  <dcterms:created xsi:type="dcterms:W3CDTF">2021-11-26T17:11:45Z</dcterms:created>
  <dcterms:modified xsi:type="dcterms:W3CDTF">2021-11-27T04:23:52Z</dcterms:modified>
</cp:coreProperties>
</file>