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02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Tasks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9117875" cy="4429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Common data mining tasks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Classification [Predictive]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Clustering [Descriptive]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Association Rule Discovery [Descriptive]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Sequential Pattern Discovery [Descriptive]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Regression [Predictive]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Deviation Detection [Predictive]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757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Data Mining is used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9117875" cy="4429125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en-US" sz="2400"/>
              <a:t>1. Identify the problem</a:t>
            </a:r>
          </a:p>
          <a:p>
            <a:pPr marL="533400" indent="-533400">
              <a:buNone/>
            </a:pPr>
            <a:r>
              <a:rPr lang="en-US" altLang="en-US" sz="2400"/>
              <a:t>2. Use data mining techniques to transform the data into information</a:t>
            </a:r>
          </a:p>
          <a:p>
            <a:pPr marL="533400" indent="-533400">
              <a:buNone/>
            </a:pPr>
            <a:r>
              <a:rPr lang="en-US" altLang="en-US" sz="2400"/>
              <a:t>3. Act on the information</a:t>
            </a:r>
          </a:p>
          <a:p>
            <a:pPr marL="533400" indent="-533400">
              <a:buNone/>
            </a:pPr>
            <a:r>
              <a:rPr lang="en-US" altLang="en-US" sz="2400"/>
              <a:t>4. Measure the results</a:t>
            </a:r>
          </a:p>
        </p:txBody>
      </p:sp>
    </p:spTree>
    <p:extLst>
      <p:ext uri="{BB962C8B-B14F-4D97-AF65-F5344CB8AC3E}">
        <p14:creationId xmlns:p14="http://schemas.microsoft.com/office/powerpoint/2010/main" val="411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 Mining Process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9117875" cy="4429125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en-US" sz="2400"/>
              <a:t>1. Understand the domain</a:t>
            </a:r>
          </a:p>
          <a:p>
            <a:pPr marL="533400" indent="-533400">
              <a:buNone/>
            </a:pPr>
            <a:r>
              <a:rPr lang="en-US" altLang="en-US" sz="2400"/>
              <a:t>2. Create a dataset:</a:t>
            </a:r>
          </a:p>
          <a:p>
            <a:pPr marL="914400" lvl="1" indent="-457200"/>
            <a:r>
              <a:rPr lang="en-US" altLang="en-US" sz="2000"/>
              <a:t>Select the interesting attributes</a:t>
            </a:r>
          </a:p>
          <a:p>
            <a:pPr marL="914400" lvl="1" indent="-457200"/>
            <a:r>
              <a:rPr lang="en-US" altLang="en-US" sz="2000"/>
              <a:t>Data cleaning and preprocessing</a:t>
            </a:r>
          </a:p>
          <a:p>
            <a:pPr marL="533400" indent="-533400">
              <a:buNone/>
            </a:pPr>
            <a:r>
              <a:rPr lang="en-US" altLang="en-US" sz="2400"/>
              <a:t>3. Choose the data mining task and the specific algorithm</a:t>
            </a:r>
          </a:p>
          <a:p>
            <a:pPr marL="533400" indent="-533400">
              <a:buNone/>
            </a:pPr>
            <a:r>
              <a:rPr lang="en-US" altLang="en-US" sz="2400"/>
              <a:t>4. Interpret the results, and possibly return to 2</a:t>
            </a:r>
          </a:p>
        </p:txBody>
      </p:sp>
    </p:spTree>
    <p:extLst>
      <p:ext uri="{BB962C8B-B14F-4D97-AF65-F5344CB8AC3E}">
        <p14:creationId xmlns:p14="http://schemas.microsoft.com/office/powerpoint/2010/main" val="7706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Ada Pertanyaan</a:t>
            </a:r>
            <a:r>
              <a:rPr lang="en-ID" sz="4000"/>
              <a:t>…???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59458"/>
              </p:ext>
            </p:extLst>
          </p:nvPr>
        </p:nvGraphicFramePr>
        <p:xfrm>
          <a:off x="9557972" y="2129061"/>
          <a:ext cx="214630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145960" imgH="2341440" progId="Visio.Drawing.6">
                  <p:embed/>
                </p:oleObj>
              </mc:Choice>
              <mc:Fallback>
                <p:oleObj name="VISIO" r:id="rId3" imgW="2145960" imgH="2341440" progId="Visio.Drawing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972" y="2129061"/>
                        <a:ext cx="2146300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story-3dimensional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47" y="1367061"/>
            <a:ext cx="196532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37919"/>
              </p:ext>
            </p:extLst>
          </p:nvPr>
        </p:nvGraphicFramePr>
        <p:xfrm>
          <a:off x="8033972" y="2814861"/>
          <a:ext cx="14859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6" imgW="1663200" imgH="1746360" progId="Visio.Drawing.6">
                  <p:embed/>
                </p:oleObj>
              </mc:Choice>
              <mc:Fallback>
                <p:oleObj name="VISIO" r:id="rId6" imgW="1663200" imgH="1746360" progId="Visio.Drawing.6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972" y="2814861"/>
                        <a:ext cx="14859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Why Mine Data? </a:t>
            </a:r>
            <a:br>
              <a:rPr lang="en-ID"/>
            </a:br>
            <a:r>
              <a:rPr lang="en-ID"/>
              <a:t>Commercial Viewpoint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0" y="2333625"/>
            <a:ext cx="5730240" cy="4429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Lots of data is being </a:t>
            </a:r>
            <a:r>
              <a:rPr lang="en-US" altLang="en-US" sz="2400"/>
              <a:t>collected </a:t>
            </a:r>
            <a:r>
              <a:rPr lang="en-US" altLang="en-US" sz="2400" smtClean="0"/>
              <a:t>and </a:t>
            </a:r>
            <a:r>
              <a:rPr lang="en-US" altLang="en-US" sz="2400"/>
              <a:t>warehoused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Web data, e-commerce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purchases </a:t>
            </a:r>
            <a:r>
              <a:rPr lang="en-US" altLang="en-US" sz="2000"/>
              <a:t>at </a:t>
            </a:r>
            <a:r>
              <a:rPr lang="en-US" altLang="en-US" sz="2000" smtClean="0"/>
              <a:t>department/ grocery </a:t>
            </a:r>
            <a:r>
              <a:rPr lang="en-US" altLang="en-US" sz="2000"/>
              <a:t>stores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Bank/Credit </a:t>
            </a:r>
            <a:r>
              <a:rPr lang="en-US" altLang="en-US" sz="2000"/>
              <a:t>Card </a:t>
            </a:r>
            <a:r>
              <a:rPr lang="en-US" altLang="en-US" sz="2000" smtClean="0"/>
              <a:t>transactions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sz="2400"/>
              <a:t>Computers have become cheaper and more powerful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/>
              <a:t>Competitive Pressure is Strong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Provide better, customized services for an </a:t>
            </a:r>
            <a:r>
              <a:rPr lang="en-US" altLang="en-US" sz="2000" i="1"/>
              <a:t>edge </a:t>
            </a:r>
            <a:r>
              <a:rPr lang="en-US" altLang="en-US" sz="2000"/>
              <a:t>(e.g. in Customer Relationship Management)</a:t>
            </a:r>
          </a:p>
        </p:txBody>
      </p:sp>
    </p:spTree>
    <p:extLst>
      <p:ext uri="{BB962C8B-B14F-4D97-AF65-F5344CB8AC3E}">
        <p14:creationId xmlns:p14="http://schemas.microsoft.com/office/powerpoint/2010/main" val="497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Mine Data</a:t>
            </a:r>
            <a:r>
              <a:rPr lang="en-US"/>
              <a:t>?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Scientific </a:t>
            </a:r>
            <a:r>
              <a:rPr lang="en-US"/>
              <a:t>Viewpoint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0" y="2333625"/>
            <a:ext cx="5730240" cy="44291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Data collected and stored at </a:t>
            </a:r>
            <a:br>
              <a:rPr lang="en-US" altLang="en-US" sz="2400"/>
            </a:br>
            <a:r>
              <a:rPr lang="en-US" altLang="en-US" sz="2400"/>
              <a:t>enormous speeds (GB/hour)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remote sensors on a satellite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telescopes scanning the skies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microarrays generating gene </a:t>
            </a:r>
            <a:br>
              <a:rPr lang="en-US" altLang="en-US" sz="2000"/>
            </a:br>
            <a:r>
              <a:rPr lang="en-US" altLang="en-US" sz="2000"/>
              <a:t>expression data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 sz="2000"/>
              <a:t>scientific simulations </a:t>
            </a:r>
            <a:br>
              <a:rPr lang="en-US" altLang="en-US" sz="2000"/>
            </a:br>
            <a:r>
              <a:rPr lang="en-US" altLang="en-US" sz="2000"/>
              <a:t>generating terabytes of data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en-US" sz="2400"/>
              <a:t>Traditional techniques infeasible for raw data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Data mining may help scientists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in classifying and segmenting data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in Hypothesis Formation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906000" y="4434111"/>
            <a:ext cx="2133600" cy="1600200"/>
            <a:chOff x="4240" y="3165"/>
            <a:chExt cx="1487" cy="109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" y="3165"/>
              <a:ext cx="1487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240" y="4263"/>
              <a:ext cx="14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1487 w 744"/>
                <a:gd name="T3" fmla="*/ 0 h 586"/>
                <a:gd name="T4" fmla="*/ 1487 w 744"/>
                <a:gd name="T5" fmla="*/ 1098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0 w 744"/>
                <a:gd name="T3" fmla="*/ 1098 h 586"/>
                <a:gd name="T4" fmla="*/ 1487 w 744"/>
                <a:gd name="T5" fmla="*/ 1098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0 w 744"/>
                <a:gd name="T3" fmla="*/ 1098 h 586"/>
                <a:gd name="T4" fmla="*/ 1487 w 744"/>
                <a:gd name="T5" fmla="*/ 1098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240" y="3165"/>
              <a:ext cx="1487" cy="1098"/>
            </a:xfrm>
            <a:custGeom>
              <a:avLst/>
              <a:gdLst>
                <a:gd name="T0" fmla="*/ 0 w 744"/>
                <a:gd name="T1" fmla="*/ 0 h 586"/>
                <a:gd name="T2" fmla="*/ 1487 w 744"/>
                <a:gd name="T3" fmla="*/ 0 h 586"/>
                <a:gd name="T4" fmla="*/ 1487 w 744"/>
                <a:gd name="T5" fmla="*/ 1098 h 586"/>
                <a:gd name="T6" fmla="*/ 0 60000 65536"/>
                <a:gd name="T7" fmla="*/ 0 60000 65536"/>
                <a:gd name="T8" fmla="*/ 0 60000 65536"/>
                <a:gd name="T9" fmla="*/ 0 w 744"/>
                <a:gd name="T10" fmla="*/ 0 h 586"/>
                <a:gd name="T11" fmla="*/ 744 w 744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586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240" y="3165"/>
              <a:ext cx="1" cy="10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2650" r="946" b="2745"/>
          <a:stretch>
            <a:fillRect/>
          </a:stretch>
        </p:blipFill>
        <p:spPr bwMode="auto">
          <a:xfrm>
            <a:off x="7848600" y="852711"/>
            <a:ext cx="1884363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45191"/>
              </p:ext>
            </p:extLst>
          </p:nvPr>
        </p:nvGraphicFramePr>
        <p:xfrm>
          <a:off x="9906000" y="471711"/>
          <a:ext cx="21336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5" imgW="2561400" imgH="1990080" progId="Visio.Drawing.6">
                  <p:embed/>
                </p:oleObj>
              </mc:Choice>
              <mc:Fallback>
                <p:oleObj name="VISIO" r:id="rId5" imgW="2561400" imgH="1990080" progId="Visio.Drawing.6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471711"/>
                        <a:ext cx="21336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599184"/>
              </p:ext>
            </p:extLst>
          </p:nvPr>
        </p:nvGraphicFramePr>
        <p:xfrm>
          <a:off x="9906000" y="2148111"/>
          <a:ext cx="2133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7" imgW="2405160" imgH="1490760" progId="Visio.Drawing.6">
                  <p:embed/>
                </p:oleObj>
              </mc:Choice>
              <mc:Fallback>
                <p:oleObj name="VISIO" r:id="rId7" imgW="2405160" imgH="1490760" progId="Visio.Drawing.6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2148111"/>
                        <a:ext cx="2133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7" descr="cro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3291111"/>
            <a:ext cx="21336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9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Mining?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6905897" cy="4429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/>
              <a:t>Data mining (knowledge discovery in databases):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/>
              <a:t>Extraction of interesting (</a:t>
            </a:r>
            <a:r>
              <a:rPr lang="en-GB" sz="2000" u="sng"/>
              <a:t>non-trivial,</a:t>
            </a:r>
            <a:r>
              <a:rPr lang="en-GB" sz="2000"/>
              <a:t> </a:t>
            </a:r>
            <a:r>
              <a:rPr lang="en-GB" sz="2000" u="sng"/>
              <a:t>implicit</a:t>
            </a:r>
            <a:r>
              <a:rPr lang="en-GB" sz="2000"/>
              <a:t>, </a:t>
            </a:r>
            <a:r>
              <a:rPr lang="en-GB" sz="2000" u="sng"/>
              <a:t>previously unknown</a:t>
            </a:r>
            <a:r>
              <a:rPr lang="en-GB" sz="2000"/>
              <a:t> and </a:t>
            </a:r>
            <a:r>
              <a:rPr lang="en-GB" sz="2000" u="sng"/>
              <a:t>potentially useful)</a:t>
            </a:r>
            <a:r>
              <a:rPr lang="en-GB" sz="2000"/>
              <a:t> information or patterns from data in </a:t>
            </a:r>
            <a:r>
              <a:rPr lang="en-GB" sz="2000" u="sng"/>
              <a:t>large databases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000"/>
          </a:p>
          <a:p>
            <a:pPr lvl="1">
              <a:defRPr/>
            </a:pPr>
            <a:r>
              <a:rPr lang="en-US" sz="2000"/>
              <a:t>The efficient discovery of previously unknown, valid, potentially useful, understandable patterns in large datasets</a:t>
            </a:r>
          </a:p>
          <a:p>
            <a:pPr lvl="1">
              <a:buNone/>
              <a:defRPr/>
            </a:pPr>
            <a:endParaRPr lang="en-US" sz="2000"/>
          </a:p>
          <a:p>
            <a:pPr lvl="1">
              <a:defRPr/>
            </a:pPr>
            <a:r>
              <a:rPr lang="en-US" sz="2000"/>
              <a:t>The analysis of (often large) observational data sets to find unsuspected relationships and to summarize the data in novel ways that are both understandable and useful to the data owner</a:t>
            </a:r>
          </a:p>
          <a:p>
            <a:pPr>
              <a:lnSpc>
                <a:spcPct val="90000"/>
              </a:lnSpc>
              <a:defRPr/>
            </a:pPr>
            <a:endParaRPr lang="en-US" sz="2400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8396"/>
              </p:ext>
            </p:extLst>
          </p:nvPr>
        </p:nvGraphicFramePr>
        <p:xfrm>
          <a:off x="10332672" y="324394"/>
          <a:ext cx="10874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" r:id="rId3" imgW="1088640" imgH="1174680" progId="MS_ClipArt_Gallery.2">
                  <p:embed/>
                </p:oleObj>
              </mc:Choice>
              <mc:Fallback>
                <p:oleObj name="Clip" r:id="rId3" imgW="1088640" imgH="1174680" progId="MS_ClipArt_Gallery.2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72" y="324394"/>
                        <a:ext cx="10874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74989"/>
              </p:ext>
            </p:extLst>
          </p:nvPr>
        </p:nvGraphicFramePr>
        <p:xfrm>
          <a:off x="9799272" y="5028157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" r:id="rId5" imgW="4582440" imgH="3359160" progId="MS_ClipArt_Gallery.2">
                  <p:embed/>
                </p:oleObj>
              </mc:Choice>
              <mc:Fallback>
                <p:oleObj name="Clip" r:id="rId5" imgW="4582440" imgH="3359160" progId="MS_ClipArt_Gallery.2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9272" y="5028157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8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Mining?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6905897" cy="4429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Alternative names 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Knowledge discovery(mining) in databases (KDD), knowledge extraction, data/pattern analysis, data archeology, business intelligence, etc.</a:t>
            </a: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8396"/>
              </p:ext>
            </p:extLst>
          </p:nvPr>
        </p:nvGraphicFramePr>
        <p:xfrm>
          <a:off x="10332672" y="324394"/>
          <a:ext cx="10874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" r:id="rId3" imgW="1088640" imgH="1174680" progId="MS_ClipArt_Gallery.2">
                  <p:embed/>
                </p:oleObj>
              </mc:Choice>
              <mc:Fallback>
                <p:oleObj name="Clip" r:id="rId3" imgW="1088640" imgH="1174680" progId="MS_ClipArt_Gallery.2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72" y="324394"/>
                        <a:ext cx="10874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74989"/>
              </p:ext>
            </p:extLst>
          </p:nvPr>
        </p:nvGraphicFramePr>
        <p:xfrm>
          <a:off x="9799272" y="5028157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5" imgW="4582440" imgH="3359160" progId="MS_ClipArt_Gallery.2">
                  <p:embed/>
                </p:oleObj>
              </mc:Choice>
              <mc:Fallback>
                <p:oleObj name="Clip" r:id="rId5" imgW="4582440" imgH="3359160" progId="MS_ClipArt_Gallery.2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9272" y="5028157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5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Knowledge Discovery</a:t>
            </a:r>
            <a:endParaRPr lang="en-ID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b="2116"/>
          <a:stretch>
            <a:fillRect/>
          </a:stretch>
        </p:blipFill>
        <p:spPr bwMode="auto">
          <a:xfrm>
            <a:off x="2806706" y="1509051"/>
            <a:ext cx="8897565" cy="516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6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 What is (not) Data Mining?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270" y="2521133"/>
            <a:ext cx="5138056" cy="365150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b="1"/>
              <a:t> </a:t>
            </a:r>
            <a:r>
              <a:rPr lang="en-US" altLang="en-US" b="1"/>
              <a:t>What is Data Mining?</a:t>
            </a:r>
          </a:p>
          <a:p>
            <a:pPr marL="320040" lvl="1" indent="0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None/>
            </a:pPr>
            <a:endParaRPr lang="en-US" altLang="en-US" smtClean="0"/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/>
              <a:t>Certain names are more prevalent in certain US locations (O’Brien, O’Rurke, O’Reilly… in Boston area)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endParaRPr lang="en-US" altLang="en-US" smtClean="0"/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mtClean="0"/>
              <a:t> </a:t>
            </a:r>
            <a:r>
              <a:rPr lang="en-US" altLang="en-US"/>
              <a:t>Group together similar documents returned by search engine according to their context (e.g. Amazon rainforest, Amazon.com,)</a:t>
            </a:r>
            <a:endParaRPr lang="en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8685" y="2521133"/>
            <a:ext cx="3562892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800" b="1" smtClean="0"/>
              <a:t> </a:t>
            </a:r>
            <a:r>
              <a:rPr lang="en-US" altLang="en-US" b="1" smtClean="0"/>
              <a:t>What is not Data Mining?</a:t>
            </a:r>
          </a:p>
          <a:p>
            <a:pPr lvl="1">
              <a:lnSpc>
                <a:spcPct val="95000"/>
              </a:lnSpc>
              <a:spcBef>
                <a:spcPct val="6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800" smtClean="0"/>
              <a:t> </a:t>
            </a:r>
            <a:r>
              <a:rPr lang="en-US" altLang="en-US" smtClean="0"/>
              <a:t>Look up phone number in phone directory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800" smtClean="0"/>
              <a:t> </a:t>
            </a:r>
          </a:p>
          <a:p>
            <a:pPr lvl="1">
              <a:lnSpc>
                <a:spcPct val="95000"/>
              </a:lnSpc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800" smtClean="0"/>
              <a:t> </a:t>
            </a:r>
            <a:r>
              <a:rPr lang="en-US" altLang="en-US" smtClean="0"/>
              <a:t>Query a Web search engine for information about “Amazon”</a:t>
            </a:r>
            <a:endParaRPr lang="en-US" altLang="en-US" sz="1200" b="1" smtClean="0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03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Origins of Data Mining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6905897" cy="4429125"/>
          </a:xfrm>
        </p:spPr>
        <p:txBody>
          <a:bodyPr>
            <a:normAutofit/>
          </a:bodyPr>
          <a:lstStyle/>
          <a:p>
            <a:pPr marL="292100" indent="-292100">
              <a:lnSpc>
                <a:spcPct val="90000"/>
              </a:lnSpc>
            </a:pPr>
            <a:endParaRPr lang="en-US" altLang="en-US" b="1"/>
          </a:p>
          <a:p>
            <a:pPr marL="292100" indent="-292100">
              <a:lnSpc>
                <a:spcPct val="90000"/>
              </a:lnSpc>
            </a:pPr>
            <a:r>
              <a:rPr lang="en-US" altLang="en-US" b="1" smtClean="0"/>
              <a:t>Draws </a:t>
            </a:r>
            <a:r>
              <a:rPr lang="en-US" altLang="en-US" b="1"/>
              <a:t>ideas from machine learning/AI, pattern recognition, statistics, and database systems</a:t>
            </a:r>
          </a:p>
          <a:p>
            <a:pPr marL="292100" indent="-292100">
              <a:lnSpc>
                <a:spcPct val="90000"/>
              </a:lnSpc>
              <a:buNone/>
            </a:pPr>
            <a:endParaRPr lang="en-US" altLang="en-US" b="1"/>
          </a:p>
          <a:p>
            <a:pPr marL="292100" indent="-292100">
              <a:lnSpc>
                <a:spcPct val="90000"/>
              </a:lnSpc>
            </a:pPr>
            <a:r>
              <a:rPr lang="en-US" altLang="en-US" b="1"/>
              <a:t>Must address: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b="1"/>
              <a:t>Enormity of data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b="1"/>
              <a:t>High dimensionality </a:t>
            </a:r>
            <a:br>
              <a:rPr lang="en-US" altLang="en-US" b="1"/>
            </a:br>
            <a:r>
              <a:rPr lang="en-US" altLang="en-US" b="1"/>
              <a:t>of data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b="1"/>
              <a:t>Heterogeneous, </a:t>
            </a:r>
            <a:br>
              <a:rPr lang="en-US" altLang="en-US" b="1"/>
            </a:br>
            <a:r>
              <a:rPr lang="en-US" altLang="en-US" b="1"/>
              <a:t>distributed nature </a:t>
            </a:r>
            <a:br>
              <a:rPr lang="en-US" altLang="en-US" b="1"/>
            </a:br>
            <a:r>
              <a:rPr lang="en-US" altLang="en-US" b="1"/>
              <a:t>of data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8839200" y="4421051"/>
            <a:ext cx="2057400" cy="2108200"/>
          </a:xfrm>
          <a:prstGeom prst="ellipse">
            <a:avLst/>
          </a:prstGeom>
          <a:solidFill>
            <a:srgbClr val="FFCF0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8153400" y="2744651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9829800" y="2820851"/>
            <a:ext cx="2057400" cy="210820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0058400" y="3176451"/>
            <a:ext cx="1741714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00"/>
                </a:solidFill>
                <a:latin typeface="+mj-lt"/>
              </a:rPr>
              <a:t>AI  </a:t>
            </a:r>
            <a:r>
              <a:rPr lang="en-US" altLang="en-US" sz="1800" smtClean="0">
                <a:solidFill>
                  <a:srgbClr val="000000"/>
                </a:solidFill>
                <a:latin typeface="+mj-lt"/>
              </a:rPr>
              <a:t>/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00"/>
                </a:solidFill>
                <a:latin typeface="+mj-lt"/>
              </a:rPr>
              <a:t>Machine Learning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8382000" y="333837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00"/>
                </a:solidFill>
                <a:latin typeface="+mj-lt"/>
              </a:rPr>
              <a:t>Statistics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9144000" y="3963851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Data Mining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9296400" y="5564051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00"/>
                </a:solidFill>
                <a:latin typeface="+mj-lt"/>
              </a:rPr>
              <a:t>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5278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Mining: Classification Schemes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39" y="2333625"/>
            <a:ext cx="9117875" cy="44291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Data mining tasks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Descriptive data mining 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Predictive data mining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Description Tasks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Find human-interpretable patterns that describe the data.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Prediction Tasks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some variables to predict unknown or future values of other variables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29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1889</TotalTime>
  <Words>464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Candara</vt:lpstr>
      <vt:lpstr>Corbel</vt:lpstr>
      <vt:lpstr>Monotype Sorts</vt:lpstr>
      <vt:lpstr>Tahoma</vt:lpstr>
      <vt:lpstr>Wingdings</vt:lpstr>
      <vt:lpstr>Feathered</vt:lpstr>
      <vt:lpstr>Microsoft Visio Drawing</vt:lpstr>
      <vt:lpstr>Microsoft Clip Gallery</vt:lpstr>
      <vt:lpstr> Data Mining    ~ ~ Meet 02 ~ ~  Program Studi Sains Data Universitas Teknologi Yogyakarta</vt:lpstr>
      <vt:lpstr>Why Mine Data?  Commercial Viewpoint</vt:lpstr>
      <vt:lpstr>Why Mine Data?  Scientific Viewpoint</vt:lpstr>
      <vt:lpstr>What Is Data Mining?</vt:lpstr>
      <vt:lpstr>What Is Data Mining?</vt:lpstr>
      <vt:lpstr> Knowledge Discovery</vt:lpstr>
      <vt:lpstr>Examples: What is (not) Data Mining?</vt:lpstr>
      <vt:lpstr>Origins of Data Mining</vt:lpstr>
      <vt:lpstr>Data Mining: Classification Schemes</vt:lpstr>
      <vt:lpstr>Data Mining Tasks</vt:lpstr>
      <vt:lpstr>How Data Mining is used</vt:lpstr>
      <vt:lpstr>The Data Mining Process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Donny Avianto</cp:lastModifiedBy>
  <cp:revision>120</cp:revision>
  <dcterms:created xsi:type="dcterms:W3CDTF">2021-09-23T03:02:00Z</dcterms:created>
  <dcterms:modified xsi:type="dcterms:W3CDTF">2023-10-05T01:54:29Z</dcterms:modified>
</cp:coreProperties>
</file>