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8" r:id="rId2"/>
  </p:sldMasterIdLst>
  <p:notesMasterIdLst>
    <p:notesMasterId r:id="rId50"/>
  </p:notesMasterIdLst>
  <p:sldIdLst>
    <p:sldId id="454" r:id="rId3"/>
    <p:sldId id="455" r:id="rId4"/>
    <p:sldId id="336" r:id="rId5"/>
    <p:sldId id="352" r:id="rId6"/>
    <p:sldId id="419" r:id="rId7"/>
    <p:sldId id="420" r:id="rId8"/>
    <p:sldId id="370" r:id="rId9"/>
    <p:sldId id="371" r:id="rId10"/>
    <p:sldId id="372" r:id="rId11"/>
    <p:sldId id="373" r:id="rId12"/>
    <p:sldId id="337" r:id="rId13"/>
    <p:sldId id="353" r:id="rId14"/>
    <p:sldId id="306" r:id="rId15"/>
    <p:sldId id="341" r:id="rId16"/>
    <p:sldId id="307" r:id="rId17"/>
    <p:sldId id="398" r:id="rId18"/>
    <p:sldId id="456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69A0"/>
    <a:srgbClr val="B4B454"/>
    <a:srgbClr val="569AB2"/>
    <a:srgbClr val="C4A2C0"/>
    <a:srgbClr val="F5AA2D"/>
    <a:srgbClr val="FFC411"/>
    <a:srgbClr val="013880"/>
    <a:srgbClr val="212F40"/>
    <a:srgbClr val="FFBD07"/>
    <a:srgbClr val="F16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 autoAdjust="0"/>
    <p:restoredTop sz="90049" autoAdjust="0"/>
  </p:normalViewPr>
  <p:slideViewPr>
    <p:cSldViewPr snapToGrid="0">
      <p:cViewPr varScale="1">
        <p:scale>
          <a:sx n="79" d="100"/>
          <a:sy n="79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A3E61-3FE3-42E9-B3C6-9E2FA58202BF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EB4F39-001B-4B04-ACF1-B12C7099748B}">
      <dgm:prSet phldrT="[Text]"/>
      <dgm:spPr/>
      <dgm:t>
        <a:bodyPr/>
        <a:lstStyle/>
        <a:p>
          <a:r>
            <a:rPr lang="en-US" dirty="0" err="1" smtClean="0"/>
            <a:t>Metode</a:t>
          </a:r>
          <a:r>
            <a:rPr lang="en-US" dirty="0" smtClean="0"/>
            <a:t> </a:t>
          </a:r>
          <a:r>
            <a:rPr lang="en-US" dirty="0" err="1" smtClean="0"/>
            <a:t>berbasis</a:t>
          </a:r>
          <a:r>
            <a:rPr lang="en-US" dirty="0" smtClean="0"/>
            <a:t> </a:t>
          </a:r>
          <a:r>
            <a:rPr lang="en-US" dirty="0" err="1" smtClean="0"/>
            <a:t>jarak</a:t>
          </a:r>
          <a:endParaRPr lang="en-US" dirty="0"/>
        </a:p>
      </dgm:t>
    </dgm:pt>
    <dgm:pt modelId="{C54E68DC-9A83-4FD1-9A61-2EA1CC1FAF4A}" type="parTrans" cxnId="{5C225554-63EB-43C2-87BA-6C19D6BF0447}">
      <dgm:prSet/>
      <dgm:spPr/>
      <dgm:t>
        <a:bodyPr/>
        <a:lstStyle/>
        <a:p>
          <a:endParaRPr lang="en-US"/>
        </a:p>
      </dgm:t>
    </dgm:pt>
    <dgm:pt modelId="{76DB758B-5A17-47CC-92DF-268493BB01E5}" type="sibTrans" cxnId="{5C225554-63EB-43C2-87BA-6C19D6BF0447}">
      <dgm:prSet/>
      <dgm:spPr/>
      <dgm:t>
        <a:bodyPr/>
        <a:lstStyle/>
        <a:p>
          <a:endParaRPr lang="en-US"/>
        </a:p>
      </dgm:t>
    </dgm:pt>
    <dgm:pt modelId="{5E416C6F-E952-4B05-87DD-BF09871754AA}">
      <dgm:prSet phldrT="[Text]"/>
      <dgm:spPr/>
      <dgm:t>
        <a:bodyPr/>
        <a:lstStyle/>
        <a:p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partisi</a:t>
          </a:r>
          <a:r>
            <a:rPr lang="en-US" dirty="0" smtClean="0"/>
            <a:t> (k-means, k-</a:t>
          </a:r>
          <a:r>
            <a:rPr lang="en-US" dirty="0" err="1" smtClean="0"/>
            <a:t>medoids</a:t>
          </a:r>
          <a:r>
            <a:rPr lang="en-US" dirty="0" smtClean="0"/>
            <a:t>)</a:t>
          </a:r>
          <a:endParaRPr lang="en-US" dirty="0"/>
        </a:p>
      </dgm:t>
    </dgm:pt>
    <dgm:pt modelId="{583F131F-32D3-4D25-971D-7D1DEE70E99D}" type="parTrans" cxnId="{0D73FE7A-9656-4775-9218-790BDBDF67EB}">
      <dgm:prSet/>
      <dgm:spPr/>
      <dgm:t>
        <a:bodyPr/>
        <a:lstStyle/>
        <a:p>
          <a:endParaRPr lang="en-US"/>
        </a:p>
      </dgm:t>
    </dgm:pt>
    <dgm:pt modelId="{F95E6B97-1127-4A4A-AD0D-98A06BF3F1E3}" type="sibTrans" cxnId="{0D73FE7A-9656-4775-9218-790BDBDF67EB}">
      <dgm:prSet/>
      <dgm:spPr/>
      <dgm:t>
        <a:bodyPr/>
        <a:lstStyle/>
        <a:p>
          <a:endParaRPr lang="en-US"/>
        </a:p>
      </dgm:t>
    </dgm:pt>
    <dgm:pt modelId="{D343D583-EF8D-4F75-9E11-0E79E33A80DA}">
      <dgm:prSet phldrT="[Text]"/>
      <dgm:spPr/>
      <dgm:t>
        <a:bodyPr/>
        <a:lstStyle/>
        <a:p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hirarki</a:t>
          </a:r>
          <a:r>
            <a:rPr lang="en-US" dirty="0" smtClean="0"/>
            <a:t> (agglomerative vs divisive</a:t>
          </a:r>
          <a:endParaRPr lang="en-US" dirty="0"/>
        </a:p>
      </dgm:t>
    </dgm:pt>
    <dgm:pt modelId="{B660E548-679F-494B-A7F4-37777AB5AFB1}" type="parTrans" cxnId="{CEEC4ECB-D142-416F-B959-07468CE88335}">
      <dgm:prSet/>
      <dgm:spPr/>
      <dgm:t>
        <a:bodyPr/>
        <a:lstStyle/>
        <a:p>
          <a:endParaRPr lang="en-US"/>
        </a:p>
      </dgm:t>
    </dgm:pt>
    <dgm:pt modelId="{21EB5A4B-89D5-48FF-B73F-FD7244A88E19}" type="sibTrans" cxnId="{CEEC4ECB-D142-416F-B959-07468CE88335}">
      <dgm:prSet/>
      <dgm:spPr/>
      <dgm:t>
        <a:bodyPr/>
        <a:lstStyle/>
        <a:p>
          <a:endParaRPr lang="en-US"/>
        </a:p>
      </dgm:t>
    </dgm:pt>
    <dgm:pt modelId="{F3729D67-B088-4299-97D3-883EE49DD2A2}">
      <dgm:prSet phldrT="[Text]"/>
      <dgm:spPr/>
      <dgm:t>
        <a:bodyPr/>
        <a:lstStyle/>
        <a:p>
          <a:r>
            <a:rPr lang="en-US" dirty="0" err="1" smtClean="0"/>
            <a:t>Metode</a:t>
          </a:r>
          <a:r>
            <a:rPr lang="en-US" dirty="0" smtClean="0"/>
            <a:t> </a:t>
          </a:r>
          <a:r>
            <a:rPr lang="en-US" dirty="0" err="1" smtClean="0"/>
            <a:t>berbasis</a:t>
          </a:r>
          <a:r>
            <a:rPr lang="en-US" dirty="0" smtClean="0"/>
            <a:t> </a:t>
          </a:r>
          <a:r>
            <a:rPr lang="en-US" dirty="0" err="1" smtClean="0"/>
            <a:t>kerapatan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grid</a:t>
          </a:r>
          <a:endParaRPr lang="en-US" dirty="0"/>
        </a:p>
      </dgm:t>
    </dgm:pt>
    <dgm:pt modelId="{2B343CAB-8EB3-4C0C-A9AA-29A89CF676F3}" type="parTrans" cxnId="{75CE8D19-7A46-4AC3-83F1-4996F1D0F101}">
      <dgm:prSet/>
      <dgm:spPr/>
      <dgm:t>
        <a:bodyPr/>
        <a:lstStyle/>
        <a:p>
          <a:endParaRPr lang="en-US"/>
        </a:p>
      </dgm:t>
    </dgm:pt>
    <dgm:pt modelId="{2F9B32EF-2B86-4D0C-A8FD-EA25AF25CF7C}" type="sibTrans" cxnId="{75CE8D19-7A46-4AC3-83F1-4996F1D0F101}">
      <dgm:prSet/>
      <dgm:spPr/>
      <dgm:t>
        <a:bodyPr/>
        <a:lstStyle/>
        <a:p>
          <a:endParaRPr lang="en-US"/>
        </a:p>
      </dgm:t>
    </dgm:pt>
    <dgm:pt modelId="{07A40398-ED44-495D-AF3B-5A26E949500F}">
      <dgm:prSet phldrT="[Text]"/>
      <dgm:spPr/>
      <dgm:t>
        <a:bodyPr/>
        <a:lstStyle/>
        <a:p>
          <a:r>
            <a:rPr lang="en-US" dirty="0" smtClean="0"/>
            <a:t>Model probabilistic </a:t>
          </a:r>
          <a:r>
            <a:rPr lang="en-US" dirty="0" err="1" smtClean="0"/>
            <a:t>dan</a:t>
          </a:r>
          <a:r>
            <a:rPr lang="en-US" dirty="0" smtClean="0"/>
            <a:t> generative</a:t>
          </a:r>
          <a:endParaRPr lang="en-US" dirty="0"/>
        </a:p>
      </dgm:t>
    </dgm:pt>
    <dgm:pt modelId="{7A96587F-1E35-4AF0-9D3E-1332AD736F75}" type="parTrans" cxnId="{07982B15-8262-48BA-8A6A-6E5CBE2C1DA7}">
      <dgm:prSet/>
      <dgm:spPr/>
      <dgm:t>
        <a:bodyPr/>
        <a:lstStyle/>
        <a:p>
          <a:endParaRPr lang="en-US"/>
        </a:p>
      </dgm:t>
    </dgm:pt>
    <dgm:pt modelId="{2669A14A-386A-43D4-A8D9-87C9E61F7B47}" type="sibTrans" cxnId="{07982B15-8262-48BA-8A6A-6E5CBE2C1DA7}">
      <dgm:prSet/>
      <dgm:spPr/>
      <dgm:t>
        <a:bodyPr/>
        <a:lstStyle/>
        <a:p>
          <a:endParaRPr lang="en-US"/>
        </a:p>
      </dgm:t>
    </dgm:pt>
    <dgm:pt modelId="{AA78E392-B56A-43DD-B5AD-2282BB0AA1F4}">
      <dgm:prSet phldrT="[Text]"/>
      <dgm:spPr/>
      <dgm:t>
        <a:bodyPr/>
        <a:lstStyle/>
        <a:p>
          <a:r>
            <a:rPr lang="en-US" dirty="0" smtClean="0"/>
            <a:t>Clustering data </a:t>
          </a:r>
          <a:r>
            <a:rPr lang="en-US" dirty="0" err="1" smtClean="0"/>
            <a:t>berdimensi</a:t>
          </a:r>
          <a:r>
            <a:rPr lang="en-US" dirty="0" smtClean="0"/>
            <a:t> </a:t>
          </a:r>
          <a:r>
            <a:rPr lang="en-US" dirty="0" err="1" smtClean="0"/>
            <a:t>tinggi</a:t>
          </a:r>
          <a:endParaRPr lang="en-US" dirty="0"/>
        </a:p>
      </dgm:t>
    </dgm:pt>
    <dgm:pt modelId="{AE4F2844-6BB3-4D4B-9C2F-8654D8A1E376}" type="parTrans" cxnId="{3CFC668F-751D-48B7-8703-55A0CA881D41}">
      <dgm:prSet/>
      <dgm:spPr/>
      <dgm:t>
        <a:bodyPr/>
        <a:lstStyle/>
        <a:p>
          <a:endParaRPr lang="en-US"/>
        </a:p>
      </dgm:t>
    </dgm:pt>
    <dgm:pt modelId="{1564F747-5CD4-44EA-AE03-662D6298BD77}" type="sibTrans" cxnId="{3CFC668F-751D-48B7-8703-55A0CA881D41}">
      <dgm:prSet/>
      <dgm:spPr/>
      <dgm:t>
        <a:bodyPr/>
        <a:lstStyle/>
        <a:p>
          <a:endParaRPr lang="en-US"/>
        </a:p>
      </dgm:t>
    </dgm:pt>
    <dgm:pt modelId="{251366DC-FAC9-4B94-8E1E-1C833B2B44BA}">
      <dgm:prSet phldrT="[Text]"/>
      <dgm:spPr/>
      <dgm:t>
        <a:bodyPr/>
        <a:lstStyle/>
        <a:p>
          <a:r>
            <a:rPr lang="en-US" dirty="0" smtClean="0"/>
            <a:t>Sup-space clustering</a:t>
          </a:r>
          <a:endParaRPr lang="en-US" dirty="0"/>
        </a:p>
      </dgm:t>
    </dgm:pt>
    <dgm:pt modelId="{83A2E363-F556-4027-BCCB-A327BE12F2E0}" type="parTrans" cxnId="{9B5368EA-F44A-4830-91A7-97C9AF60E04F}">
      <dgm:prSet/>
      <dgm:spPr/>
      <dgm:t>
        <a:bodyPr/>
        <a:lstStyle/>
        <a:p>
          <a:endParaRPr lang="en-US"/>
        </a:p>
      </dgm:t>
    </dgm:pt>
    <dgm:pt modelId="{3496EA95-D9FF-4442-9925-5D3400658EA2}" type="sibTrans" cxnId="{9B5368EA-F44A-4830-91A7-97C9AF60E04F}">
      <dgm:prSet/>
      <dgm:spPr/>
      <dgm:t>
        <a:bodyPr/>
        <a:lstStyle/>
        <a:p>
          <a:endParaRPr lang="en-US"/>
        </a:p>
      </dgm:t>
    </dgm:pt>
    <dgm:pt modelId="{3C6557C8-0952-4D4E-8F65-C035B5AADAA5}">
      <dgm:prSet phldrT="[Text]"/>
      <dgm:spPr/>
      <dgm:t>
        <a:bodyPr/>
        <a:lstStyle/>
        <a:p>
          <a:r>
            <a:rPr lang="en-US" dirty="0" err="1" smtClean="0"/>
            <a:t>Reduksi</a:t>
          </a:r>
          <a:r>
            <a:rPr lang="en-US" dirty="0" smtClean="0"/>
            <a:t> </a:t>
          </a:r>
          <a:r>
            <a:rPr lang="en-US" dirty="0" err="1" smtClean="0"/>
            <a:t>dimensi</a:t>
          </a:r>
          <a:endParaRPr lang="en-US" dirty="0"/>
        </a:p>
      </dgm:t>
    </dgm:pt>
    <dgm:pt modelId="{823BAC1D-7A92-40EE-8141-3A950AFC02AE}" type="parTrans" cxnId="{F1BF5000-83CD-470B-AB1D-BA528FAABA02}">
      <dgm:prSet/>
      <dgm:spPr/>
      <dgm:t>
        <a:bodyPr/>
        <a:lstStyle/>
        <a:p>
          <a:endParaRPr lang="en-US"/>
        </a:p>
      </dgm:t>
    </dgm:pt>
    <dgm:pt modelId="{AB5D2986-03CD-4AB1-8D2B-B094AEA3BE39}" type="sibTrans" cxnId="{F1BF5000-83CD-470B-AB1D-BA528FAABA02}">
      <dgm:prSet/>
      <dgm:spPr/>
      <dgm:t>
        <a:bodyPr/>
        <a:lstStyle/>
        <a:p>
          <a:endParaRPr lang="en-US"/>
        </a:p>
      </dgm:t>
    </dgm:pt>
    <dgm:pt modelId="{089E69F8-F653-44C5-A903-1000F64342AF}">
      <dgm:prSet phldrT="[Text]"/>
      <dgm:spPr/>
      <dgm:t>
        <a:bodyPr/>
        <a:lstStyle/>
        <a:p>
          <a:r>
            <a:rPr lang="en-US" dirty="0" smtClean="0"/>
            <a:t>Probabilistic latent semantics indexing</a:t>
          </a:r>
          <a:endParaRPr lang="en-US" dirty="0"/>
        </a:p>
      </dgm:t>
    </dgm:pt>
    <dgm:pt modelId="{C7E8D2FB-E143-498D-B152-C5641EC76664}" type="parTrans" cxnId="{3B53D911-2C70-45BD-A0EB-3D030A5A8236}">
      <dgm:prSet/>
      <dgm:spPr/>
      <dgm:t>
        <a:bodyPr/>
        <a:lstStyle/>
        <a:p>
          <a:endParaRPr lang="en-US"/>
        </a:p>
      </dgm:t>
    </dgm:pt>
    <dgm:pt modelId="{242178CA-4692-4476-A3D5-A01C5D88B8FF}" type="sibTrans" cxnId="{3B53D911-2C70-45BD-A0EB-3D030A5A8236}">
      <dgm:prSet/>
      <dgm:spPr/>
      <dgm:t>
        <a:bodyPr/>
        <a:lstStyle/>
        <a:p>
          <a:endParaRPr lang="en-US"/>
        </a:p>
      </dgm:t>
    </dgm:pt>
    <dgm:pt modelId="{4EA6D452-1003-47DA-883F-03005F54D9DE}">
      <dgm:prSet phldrT="[Text]"/>
      <dgm:spPr/>
      <dgm:t>
        <a:bodyPr/>
        <a:lstStyle/>
        <a:p>
          <a:r>
            <a:rPr lang="en-US" dirty="0" smtClean="0"/>
            <a:t>Spectral clustering</a:t>
          </a:r>
          <a:endParaRPr lang="en-US" dirty="0"/>
        </a:p>
      </dgm:t>
    </dgm:pt>
    <dgm:pt modelId="{D6F88F6C-4C88-4408-86B2-CEA5CEC96BB1}" type="parTrans" cxnId="{A623772F-EFF4-4279-8FE6-4BF14B67DEBF}">
      <dgm:prSet/>
      <dgm:spPr/>
      <dgm:t>
        <a:bodyPr/>
        <a:lstStyle/>
        <a:p>
          <a:endParaRPr lang="en-US"/>
        </a:p>
      </dgm:t>
    </dgm:pt>
    <dgm:pt modelId="{653BC2ED-873A-4DC9-A55B-C6DDB1478E75}" type="sibTrans" cxnId="{A623772F-EFF4-4279-8FE6-4BF14B67DEBF}">
      <dgm:prSet/>
      <dgm:spPr/>
      <dgm:t>
        <a:bodyPr/>
        <a:lstStyle/>
        <a:p>
          <a:endParaRPr lang="en-US"/>
        </a:p>
      </dgm:t>
    </dgm:pt>
    <dgm:pt modelId="{F59DEDB8-913A-4B51-B458-FA0338C99BF2}" type="pres">
      <dgm:prSet presAssocID="{DEBA3E61-3FE3-42E9-B3C6-9E2FA58202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33AE8B-C2E4-44AF-97CA-26207C16FF3E}" type="pres">
      <dgm:prSet presAssocID="{8DEB4F39-001B-4B04-ACF1-B12C7099748B}" presName="root" presStyleCnt="0"/>
      <dgm:spPr/>
    </dgm:pt>
    <dgm:pt modelId="{204969AD-3D64-4479-B929-FBE255ACC0D0}" type="pres">
      <dgm:prSet presAssocID="{8DEB4F39-001B-4B04-ACF1-B12C7099748B}" presName="rootComposite" presStyleCnt="0"/>
      <dgm:spPr/>
    </dgm:pt>
    <dgm:pt modelId="{A52627C5-C8F3-473D-9853-7FD169BC3830}" type="pres">
      <dgm:prSet presAssocID="{8DEB4F39-001B-4B04-ACF1-B12C7099748B}" presName="rootText" presStyleLbl="node1" presStyleIdx="0" presStyleCnt="4"/>
      <dgm:spPr/>
      <dgm:t>
        <a:bodyPr/>
        <a:lstStyle/>
        <a:p>
          <a:endParaRPr lang="en-US"/>
        </a:p>
      </dgm:t>
    </dgm:pt>
    <dgm:pt modelId="{515C54DC-7BAF-4A55-8E0A-6603A67648D9}" type="pres">
      <dgm:prSet presAssocID="{8DEB4F39-001B-4B04-ACF1-B12C7099748B}" presName="rootConnector" presStyleLbl="node1" presStyleIdx="0" presStyleCnt="4"/>
      <dgm:spPr/>
      <dgm:t>
        <a:bodyPr/>
        <a:lstStyle/>
        <a:p>
          <a:endParaRPr lang="en-US"/>
        </a:p>
      </dgm:t>
    </dgm:pt>
    <dgm:pt modelId="{E5D7BC3B-C988-4AFD-992A-E735EB091271}" type="pres">
      <dgm:prSet presAssocID="{8DEB4F39-001B-4B04-ACF1-B12C7099748B}" presName="childShape" presStyleCnt="0"/>
      <dgm:spPr/>
    </dgm:pt>
    <dgm:pt modelId="{B1B12FA9-109D-41FE-8F07-FC10539409B4}" type="pres">
      <dgm:prSet presAssocID="{583F131F-32D3-4D25-971D-7D1DEE70E99D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261BC2B-9F58-4006-9280-9B77594E043A}" type="pres">
      <dgm:prSet presAssocID="{5E416C6F-E952-4B05-87DD-BF09871754AA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3D83A-D032-48BE-BB3F-46A955A60EC0}" type="pres">
      <dgm:prSet presAssocID="{B660E548-679F-494B-A7F4-37777AB5AFB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CE3784FA-218B-4735-8E9C-A49FD4895C8F}" type="pres">
      <dgm:prSet presAssocID="{D343D583-EF8D-4F75-9E11-0E79E33A80DA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7A9DF-8DE9-4BB4-A4A9-85FF9C5B290B}" type="pres">
      <dgm:prSet presAssocID="{F3729D67-B088-4299-97D3-883EE49DD2A2}" presName="root" presStyleCnt="0"/>
      <dgm:spPr/>
    </dgm:pt>
    <dgm:pt modelId="{218F9EE1-27D3-48EE-9254-19DF9EC0CED8}" type="pres">
      <dgm:prSet presAssocID="{F3729D67-B088-4299-97D3-883EE49DD2A2}" presName="rootComposite" presStyleCnt="0"/>
      <dgm:spPr/>
    </dgm:pt>
    <dgm:pt modelId="{0AF35519-E80C-417F-AF50-E05A313CC32C}" type="pres">
      <dgm:prSet presAssocID="{F3729D67-B088-4299-97D3-883EE49DD2A2}" presName="rootText" presStyleLbl="node1" presStyleIdx="1" presStyleCnt="4"/>
      <dgm:spPr/>
      <dgm:t>
        <a:bodyPr/>
        <a:lstStyle/>
        <a:p>
          <a:endParaRPr lang="en-US"/>
        </a:p>
      </dgm:t>
    </dgm:pt>
    <dgm:pt modelId="{07891169-D150-46B6-9A15-41B129F6191F}" type="pres">
      <dgm:prSet presAssocID="{F3729D67-B088-4299-97D3-883EE49DD2A2}" presName="rootConnector" presStyleLbl="node1" presStyleIdx="1" presStyleCnt="4"/>
      <dgm:spPr/>
      <dgm:t>
        <a:bodyPr/>
        <a:lstStyle/>
        <a:p>
          <a:endParaRPr lang="en-US"/>
        </a:p>
      </dgm:t>
    </dgm:pt>
    <dgm:pt modelId="{207820F7-1940-41CC-AFB0-DAB3A9A136BC}" type="pres">
      <dgm:prSet presAssocID="{F3729D67-B088-4299-97D3-883EE49DD2A2}" presName="childShape" presStyleCnt="0"/>
      <dgm:spPr/>
    </dgm:pt>
    <dgm:pt modelId="{85F517B0-76B0-45CB-9594-3EC8404F6307}" type="pres">
      <dgm:prSet presAssocID="{07A40398-ED44-495D-AF3B-5A26E949500F}" presName="root" presStyleCnt="0"/>
      <dgm:spPr/>
    </dgm:pt>
    <dgm:pt modelId="{6BE0E529-532E-4381-867F-FD6D351D47E1}" type="pres">
      <dgm:prSet presAssocID="{07A40398-ED44-495D-AF3B-5A26E949500F}" presName="rootComposite" presStyleCnt="0"/>
      <dgm:spPr/>
    </dgm:pt>
    <dgm:pt modelId="{21F9DC38-B59A-4524-B83E-4A0E20ADA160}" type="pres">
      <dgm:prSet presAssocID="{07A40398-ED44-495D-AF3B-5A26E949500F}" presName="rootText" presStyleLbl="node1" presStyleIdx="2" presStyleCnt="4"/>
      <dgm:spPr/>
      <dgm:t>
        <a:bodyPr/>
        <a:lstStyle/>
        <a:p>
          <a:endParaRPr lang="en-US"/>
        </a:p>
      </dgm:t>
    </dgm:pt>
    <dgm:pt modelId="{05874A8B-EC8C-431D-BB76-755B243ABAE8}" type="pres">
      <dgm:prSet presAssocID="{07A40398-ED44-495D-AF3B-5A26E949500F}" presName="rootConnector" presStyleLbl="node1" presStyleIdx="2" presStyleCnt="4"/>
      <dgm:spPr/>
      <dgm:t>
        <a:bodyPr/>
        <a:lstStyle/>
        <a:p>
          <a:endParaRPr lang="en-US"/>
        </a:p>
      </dgm:t>
    </dgm:pt>
    <dgm:pt modelId="{09F6459D-B350-4A3D-946F-84AF18D138D8}" type="pres">
      <dgm:prSet presAssocID="{07A40398-ED44-495D-AF3B-5A26E949500F}" presName="childShape" presStyleCnt="0"/>
      <dgm:spPr/>
    </dgm:pt>
    <dgm:pt modelId="{3767F808-D808-4C70-893C-62FEA3C97001}" type="pres">
      <dgm:prSet presAssocID="{AA78E392-B56A-43DD-B5AD-2282BB0AA1F4}" presName="root" presStyleCnt="0"/>
      <dgm:spPr/>
    </dgm:pt>
    <dgm:pt modelId="{6E016CB1-7374-4908-AAAB-FF4FE120551C}" type="pres">
      <dgm:prSet presAssocID="{AA78E392-B56A-43DD-B5AD-2282BB0AA1F4}" presName="rootComposite" presStyleCnt="0"/>
      <dgm:spPr/>
    </dgm:pt>
    <dgm:pt modelId="{180331F4-255D-4600-B984-1F95A99B02A1}" type="pres">
      <dgm:prSet presAssocID="{AA78E392-B56A-43DD-B5AD-2282BB0AA1F4}" presName="rootText" presStyleLbl="node1" presStyleIdx="3" presStyleCnt="4"/>
      <dgm:spPr/>
      <dgm:t>
        <a:bodyPr/>
        <a:lstStyle/>
        <a:p>
          <a:endParaRPr lang="en-US"/>
        </a:p>
      </dgm:t>
    </dgm:pt>
    <dgm:pt modelId="{C42063DF-DDAD-44FA-9188-01D49DFE4D09}" type="pres">
      <dgm:prSet presAssocID="{AA78E392-B56A-43DD-B5AD-2282BB0AA1F4}" presName="rootConnector" presStyleLbl="node1" presStyleIdx="3" presStyleCnt="4"/>
      <dgm:spPr/>
      <dgm:t>
        <a:bodyPr/>
        <a:lstStyle/>
        <a:p>
          <a:endParaRPr lang="en-US"/>
        </a:p>
      </dgm:t>
    </dgm:pt>
    <dgm:pt modelId="{D85B7B3A-3E53-4BC8-954A-DEB122265C11}" type="pres">
      <dgm:prSet presAssocID="{AA78E392-B56A-43DD-B5AD-2282BB0AA1F4}" presName="childShape" presStyleCnt="0"/>
      <dgm:spPr/>
    </dgm:pt>
    <dgm:pt modelId="{D7906F6E-1EEB-4D3B-8FA8-47E54419AADC}" type="pres">
      <dgm:prSet presAssocID="{83A2E363-F556-4027-BCCB-A327BE12F2E0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AC94FA7-F7FF-4F1D-86F8-523E5589B99C}" type="pres">
      <dgm:prSet presAssocID="{251366DC-FAC9-4B94-8E1E-1C833B2B44BA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DD339-D100-4717-B1E3-FFFC0BB8940B}" type="pres">
      <dgm:prSet presAssocID="{823BAC1D-7A92-40EE-8141-3A950AFC02A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0558E49C-7A25-49EE-AE76-32B5E911E4A7}" type="pres">
      <dgm:prSet presAssocID="{3C6557C8-0952-4D4E-8F65-C035B5AADAA5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85F4D-1E4E-45D3-A8B3-5F823079802D}" type="pres">
      <dgm:prSet presAssocID="{C7E8D2FB-E143-498D-B152-C5641EC76664}" presName="Name13" presStyleLbl="parChTrans1D2" presStyleIdx="4" presStyleCnt="6"/>
      <dgm:spPr/>
      <dgm:t>
        <a:bodyPr/>
        <a:lstStyle/>
        <a:p>
          <a:endParaRPr lang="en-US"/>
        </a:p>
      </dgm:t>
    </dgm:pt>
    <dgm:pt modelId="{C33E3B52-6B51-42B8-944D-D0BD95E0EE4F}" type="pres">
      <dgm:prSet presAssocID="{089E69F8-F653-44C5-A903-1000F64342AF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F07F6-9B4C-4EC9-839D-E2F29B8D5AA5}" type="pres">
      <dgm:prSet presAssocID="{D6F88F6C-4C88-4408-86B2-CEA5CEC96BB1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EDA82CF-93F6-4B35-A23E-3D30ACDA42FD}" type="pres">
      <dgm:prSet presAssocID="{4EA6D452-1003-47DA-883F-03005F54D9DE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EB55DC-CD1A-43F2-AD4E-1911969A2423}" type="presOf" srcId="{DEBA3E61-3FE3-42E9-B3C6-9E2FA58202BF}" destId="{F59DEDB8-913A-4B51-B458-FA0338C99BF2}" srcOrd="0" destOrd="0" presId="urn:microsoft.com/office/officeart/2005/8/layout/hierarchy3"/>
    <dgm:cxn modelId="{0D73FE7A-9656-4775-9218-790BDBDF67EB}" srcId="{8DEB4F39-001B-4B04-ACF1-B12C7099748B}" destId="{5E416C6F-E952-4B05-87DD-BF09871754AA}" srcOrd="0" destOrd="0" parTransId="{583F131F-32D3-4D25-971D-7D1DEE70E99D}" sibTransId="{F95E6B97-1127-4A4A-AD0D-98A06BF3F1E3}"/>
    <dgm:cxn modelId="{0528234B-5D21-46EA-914E-4D9947C01DEB}" type="presOf" srcId="{F3729D67-B088-4299-97D3-883EE49DD2A2}" destId="{07891169-D150-46B6-9A15-41B129F6191F}" srcOrd="1" destOrd="0" presId="urn:microsoft.com/office/officeart/2005/8/layout/hierarchy3"/>
    <dgm:cxn modelId="{75CE8D19-7A46-4AC3-83F1-4996F1D0F101}" srcId="{DEBA3E61-3FE3-42E9-B3C6-9E2FA58202BF}" destId="{F3729D67-B088-4299-97D3-883EE49DD2A2}" srcOrd="1" destOrd="0" parTransId="{2B343CAB-8EB3-4C0C-A9AA-29A89CF676F3}" sibTransId="{2F9B32EF-2B86-4D0C-A8FD-EA25AF25CF7C}"/>
    <dgm:cxn modelId="{2BE0491B-D7C9-4F45-BA85-12151B2D83DE}" type="presOf" srcId="{AA78E392-B56A-43DD-B5AD-2282BB0AA1F4}" destId="{180331F4-255D-4600-B984-1F95A99B02A1}" srcOrd="0" destOrd="0" presId="urn:microsoft.com/office/officeart/2005/8/layout/hierarchy3"/>
    <dgm:cxn modelId="{5C225554-63EB-43C2-87BA-6C19D6BF0447}" srcId="{DEBA3E61-3FE3-42E9-B3C6-9E2FA58202BF}" destId="{8DEB4F39-001B-4B04-ACF1-B12C7099748B}" srcOrd="0" destOrd="0" parTransId="{C54E68DC-9A83-4FD1-9A61-2EA1CC1FAF4A}" sibTransId="{76DB758B-5A17-47CC-92DF-268493BB01E5}"/>
    <dgm:cxn modelId="{E760F6FA-2F80-4E49-AD9D-853095E3BC7C}" type="presOf" srcId="{583F131F-32D3-4D25-971D-7D1DEE70E99D}" destId="{B1B12FA9-109D-41FE-8F07-FC10539409B4}" srcOrd="0" destOrd="0" presId="urn:microsoft.com/office/officeart/2005/8/layout/hierarchy3"/>
    <dgm:cxn modelId="{4118085F-3E49-4A54-9F5F-C5C0B9E03D43}" type="presOf" srcId="{83A2E363-F556-4027-BCCB-A327BE12F2E0}" destId="{D7906F6E-1EEB-4D3B-8FA8-47E54419AADC}" srcOrd="0" destOrd="0" presId="urn:microsoft.com/office/officeart/2005/8/layout/hierarchy3"/>
    <dgm:cxn modelId="{06F394B2-2038-4962-9E4C-6C076A7B285C}" type="presOf" srcId="{D6F88F6C-4C88-4408-86B2-CEA5CEC96BB1}" destId="{38BF07F6-9B4C-4EC9-839D-E2F29B8D5AA5}" srcOrd="0" destOrd="0" presId="urn:microsoft.com/office/officeart/2005/8/layout/hierarchy3"/>
    <dgm:cxn modelId="{D71FDC99-36E0-4F6A-843C-5428785999B5}" type="presOf" srcId="{8DEB4F39-001B-4B04-ACF1-B12C7099748B}" destId="{515C54DC-7BAF-4A55-8E0A-6603A67648D9}" srcOrd="1" destOrd="0" presId="urn:microsoft.com/office/officeart/2005/8/layout/hierarchy3"/>
    <dgm:cxn modelId="{4F44A1AD-0260-4BB7-89D7-5EC4A8A644A7}" type="presOf" srcId="{3C6557C8-0952-4D4E-8F65-C035B5AADAA5}" destId="{0558E49C-7A25-49EE-AE76-32B5E911E4A7}" srcOrd="0" destOrd="0" presId="urn:microsoft.com/office/officeart/2005/8/layout/hierarchy3"/>
    <dgm:cxn modelId="{CEEC4ECB-D142-416F-B959-07468CE88335}" srcId="{8DEB4F39-001B-4B04-ACF1-B12C7099748B}" destId="{D343D583-EF8D-4F75-9E11-0E79E33A80DA}" srcOrd="1" destOrd="0" parTransId="{B660E548-679F-494B-A7F4-37777AB5AFB1}" sibTransId="{21EB5A4B-89D5-48FF-B73F-FD7244A88E19}"/>
    <dgm:cxn modelId="{3B53D911-2C70-45BD-A0EB-3D030A5A8236}" srcId="{AA78E392-B56A-43DD-B5AD-2282BB0AA1F4}" destId="{089E69F8-F653-44C5-A903-1000F64342AF}" srcOrd="2" destOrd="0" parTransId="{C7E8D2FB-E143-498D-B152-C5641EC76664}" sibTransId="{242178CA-4692-4476-A3D5-A01C5D88B8FF}"/>
    <dgm:cxn modelId="{B922B97F-15E8-4568-B97B-0CDF8CBF94A1}" type="presOf" srcId="{5E416C6F-E952-4B05-87DD-BF09871754AA}" destId="{1261BC2B-9F58-4006-9280-9B77594E043A}" srcOrd="0" destOrd="0" presId="urn:microsoft.com/office/officeart/2005/8/layout/hierarchy3"/>
    <dgm:cxn modelId="{F1BF5000-83CD-470B-AB1D-BA528FAABA02}" srcId="{AA78E392-B56A-43DD-B5AD-2282BB0AA1F4}" destId="{3C6557C8-0952-4D4E-8F65-C035B5AADAA5}" srcOrd="1" destOrd="0" parTransId="{823BAC1D-7A92-40EE-8141-3A950AFC02AE}" sibTransId="{AB5D2986-03CD-4AB1-8D2B-B094AEA3BE39}"/>
    <dgm:cxn modelId="{9B5368EA-F44A-4830-91A7-97C9AF60E04F}" srcId="{AA78E392-B56A-43DD-B5AD-2282BB0AA1F4}" destId="{251366DC-FAC9-4B94-8E1E-1C833B2B44BA}" srcOrd="0" destOrd="0" parTransId="{83A2E363-F556-4027-BCCB-A327BE12F2E0}" sibTransId="{3496EA95-D9FF-4442-9925-5D3400658EA2}"/>
    <dgm:cxn modelId="{9B35795B-87A9-46FC-9506-BFEA10832457}" type="presOf" srcId="{4EA6D452-1003-47DA-883F-03005F54D9DE}" destId="{DEDA82CF-93F6-4B35-A23E-3D30ACDA42FD}" srcOrd="0" destOrd="0" presId="urn:microsoft.com/office/officeart/2005/8/layout/hierarchy3"/>
    <dgm:cxn modelId="{76192952-90BF-4B35-9E49-017CB97E982C}" type="presOf" srcId="{D343D583-EF8D-4F75-9E11-0E79E33A80DA}" destId="{CE3784FA-218B-4735-8E9C-A49FD4895C8F}" srcOrd="0" destOrd="0" presId="urn:microsoft.com/office/officeart/2005/8/layout/hierarchy3"/>
    <dgm:cxn modelId="{B07748D7-EE69-4661-A9F0-6794FF94C8C1}" type="presOf" srcId="{8DEB4F39-001B-4B04-ACF1-B12C7099748B}" destId="{A52627C5-C8F3-473D-9853-7FD169BC3830}" srcOrd="0" destOrd="0" presId="urn:microsoft.com/office/officeart/2005/8/layout/hierarchy3"/>
    <dgm:cxn modelId="{3CFC668F-751D-48B7-8703-55A0CA881D41}" srcId="{DEBA3E61-3FE3-42E9-B3C6-9E2FA58202BF}" destId="{AA78E392-B56A-43DD-B5AD-2282BB0AA1F4}" srcOrd="3" destOrd="0" parTransId="{AE4F2844-6BB3-4D4B-9C2F-8654D8A1E376}" sibTransId="{1564F747-5CD4-44EA-AE03-662D6298BD77}"/>
    <dgm:cxn modelId="{07982B15-8262-48BA-8A6A-6E5CBE2C1DA7}" srcId="{DEBA3E61-3FE3-42E9-B3C6-9E2FA58202BF}" destId="{07A40398-ED44-495D-AF3B-5A26E949500F}" srcOrd="2" destOrd="0" parTransId="{7A96587F-1E35-4AF0-9D3E-1332AD736F75}" sibTransId="{2669A14A-386A-43D4-A8D9-87C9E61F7B47}"/>
    <dgm:cxn modelId="{44F2505F-B63F-4C0C-AAE4-EC9040BC94E1}" type="presOf" srcId="{251366DC-FAC9-4B94-8E1E-1C833B2B44BA}" destId="{3AC94FA7-F7FF-4F1D-86F8-523E5589B99C}" srcOrd="0" destOrd="0" presId="urn:microsoft.com/office/officeart/2005/8/layout/hierarchy3"/>
    <dgm:cxn modelId="{0E905BD3-0D0D-49D5-ABC1-773E0FCE7581}" type="presOf" srcId="{F3729D67-B088-4299-97D3-883EE49DD2A2}" destId="{0AF35519-E80C-417F-AF50-E05A313CC32C}" srcOrd="0" destOrd="0" presId="urn:microsoft.com/office/officeart/2005/8/layout/hierarchy3"/>
    <dgm:cxn modelId="{49EF7BF0-1553-49A6-A6A9-9DFCE2261014}" type="presOf" srcId="{AA78E392-B56A-43DD-B5AD-2282BB0AA1F4}" destId="{C42063DF-DDAD-44FA-9188-01D49DFE4D09}" srcOrd="1" destOrd="0" presId="urn:microsoft.com/office/officeart/2005/8/layout/hierarchy3"/>
    <dgm:cxn modelId="{C0EAFFBB-F2C8-485F-BAED-51323388C3AA}" type="presOf" srcId="{823BAC1D-7A92-40EE-8141-3A950AFC02AE}" destId="{9D0DD339-D100-4717-B1E3-FFFC0BB8940B}" srcOrd="0" destOrd="0" presId="urn:microsoft.com/office/officeart/2005/8/layout/hierarchy3"/>
    <dgm:cxn modelId="{A623772F-EFF4-4279-8FE6-4BF14B67DEBF}" srcId="{AA78E392-B56A-43DD-B5AD-2282BB0AA1F4}" destId="{4EA6D452-1003-47DA-883F-03005F54D9DE}" srcOrd="3" destOrd="0" parTransId="{D6F88F6C-4C88-4408-86B2-CEA5CEC96BB1}" sibTransId="{653BC2ED-873A-4DC9-A55B-C6DDB1478E75}"/>
    <dgm:cxn modelId="{E1669D76-110D-4F36-AF04-FACA7BC26E2A}" type="presOf" srcId="{089E69F8-F653-44C5-A903-1000F64342AF}" destId="{C33E3B52-6B51-42B8-944D-D0BD95E0EE4F}" srcOrd="0" destOrd="0" presId="urn:microsoft.com/office/officeart/2005/8/layout/hierarchy3"/>
    <dgm:cxn modelId="{EE64BFFB-EB49-4934-B47A-7AA0ACB51005}" type="presOf" srcId="{07A40398-ED44-495D-AF3B-5A26E949500F}" destId="{21F9DC38-B59A-4524-B83E-4A0E20ADA160}" srcOrd="0" destOrd="0" presId="urn:microsoft.com/office/officeart/2005/8/layout/hierarchy3"/>
    <dgm:cxn modelId="{1407413F-1880-4FD0-8ABC-2429CDB617C5}" type="presOf" srcId="{07A40398-ED44-495D-AF3B-5A26E949500F}" destId="{05874A8B-EC8C-431D-BB76-755B243ABAE8}" srcOrd="1" destOrd="0" presId="urn:microsoft.com/office/officeart/2005/8/layout/hierarchy3"/>
    <dgm:cxn modelId="{38727FAC-F507-4E55-83F4-BC98C1561ACE}" type="presOf" srcId="{C7E8D2FB-E143-498D-B152-C5641EC76664}" destId="{72085F4D-1E4E-45D3-A8B3-5F823079802D}" srcOrd="0" destOrd="0" presId="urn:microsoft.com/office/officeart/2005/8/layout/hierarchy3"/>
    <dgm:cxn modelId="{5EB3F3F1-DC05-46A4-AEB3-E6EC1EB8ED9A}" type="presOf" srcId="{B660E548-679F-494B-A7F4-37777AB5AFB1}" destId="{E513D83A-D032-48BE-BB3F-46A955A60EC0}" srcOrd="0" destOrd="0" presId="urn:microsoft.com/office/officeart/2005/8/layout/hierarchy3"/>
    <dgm:cxn modelId="{6BF9E51E-A563-4198-BAC5-C05963DE0875}" type="presParOf" srcId="{F59DEDB8-913A-4B51-B458-FA0338C99BF2}" destId="{9733AE8B-C2E4-44AF-97CA-26207C16FF3E}" srcOrd="0" destOrd="0" presId="urn:microsoft.com/office/officeart/2005/8/layout/hierarchy3"/>
    <dgm:cxn modelId="{304F0A46-AA74-40D6-AB4B-F5355449EDCA}" type="presParOf" srcId="{9733AE8B-C2E4-44AF-97CA-26207C16FF3E}" destId="{204969AD-3D64-4479-B929-FBE255ACC0D0}" srcOrd="0" destOrd="0" presId="urn:microsoft.com/office/officeart/2005/8/layout/hierarchy3"/>
    <dgm:cxn modelId="{C9443E73-DEB1-43A9-9F37-8F0D21F3E345}" type="presParOf" srcId="{204969AD-3D64-4479-B929-FBE255ACC0D0}" destId="{A52627C5-C8F3-473D-9853-7FD169BC3830}" srcOrd="0" destOrd="0" presId="urn:microsoft.com/office/officeart/2005/8/layout/hierarchy3"/>
    <dgm:cxn modelId="{3239AD9A-E356-48B6-B30B-9DBA24CDCEEC}" type="presParOf" srcId="{204969AD-3D64-4479-B929-FBE255ACC0D0}" destId="{515C54DC-7BAF-4A55-8E0A-6603A67648D9}" srcOrd="1" destOrd="0" presId="urn:microsoft.com/office/officeart/2005/8/layout/hierarchy3"/>
    <dgm:cxn modelId="{D975EB96-1CC8-4B1D-BB80-7C47B99A8698}" type="presParOf" srcId="{9733AE8B-C2E4-44AF-97CA-26207C16FF3E}" destId="{E5D7BC3B-C988-4AFD-992A-E735EB091271}" srcOrd="1" destOrd="0" presId="urn:microsoft.com/office/officeart/2005/8/layout/hierarchy3"/>
    <dgm:cxn modelId="{4B0AED97-4E61-4501-BD22-7351018760D9}" type="presParOf" srcId="{E5D7BC3B-C988-4AFD-992A-E735EB091271}" destId="{B1B12FA9-109D-41FE-8F07-FC10539409B4}" srcOrd="0" destOrd="0" presId="urn:microsoft.com/office/officeart/2005/8/layout/hierarchy3"/>
    <dgm:cxn modelId="{BE0C0A66-E30F-45B5-B804-56D5B66FF454}" type="presParOf" srcId="{E5D7BC3B-C988-4AFD-992A-E735EB091271}" destId="{1261BC2B-9F58-4006-9280-9B77594E043A}" srcOrd="1" destOrd="0" presId="urn:microsoft.com/office/officeart/2005/8/layout/hierarchy3"/>
    <dgm:cxn modelId="{8C13DB53-4802-48D1-B265-1FBAB65236E8}" type="presParOf" srcId="{E5D7BC3B-C988-4AFD-992A-E735EB091271}" destId="{E513D83A-D032-48BE-BB3F-46A955A60EC0}" srcOrd="2" destOrd="0" presId="urn:microsoft.com/office/officeart/2005/8/layout/hierarchy3"/>
    <dgm:cxn modelId="{B1B15BD5-8239-46A0-950D-F8E2334647C8}" type="presParOf" srcId="{E5D7BC3B-C988-4AFD-992A-E735EB091271}" destId="{CE3784FA-218B-4735-8E9C-A49FD4895C8F}" srcOrd="3" destOrd="0" presId="urn:microsoft.com/office/officeart/2005/8/layout/hierarchy3"/>
    <dgm:cxn modelId="{A0BE7B82-C600-4F6D-B5C4-6395517CA1BD}" type="presParOf" srcId="{F59DEDB8-913A-4B51-B458-FA0338C99BF2}" destId="{2A07A9DF-8DE9-4BB4-A4A9-85FF9C5B290B}" srcOrd="1" destOrd="0" presId="urn:microsoft.com/office/officeart/2005/8/layout/hierarchy3"/>
    <dgm:cxn modelId="{5BFB66F8-4865-4B3E-A305-4EB1523C97D9}" type="presParOf" srcId="{2A07A9DF-8DE9-4BB4-A4A9-85FF9C5B290B}" destId="{218F9EE1-27D3-48EE-9254-19DF9EC0CED8}" srcOrd="0" destOrd="0" presId="urn:microsoft.com/office/officeart/2005/8/layout/hierarchy3"/>
    <dgm:cxn modelId="{9FCBFC86-9E38-40E9-93EF-DF141EF9CE76}" type="presParOf" srcId="{218F9EE1-27D3-48EE-9254-19DF9EC0CED8}" destId="{0AF35519-E80C-417F-AF50-E05A313CC32C}" srcOrd="0" destOrd="0" presId="urn:microsoft.com/office/officeart/2005/8/layout/hierarchy3"/>
    <dgm:cxn modelId="{4D578AA2-6064-4EE6-A573-19C722181908}" type="presParOf" srcId="{218F9EE1-27D3-48EE-9254-19DF9EC0CED8}" destId="{07891169-D150-46B6-9A15-41B129F6191F}" srcOrd="1" destOrd="0" presId="urn:microsoft.com/office/officeart/2005/8/layout/hierarchy3"/>
    <dgm:cxn modelId="{EE613FFE-59A3-44B2-B961-96A236E610EF}" type="presParOf" srcId="{2A07A9DF-8DE9-4BB4-A4A9-85FF9C5B290B}" destId="{207820F7-1940-41CC-AFB0-DAB3A9A136BC}" srcOrd="1" destOrd="0" presId="urn:microsoft.com/office/officeart/2005/8/layout/hierarchy3"/>
    <dgm:cxn modelId="{ADE84B82-B28A-4F81-815B-AE68A582FA1B}" type="presParOf" srcId="{F59DEDB8-913A-4B51-B458-FA0338C99BF2}" destId="{85F517B0-76B0-45CB-9594-3EC8404F6307}" srcOrd="2" destOrd="0" presId="urn:microsoft.com/office/officeart/2005/8/layout/hierarchy3"/>
    <dgm:cxn modelId="{D6B526E8-6889-4F99-AB0B-EDD39153997C}" type="presParOf" srcId="{85F517B0-76B0-45CB-9594-3EC8404F6307}" destId="{6BE0E529-532E-4381-867F-FD6D351D47E1}" srcOrd="0" destOrd="0" presId="urn:microsoft.com/office/officeart/2005/8/layout/hierarchy3"/>
    <dgm:cxn modelId="{C8E05CDD-14CD-4411-AC48-9583CD9A1A21}" type="presParOf" srcId="{6BE0E529-532E-4381-867F-FD6D351D47E1}" destId="{21F9DC38-B59A-4524-B83E-4A0E20ADA160}" srcOrd="0" destOrd="0" presId="urn:microsoft.com/office/officeart/2005/8/layout/hierarchy3"/>
    <dgm:cxn modelId="{D0E59590-0D62-4811-B559-75CB205E76F1}" type="presParOf" srcId="{6BE0E529-532E-4381-867F-FD6D351D47E1}" destId="{05874A8B-EC8C-431D-BB76-755B243ABAE8}" srcOrd="1" destOrd="0" presId="urn:microsoft.com/office/officeart/2005/8/layout/hierarchy3"/>
    <dgm:cxn modelId="{FCBA7AAB-2F7C-4FDD-A2F9-CF726C837121}" type="presParOf" srcId="{85F517B0-76B0-45CB-9594-3EC8404F6307}" destId="{09F6459D-B350-4A3D-946F-84AF18D138D8}" srcOrd="1" destOrd="0" presId="urn:microsoft.com/office/officeart/2005/8/layout/hierarchy3"/>
    <dgm:cxn modelId="{6DE66C13-9179-4D53-A96A-6709C0BF8A74}" type="presParOf" srcId="{F59DEDB8-913A-4B51-B458-FA0338C99BF2}" destId="{3767F808-D808-4C70-893C-62FEA3C97001}" srcOrd="3" destOrd="0" presId="urn:microsoft.com/office/officeart/2005/8/layout/hierarchy3"/>
    <dgm:cxn modelId="{393948E8-2641-47BA-B970-B2E4D9183914}" type="presParOf" srcId="{3767F808-D808-4C70-893C-62FEA3C97001}" destId="{6E016CB1-7374-4908-AAAB-FF4FE120551C}" srcOrd="0" destOrd="0" presId="urn:microsoft.com/office/officeart/2005/8/layout/hierarchy3"/>
    <dgm:cxn modelId="{B1EA676B-B33A-48BD-8573-541DA363C533}" type="presParOf" srcId="{6E016CB1-7374-4908-AAAB-FF4FE120551C}" destId="{180331F4-255D-4600-B984-1F95A99B02A1}" srcOrd="0" destOrd="0" presId="urn:microsoft.com/office/officeart/2005/8/layout/hierarchy3"/>
    <dgm:cxn modelId="{7B46ED92-E7B4-4BAC-8B33-4A8442354D46}" type="presParOf" srcId="{6E016CB1-7374-4908-AAAB-FF4FE120551C}" destId="{C42063DF-DDAD-44FA-9188-01D49DFE4D09}" srcOrd="1" destOrd="0" presId="urn:microsoft.com/office/officeart/2005/8/layout/hierarchy3"/>
    <dgm:cxn modelId="{DF3F3E90-1A4E-495D-A24C-15212BFB7DE1}" type="presParOf" srcId="{3767F808-D808-4C70-893C-62FEA3C97001}" destId="{D85B7B3A-3E53-4BC8-954A-DEB122265C11}" srcOrd="1" destOrd="0" presId="urn:microsoft.com/office/officeart/2005/8/layout/hierarchy3"/>
    <dgm:cxn modelId="{B7A62C46-9497-4920-A188-756BC8B23CD0}" type="presParOf" srcId="{D85B7B3A-3E53-4BC8-954A-DEB122265C11}" destId="{D7906F6E-1EEB-4D3B-8FA8-47E54419AADC}" srcOrd="0" destOrd="0" presId="urn:microsoft.com/office/officeart/2005/8/layout/hierarchy3"/>
    <dgm:cxn modelId="{2A03A0EC-B801-4EF9-8741-7FDAE358E28D}" type="presParOf" srcId="{D85B7B3A-3E53-4BC8-954A-DEB122265C11}" destId="{3AC94FA7-F7FF-4F1D-86F8-523E5589B99C}" srcOrd="1" destOrd="0" presId="urn:microsoft.com/office/officeart/2005/8/layout/hierarchy3"/>
    <dgm:cxn modelId="{19ABFEA3-7D2A-405B-9E2A-9F0917C01BD8}" type="presParOf" srcId="{D85B7B3A-3E53-4BC8-954A-DEB122265C11}" destId="{9D0DD339-D100-4717-B1E3-FFFC0BB8940B}" srcOrd="2" destOrd="0" presId="urn:microsoft.com/office/officeart/2005/8/layout/hierarchy3"/>
    <dgm:cxn modelId="{BDE87BAC-2B86-4BC8-8B68-85FD6A57F5C5}" type="presParOf" srcId="{D85B7B3A-3E53-4BC8-954A-DEB122265C11}" destId="{0558E49C-7A25-49EE-AE76-32B5E911E4A7}" srcOrd="3" destOrd="0" presId="urn:microsoft.com/office/officeart/2005/8/layout/hierarchy3"/>
    <dgm:cxn modelId="{C90E8C3B-F696-484B-B706-C64A05A9DAF9}" type="presParOf" srcId="{D85B7B3A-3E53-4BC8-954A-DEB122265C11}" destId="{72085F4D-1E4E-45D3-A8B3-5F823079802D}" srcOrd="4" destOrd="0" presId="urn:microsoft.com/office/officeart/2005/8/layout/hierarchy3"/>
    <dgm:cxn modelId="{718339C6-B0C2-421E-95C8-AD8E69C8A21C}" type="presParOf" srcId="{D85B7B3A-3E53-4BC8-954A-DEB122265C11}" destId="{C33E3B52-6B51-42B8-944D-D0BD95E0EE4F}" srcOrd="5" destOrd="0" presId="urn:microsoft.com/office/officeart/2005/8/layout/hierarchy3"/>
    <dgm:cxn modelId="{7D23DAAD-FB9C-4AAE-A986-864CACB637C8}" type="presParOf" srcId="{D85B7B3A-3E53-4BC8-954A-DEB122265C11}" destId="{38BF07F6-9B4C-4EC9-839D-E2F29B8D5AA5}" srcOrd="6" destOrd="0" presId="urn:microsoft.com/office/officeart/2005/8/layout/hierarchy3"/>
    <dgm:cxn modelId="{E5275600-8E49-492A-BD71-B481AA89C8F2}" type="presParOf" srcId="{D85B7B3A-3E53-4BC8-954A-DEB122265C11}" destId="{DEDA82CF-93F6-4B35-A23E-3D30ACDA42F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627C5-C8F3-473D-9853-7FD169BC3830}">
      <dsp:nvSpPr>
        <dsp:cNvPr id="0" name=""/>
        <dsp:cNvSpPr/>
      </dsp:nvSpPr>
      <dsp:spPr>
        <a:xfrm>
          <a:off x="172250" y="2205"/>
          <a:ext cx="1478746" cy="73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Metode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berbasis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jarak</a:t>
          </a:r>
          <a:endParaRPr lang="en-US" sz="1500" kern="1200" dirty="0"/>
        </a:p>
      </dsp:txBody>
      <dsp:txXfrm>
        <a:off x="193905" y="23860"/>
        <a:ext cx="1435436" cy="696063"/>
      </dsp:txXfrm>
    </dsp:sp>
    <dsp:sp modelId="{B1B12FA9-109D-41FE-8F07-FC10539409B4}">
      <dsp:nvSpPr>
        <dsp:cNvPr id="0" name=""/>
        <dsp:cNvSpPr/>
      </dsp:nvSpPr>
      <dsp:spPr>
        <a:xfrm>
          <a:off x="320125" y="741579"/>
          <a:ext cx="147874" cy="554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530"/>
              </a:lnTo>
              <a:lnTo>
                <a:pt x="147874" y="5545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1BC2B-9F58-4006-9280-9B77594E043A}">
      <dsp:nvSpPr>
        <dsp:cNvPr id="0" name=""/>
        <dsp:cNvSpPr/>
      </dsp:nvSpPr>
      <dsp:spPr>
        <a:xfrm>
          <a:off x="467999" y="926422"/>
          <a:ext cx="1182997" cy="73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Algoritma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partisi</a:t>
          </a:r>
          <a:r>
            <a:rPr lang="en-US" sz="1200" kern="1200" dirty="0" smtClean="0"/>
            <a:t> (k-means, k-</a:t>
          </a:r>
          <a:r>
            <a:rPr lang="en-US" sz="1200" kern="1200" dirty="0" err="1" smtClean="0"/>
            <a:t>medoids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489654" y="948077"/>
        <a:ext cx="1139687" cy="696063"/>
      </dsp:txXfrm>
    </dsp:sp>
    <dsp:sp modelId="{E513D83A-D032-48BE-BB3F-46A955A60EC0}">
      <dsp:nvSpPr>
        <dsp:cNvPr id="0" name=""/>
        <dsp:cNvSpPr/>
      </dsp:nvSpPr>
      <dsp:spPr>
        <a:xfrm>
          <a:off x="320125" y="741579"/>
          <a:ext cx="147874" cy="147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746"/>
              </a:lnTo>
              <a:lnTo>
                <a:pt x="147874" y="14787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784FA-218B-4735-8E9C-A49FD4895C8F}">
      <dsp:nvSpPr>
        <dsp:cNvPr id="0" name=""/>
        <dsp:cNvSpPr/>
      </dsp:nvSpPr>
      <dsp:spPr>
        <a:xfrm>
          <a:off x="467999" y="1850639"/>
          <a:ext cx="1182997" cy="73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Algoritma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hirarki</a:t>
          </a:r>
          <a:r>
            <a:rPr lang="en-US" sz="1200" kern="1200" dirty="0" smtClean="0"/>
            <a:t> (agglomerative vs divisive</a:t>
          </a:r>
          <a:endParaRPr lang="en-US" sz="1200" kern="1200" dirty="0"/>
        </a:p>
      </dsp:txBody>
      <dsp:txXfrm>
        <a:off x="489654" y="1872294"/>
        <a:ext cx="1139687" cy="696063"/>
      </dsp:txXfrm>
    </dsp:sp>
    <dsp:sp modelId="{0AF35519-E80C-417F-AF50-E05A313CC32C}">
      <dsp:nvSpPr>
        <dsp:cNvPr id="0" name=""/>
        <dsp:cNvSpPr/>
      </dsp:nvSpPr>
      <dsp:spPr>
        <a:xfrm>
          <a:off x="2020683" y="2205"/>
          <a:ext cx="1478746" cy="73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Metode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berbasis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kerapatan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grid</a:t>
          </a:r>
          <a:endParaRPr lang="en-US" sz="1500" kern="1200" dirty="0"/>
        </a:p>
      </dsp:txBody>
      <dsp:txXfrm>
        <a:off x="2042338" y="23860"/>
        <a:ext cx="1435436" cy="696063"/>
      </dsp:txXfrm>
    </dsp:sp>
    <dsp:sp modelId="{21F9DC38-B59A-4524-B83E-4A0E20ADA160}">
      <dsp:nvSpPr>
        <dsp:cNvPr id="0" name=""/>
        <dsp:cNvSpPr/>
      </dsp:nvSpPr>
      <dsp:spPr>
        <a:xfrm>
          <a:off x="3869117" y="2205"/>
          <a:ext cx="1478746" cy="73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probabilistic </a:t>
          </a:r>
          <a:r>
            <a:rPr lang="en-US" sz="1500" kern="1200" dirty="0" err="1" smtClean="0"/>
            <a:t>dan</a:t>
          </a:r>
          <a:r>
            <a:rPr lang="en-US" sz="1500" kern="1200" dirty="0" smtClean="0"/>
            <a:t> generative</a:t>
          </a:r>
          <a:endParaRPr lang="en-US" sz="1500" kern="1200" dirty="0"/>
        </a:p>
      </dsp:txBody>
      <dsp:txXfrm>
        <a:off x="3890772" y="23860"/>
        <a:ext cx="1435436" cy="696063"/>
      </dsp:txXfrm>
    </dsp:sp>
    <dsp:sp modelId="{180331F4-255D-4600-B984-1F95A99B02A1}">
      <dsp:nvSpPr>
        <dsp:cNvPr id="0" name=""/>
        <dsp:cNvSpPr/>
      </dsp:nvSpPr>
      <dsp:spPr>
        <a:xfrm>
          <a:off x="5717550" y="2205"/>
          <a:ext cx="1478746" cy="739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Clustering data </a:t>
          </a:r>
          <a:r>
            <a:rPr lang="en-US" sz="1500" kern="1200" dirty="0" err="1" smtClean="0"/>
            <a:t>berdimensi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tinggi</a:t>
          </a:r>
          <a:endParaRPr lang="en-US" sz="1500" kern="1200" dirty="0"/>
        </a:p>
      </dsp:txBody>
      <dsp:txXfrm>
        <a:off x="5739205" y="23860"/>
        <a:ext cx="1435436" cy="696063"/>
      </dsp:txXfrm>
    </dsp:sp>
    <dsp:sp modelId="{D7906F6E-1EEB-4D3B-8FA8-47E54419AADC}">
      <dsp:nvSpPr>
        <dsp:cNvPr id="0" name=""/>
        <dsp:cNvSpPr/>
      </dsp:nvSpPr>
      <dsp:spPr>
        <a:xfrm>
          <a:off x="5865425" y="741579"/>
          <a:ext cx="147874" cy="554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530"/>
              </a:lnTo>
              <a:lnTo>
                <a:pt x="147874" y="5545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94FA7-F7FF-4F1D-86F8-523E5589B99C}">
      <dsp:nvSpPr>
        <dsp:cNvPr id="0" name=""/>
        <dsp:cNvSpPr/>
      </dsp:nvSpPr>
      <dsp:spPr>
        <a:xfrm>
          <a:off x="6013300" y="926422"/>
          <a:ext cx="1182997" cy="73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Sup-space clustering</a:t>
          </a:r>
          <a:endParaRPr lang="en-US" sz="1200" kern="1200" dirty="0"/>
        </a:p>
      </dsp:txBody>
      <dsp:txXfrm>
        <a:off x="6034955" y="948077"/>
        <a:ext cx="1139687" cy="696063"/>
      </dsp:txXfrm>
    </dsp:sp>
    <dsp:sp modelId="{9D0DD339-D100-4717-B1E3-FFFC0BB8940B}">
      <dsp:nvSpPr>
        <dsp:cNvPr id="0" name=""/>
        <dsp:cNvSpPr/>
      </dsp:nvSpPr>
      <dsp:spPr>
        <a:xfrm>
          <a:off x="5865425" y="741579"/>
          <a:ext cx="147874" cy="147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746"/>
              </a:lnTo>
              <a:lnTo>
                <a:pt x="147874" y="14787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8E49C-7A25-49EE-AE76-32B5E911E4A7}">
      <dsp:nvSpPr>
        <dsp:cNvPr id="0" name=""/>
        <dsp:cNvSpPr/>
      </dsp:nvSpPr>
      <dsp:spPr>
        <a:xfrm>
          <a:off x="6013300" y="1850639"/>
          <a:ext cx="1182997" cy="73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Reduksi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dimensi</a:t>
          </a:r>
          <a:endParaRPr lang="en-US" sz="1200" kern="1200" dirty="0"/>
        </a:p>
      </dsp:txBody>
      <dsp:txXfrm>
        <a:off x="6034955" y="1872294"/>
        <a:ext cx="1139687" cy="696063"/>
      </dsp:txXfrm>
    </dsp:sp>
    <dsp:sp modelId="{72085F4D-1E4E-45D3-A8B3-5F823079802D}">
      <dsp:nvSpPr>
        <dsp:cNvPr id="0" name=""/>
        <dsp:cNvSpPr/>
      </dsp:nvSpPr>
      <dsp:spPr>
        <a:xfrm>
          <a:off x="5865425" y="741579"/>
          <a:ext cx="147874" cy="2402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963"/>
              </a:lnTo>
              <a:lnTo>
                <a:pt x="147874" y="24029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E3B52-6B51-42B8-944D-D0BD95E0EE4F}">
      <dsp:nvSpPr>
        <dsp:cNvPr id="0" name=""/>
        <dsp:cNvSpPr/>
      </dsp:nvSpPr>
      <dsp:spPr>
        <a:xfrm>
          <a:off x="6013300" y="2774856"/>
          <a:ext cx="1182997" cy="73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Probabilistic latent semantics indexing</a:t>
          </a:r>
          <a:endParaRPr lang="en-US" sz="1200" kern="1200" dirty="0"/>
        </a:p>
      </dsp:txBody>
      <dsp:txXfrm>
        <a:off x="6034955" y="2796511"/>
        <a:ext cx="1139687" cy="696063"/>
      </dsp:txXfrm>
    </dsp:sp>
    <dsp:sp modelId="{38BF07F6-9B4C-4EC9-839D-E2F29B8D5AA5}">
      <dsp:nvSpPr>
        <dsp:cNvPr id="0" name=""/>
        <dsp:cNvSpPr/>
      </dsp:nvSpPr>
      <dsp:spPr>
        <a:xfrm>
          <a:off x="5865425" y="741579"/>
          <a:ext cx="147874" cy="3327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180"/>
              </a:lnTo>
              <a:lnTo>
                <a:pt x="147874" y="3327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A82CF-93F6-4B35-A23E-3D30ACDA42FD}">
      <dsp:nvSpPr>
        <dsp:cNvPr id="0" name=""/>
        <dsp:cNvSpPr/>
      </dsp:nvSpPr>
      <dsp:spPr>
        <a:xfrm>
          <a:off x="6013300" y="3699072"/>
          <a:ext cx="1182997" cy="739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Spectral clustering</a:t>
          </a:r>
          <a:endParaRPr lang="en-US" sz="1200" kern="1200" dirty="0"/>
        </a:p>
      </dsp:txBody>
      <dsp:txXfrm>
        <a:off x="6034955" y="3720727"/>
        <a:ext cx="1139687" cy="69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330B-A66D-44A3-A292-3007724EAA2F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02F5-BEA7-4F79-8A26-F6FCBE8B78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939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3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02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638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438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858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4458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20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085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14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21/12/2023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6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9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2.jp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 smtClean="0"/>
              <a:t>Data Mining</a:t>
            </a:r>
            <a:br>
              <a:rPr lang="en-ID" smtClean="0"/>
            </a:br>
            <a:r>
              <a:rPr lang="en-ID" sz="2000" smtClean="0"/>
              <a:t> </a:t>
            </a:r>
            <a:r>
              <a:rPr lang="en-ID"/>
              <a:t/>
            </a:r>
            <a:br>
              <a:rPr lang="en-ID"/>
            </a:br>
            <a:r>
              <a:rPr lang="en-ID" sz="3200"/>
              <a:t> ~ ~ Meet </a:t>
            </a:r>
            <a:r>
              <a:rPr lang="en-ID" sz="3200" smtClean="0"/>
              <a:t>11 </a:t>
            </a:r>
            <a:r>
              <a:rPr lang="en-ID" sz="3200"/>
              <a:t>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</a:t>
            </a:r>
            <a:r>
              <a:rPr lang="en-ID" sz="1400" smtClean="0"/>
              <a:t>Sains Data</a:t>
            </a:r>
            <a:r>
              <a:rPr lang="en-ID" sz="1400"/>
              <a:t/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 smtClean="0"/>
              <a:t>Dr. Donny </a:t>
            </a:r>
            <a:r>
              <a:rPr lang="en-ID" sz="1100"/>
              <a:t>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6960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911056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</a:t>
            </a:r>
            <a:r>
              <a:rPr lang="id-ID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75994"/>
              </p:ext>
            </p:extLst>
          </p:nvPr>
        </p:nvGraphicFramePr>
        <p:xfrm>
          <a:off x="591669" y="2083839"/>
          <a:ext cx="313855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5">
                  <a:extLst>
                    <a:ext uri="{9D8B030D-6E8A-4147-A177-3AD203B41FA5}">
                      <a16:colId xmlns:a16="http://schemas.microsoft.com/office/drawing/2014/main" val="1045426985"/>
                    </a:ext>
                  </a:extLst>
                </a:gridCol>
                <a:gridCol w="992295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153964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Jari-jari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Tinggi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53447"/>
              </p:ext>
            </p:extLst>
          </p:nvPr>
        </p:nvGraphicFramePr>
        <p:xfrm>
          <a:off x="5445084" y="2496506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6646273" y="4217938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40979" y="493176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99266" y="4217938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35437" y="532800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99266" y="493176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99266" y="3504115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99266" y="2779889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82709" y="4208300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82692" y="493176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282692" y="532800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21508" y="5839276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06894" y="3823496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849678" y="4217938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6735" y="3997116"/>
            <a:ext cx="490450" cy="6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32623" y="2101496"/>
            <a:ext cx="3641457" cy="459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jarak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dekat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ym typeface="Wingdings" panose="05000000000000000000" pitchFamily="2" charset="2"/>
              </a:rPr>
              <a:t>Rumus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jarak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ym typeface="Wingdings" panose="05000000000000000000" pitchFamily="2" charset="2"/>
              </a:rPr>
              <a:t>Minkowsky</a:t>
            </a:r>
            <a:endParaRPr lang="en-US" dirty="0"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Euclidean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Manhattan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Cosine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ym typeface="Wingdings" panose="05000000000000000000" pitchFamily="2" charset="2"/>
              </a:rPr>
              <a:t>Teknik</a:t>
            </a:r>
            <a:r>
              <a:rPr lang="en-US" dirty="0" smtClean="0">
                <a:sym typeface="Wingdings" panose="05000000000000000000" pitchFamily="2" charset="2"/>
              </a:rPr>
              <a:t> clustering </a:t>
            </a:r>
            <a:r>
              <a:rPr lang="en-US" dirty="0" err="1" smtClean="0">
                <a:sym typeface="Wingdings" panose="05000000000000000000" pitchFamily="2" charset="2"/>
              </a:rPr>
              <a:t>berbasis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jarak</a:t>
            </a:r>
            <a:endParaRPr lang="en-US" dirty="0" smtClean="0">
              <a:sym typeface="Wingdings" panose="05000000000000000000" pitchFamily="2" charset="2"/>
            </a:endParaRP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Algoritma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Partisi</a:t>
            </a:r>
            <a:endParaRPr lang="en-US" altLang="en-US" dirty="0" smtClean="0"/>
          </a:p>
          <a:p>
            <a:pPr marL="1255713" lvl="2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K-Means </a:t>
            </a:r>
          </a:p>
          <a:p>
            <a:pPr marL="1255713" lvl="2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K-Medians</a:t>
            </a:r>
          </a:p>
          <a:p>
            <a:pPr marL="1255713" lvl="2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K-</a:t>
            </a:r>
            <a:r>
              <a:rPr lang="en-US" altLang="en-US" dirty="0" err="1" smtClean="0"/>
              <a:t>Medoids</a:t>
            </a:r>
            <a:endParaRPr lang="en-US" altLang="en-US" dirty="0"/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Algoritma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Hirarki</a:t>
            </a:r>
            <a:endParaRPr lang="en-US" altLang="en-US" dirty="0" smtClean="0"/>
          </a:p>
          <a:p>
            <a:pPr marL="1255713" lvl="2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Agglomerative </a:t>
            </a:r>
            <a:r>
              <a:rPr lang="en-US" altLang="en-US" dirty="0"/>
              <a:t>vs divisive methods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45151" y="4626187"/>
            <a:ext cx="2025035" cy="1131357"/>
          </a:xfrm>
          <a:prstGeom prst="ellipse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5042" y="2443095"/>
            <a:ext cx="2270444" cy="2161816"/>
          </a:xfrm>
          <a:prstGeom prst="ellipse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92471" y="4021643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18607" y="4013227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92471" y="47069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78714" y="51168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823284" y="4032379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86151" y="47069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69281" y="3324749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73255" y="260302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19676" y="4028049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099522" y="4727849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074133" y="5111205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833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8384882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Contoh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penggunaan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clustering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39" y="2366245"/>
            <a:ext cx="7375199" cy="37401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637" y="2364329"/>
            <a:ext cx="3241143" cy="523220"/>
          </a:xfrm>
          <a:prstGeom prst="rect">
            <a:avLst/>
          </a:prstGeom>
          <a:solidFill>
            <a:srgbClr val="C4A2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Segmentasi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Pembeli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239" y="5249753"/>
            <a:ext cx="2567809" cy="830997"/>
          </a:xfrm>
          <a:prstGeom prst="rect">
            <a:avLst/>
          </a:prstGeom>
          <a:solidFill>
            <a:srgbClr val="C4A2C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Mengidentifikasi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pembeli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potensial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penjualan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2157" y="5257314"/>
            <a:ext cx="2567809" cy="830997"/>
          </a:xfrm>
          <a:prstGeom prst="rect">
            <a:avLst/>
          </a:prstGeom>
          <a:solidFill>
            <a:srgbClr val="C4A2C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Mengimplementasikan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clustering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mengelompokkan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pembeli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04075" y="5249754"/>
            <a:ext cx="2068982" cy="830997"/>
          </a:xfrm>
          <a:prstGeom prst="rect">
            <a:avLst/>
          </a:prstGeom>
          <a:solidFill>
            <a:srgbClr val="C4A2C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Menjual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produk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pembeli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potensial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70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38708" y="746514"/>
            <a:ext cx="8384882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Contoh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penggunaan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clustering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23892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48" y="1477240"/>
            <a:ext cx="7171871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740" y="3931416"/>
            <a:ext cx="485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Pireva</a:t>
            </a:r>
            <a:r>
              <a:rPr lang="en-US" dirty="0"/>
              <a:t> K., Kefalas P. (2018) </a:t>
            </a:r>
            <a:r>
              <a:rPr lang="en-US" b="1" dirty="0"/>
              <a:t>A Recommender System Based on Hierarchical Clustering for Cloud e-Learning</a:t>
            </a:r>
            <a:r>
              <a:rPr lang="en-US" dirty="0"/>
              <a:t>. In: </a:t>
            </a:r>
            <a:r>
              <a:rPr lang="en-US" dirty="0" err="1"/>
              <a:t>Ivanović</a:t>
            </a:r>
            <a:r>
              <a:rPr lang="en-US" dirty="0"/>
              <a:t> M., </a:t>
            </a:r>
            <a:r>
              <a:rPr lang="en-US" dirty="0" err="1"/>
              <a:t>Bădică</a:t>
            </a:r>
            <a:r>
              <a:rPr lang="en-US" dirty="0"/>
              <a:t> C., Dix J., </a:t>
            </a:r>
            <a:r>
              <a:rPr lang="en-US" dirty="0" err="1"/>
              <a:t>Jovanović</a:t>
            </a:r>
            <a:r>
              <a:rPr lang="en-US" dirty="0"/>
              <a:t> Z., </a:t>
            </a:r>
            <a:r>
              <a:rPr lang="en-US" dirty="0" err="1"/>
              <a:t>Malgeri</a:t>
            </a:r>
            <a:r>
              <a:rPr lang="en-US" dirty="0"/>
              <a:t> M., </a:t>
            </a:r>
            <a:r>
              <a:rPr lang="en-US" dirty="0" err="1"/>
              <a:t>Savić</a:t>
            </a:r>
            <a:r>
              <a:rPr lang="en-US" dirty="0"/>
              <a:t> M. (</a:t>
            </a:r>
            <a:r>
              <a:rPr lang="en-US" dirty="0" err="1"/>
              <a:t>eds</a:t>
            </a:r>
            <a:r>
              <a:rPr lang="en-US" dirty="0"/>
              <a:t>) Intelligent Distributed Computing XI. IDC 2017. Studies in Computational Intelligence, </a:t>
            </a:r>
            <a:r>
              <a:rPr lang="en-US" dirty="0" err="1"/>
              <a:t>vol</a:t>
            </a:r>
            <a:r>
              <a:rPr lang="en-US" dirty="0"/>
              <a:t> 737. Springer, Cham. https://doi.org/10.1007/978-3-319-66379-1_21</a:t>
            </a:r>
          </a:p>
        </p:txBody>
      </p:sp>
    </p:spTree>
    <p:extLst>
      <p:ext uri="{BB962C8B-B14F-4D97-AF65-F5344CB8AC3E}">
        <p14:creationId xmlns:p14="http://schemas.microsoft.com/office/powerpoint/2010/main" val="223694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78100"/>
            <a:ext cx="9473850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ua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tipe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 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berbasis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jarak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id-ID" sz="2400" b="1" dirty="0" err="1" smtClean="0"/>
              <a:t>Algoritma</a:t>
            </a:r>
            <a:r>
              <a:rPr lang="en-US" altLang="id-ID" sz="2400" b="1" dirty="0" smtClean="0"/>
              <a:t> </a:t>
            </a:r>
            <a:r>
              <a:rPr lang="en-US" altLang="id-ID" sz="2400" b="1" dirty="0" err="1" smtClean="0"/>
              <a:t>partisi</a:t>
            </a:r>
            <a:r>
              <a:rPr lang="en-US" altLang="id-ID" sz="2400" b="1" dirty="0" smtClean="0"/>
              <a:t>: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Menyusun beberapa partisi dan mengevaluasinya menggunakan kriteria tertentu. </a:t>
            </a:r>
          </a:p>
          <a:p>
            <a:pPr lvl="1">
              <a:buFontTx/>
              <a:buChar char="•"/>
            </a:pPr>
            <a:r>
              <a:rPr lang="en-US" sz="2400" b="1" i="1" dirty="0" smtClean="0"/>
              <a:t>k</a:t>
            </a:r>
            <a:r>
              <a:rPr lang="en-US" sz="2400" b="1" dirty="0" smtClean="0"/>
              <a:t>-means,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medoids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-median</a:t>
            </a:r>
            <a:endParaRPr lang="id-ID" sz="2400" b="1" dirty="0" smtClean="0"/>
          </a:p>
          <a:p>
            <a:pPr lvl="1">
              <a:buFontTx/>
              <a:buChar char="•"/>
            </a:pPr>
            <a:r>
              <a:rPr lang="en-US" dirty="0" smtClean="0"/>
              <a:t>Fuzzy </a:t>
            </a:r>
            <a:r>
              <a:rPr lang="en-US" i="1" dirty="0" smtClean="0"/>
              <a:t>c</a:t>
            </a:r>
            <a:r>
              <a:rPr lang="en-US" dirty="0" smtClean="0"/>
              <a:t>-means</a:t>
            </a:r>
            <a:endParaRPr lang="id-ID" dirty="0" smtClean="0"/>
          </a:p>
          <a:p>
            <a:pPr>
              <a:buFontTx/>
              <a:buChar char="•"/>
            </a:pPr>
            <a:r>
              <a:rPr lang="en-US" altLang="id-ID" sz="2400" b="1" dirty="0" err="1" smtClean="0"/>
              <a:t>Algoritma</a:t>
            </a:r>
            <a:r>
              <a:rPr lang="en-US" altLang="id-ID" sz="2400" b="1" dirty="0" smtClean="0"/>
              <a:t> </a:t>
            </a:r>
            <a:r>
              <a:rPr lang="en-US" altLang="id-ID" sz="2400" b="1" dirty="0" err="1" smtClean="0"/>
              <a:t>hirarki</a:t>
            </a:r>
            <a:r>
              <a:rPr lang="en-US" altLang="id-ID" sz="2400" b="1" dirty="0" smtClean="0"/>
              <a:t>: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Membuat dekomposisi hirarki dari kumpulan objek menggunakan kriteria tertentu. </a:t>
            </a:r>
          </a:p>
          <a:p>
            <a:pPr lvl="1"/>
            <a:r>
              <a:rPr lang="en-US" b="1" u="sng" dirty="0" smtClean="0"/>
              <a:t>Agglomerative </a:t>
            </a:r>
            <a:r>
              <a:rPr lang="en-US" b="1" u="sng" dirty="0"/>
              <a:t>("bottom-up")</a:t>
            </a:r>
            <a:r>
              <a:rPr lang="en-US" b="1" dirty="0"/>
              <a:t>: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cluster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menggabungkannya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cluster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</a:p>
          <a:p>
            <a:pPr lvl="1"/>
            <a:r>
              <a:rPr lang="en-US" b="1" u="sng" dirty="0" smtClean="0"/>
              <a:t>Divisive </a:t>
            </a:r>
            <a:r>
              <a:rPr lang="en-US" b="1" u="sng" dirty="0"/>
              <a:t>("top-down")</a:t>
            </a:r>
            <a:r>
              <a:rPr lang="en-US" b="1" dirty="0"/>
              <a:t>: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cluster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cluster-cluster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 </a:t>
            </a:r>
            <a:endParaRPr lang="en-US" dirty="0"/>
          </a:p>
          <a:p>
            <a:pPr>
              <a:buFontTx/>
              <a:buChar char="•"/>
            </a:pPr>
            <a:endParaRPr lang="en-US" altLang="id-ID" sz="2400" dirty="0"/>
          </a:p>
          <a:p>
            <a:pPr marL="0" indent="0">
              <a:buNone/>
            </a:pPr>
            <a:endParaRPr lang="id-ID" sz="2400" b="1" u="sng" dirty="0" smtClean="0"/>
          </a:p>
          <a:p>
            <a:pPr marL="0" indent="0">
              <a:buNone/>
            </a:pPr>
            <a:endParaRPr lang="id-ID" sz="2400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50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78100"/>
            <a:ext cx="8767267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ua</a:t>
            </a:r>
            <a:r>
              <a:rPr lang="id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tipe</a:t>
            </a:r>
            <a:r>
              <a:rPr lang="id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i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berbasis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jarak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id-ID" sz="2400" dirty="0"/>
          </a:p>
          <a:p>
            <a:pPr marL="0" indent="0">
              <a:buNone/>
            </a:pPr>
            <a:endParaRPr lang="id-ID" sz="2400" b="1" u="sng" dirty="0" smtClean="0"/>
          </a:p>
          <a:p>
            <a:pPr marL="0" indent="0">
              <a:buNone/>
            </a:pPr>
            <a:endParaRPr lang="id-ID" sz="2400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1156103" y="3618878"/>
            <a:ext cx="3629025" cy="2133600"/>
            <a:chOff x="120" y="2532"/>
            <a:chExt cx="2286" cy="1344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pic>
          <p:nvPicPr>
            <p:cNvPr id="17" name="Picture 11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3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8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7032848" y="3356941"/>
            <a:ext cx="3587750" cy="2549525"/>
            <a:chOff x="98" y="300"/>
            <a:chExt cx="3214" cy="2284"/>
          </a:xfrm>
        </p:grpSpPr>
        <p:pic>
          <p:nvPicPr>
            <p:cNvPr id="31" name="Picture 21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24"/>
            <p:cNvGrpSpPr>
              <a:grpSpLocks/>
            </p:cNvGrpSpPr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49" name="Picture 25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grpSp>
          <p:nvGrpSpPr>
            <p:cNvPr id="42" name="Group 34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7558595" y="228934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Hirarki</a:t>
            </a:r>
            <a:endParaRPr lang="en-US" altLang="id-ID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1723658" y="2373070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d-ID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Partisi</a:t>
            </a:r>
            <a:endParaRPr lang="en-US" altLang="id-ID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033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0" y="1219909"/>
            <a:ext cx="1131096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umus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jarak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untuk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data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dengan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atribut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numerik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id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(1)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481" y="2253279"/>
                <a:ext cx="11485661" cy="392368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id-ID" sz="2400" dirty="0" smtClean="0"/>
                  <a:t>Rumus jarak menentukan perhitungan kemiripan antara dua objek.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d-ID" sz="2400" dirty="0" smtClean="0"/>
                  <a:t>Rumus jarak mempengaruhi bentuk cluster.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err="1" smtClean="0"/>
                  <a:t>Rumus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jarak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Minkowski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𝑖𝑙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data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dimensi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order (</a:t>
                </a:r>
                <a:r>
                  <a:rPr lang="en-US" dirty="0" err="1" smtClean="0"/>
                  <a:t>jarak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disebut</a:t>
                </a:r>
                <a:r>
                  <a:rPr lang="en-US" dirty="0" smtClean="0"/>
                  <a:t> L-p norm).</a:t>
                </a: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481" y="2253279"/>
                <a:ext cx="11485661" cy="3923684"/>
              </a:xfrm>
              <a:blipFill>
                <a:blip r:embed="rId8"/>
                <a:stretch>
                  <a:fillRect l="-690" t="-2177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049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0" y="1219909"/>
            <a:ext cx="1131096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umus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jarak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untuk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data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dengan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atribut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numerik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id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(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2</a:t>
            </a:r>
            <a:r>
              <a:rPr lang="id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481" y="2253279"/>
                <a:ext cx="11485661" cy="392368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 smtClean="0"/>
                  <a:t>p=1: (L1 norm)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Jarak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Manhattan (city block)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300" dirty="0" err="1" smtClean="0">
                    <a:sym typeface="Wingdings" panose="05000000000000000000" pitchFamily="2" charset="2"/>
                  </a:rPr>
                  <a:t>Jarak</a:t>
                </a:r>
                <a:r>
                  <a:rPr lang="en-US" sz="2300" dirty="0" smtClean="0">
                    <a:sym typeface="Wingdings" panose="05000000000000000000" pitchFamily="2" charset="2"/>
                  </a:rPr>
                  <a:t> Hamming: </a:t>
                </a:r>
                <a:r>
                  <a:rPr lang="en-US" sz="2300" dirty="0" err="1" smtClean="0">
                    <a:sym typeface="Wingdings" panose="05000000000000000000" pitchFamily="2" charset="2"/>
                  </a:rPr>
                  <a:t>jumlah</a:t>
                </a:r>
                <a:r>
                  <a:rPr lang="en-US" sz="2300" dirty="0" smtClean="0">
                    <a:sym typeface="Wingdings" panose="05000000000000000000" pitchFamily="2" charset="2"/>
                  </a:rPr>
                  <a:t> bit yang </a:t>
                </a:r>
                <a:r>
                  <a:rPr lang="en-US" sz="2300" dirty="0" err="1" smtClean="0">
                    <a:sym typeface="Wingdings" panose="05000000000000000000" pitchFamily="2" charset="2"/>
                  </a:rPr>
                  <a:t>berbeda</a:t>
                </a:r>
                <a:r>
                  <a:rPr lang="en-US" sz="2300" dirty="0" smtClean="0">
                    <a:sym typeface="Wingdings" panose="05000000000000000000" pitchFamily="2" charset="2"/>
                  </a:rPr>
                  <a:t> di </a:t>
                </a:r>
                <a:r>
                  <a:rPr lang="en-US" sz="2300" dirty="0" err="1" smtClean="0">
                    <a:sym typeface="Wingdings" panose="05000000000000000000" pitchFamily="2" charset="2"/>
                  </a:rPr>
                  <a:t>antara</a:t>
                </a:r>
                <a:r>
                  <a:rPr lang="en-US" sz="23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300" dirty="0" err="1" smtClean="0">
                    <a:sym typeface="Wingdings" panose="05000000000000000000" pitchFamily="2" charset="2"/>
                  </a:rPr>
                  <a:t>dua</a:t>
                </a:r>
                <a:r>
                  <a:rPr lang="en-US" sz="23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300" dirty="0" err="1" smtClean="0">
                    <a:sym typeface="Wingdings" panose="05000000000000000000" pitchFamily="2" charset="2"/>
                  </a:rPr>
                  <a:t>vektor</a:t>
                </a:r>
                <a:r>
                  <a:rPr lang="en-US" sz="23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300" dirty="0" err="1" smtClean="0">
                    <a:sym typeface="Wingdings" panose="05000000000000000000" pitchFamily="2" charset="2"/>
                  </a:rPr>
                  <a:t>biner</a:t>
                </a:r>
                <a:endParaRPr lang="en-US" sz="23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2000" b="0" dirty="0" smtClean="0"/>
                  <a:t>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+…+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p=2: </a:t>
                </a:r>
                <a:r>
                  <a:rPr lang="en-US" sz="2400" dirty="0"/>
                  <a:t>(</a:t>
                </a:r>
                <a:r>
                  <a:rPr lang="en-US" sz="2400" dirty="0" smtClean="0"/>
                  <a:t>L2 </a:t>
                </a:r>
                <a:r>
                  <a:rPr lang="en-US" sz="2400" dirty="0"/>
                  <a:t>norm)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 err="1">
                    <a:sym typeface="Wingdings" panose="05000000000000000000" pitchFamily="2" charset="2"/>
                  </a:rPr>
                  <a:t>Jarak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Euclidean</a:t>
                </a:r>
                <a:endParaRPr lang="en-US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P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∞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(</a:t>
                </a:r>
                <a:r>
                  <a:rPr lang="en-US" sz="2400" dirty="0" err="1" smtClean="0"/>
                  <a:t>Lmax</a:t>
                </a:r>
                <a:r>
                  <a:rPr lang="en-US" sz="2400" dirty="0" smtClean="0"/>
                  <a:t> norm, L∞ norm)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 err="1">
                    <a:sym typeface="Wingdings" panose="05000000000000000000" pitchFamily="2" charset="2"/>
                  </a:rPr>
                  <a:t>Jarak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supremum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sym typeface="Wingdings" panose="05000000000000000000" pitchFamily="2" charset="2"/>
                  </a:rPr>
                  <a:t>Jarak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maksimum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antara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semua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atribut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pada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vektor</a:t>
                </a:r>
                <a:endParaRPr lang="id-ID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481" y="2253279"/>
                <a:ext cx="11485661" cy="3923684"/>
              </a:xfrm>
              <a:blipFill>
                <a:blip r:embed="rId3"/>
                <a:stretch>
                  <a:fillRect l="-478" t="-31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506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Algoritma </a:t>
            </a:r>
            <a:r>
              <a:rPr lang="en-ID" smtClean="0"/>
              <a:t/>
            </a:r>
            <a:br>
              <a:rPr lang="en-ID" smtClean="0"/>
            </a:br>
            <a:r>
              <a:rPr lang="en-ID" smtClean="0"/>
              <a:t>k-means clustering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0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037034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itu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-means? 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481" y="2253279"/>
                <a:ext cx="11485661" cy="3923684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i="1" dirty="0" smtClean="0"/>
                  <a:t>k</a:t>
                </a:r>
                <a:r>
                  <a:rPr lang="en-US" sz="2400" b="1" dirty="0" smtClean="0"/>
                  <a:t>-means </a:t>
                </a:r>
                <a:r>
                  <a:rPr lang="en-US" sz="2400" dirty="0" err="1" smtClean="0"/>
                  <a:t>adalah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algoritma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untuk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mengelompokkan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objek</a:t>
                </a:r>
                <a:r>
                  <a:rPr lang="en-US" sz="2400" dirty="0" smtClean="0"/>
                  <a:t>/data </a:t>
                </a:r>
                <a:r>
                  <a:rPr lang="en-US" sz="2400" dirty="0" err="1" smtClean="0"/>
                  <a:t>berdasarkan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atribut</a:t>
                </a:r>
                <a:r>
                  <a:rPr lang="en-US" sz="2400" dirty="0" smtClean="0"/>
                  <a:t>/</a:t>
                </a:r>
                <a:r>
                  <a:rPr lang="en-US" sz="2400" dirty="0" err="1" smtClean="0"/>
                  <a:t>fitur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dalam</a:t>
                </a:r>
                <a:r>
                  <a:rPr lang="en-US" sz="2400" dirty="0" smtClean="0"/>
                  <a:t> </a:t>
                </a:r>
                <a:r>
                  <a:rPr lang="en-US" sz="2400" b="1" i="1" dirty="0" smtClean="0"/>
                  <a:t>k</a:t>
                </a:r>
                <a:r>
                  <a:rPr lang="en-US" sz="2400" dirty="0" smtClean="0"/>
                  <a:t> cluster, </a:t>
                </a:r>
                <a:r>
                  <a:rPr lang="en-US" sz="2400" dirty="0" err="1" smtClean="0"/>
                  <a:t>dengan</a:t>
                </a:r>
                <a:r>
                  <a:rPr lang="en-US" sz="2400" dirty="0" smtClean="0"/>
                  <a:t> </a:t>
                </a:r>
                <a:r>
                  <a:rPr lang="en-US" sz="2400" b="1" i="1" dirty="0" smtClean="0"/>
                  <a:t>k</a:t>
                </a:r>
                <a:r>
                  <a:rPr lang="en-US" sz="2400" dirty="0" smtClean="0"/>
                  <a:t> &lt; </a:t>
                </a:r>
                <a:r>
                  <a:rPr lang="en-US" sz="2400" b="1" i="1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:r>
                  <a:rPr lang="en-US" sz="2400" b="1" i="1" dirty="0" smtClean="0"/>
                  <a:t>k</a:t>
                </a:r>
                <a:r>
                  <a:rPr lang="en-US" sz="2400" dirty="0" smtClean="0"/>
                  <a:t> &gt; 0. </a:t>
                </a:r>
              </a:p>
              <a:p>
                <a:r>
                  <a:rPr lang="en-US" sz="2400" dirty="0" err="1" smtClean="0"/>
                  <a:t>Diasumsikan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bahwa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atribut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objek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membentuk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suatu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ruang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vektor</a:t>
                </a:r>
                <a:r>
                  <a:rPr lang="en-US" sz="2400" dirty="0" smtClean="0"/>
                  <a:t> (</a:t>
                </a:r>
                <a:r>
                  <a:rPr lang="en-US" sz="2400" i="1" dirty="0" smtClean="0"/>
                  <a:t>vector space</a:t>
                </a:r>
                <a:r>
                  <a:rPr lang="en-US" sz="2400" dirty="0" smtClean="0"/>
                  <a:t>). </a:t>
                </a:r>
              </a:p>
              <a:p>
                <a:r>
                  <a:rPr lang="en-US" sz="2400" dirty="0"/>
                  <a:t>Pengelompokan </a:t>
                </a:r>
                <a:r>
                  <a:rPr lang="en-US" sz="2400" b="1" i="1" dirty="0"/>
                  <a:t>n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b="1" i="1" dirty="0"/>
                  <a:t>k</a:t>
                </a:r>
                <a:r>
                  <a:rPr lang="en-US" sz="2400" dirty="0"/>
                  <a:t> disjoint subsets </a:t>
                </a:r>
                <a:r>
                  <a:rPr lang="en-US" sz="2400" b="1" i="1" dirty="0" err="1"/>
                  <a:t>S</a:t>
                </a:r>
                <a:r>
                  <a:rPr lang="en-US" sz="2400" b="1" i="1" baseline="-25000" dirty="0" err="1"/>
                  <a:t>j</a:t>
                </a:r>
                <a:r>
                  <a:rPr lang="en-US" sz="2400" dirty="0"/>
                  <a:t> (</a:t>
                </a:r>
                <a:r>
                  <a:rPr lang="en-US" sz="2400" b="1" i="1" dirty="0"/>
                  <a:t>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buah</a:t>
                </a:r>
                <a:r>
                  <a:rPr lang="en-US" sz="2400" dirty="0"/>
                  <a:t> cluster, </a:t>
                </a:r>
                <a:r>
                  <a:rPr lang="en-US" sz="2400" dirty="0" err="1"/>
                  <a:t>masing-masing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cluster </a:t>
                </a:r>
                <a:r>
                  <a:rPr lang="en-US" sz="2400" b="1" i="1" dirty="0" err="1"/>
                  <a:t>S</a:t>
                </a:r>
                <a:r>
                  <a:rPr lang="en-US" sz="2400" b="1" i="1" baseline="-25000" dirty="0" err="1"/>
                  <a:t>j</a:t>
                </a:r>
                <a:r>
                  <a:rPr lang="en-US" sz="2400" dirty="0"/>
                  <a:t>) </a:t>
                </a:r>
                <a:r>
                  <a:rPr lang="en-US" sz="2400" dirty="0" err="1" smtClean="0"/>
                  <a:t>dilakukan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meminimalkan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jumlah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jarak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kuadrat</a:t>
                </a:r>
                <a:r>
                  <a:rPr lang="en-US" sz="2400" dirty="0" smtClean="0"/>
                  <a:t> </a:t>
                </a:r>
                <a:r>
                  <a:rPr lang="en-US" sz="2400" b="1" i="1" dirty="0" smtClean="0"/>
                  <a:t>J</a:t>
                </a:r>
                <a:r>
                  <a:rPr lang="en-US" sz="2400" dirty="0" smtClean="0"/>
                  <a:t> (</a:t>
                </a:r>
                <a:r>
                  <a:rPr lang="en-US" sz="2400" i="1" dirty="0" smtClean="0"/>
                  <a:t>sum </a:t>
                </a:r>
                <a:r>
                  <a:rPr lang="en-US" sz="2400" i="1" dirty="0"/>
                  <a:t>of squares of distance</a:t>
                </a:r>
                <a:r>
                  <a:rPr lang="en-US" sz="2400" dirty="0"/>
                  <a:t>) </a:t>
                </a:r>
                <a:r>
                  <a:rPr lang="en-US" sz="2400" dirty="0" err="1"/>
                  <a:t>antara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objek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pusat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clusternya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sebagai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berikut</a:t>
                </a:r>
                <a:r>
                  <a:rPr lang="en-US" sz="2400" dirty="0"/>
                  <a:t>:</a:t>
                </a:r>
              </a:p>
              <a:p>
                <a:pPr>
                  <a:buNone/>
                </a:pPr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id-ID" sz="2400" dirty="0"/>
              </a:p>
              <a:p>
                <a:pPr>
                  <a:buNone/>
                </a:pPr>
                <a:r>
                  <a:rPr lang="id-ID" sz="2400" dirty="0"/>
                  <a:t>	</a:t>
                </a:r>
                <a:r>
                  <a:rPr lang="en-US" sz="2400" b="1" i="1" dirty="0" err="1" smtClean="0"/>
                  <a:t>x</a:t>
                </a:r>
                <a:r>
                  <a:rPr lang="en-US" sz="2400" b="1" i="1" baseline="-25000" dirty="0" err="1" smtClean="0"/>
                  <a:t>n</a:t>
                </a:r>
                <a:r>
                  <a:rPr lang="en-US" sz="2400" baseline="-25000" dirty="0" smtClean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vektor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mewakili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-</a:t>
                </a:r>
                <a:r>
                  <a:rPr lang="en-US" sz="2400" b="1" i="1" dirty="0"/>
                  <a:t>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sedangkan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titik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pusat</a:t>
                </a:r>
                <a:r>
                  <a:rPr lang="en-US" sz="2400" dirty="0"/>
                  <a:t> (centroid) </a:t>
                </a:r>
                <a:r>
                  <a:rPr lang="en-US" sz="2400" dirty="0" err="1"/>
                  <a:t>himpunan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subset </a:t>
                </a:r>
                <a:r>
                  <a:rPr lang="en-US" sz="2400" b="1" i="1" dirty="0" err="1"/>
                  <a:t>S</a:t>
                </a:r>
                <a:r>
                  <a:rPr lang="en-US" sz="2400" b="1" i="1" baseline="-25000" dirty="0" err="1"/>
                  <a:t>j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(cluster </a:t>
                </a:r>
                <a:r>
                  <a:rPr lang="en-US" sz="2400" b="1" i="1" dirty="0" err="1"/>
                  <a:t>S</a:t>
                </a:r>
                <a:r>
                  <a:rPr lang="en-US" sz="2400" b="1" i="1" baseline="-25000" dirty="0" err="1"/>
                  <a:t>j</a:t>
                </a:r>
                <a:r>
                  <a:rPr lang="en-US" sz="2400" dirty="0"/>
                  <a:t>).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481" y="2253279"/>
                <a:ext cx="11485661" cy="3923684"/>
              </a:xfrm>
              <a:blipFill>
                <a:blip r:embed="rId3"/>
                <a:stretch>
                  <a:fillRect l="-690" t="-21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214412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445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484243"/>
            <a:ext cx="3431813" cy="194475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lgoritma</a:t>
            </a:r>
            <a:endParaRPr lang="id-ID" sz="4000" b="1" dirty="0" smtClean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  <a:p>
            <a:pPr algn="l"/>
            <a:r>
              <a:rPr lang="en-US" sz="4000" b="1" i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r>
              <a:rPr lang="id-ID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-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means</a:t>
            </a:r>
          </a:p>
          <a:p>
            <a:pPr algn="l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2A7C9-5DC4-4098-AF75-82A284CDAC73}"/>
              </a:ext>
            </a:extLst>
          </p:cNvPr>
          <p:cNvSpPr/>
          <p:nvPr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4012127" y="504822"/>
            <a:ext cx="892138" cy="344032"/>
          </a:xfrm>
          <a:prstGeom prst="flowChartTerminator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en-US" dirty="0"/>
          </a:p>
        </p:txBody>
      </p:sp>
      <p:sp>
        <p:nvSpPr>
          <p:cNvPr id="17" name="Flowchart: Terminator 16"/>
          <p:cNvSpPr/>
          <p:nvPr/>
        </p:nvSpPr>
        <p:spPr>
          <a:xfrm>
            <a:off x="10549198" y="5711175"/>
            <a:ext cx="1104523" cy="333001"/>
          </a:xfrm>
          <a:prstGeom prst="flowChartTerminator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Berhenti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5401073" y="331655"/>
            <a:ext cx="1801639" cy="742384"/>
          </a:xfrm>
          <a:prstGeom prst="flowChartInputOutpu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Jumlah</a:t>
            </a:r>
            <a:r>
              <a:rPr lang="en-US" dirty="0" smtClean="0"/>
              <a:t> cluster </a:t>
            </a:r>
            <a:r>
              <a:rPr lang="en-US" b="1" i="1" dirty="0" smtClean="0"/>
              <a:t>k</a:t>
            </a:r>
            <a:endParaRPr lang="en-US" b="1" i="1" dirty="0"/>
          </a:p>
        </p:txBody>
      </p:sp>
      <p:sp>
        <p:nvSpPr>
          <p:cNvPr id="4" name="Flowchart: Process 3"/>
          <p:cNvSpPr/>
          <p:nvPr/>
        </p:nvSpPr>
        <p:spPr>
          <a:xfrm>
            <a:off x="5656146" y="1446778"/>
            <a:ext cx="1343496" cy="781641"/>
          </a:xfrm>
          <a:prstGeom prst="flowChartProcess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Inisialisasi</a:t>
            </a:r>
            <a:r>
              <a:rPr lang="en-US" dirty="0" smtClean="0"/>
              <a:t> centroid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448568" y="2720949"/>
            <a:ext cx="1572567" cy="781641"/>
          </a:xfrm>
          <a:prstGeom prst="flowChartProcess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centroid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4556277" y="4039255"/>
            <a:ext cx="2464858" cy="781641"/>
          </a:xfrm>
          <a:prstGeom prst="flowChartProcess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Kelompokkan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centroid minimum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7858128" y="3737105"/>
            <a:ext cx="2385012" cy="1385940"/>
          </a:xfrm>
          <a:prstGeom prst="flowChartDecision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perpindahan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8368709" y="2065800"/>
            <a:ext cx="1343496" cy="781641"/>
          </a:xfrm>
          <a:prstGeom prst="flowChartProcess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centroid</a:t>
            </a:r>
            <a:endParaRPr lang="en-US" dirty="0"/>
          </a:p>
        </p:txBody>
      </p:sp>
      <p:sp>
        <p:nvSpPr>
          <p:cNvPr id="22" name="Flowchart: Data 21"/>
          <p:cNvSpPr/>
          <p:nvPr/>
        </p:nvSpPr>
        <p:spPr>
          <a:xfrm>
            <a:off x="8149814" y="5506484"/>
            <a:ext cx="1801639" cy="742384"/>
          </a:xfrm>
          <a:prstGeom prst="flowChartInputOutpu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cluster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" idx="3"/>
          </p:cNvCxnSpPr>
          <p:nvPr/>
        </p:nvCxnSpPr>
        <p:spPr>
          <a:xfrm>
            <a:off x="4904265" y="676838"/>
            <a:ext cx="6817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83100" y="1074039"/>
            <a:ext cx="0" cy="410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90644" y="2228419"/>
            <a:ext cx="0" cy="492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90644" y="3502590"/>
            <a:ext cx="0" cy="536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0" idx="1"/>
          </p:cNvCxnSpPr>
          <p:nvPr/>
        </p:nvCxnSpPr>
        <p:spPr>
          <a:xfrm>
            <a:off x="7021135" y="4423464"/>
            <a:ext cx="836993" cy="6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51952" y="5123045"/>
            <a:ext cx="0" cy="410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0"/>
            <a:endCxn id="21" idx="2"/>
          </p:cNvCxnSpPr>
          <p:nvPr/>
        </p:nvCxnSpPr>
        <p:spPr>
          <a:xfrm flipH="1" flipV="1">
            <a:off x="9040457" y="2847441"/>
            <a:ext cx="10177" cy="88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1"/>
          </p:cNvCxnSpPr>
          <p:nvPr/>
        </p:nvCxnSpPr>
        <p:spPr>
          <a:xfrm flipH="1" flipV="1">
            <a:off x="6290644" y="2453489"/>
            <a:ext cx="2078065" cy="3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712205" y="5877676"/>
            <a:ext cx="836993" cy="6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25477" y="3429000"/>
            <a:ext cx="7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38345" y="5082773"/>
            <a:ext cx="7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Tidak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66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7" grpId="0" animBg="1"/>
      <p:bldP spid="3" grpId="0" animBg="1"/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Clustering Algorithm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3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78100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lgoritma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-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means clustering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1:</a:t>
            </a:r>
            <a:r>
              <a:rPr lang="en-US" sz="2400" dirty="0"/>
              <a:t>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b="1" i="1" dirty="0" smtClean="0"/>
              <a:t>k</a:t>
            </a:r>
            <a:r>
              <a:rPr lang="en-US" sz="2400" dirty="0" smtClean="0"/>
              <a:t> =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cluster. </a:t>
            </a:r>
            <a:endParaRPr lang="en-US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2</a:t>
            </a:r>
            <a:r>
              <a:rPr lang="en-US" sz="2400" dirty="0"/>
              <a:t>: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b="1" i="1" dirty="0" smtClean="0"/>
              <a:t>k</a:t>
            </a:r>
            <a:r>
              <a:rPr lang="en-US" sz="2400" dirty="0" smtClean="0"/>
              <a:t> centroid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b="1" i="1" dirty="0" smtClean="0"/>
              <a:t>k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random.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b="1" i="1" dirty="0" smtClean="0"/>
              <a:t>k</a:t>
            </a:r>
            <a:r>
              <a:rPr lang="en-US" sz="2400" dirty="0" smtClean="0"/>
              <a:t> data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centroid,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i="1" dirty="0" smtClean="0"/>
              <a:t>k</a:t>
            </a:r>
            <a:r>
              <a:rPr lang="en-US" sz="2400" dirty="0" smtClean="0"/>
              <a:t> data </a:t>
            </a:r>
            <a:r>
              <a:rPr lang="en-US" sz="2400" dirty="0" err="1" smtClean="0"/>
              <a:t>terjauh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centroid. </a:t>
            </a:r>
          </a:p>
          <a:p>
            <a:pPr>
              <a:spcAft>
                <a:spcPts val="600"/>
              </a:spcAft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3</a:t>
            </a:r>
            <a:r>
              <a:rPr lang="en-US" sz="2400" dirty="0" smtClean="0"/>
              <a:t>: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centroid. </a:t>
            </a:r>
          </a:p>
          <a:p>
            <a:pPr>
              <a:spcAft>
                <a:spcPts val="600"/>
              </a:spcAft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4</a:t>
            </a:r>
            <a:r>
              <a:rPr lang="en-US" sz="2400" dirty="0" smtClean="0"/>
              <a:t>: 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cluster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centroid </a:t>
            </a:r>
            <a:r>
              <a:rPr lang="en-US" sz="2400" dirty="0" err="1" smtClean="0"/>
              <a:t>terdekat</a:t>
            </a:r>
            <a:r>
              <a:rPr lang="en-US" sz="2400" dirty="0" smtClean="0"/>
              <a:t>. 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b="1" u="sng" dirty="0" err="1"/>
              <a:t>Langkah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5</a:t>
            </a:r>
            <a:r>
              <a:rPr lang="en-US" sz="2400" dirty="0" smtClean="0"/>
              <a:t>: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ulang</a:t>
            </a:r>
            <a:r>
              <a:rPr lang="en-US" sz="2400" dirty="0" smtClean="0"/>
              <a:t> centroid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rata-rata (</a:t>
            </a:r>
            <a:r>
              <a:rPr lang="en-US" sz="2400" i="1" dirty="0" smtClean="0"/>
              <a:t>mean</a:t>
            </a:r>
            <a:r>
              <a:rPr lang="en-US" sz="2400" dirty="0" smtClean="0"/>
              <a:t>)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cluster. </a:t>
            </a:r>
          </a:p>
          <a:p>
            <a:pPr>
              <a:spcAft>
                <a:spcPts val="600"/>
              </a:spcAft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6: 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3, 4, 5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konvergen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perpindahan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cluster </a:t>
            </a:r>
            <a:r>
              <a:rPr lang="en-US" sz="2400" dirty="0" err="1" smtClean="0"/>
              <a:t>ke</a:t>
            </a:r>
            <a:r>
              <a:rPr lang="en-US" sz="2400" dirty="0" smtClean="0"/>
              <a:t> cluster yang lain.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069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88944" y="1721173"/>
            <a:ext cx="3738354" cy="19043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Contoh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-means clustering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dengan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k=2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2A7C9-5DC4-4098-AF75-82A284CDAC73}"/>
              </a:ext>
            </a:extLst>
          </p:cNvPr>
          <p:cNvSpPr/>
          <p:nvPr/>
        </p:nvSpPr>
        <p:spPr>
          <a:xfrm>
            <a:off x="0" y="1460187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977" y="630647"/>
            <a:ext cx="8160026" cy="4351338"/>
          </a:xfrm>
        </p:spPr>
        <p:txBody>
          <a:bodyPr/>
          <a:lstStyle/>
          <a:p>
            <a:endParaRPr lang="id-ID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522181" y="1655006"/>
          <a:ext cx="313855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5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992295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153964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Jari-jari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Tinggi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9139129" y="1836656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10340318" y="3558088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335024" y="427191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693311" y="3558088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329482" y="466815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693311" y="427191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693311" y="2844265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693311" y="2120039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976754" y="3548450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976737" y="427191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976737" y="466815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015553" y="5179426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00939" y="3163646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0543723" y="3558088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186516" y="3361793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412652" y="3353377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186516" y="404714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72759" y="445700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517329" y="3372529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480196" y="404714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463326" y="2664899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467300" y="194317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813721" y="3368199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93567" y="4067999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768178" y="4451355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116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77070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Inisialisasi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centroid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menggunakan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2 data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pertama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7" y="1799771"/>
            <a:ext cx="3368440" cy="437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2: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Tentukan</a:t>
            </a:r>
            <a:r>
              <a:rPr lang="en-US" sz="2400" dirty="0" smtClean="0"/>
              <a:t> 2 centroid </a:t>
            </a:r>
            <a:r>
              <a:rPr lang="en-US" sz="2400" dirty="0" err="1" smtClean="0"/>
              <a:t>awal</a:t>
            </a:r>
            <a:r>
              <a:rPr lang="en-US" sz="2400" dirty="0" smtClean="0"/>
              <a:t> (k=2)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2 cluster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dibentuk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,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2 data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m1=(1.0, </a:t>
            </a:r>
            <a:r>
              <a:rPr lang="en-US" sz="2400" dirty="0"/>
              <a:t>2</a:t>
            </a:r>
            <a:r>
              <a:rPr lang="en-US" sz="2400" dirty="0" smtClean="0"/>
              <a:t>.0) </a:t>
            </a:r>
            <a:r>
              <a:rPr lang="en-US" sz="2400" dirty="0" err="1" smtClean="0"/>
              <a:t>dan</a:t>
            </a:r>
            <a:r>
              <a:rPr lang="en-US" sz="2400" dirty="0" smtClean="0"/>
              <a:t> m2=(1.1, 2.0).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054448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785128" y="1799771"/>
          <a:ext cx="285784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46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903546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050755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Jari-jari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52745" y="1799771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06901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(1.0, 2.0)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(1.1, 2.0)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24492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1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458" y="1536987"/>
                <a:ext cx="3368440" cy="485834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400" b="1" u="sng" dirty="0" err="1" smtClean="0"/>
                  <a:t>Langkah</a:t>
                </a:r>
                <a:r>
                  <a:rPr lang="en-US" sz="2400" b="1" u="sng" dirty="0" smtClean="0"/>
                  <a:t> 3: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Hitung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</a:t>
                </a:r>
                <a:r>
                  <a:rPr lang="en-US" sz="2400" b="1" i="1" dirty="0" smtClean="0"/>
                  <a:t>Euclidean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tiap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centroid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17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1.0−1.0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.0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1.0−1.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0.5−2.0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03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u="sng" dirty="0" err="1" smtClean="0"/>
                  <a:t>Langkah</a:t>
                </a:r>
                <a:r>
                  <a:rPr lang="en-US" sz="2400" b="1" u="sng" dirty="0" smtClean="0"/>
                  <a:t> </a:t>
                </a:r>
                <a:r>
                  <a:rPr lang="en-US" sz="2400" b="1" u="sng" dirty="0"/>
                  <a:t>4</a:t>
                </a:r>
                <a:r>
                  <a:rPr lang="en-US" sz="2400" dirty="0"/>
                  <a:t>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 err="1"/>
                  <a:t>Masukkan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tiap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cluster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centroid </a:t>
                </a:r>
                <a:r>
                  <a:rPr lang="en-US" sz="2400" dirty="0" err="1"/>
                  <a:t>terdekat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 smtClean="0"/>
                  <a:t>Data 4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cluster 1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458" y="1536987"/>
                <a:ext cx="3368440" cy="4858346"/>
              </a:xfrm>
              <a:blipFill>
                <a:blip r:embed="rId3"/>
                <a:stretch>
                  <a:fillRect l="-1627" t="-2133" r="-14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573145" y="1019747"/>
          <a:ext cx="321910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2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1117852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183579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Centroid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  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04341" y="1306722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06901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(1.0, 2.0)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(1.1, 2.0)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304341" y="2994199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360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1,3,4,5,6,7,8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(0.75, 1.93)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(1.40, 1.38)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25616" y="921769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lama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25615" y="2619529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25615" y="4365463"/>
            <a:ext cx="258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Masih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perpindahan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62441" y="5111123"/>
            <a:ext cx="49786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 err="1"/>
              <a:t>Langkah</a:t>
            </a:r>
            <a:r>
              <a:rPr lang="en-US" sz="2000" b="1" u="sng" dirty="0"/>
              <a:t> </a:t>
            </a:r>
            <a:r>
              <a:rPr lang="en-US" sz="2000" b="1" u="sng" dirty="0" smtClean="0"/>
              <a:t>5</a:t>
            </a:r>
            <a:r>
              <a:rPr lang="en-US" sz="2000" dirty="0" smtClean="0"/>
              <a:t>: 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centroid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smtClean="0"/>
              <a:t>rata-rata (</a:t>
            </a:r>
            <a:r>
              <a:rPr lang="en-US" sz="2000" b="1" i="1" dirty="0" smtClean="0"/>
              <a:t>mean</a:t>
            </a:r>
            <a:r>
              <a:rPr lang="en-US" sz="2000" dirty="0" smtClean="0"/>
              <a:t>) </a:t>
            </a:r>
            <a:r>
              <a:rPr lang="en-US" sz="2000" dirty="0"/>
              <a:t>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cluster.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460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8" grpId="0"/>
      <p:bldP spid="21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457" y="1730470"/>
                <a:ext cx="3368440" cy="45432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u="sng" dirty="0" smtClean="0"/>
                  <a:t>Langkah 3: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err="1"/>
                  <a:t>Hitung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</a:t>
                </a:r>
                <a:r>
                  <a:rPr lang="en-US" sz="2400" b="1" i="1" dirty="0" smtClean="0"/>
                  <a:t>Euclidean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tiap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centroid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7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1.0−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0.75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1.93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1.0−1.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0.5−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1.38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0.96</m:t>
                      </m:r>
                    </m:oMath>
                  </m:oMathPara>
                </a14:m>
                <a:endParaRPr lang="en-US" sz="2400" b="1" u="sng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u="sng" dirty="0" err="1" smtClean="0"/>
                  <a:t>Langkah</a:t>
                </a:r>
                <a:r>
                  <a:rPr lang="en-US" sz="2400" b="1" u="sng" dirty="0" smtClean="0"/>
                  <a:t> </a:t>
                </a:r>
                <a:r>
                  <a:rPr lang="en-US" sz="2400" b="1" u="sng" dirty="0"/>
                  <a:t>4</a:t>
                </a:r>
                <a:r>
                  <a:rPr lang="en-US" sz="2400" dirty="0"/>
                  <a:t>: </a:t>
                </a:r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400" dirty="0" err="1"/>
                  <a:t>Masukkan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tiap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cluster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centroid </a:t>
                </a:r>
                <a:r>
                  <a:rPr lang="en-US" sz="2400" dirty="0" err="1"/>
                  <a:t>terdekat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400" dirty="0"/>
                  <a:t>Data 4 </a:t>
                </a:r>
                <a:r>
                  <a:rPr lang="en-US" sz="2400" dirty="0">
                    <a:sym typeface="Wingdings" panose="05000000000000000000" pitchFamily="2" charset="2"/>
                  </a:rPr>
                  <a:t> cluster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2</a:t>
                </a:r>
                <a:endParaRPr lang="en-US" sz="2400" dirty="0"/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57" y="1730470"/>
                <a:ext cx="3368440" cy="4543239"/>
              </a:xfrm>
              <a:prstGeom prst="rect">
                <a:avLst/>
              </a:prstGeom>
              <a:blipFill>
                <a:blip r:embed="rId5"/>
                <a:stretch>
                  <a:fillRect l="-1085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2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08219" y="1130880"/>
          <a:ext cx="321910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2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1117852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183579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Centroid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0.26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0.74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0.36 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0.69 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1.10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1.86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2.09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2.78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1.19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0.39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1.61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0.88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29707" y="3247789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06901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1,2,5,6,7,8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(0.68, 2.33)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3,4,9,10,1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(1.33, 1.00)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129707" y="1483319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360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1,3,4,5,6,7,8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(0.75, 1.93)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(1.40, 1.38)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50983" y="1067503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lama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50982" y="2765263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0982" y="4511197"/>
            <a:ext cx="258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Masih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perpindahan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00781" y="5111814"/>
            <a:ext cx="49786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 err="1"/>
              <a:t>Langkah</a:t>
            </a:r>
            <a:r>
              <a:rPr lang="en-US" sz="2000" b="1" u="sng" dirty="0"/>
              <a:t> </a:t>
            </a:r>
            <a:r>
              <a:rPr lang="en-US" sz="2000" b="1" u="sng" dirty="0" smtClean="0"/>
              <a:t>5</a:t>
            </a:r>
            <a:r>
              <a:rPr lang="en-US" sz="2000" dirty="0" smtClean="0"/>
              <a:t>: 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centroid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smtClean="0"/>
              <a:t>rata-rata (</a:t>
            </a:r>
            <a:r>
              <a:rPr lang="en-US" sz="2000" b="1" i="1" dirty="0" smtClean="0"/>
              <a:t>mean</a:t>
            </a:r>
            <a:r>
              <a:rPr lang="en-US" sz="2000" dirty="0" smtClean="0"/>
              <a:t>) </a:t>
            </a:r>
            <a:r>
              <a:rPr lang="en-US" sz="2000" dirty="0"/>
              <a:t>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cluster.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041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8" grpId="0"/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3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23873" y="1160717"/>
          <a:ext cx="321910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2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1117852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183579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Centroid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0.46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1.05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0.53 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1.03 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0.33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1.30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0.83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2.17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1.68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3.11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0.88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1.01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0.17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2.01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0.53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45364" y="1466672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131540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04136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1,2,5,6,7,8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(0.68, 2.33)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3,4,9,10,11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(1.33, 1.00)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145361" y="3206301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360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1,2,5,7,8,9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(0.85, 2.50)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3,4,6,10,11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(1.10, 0.80)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66637" y="1097340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lama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66636" y="2795100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66636" y="4541034"/>
            <a:ext cx="258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Masih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perpindahan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982" y="1799771"/>
                <a:ext cx="3368440" cy="4406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u="sng" dirty="0" smtClean="0"/>
                  <a:t>Langkah 3: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err="1"/>
                  <a:t>Hitung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</a:t>
                </a:r>
                <a:r>
                  <a:rPr lang="en-US" sz="2400" b="1" i="1" dirty="0" smtClean="0"/>
                  <a:t>Euclidean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tiap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centroid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7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1.0−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0.68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1.0−1.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0.5−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1.00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0.60</m:t>
                      </m:r>
                    </m:oMath>
                  </m:oMathPara>
                </a14:m>
                <a:endParaRPr lang="en-US" sz="2400" b="1" u="sng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u="sng" dirty="0" err="1" smtClean="0"/>
                  <a:t>Langkah</a:t>
                </a:r>
                <a:r>
                  <a:rPr lang="en-US" sz="2400" b="1" u="sng" dirty="0" smtClean="0"/>
                  <a:t> </a:t>
                </a:r>
                <a:r>
                  <a:rPr lang="en-US" sz="2400" b="1" u="sng" dirty="0"/>
                  <a:t>4</a:t>
                </a:r>
                <a:r>
                  <a:rPr lang="en-US" sz="2400" dirty="0"/>
                  <a:t>: </a:t>
                </a:r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400" dirty="0" err="1"/>
                  <a:t>Masukkan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tiap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cluster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centroid </a:t>
                </a:r>
                <a:r>
                  <a:rPr lang="en-US" sz="2400" dirty="0" err="1"/>
                  <a:t>terdekat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400" dirty="0"/>
                  <a:t>Data 4 </a:t>
                </a:r>
                <a:r>
                  <a:rPr lang="en-US" sz="2400" dirty="0">
                    <a:sym typeface="Wingdings" panose="05000000000000000000" pitchFamily="2" charset="2"/>
                  </a:rPr>
                  <a:t> cluster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2</a:t>
                </a:r>
                <a:endParaRPr lang="en-US" sz="2400" dirty="0"/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2" y="1799771"/>
                <a:ext cx="3368440" cy="4406613"/>
              </a:xfrm>
              <a:prstGeom prst="rect">
                <a:avLst/>
              </a:prstGeom>
              <a:blipFill>
                <a:blip r:embed="rId8"/>
                <a:stretch>
                  <a:fillRect l="-1085" t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300781" y="5113292"/>
            <a:ext cx="49786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 err="1"/>
              <a:t>Langkah</a:t>
            </a:r>
            <a:r>
              <a:rPr lang="en-US" sz="2000" b="1" u="sng" dirty="0"/>
              <a:t> </a:t>
            </a:r>
            <a:r>
              <a:rPr lang="en-US" sz="2000" b="1" u="sng" dirty="0" smtClean="0"/>
              <a:t>5</a:t>
            </a:r>
            <a:r>
              <a:rPr lang="en-US" sz="2000" dirty="0" smtClean="0"/>
              <a:t>: 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centroid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smtClean="0"/>
              <a:t>rata-rata (</a:t>
            </a:r>
            <a:r>
              <a:rPr lang="en-US" sz="2000" b="1" i="1" dirty="0" smtClean="0"/>
              <a:t>mean</a:t>
            </a:r>
            <a:r>
              <a:rPr lang="en-US" sz="2000" dirty="0" smtClean="0"/>
              <a:t>) </a:t>
            </a:r>
            <a:r>
              <a:rPr lang="en-US" sz="2000" dirty="0"/>
              <a:t>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cluster.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567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8" grpId="0"/>
      <p:bldP spid="21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4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23873" y="1130880"/>
          <a:ext cx="321910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2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1117852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183579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Centroid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0.52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1.20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0.56 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1.20 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0.22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0.32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1.34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2.28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1.54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3.26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0.82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0.45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2.10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0.50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45364" y="3164476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131540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04136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1,2,5,7,8,9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(0.85, 2.50)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3,4,6,10,11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(1.10, 0.80)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124494" y="1397848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360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1,2,5,7,8,9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(0.85, 2.50)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3,4,6,10,11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(1.10, 0.80)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66637" y="1067503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lama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66636" y="2765263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66636" y="4511197"/>
            <a:ext cx="258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perpindahan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982" y="1799771"/>
                <a:ext cx="3368440" cy="4406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u="sng" dirty="0" smtClean="0"/>
                  <a:t>Langkah 3: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 err="1"/>
                  <a:t>Hitung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</a:t>
                </a:r>
                <a:r>
                  <a:rPr lang="en-US" sz="2400" b="1" i="1" dirty="0" smtClean="0"/>
                  <a:t>Euclidean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tiap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centroid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7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1.0−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0.85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2.50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1.0−1.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0.5−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0.80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2400" b="1" u="sng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u="sng" dirty="0" err="1" smtClean="0"/>
                  <a:t>Langkah</a:t>
                </a:r>
                <a:r>
                  <a:rPr lang="en-US" sz="2400" b="1" u="sng" dirty="0" smtClean="0"/>
                  <a:t> </a:t>
                </a:r>
                <a:r>
                  <a:rPr lang="en-US" sz="2400" b="1" u="sng" dirty="0"/>
                  <a:t>4</a:t>
                </a:r>
                <a:r>
                  <a:rPr lang="en-US" sz="2400" dirty="0"/>
                  <a:t>: </a:t>
                </a:r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400" dirty="0" err="1"/>
                  <a:t>Masukkan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tiap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cluster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centroid </a:t>
                </a:r>
                <a:r>
                  <a:rPr lang="en-US" sz="2400" dirty="0" err="1"/>
                  <a:t>terdekat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400" dirty="0"/>
                  <a:t>Data 4 </a:t>
                </a:r>
                <a:r>
                  <a:rPr lang="en-US" sz="2400" dirty="0">
                    <a:sym typeface="Wingdings" panose="05000000000000000000" pitchFamily="2" charset="2"/>
                  </a:rPr>
                  <a:t> cluster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2</a:t>
                </a:r>
                <a:endParaRPr lang="en-US" sz="2400" dirty="0"/>
              </a:p>
              <a:p>
                <a:pPr marL="0" indent="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2" y="1799771"/>
                <a:ext cx="3368440" cy="4406613"/>
              </a:xfrm>
              <a:prstGeom prst="rect">
                <a:avLst/>
              </a:prstGeom>
              <a:blipFill>
                <a:blip r:embed="rId8"/>
                <a:stretch>
                  <a:fillRect l="-1085" t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378864" y="5113777"/>
            <a:ext cx="49786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 err="1"/>
              <a:t>Langkah</a:t>
            </a:r>
            <a:r>
              <a:rPr lang="en-US" sz="2000" b="1" u="sng" dirty="0"/>
              <a:t> </a:t>
            </a:r>
            <a:r>
              <a:rPr lang="en-US" sz="2000" b="1" u="sng" dirty="0" smtClean="0"/>
              <a:t>5</a:t>
            </a:r>
            <a:r>
              <a:rPr lang="en-US" sz="2000" dirty="0" smtClean="0"/>
              <a:t>: 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centroid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smtClean="0"/>
              <a:t>rata-rata (</a:t>
            </a:r>
            <a:r>
              <a:rPr lang="en-US" sz="2000" b="1" i="1" dirty="0" smtClean="0"/>
              <a:t>mean</a:t>
            </a:r>
            <a:r>
              <a:rPr lang="en-US" sz="2000" dirty="0" smtClean="0"/>
              <a:t>) </a:t>
            </a:r>
            <a:r>
              <a:rPr lang="en-US" sz="2000" dirty="0"/>
              <a:t>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cluster.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797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8" grpId="0"/>
      <p:bldP spid="21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proses clustering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inisialisasi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23406" y="2236895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</a:t>
            </a:r>
            <a:r>
              <a:rPr lang="en-US" b="1" dirty="0" err="1" smtClean="0"/>
              <a:t>awal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402132" y="2974920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06901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Cluster 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(1.0, 2.0)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Cluster 2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(1.1, 2.0)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106529" y="2145017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63" name="Oval 62"/>
          <p:cNvSpPr/>
          <p:nvPr/>
        </p:nvSpPr>
        <p:spPr>
          <a:xfrm>
            <a:off x="3307718" y="3866449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302424" y="458027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60711" y="3866449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296882" y="497651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60711" y="458027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60711" y="3152626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0711" y="2428400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944154" y="385681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44137" y="458027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944137" y="497651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982953" y="5487787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268339" y="3472007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3511123" y="3866449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153916" y="36701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80052" y="3661738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15391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40159" y="476536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484729" y="36808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44759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30726" y="29732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434700" y="225153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781121" y="36765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760967" y="4376360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35578" y="4759716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741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2429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2429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7E76D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7E76D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 animBg="1"/>
      <p:bldP spid="75" grpId="1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proses clustering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1)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23406" y="2236895"/>
            <a:ext cx="180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</a:t>
            </a:r>
            <a:r>
              <a:rPr lang="en-US" b="1" dirty="0" err="1" smtClean="0"/>
              <a:t>setelah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1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402132" y="2974920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923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Cluster 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1,3,4,5,6,7,8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(0.75, 1.93)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Cluster 2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2,9,10,11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(1.40, 1.38)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106529" y="2145017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39" name="Oval 38"/>
          <p:cNvSpPr/>
          <p:nvPr/>
        </p:nvSpPr>
        <p:spPr>
          <a:xfrm>
            <a:off x="3307718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02424" y="4580272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60711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96882" y="4976512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0711" y="4580272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60711" y="3152626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60711" y="2428400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44154" y="3856811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44137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44137" y="497651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982953" y="5487787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68339" y="3472007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11123" y="3866449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53916" y="36701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80052" y="3661738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5391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40159" y="476536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484729" y="36808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4759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430726" y="29732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434700" y="225153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81121" y="36765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60967" y="4376360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35578" y="4759716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  <p:sp>
        <p:nvSpPr>
          <p:cNvPr id="63" name="5-Point Star 62"/>
          <p:cNvSpPr/>
          <p:nvPr/>
        </p:nvSpPr>
        <p:spPr>
          <a:xfrm>
            <a:off x="2936098" y="3894088"/>
            <a:ext cx="271604" cy="20799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3716658" y="4352975"/>
            <a:ext cx="271604" cy="20799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74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proses clustering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2)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23406" y="2236895"/>
            <a:ext cx="180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</a:t>
            </a:r>
            <a:r>
              <a:rPr lang="en-US" b="1" dirty="0" err="1" smtClean="0"/>
              <a:t>setelah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2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402132" y="2974920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923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Cluster 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1,2,5,6,7,8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(0.68, 2.33)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Cluster 2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3,4,9,10,11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(1.33, 1.00)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106529" y="2145017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39" name="Oval 38"/>
          <p:cNvSpPr/>
          <p:nvPr/>
        </p:nvSpPr>
        <p:spPr>
          <a:xfrm>
            <a:off x="3307718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02424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60711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96882" y="497651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0711" y="4580272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60711" y="3152626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60711" y="2428400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44154" y="3856811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44137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44137" y="497651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982953" y="5487787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68339" y="3472007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11123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53916" y="36701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80052" y="3661738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5391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40159" y="476536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484729" y="36808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4759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430726" y="29732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434700" y="225153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81121" y="36765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60967" y="4376360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35578" y="4759716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  <p:sp>
        <p:nvSpPr>
          <p:cNvPr id="63" name="5-Point Star 62"/>
          <p:cNvSpPr/>
          <p:nvPr/>
        </p:nvSpPr>
        <p:spPr>
          <a:xfrm>
            <a:off x="2929295" y="3619224"/>
            <a:ext cx="271604" cy="20799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3574875" y="4551735"/>
            <a:ext cx="271604" cy="20799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99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</a:t>
            </a:r>
            <a:r>
              <a:rPr lang="id-ID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i="1" dirty="0"/>
              <a:t>Clustering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id-ID" dirty="0" smtClean="0"/>
              <a:t>membagi kumpulan data (objek) ke dalam kelompok-kelompok yang disebut </a:t>
            </a:r>
            <a:r>
              <a:rPr lang="id-ID" b="1" i="1" dirty="0" smtClean="0"/>
              <a:t>cluster</a:t>
            </a:r>
            <a:r>
              <a:rPr lang="id-ID" dirty="0" smtClean="0"/>
              <a:t>. </a:t>
            </a:r>
            <a:endParaRPr lang="en-US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Cluster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id-ID" dirty="0" smtClean="0"/>
              <a:t> </a:t>
            </a:r>
            <a:r>
              <a:rPr lang="id-ID" dirty="0"/>
              <a:t>kumpulan objek yang dikelompokkan berdasarkan </a:t>
            </a:r>
            <a:r>
              <a:rPr lang="id-ID" b="1" dirty="0"/>
              <a:t>kemiripan</a:t>
            </a:r>
            <a:r>
              <a:rPr lang="id-ID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  <a:endParaRPr lang="id-ID" dirty="0"/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Suatu</a:t>
            </a:r>
            <a:r>
              <a:rPr lang="en-US" dirty="0" smtClean="0"/>
              <a:t> cluster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endParaRPr lang="en-US" dirty="0" smtClean="0"/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cluster </a:t>
            </a:r>
            <a:r>
              <a:rPr lang="en-US" dirty="0" err="1" smtClean="0"/>
              <a:t>berbeda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cluster yang lain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Kemiripan objek ditentukan menggunakan </a:t>
            </a:r>
            <a:r>
              <a:rPr lang="id-ID" b="1" dirty="0" smtClean="0"/>
              <a:t>jarak</a:t>
            </a:r>
            <a:r>
              <a:rPr lang="id-ID" dirty="0" smtClean="0"/>
              <a:t> (distance measure).</a:t>
            </a:r>
            <a:r>
              <a:rPr lang="en-US" dirty="0" smtClean="0"/>
              <a:t> 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dekat</a:t>
            </a:r>
            <a:r>
              <a:rPr lang="en-US" dirty="0" smtClean="0"/>
              <a:t> (</a:t>
            </a:r>
            <a:r>
              <a:rPr lang="en-US" dirty="0" err="1" smtClean="0"/>
              <a:t>kecil</a:t>
            </a:r>
            <a:r>
              <a:rPr lang="en-US" dirty="0" smtClean="0"/>
              <a:t>)</a:t>
            </a:r>
            <a:endParaRPr lang="en-US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dirty="0" smtClean="0"/>
              <a:t>Clustering </a:t>
            </a:r>
            <a:r>
              <a:rPr lang="en-US" altLang="id-ID" dirty="0"/>
              <a:t>: </a:t>
            </a:r>
            <a:r>
              <a:rPr lang="en-US" altLang="id-ID" b="1" dirty="0"/>
              <a:t>unsupervised learning</a:t>
            </a:r>
            <a:r>
              <a:rPr lang="en-US" altLang="id-ID" dirty="0"/>
              <a:t>, </a:t>
            </a:r>
            <a:r>
              <a:rPr lang="en-US" altLang="id-ID" b="1" dirty="0"/>
              <a:t>no predefined classes</a:t>
            </a:r>
            <a:r>
              <a:rPr lang="en-US" altLang="id-ID" dirty="0" smtClean="0"/>
              <a:t>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id-ID" dirty="0"/>
              <a:t>Membantu user memahami struktur dalam kumpulan </a:t>
            </a:r>
            <a:r>
              <a:rPr lang="id-ID" altLang="id-ID" dirty="0" smtClean="0"/>
              <a:t>objek</a:t>
            </a:r>
            <a:endParaRPr lang="en-US" altLang="id-ID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402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proses clustering (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3)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23406" y="2236895"/>
            <a:ext cx="180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</a:t>
            </a:r>
            <a:r>
              <a:rPr lang="en-US" b="1" dirty="0" err="1" smtClean="0"/>
              <a:t>setelah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</a:t>
            </a:r>
            <a:r>
              <a:rPr lang="en-US" b="1" dirty="0"/>
              <a:t>3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402132" y="2974920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923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Cluster 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1,2,5,7,8,9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(0.85, 2.50)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Cluster 2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3,4,6,10,11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(1.10, 0.80)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106529" y="2145017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39" name="Oval 38"/>
          <p:cNvSpPr/>
          <p:nvPr/>
        </p:nvSpPr>
        <p:spPr>
          <a:xfrm>
            <a:off x="3307718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02424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60711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96882" y="497651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0711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60711" y="3152626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60711" y="2428400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44154" y="3856811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44137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44137" y="497651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982953" y="5487787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68339" y="3472007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11123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53916" y="36701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80052" y="3661738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5391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40159" y="476536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484729" y="36808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4759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430726" y="29732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434700" y="225153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81121" y="36765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60967" y="4376360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35578" y="4759716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  <p:sp>
        <p:nvSpPr>
          <p:cNvPr id="63" name="5-Point Star 62"/>
          <p:cNvSpPr/>
          <p:nvPr/>
        </p:nvSpPr>
        <p:spPr>
          <a:xfrm>
            <a:off x="3052420" y="3503557"/>
            <a:ext cx="271604" cy="20799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3432452" y="4719686"/>
            <a:ext cx="271604" cy="20799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197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proses clustering (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4)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23406" y="2236895"/>
            <a:ext cx="180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</a:t>
            </a:r>
            <a:r>
              <a:rPr lang="en-US" b="1" dirty="0" err="1" smtClean="0"/>
              <a:t>setelah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4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402132" y="2974920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923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Cluster 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1,2,5,7,8,9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(0.85, 2.50)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Cluster 2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3,4,6,10,11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(1.10, 0.80)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106529" y="2145017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3307718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02424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60711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96882" y="497651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60711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60711" y="3152626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60711" y="2428400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44154" y="3856811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44137" y="458027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44137" y="4976512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82953" y="5487787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68339" y="3472007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511123" y="3866449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153916" y="36701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80052" y="3661738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5391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40159" y="476536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84729" y="36808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44759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430726" y="29732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434700" y="225153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81121" y="36765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60967" y="4376360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735578" y="4759716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  <p:sp>
        <p:nvSpPr>
          <p:cNvPr id="64" name="5-Point Star 63"/>
          <p:cNvSpPr/>
          <p:nvPr/>
        </p:nvSpPr>
        <p:spPr>
          <a:xfrm>
            <a:off x="3052420" y="3503557"/>
            <a:ext cx="271604" cy="20799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3432452" y="4719686"/>
            <a:ext cx="271604" cy="20799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62629" y="2203401"/>
            <a:ext cx="2248120" cy="2088479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2650" y="4381530"/>
            <a:ext cx="2218099" cy="896414"/>
          </a:xfrm>
          <a:prstGeom prst="ellipse">
            <a:avLst/>
          </a:prstGeom>
          <a:solidFill>
            <a:schemeClr val="accent6">
              <a:alpha val="2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323406" y="4653359"/>
            <a:ext cx="346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4,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perpindahan</a:t>
            </a:r>
            <a:r>
              <a:rPr lang="en-US" b="1" dirty="0" smtClean="0"/>
              <a:t> data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konvergen</a:t>
            </a:r>
            <a:r>
              <a:rPr lang="en-US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berhenti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4.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737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77070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Inisialisasi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centroid </a:t>
            </a:r>
            <a:r>
              <a:rPr lang="en-US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menggunakan</a:t>
            </a:r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2 data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terjauh</a:t>
            </a:r>
            <a:endParaRPr lang="en-ID" sz="48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7" y="1799771"/>
            <a:ext cx="3368440" cy="437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2: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Tentukan</a:t>
            </a:r>
            <a:r>
              <a:rPr lang="en-US" sz="2400" dirty="0" smtClean="0"/>
              <a:t> 2 centroid </a:t>
            </a:r>
            <a:r>
              <a:rPr lang="en-US" sz="2400" dirty="0" err="1" smtClean="0"/>
              <a:t>awal</a:t>
            </a:r>
            <a:r>
              <a:rPr lang="en-US" sz="2400" dirty="0" smtClean="0"/>
              <a:t> (k=2)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2 cluster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dibentuk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,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2 data </a:t>
            </a:r>
            <a:r>
              <a:rPr lang="en-US" sz="2400" dirty="0" err="1" smtClean="0"/>
              <a:t>terjauh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m8=(0.5, </a:t>
            </a:r>
            <a:r>
              <a:rPr lang="en-US" sz="2400" dirty="0"/>
              <a:t>4</a:t>
            </a:r>
            <a:r>
              <a:rPr lang="en-US" sz="2400" dirty="0" smtClean="0"/>
              <a:t>.0) </a:t>
            </a:r>
            <a:r>
              <a:rPr lang="en-US" sz="2400" dirty="0" err="1" smtClean="0"/>
              <a:t>dan</a:t>
            </a:r>
            <a:r>
              <a:rPr lang="en-US" sz="2400" dirty="0" smtClean="0"/>
              <a:t> m11=(1.5, 0.5).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054448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785128" y="1799771"/>
          <a:ext cx="285784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46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903546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050755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Jari-jari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4.0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52745" y="1799771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06901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(0.5, 4.0)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(1.5, 0.5)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424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1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7" y="1799771"/>
            <a:ext cx="3368440" cy="43771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3: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data </a:t>
            </a:r>
            <a:r>
              <a:rPr lang="en-US" sz="2400" dirty="0" err="1"/>
              <a:t>ke</a:t>
            </a:r>
            <a:r>
              <a:rPr lang="en-US" sz="2400" dirty="0"/>
              <a:t> centroid</a:t>
            </a:r>
            <a:r>
              <a:rPr lang="en-US" sz="2400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4</a:t>
            </a:r>
            <a:r>
              <a:rPr lang="en-US" sz="2400" dirty="0"/>
              <a:t>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data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cluster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centroid </a:t>
            </a:r>
            <a:r>
              <a:rPr lang="en-US" sz="2400" dirty="0" err="1"/>
              <a:t>terdekat</a:t>
            </a:r>
            <a:r>
              <a:rPr lang="en-US" sz="2400" dirty="0"/>
              <a:t>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u="sng" dirty="0" err="1"/>
              <a:t>Langkah</a:t>
            </a:r>
            <a:r>
              <a:rPr lang="en-US" sz="2400" b="1" u="sng" dirty="0"/>
              <a:t> 5</a:t>
            </a:r>
            <a:r>
              <a:rPr lang="en-US" sz="2400" dirty="0"/>
              <a:t>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centroid </a:t>
            </a:r>
            <a:r>
              <a:rPr lang="en-US" sz="2400" dirty="0" err="1"/>
              <a:t>menggunakan</a:t>
            </a:r>
            <a:r>
              <a:rPr lang="en-US" sz="2400" dirty="0"/>
              <a:t> rata-rata (</a:t>
            </a:r>
            <a:r>
              <a:rPr lang="en-US" sz="2400" b="1" i="1" dirty="0"/>
              <a:t>mean</a:t>
            </a:r>
            <a:r>
              <a:rPr lang="en-US" sz="2400" dirty="0"/>
              <a:t>)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cluster.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23875" y="1863148"/>
          <a:ext cx="321910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2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1117852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183579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Centroid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45364" y="2184724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06901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(0.5, 4.0)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(1.5, 0.5)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145364" y="3872201"/>
          <a:ext cx="346202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360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(0.50, 3.50)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1,2,3,4,5,6, 9,10,11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(1.07, 1.33)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66639" y="1799771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lama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66638" y="3497531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66638" y="5243465"/>
            <a:ext cx="258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Masih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perpindahan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8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2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7" y="1799771"/>
            <a:ext cx="3368440" cy="43771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3: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b="1" i="1" dirty="0"/>
              <a:t>Euclidean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ke</a:t>
            </a:r>
            <a:r>
              <a:rPr lang="en-US" sz="2400" dirty="0"/>
              <a:t> centroid</a:t>
            </a:r>
            <a:r>
              <a:rPr lang="en-US" sz="2400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u="sng" dirty="0" err="1" smtClean="0"/>
              <a:t>Langkah</a:t>
            </a:r>
            <a:r>
              <a:rPr lang="en-US" sz="2400" b="1" u="sng" dirty="0" smtClean="0"/>
              <a:t> </a:t>
            </a:r>
            <a:r>
              <a:rPr lang="en-US" sz="2400" b="1" u="sng" dirty="0"/>
              <a:t>4</a:t>
            </a:r>
            <a:r>
              <a:rPr lang="en-US" sz="2400" dirty="0"/>
              <a:t>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data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cluster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centroid </a:t>
            </a:r>
            <a:r>
              <a:rPr lang="en-US" sz="2400" dirty="0" err="1"/>
              <a:t>terdekat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sz="2400" b="1" u="sng" dirty="0" err="1"/>
              <a:t>Langkah</a:t>
            </a:r>
            <a:r>
              <a:rPr lang="en-US" sz="2400" b="1" u="sng" dirty="0"/>
              <a:t> 5</a:t>
            </a:r>
            <a:r>
              <a:rPr lang="en-US" sz="2400" dirty="0"/>
              <a:t>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centroid </a:t>
            </a:r>
            <a:r>
              <a:rPr lang="en-US" sz="2400" dirty="0" err="1"/>
              <a:t>menggunakan</a:t>
            </a:r>
            <a:r>
              <a:rPr lang="en-US" sz="2400" dirty="0"/>
              <a:t> rata-rata (</a:t>
            </a:r>
            <a:r>
              <a:rPr lang="en-US" sz="2400" b="1" i="1" dirty="0"/>
              <a:t>mean</a:t>
            </a:r>
            <a:r>
              <a:rPr lang="en-US" sz="2400" dirty="0"/>
              <a:t>)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cluster.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23873" y="1863148"/>
          <a:ext cx="321910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2">
                  <a:extLst>
                    <a:ext uri="{9D8B030D-6E8A-4147-A177-3AD203B41FA5}">
                      <a16:colId xmlns:a16="http://schemas.microsoft.com/office/drawing/2014/main" val="1426558957"/>
                    </a:ext>
                  </a:extLst>
                </a:gridCol>
                <a:gridCol w="1117852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183579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Centroid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1.58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0.67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1.62 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0.67 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0.34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3.04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0.84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0.87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0.66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1.76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2.73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1.80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0.80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3.16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0.94 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45362" y="2184724"/>
          <a:ext cx="346202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122489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13187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(0.50, 3.50)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1,2,3,4,5,6, 9,10,11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(1.07, 1.33)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145362" y="3872201"/>
          <a:ext cx="346202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360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(0.50, 3.50)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1,2,3,4,5,6, 9,10,11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(1.07, 1.33)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66637" y="1799771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lama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66636" y="3497531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66636" y="5243465"/>
            <a:ext cx="258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perpindahan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47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proses clustering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inisialisasi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23406" y="2236895"/>
            <a:ext cx="18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</a:t>
            </a:r>
            <a:r>
              <a:rPr lang="en-US" b="1" dirty="0" err="1" smtClean="0"/>
              <a:t>awal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402132" y="2974920"/>
          <a:ext cx="3462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069015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Cluster 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(0.5, 4.0)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Cluster 2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(1.5, 0.5)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106529" y="2145017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3307718" y="3866449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02424" y="458027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60711" y="3866449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96882" y="497651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60711" y="458027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60711" y="3152626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44154" y="3856811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44137" y="458027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44137" y="4976512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982953" y="5487787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68339" y="3472007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511123" y="3866449"/>
            <a:ext cx="157942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153916" y="36701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80052" y="3661738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5391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40159" y="476536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84729" y="36808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44759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30726" y="29732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81121" y="36765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60967" y="4376360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35578" y="4759716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614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7E76D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7E76D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7" grpId="1" animBg="1"/>
      <p:bldP spid="48" grpId="0"/>
      <p:bldP spid="49" grpId="0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proses clustering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1)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23406" y="2236895"/>
            <a:ext cx="180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</a:t>
            </a:r>
            <a:r>
              <a:rPr lang="en-US" b="1" dirty="0" err="1" smtClean="0"/>
              <a:t>setelah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1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402132" y="2974920"/>
          <a:ext cx="346202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923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Cluster 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(0.50, 3.50)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Cluster 2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1,2,3,4,5,6, 9,10,11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(1.07, 1.33)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106529" y="2145017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3307718" y="3866449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02424" y="458027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60711" y="3866449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96882" y="497651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60711" y="458027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60711" y="3152626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60711" y="2428400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44154" y="3856811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44137" y="458027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44137" y="497651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82953" y="5487787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68339" y="3472007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511123" y="3866449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153916" y="36701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80052" y="3661738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5391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40159" y="476536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84729" y="36808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44759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430726" y="29732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434700" y="225153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81121" y="36765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60967" y="4376360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735578" y="4759716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  <p:sp>
        <p:nvSpPr>
          <p:cNvPr id="64" name="5-Point Star 63"/>
          <p:cNvSpPr/>
          <p:nvPr/>
        </p:nvSpPr>
        <p:spPr>
          <a:xfrm>
            <a:off x="2603880" y="2771944"/>
            <a:ext cx="271604" cy="20799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3250887" y="4323191"/>
            <a:ext cx="271604" cy="20799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065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proses clustering 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iterasi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2)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23406" y="2236895"/>
            <a:ext cx="180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</a:t>
            </a:r>
            <a:r>
              <a:rPr lang="en-US" b="1" dirty="0" err="1" smtClean="0"/>
              <a:t>setelah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2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402132" y="2974920"/>
          <a:ext cx="346202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351">
                  <a:extLst>
                    <a:ext uri="{9D8B030D-6E8A-4147-A177-3AD203B41FA5}">
                      <a16:colId xmlns:a16="http://schemas.microsoft.com/office/drawing/2014/main" val="2116497065"/>
                    </a:ext>
                  </a:extLst>
                </a:gridCol>
                <a:gridCol w="1222923">
                  <a:extLst>
                    <a:ext uri="{9D8B030D-6E8A-4147-A177-3AD203B41FA5}">
                      <a16:colId xmlns:a16="http://schemas.microsoft.com/office/drawing/2014/main" val="2835576740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324860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Anggota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Centroid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Cluster 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7,8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(0.50, 3.50)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Cluster 2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1,2,3,4,5,6, 9,10,11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(1.07, 1.33)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9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106529" y="2145017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3307718" y="3866449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02424" y="458027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60711" y="3866449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96882" y="497651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60711" y="458027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660711" y="3152626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60711" y="2428400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44154" y="3856811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44137" y="458027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44137" y="4976512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82953" y="5487787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68339" y="3472007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511123" y="3866449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153916" y="3670154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80052" y="3661738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5391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40159" y="476536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484729" y="368089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447596" y="435550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430726" y="29732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434700" y="2251531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81121" y="367656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60967" y="4376360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735578" y="4759716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  <p:sp>
        <p:nvSpPr>
          <p:cNvPr id="64" name="5-Point Star 63"/>
          <p:cNvSpPr/>
          <p:nvPr/>
        </p:nvSpPr>
        <p:spPr>
          <a:xfrm>
            <a:off x="2603880" y="2771944"/>
            <a:ext cx="271604" cy="20799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3250887" y="4323191"/>
            <a:ext cx="271604" cy="20799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9023" y="2232199"/>
            <a:ext cx="841428" cy="1171787"/>
          </a:xfrm>
          <a:prstGeom prst="ellipse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64524" y="3613933"/>
            <a:ext cx="2190939" cy="1804702"/>
          </a:xfrm>
          <a:prstGeom prst="ellipse">
            <a:avLst/>
          </a:prstGeom>
          <a:solidFill>
            <a:schemeClr val="accent6">
              <a:alpha val="33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323406" y="4697727"/>
            <a:ext cx="346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2,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perpindahan</a:t>
            </a:r>
            <a:r>
              <a:rPr lang="en-US" b="1" dirty="0" smtClean="0"/>
              <a:t> data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konvergen</a:t>
            </a:r>
            <a:r>
              <a:rPr lang="en-US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berhenti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iterasi</a:t>
            </a:r>
            <a:r>
              <a:rPr lang="en-US" b="1" dirty="0" smtClean="0"/>
              <a:t> 2.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75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15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59457" y="767002"/>
            <a:ext cx="11147934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Perbandingan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hasil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clustering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94438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41988" y="5464861"/>
            <a:ext cx="307758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clustering </a:t>
            </a:r>
            <a:r>
              <a:rPr lang="en-US" dirty="0" err="1" smtClean="0"/>
              <a:t>dengan</a:t>
            </a:r>
            <a:r>
              <a:rPr lang="en-US" dirty="0" smtClean="0"/>
              <a:t> k=2.</a:t>
            </a:r>
          </a:p>
          <a:p>
            <a:r>
              <a:rPr lang="en-US" dirty="0" err="1" smtClean="0"/>
              <a:t>Dipilih</a:t>
            </a:r>
            <a:r>
              <a:rPr lang="en-US" dirty="0" smtClean="0"/>
              <a:t> 2 data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centroid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714406" y="5439468"/>
            <a:ext cx="307758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clustering </a:t>
            </a:r>
            <a:r>
              <a:rPr lang="en-US" dirty="0" err="1" smtClean="0"/>
              <a:t>dengan</a:t>
            </a:r>
            <a:r>
              <a:rPr lang="en-US" dirty="0" smtClean="0"/>
              <a:t> k=2.</a:t>
            </a:r>
          </a:p>
          <a:p>
            <a:r>
              <a:rPr lang="en-US" dirty="0" err="1" smtClean="0"/>
              <a:t>Dipilih</a:t>
            </a:r>
            <a:r>
              <a:rPr lang="en-US" dirty="0" smtClean="0"/>
              <a:t> 2 data </a:t>
            </a:r>
            <a:r>
              <a:rPr lang="en-US" dirty="0" err="1" smtClean="0"/>
              <a:t>terjauh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centroid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33712" y="2003537"/>
            <a:ext cx="2263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k=3 </a:t>
            </a:r>
            <a:r>
              <a:rPr lang="en-US" dirty="0" err="1" smtClean="0"/>
              <a:t>atau</a:t>
            </a:r>
            <a:r>
              <a:rPr lang="en-US" dirty="0" smtClean="0"/>
              <a:t> 4?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clustering yang </a:t>
            </a:r>
            <a:r>
              <a:rPr lang="en-US" dirty="0" err="1" smtClean="0"/>
              <a:t>terbaik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1571252" y="1748832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59" name="Oval 58"/>
          <p:cNvSpPr/>
          <p:nvPr/>
        </p:nvSpPr>
        <p:spPr>
          <a:xfrm>
            <a:off x="2772441" y="3470264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767147" y="4184087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25434" y="3470264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761605" y="4580327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25434" y="4184087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125434" y="2756441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5434" y="2032215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08877" y="3460626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408860" y="4184087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08860" y="4580327"/>
            <a:ext cx="157942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47676" y="5091602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3062" y="3075822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975846" y="3470264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18639" y="3273969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844775" y="3265553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18639" y="3959316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04882" y="436918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949452" y="328470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912319" y="3959316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895449" y="257707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899423" y="1855346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245844" y="3280375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25690" y="3980175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200301" y="4363531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  <p:sp>
        <p:nvSpPr>
          <p:cNvPr id="83" name="5-Point Star 82"/>
          <p:cNvSpPr/>
          <p:nvPr/>
        </p:nvSpPr>
        <p:spPr>
          <a:xfrm>
            <a:off x="2517143" y="3107372"/>
            <a:ext cx="271604" cy="20799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2897175" y="4323501"/>
            <a:ext cx="271604" cy="20799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727352" y="1807216"/>
            <a:ext cx="2248120" cy="2088479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757373" y="3985345"/>
            <a:ext cx="2218099" cy="896414"/>
          </a:xfrm>
          <a:prstGeom prst="ellipse">
            <a:avLst/>
          </a:prstGeom>
          <a:solidFill>
            <a:schemeClr val="accent6">
              <a:alpha val="2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5949925" y="1763609"/>
          <a:ext cx="256032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414133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2115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364493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187165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33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21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38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6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2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159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608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1210"/>
                  </a:ext>
                </a:extLst>
              </a:tr>
            </a:tbl>
          </a:graphicData>
        </a:graphic>
      </p:graphicFrame>
      <p:sp>
        <p:nvSpPr>
          <p:cNvPr id="88" name="Oval 87"/>
          <p:cNvSpPr/>
          <p:nvPr/>
        </p:nvSpPr>
        <p:spPr>
          <a:xfrm>
            <a:off x="7151114" y="3485041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145820" y="4198864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504107" y="3485041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140278" y="4595104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04107" y="4198864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04107" y="2771218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504107" y="2046992"/>
            <a:ext cx="157942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787550" y="3475403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787533" y="4198864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787533" y="4595104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26349" y="5106379"/>
            <a:ext cx="9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Jari-jari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11735" y="3090599"/>
            <a:ext cx="7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Tinggi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7354519" y="3485041"/>
            <a:ext cx="157942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997312" y="3288746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223448" y="3280330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997312" y="3974093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983555" y="4383957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328125" y="3299482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290992" y="3974093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  <a:endParaRPr lang="en-US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274122" y="2591852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  <a:endParaRPr lang="en-US" sz="1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278096" y="1870123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  <a:endParaRPr lang="en-US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624517" y="3295152"/>
            <a:ext cx="26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</a:t>
            </a:r>
            <a:endParaRPr lang="en-US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4363" y="3994952"/>
            <a:ext cx="341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6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578974" y="4378308"/>
            <a:ext cx="40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600" b="1" dirty="0"/>
          </a:p>
        </p:txBody>
      </p:sp>
      <p:sp>
        <p:nvSpPr>
          <p:cNvPr id="112" name="5-Point Star 111"/>
          <p:cNvSpPr/>
          <p:nvPr/>
        </p:nvSpPr>
        <p:spPr>
          <a:xfrm>
            <a:off x="6447276" y="2390536"/>
            <a:ext cx="271604" cy="20799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/>
          <p:cNvSpPr/>
          <p:nvPr/>
        </p:nvSpPr>
        <p:spPr>
          <a:xfrm>
            <a:off x="7094283" y="3941783"/>
            <a:ext cx="271604" cy="20799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132419" y="1850791"/>
            <a:ext cx="841428" cy="1171787"/>
          </a:xfrm>
          <a:prstGeom prst="ellipse">
            <a:avLst/>
          </a:pr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107920" y="3232525"/>
            <a:ext cx="2190939" cy="1804702"/>
          </a:xfrm>
          <a:prstGeom prst="ellipse">
            <a:avLst/>
          </a:prstGeom>
          <a:solidFill>
            <a:schemeClr val="accent6">
              <a:alpha val="33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53" y="3818027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2177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 animBg="1"/>
      <p:bldP spid="113" grpId="0" animBg="1"/>
      <p:bldP spid="114" grpId="0" animBg="1"/>
      <p:bldP spid="1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0" y="1059792"/>
            <a:ext cx="1057944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Fakta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tentang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k-means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053314"/>
            <a:ext cx="11485661" cy="4123649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clustering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O(</a:t>
            </a:r>
            <a:r>
              <a:rPr lang="en-US" b="1" i="1" dirty="0" err="1"/>
              <a:t>tkn</a:t>
            </a:r>
            <a:r>
              <a:rPr lang="en-US" b="1" dirty="0"/>
              <a:t>).</a:t>
            </a:r>
            <a:r>
              <a:rPr lang="en-US" dirty="0"/>
              <a:t> 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i="1" dirty="0"/>
              <a:t>n</a:t>
            </a:r>
            <a:r>
              <a:rPr lang="en-US" dirty="0"/>
              <a:t>: </a:t>
            </a:r>
            <a:r>
              <a:rPr lang="en-US" dirty="0" err="1"/>
              <a:t>jumlah</a:t>
            </a:r>
            <a:r>
              <a:rPr lang="en-US" dirty="0"/>
              <a:t> data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i="1" dirty="0"/>
              <a:t>k</a:t>
            </a:r>
            <a:r>
              <a:rPr lang="en-US" dirty="0"/>
              <a:t>: </a:t>
            </a:r>
            <a:r>
              <a:rPr lang="en-US" dirty="0" err="1"/>
              <a:t>jumlah</a:t>
            </a:r>
            <a:r>
              <a:rPr lang="en-US" dirty="0"/>
              <a:t> cluster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i="1" dirty="0"/>
              <a:t>t</a:t>
            </a:r>
            <a:r>
              <a:rPr lang="en-US" dirty="0"/>
              <a:t>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iterasi</a:t>
            </a:r>
            <a:endParaRPr lang="en-US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Jumlah</a:t>
            </a:r>
            <a:r>
              <a:rPr lang="en-US" dirty="0" smtClean="0"/>
              <a:t> cluster, </a:t>
            </a:r>
            <a:r>
              <a:rPr lang="en-US" b="1" i="1" dirty="0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di </a:t>
            </a:r>
            <a:r>
              <a:rPr lang="en-US" dirty="0" err="1" smtClean="0"/>
              <a:t>awal</a:t>
            </a:r>
            <a:r>
              <a:rPr lang="en-US" dirty="0" smtClean="0"/>
              <a:t>. 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Hasil</a:t>
            </a:r>
            <a:r>
              <a:rPr lang="en-US" dirty="0" smtClean="0"/>
              <a:t> clustering sensitive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b="1" i="1" dirty="0" smtClean="0"/>
              <a:t>initial condition</a:t>
            </a:r>
            <a:r>
              <a:rPr lang="en-US" dirty="0" smtClean="0"/>
              <a:t>. 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Hasil</a:t>
            </a:r>
            <a:r>
              <a:rPr lang="en-US" dirty="0"/>
              <a:t> clustering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 (</a:t>
            </a:r>
            <a:r>
              <a:rPr lang="en-US" b="1" i="1" dirty="0" smtClean="0"/>
              <a:t>k</a:t>
            </a:r>
            <a:r>
              <a:rPr lang="en-US" dirty="0" smtClean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centroid. </a:t>
            </a:r>
            <a:endParaRPr lang="en-US" dirty="0" smtClean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-1" y="123717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362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911056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</a:t>
            </a:r>
            <a:r>
              <a:rPr lang="id-ID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47709" y="2544724"/>
            <a:ext cx="4073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Kriteria</a:t>
            </a:r>
            <a:r>
              <a:rPr lang="en-US" sz="2800" dirty="0" smtClean="0"/>
              <a:t> </a:t>
            </a:r>
            <a:r>
              <a:rPr lang="en-US" sz="2800" dirty="0" err="1" smtClean="0"/>
              <a:t>kemiripan</a:t>
            </a:r>
            <a:r>
              <a:rPr lang="en-US" sz="2800" dirty="0" smtClean="0"/>
              <a:t> </a:t>
            </a:r>
            <a:r>
              <a:rPr lang="en-US" sz="2800" dirty="0" err="1" smtClean="0"/>
              <a:t>tabung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Warna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Tinggi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Jari-jari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Tinggi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jari-jari</a:t>
            </a:r>
            <a:endParaRPr lang="en-US" sz="2800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16" y="3388158"/>
            <a:ext cx="598385" cy="14899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23" y="4114892"/>
            <a:ext cx="1469896" cy="73045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418" y="2730492"/>
            <a:ext cx="626855" cy="20920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992" y="3763660"/>
            <a:ext cx="1007928" cy="10398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753" y="3841438"/>
            <a:ext cx="1135948" cy="10322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024" y="3841864"/>
            <a:ext cx="574832" cy="10318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1104" y="3909372"/>
            <a:ext cx="1299912" cy="9909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39" y="4393550"/>
            <a:ext cx="1469895" cy="5682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6891" y="4480119"/>
            <a:ext cx="931966" cy="4202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0787" y="4357586"/>
            <a:ext cx="583511" cy="61268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8953" y="4253751"/>
            <a:ext cx="1000081" cy="646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871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0" y="1059792"/>
            <a:ext cx="1057944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Diskusi: Inisialisasi centroid secara random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053314"/>
            <a:ext cx="11485661" cy="4123649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 err="1" smtClean="0"/>
              <a:t>Jika</a:t>
            </a:r>
            <a:r>
              <a:rPr lang="en-US" altLang="id-ID" sz="2600" dirty="0"/>
              <a:t> </a:t>
            </a:r>
            <a:r>
              <a:rPr lang="en-US" altLang="id-ID" sz="2600" dirty="0" err="1" smtClean="0"/>
              <a:t>pemilihan</a:t>
            </a:r>
            <a:r>
              <a:rPr lang="en-US" altLang="id-ID" sz="2600" dirty="0" smtClean="0"/>
              <a:t> </a:t>
            </a:r>
            <a:r>
              <a:rPr lang="en-US" altLang="id-ID" sz="2600" b="1" i="1" dirty="0" smtClean="0"/>
              <a:t>k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dan</a:t>
            </a:r>
            <a:r>
              <a:rPr lang="en-US" altLang="id-ID" sz="2600" dirty="0" smtClean="0"/>
              <a:t> centroid </a:t>
            </a:r>
            <a:r>
              <a:rPr lang="en-US" altLang="id-ID" sz="2600" dirty="0" err="1" smtClean="0"/>
              <a:t>awal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kurang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tepat</a:t>
            </a:r>
            <a:r>
              <a:rPr lang="en-US" altLang="id-ID" sz="2600" dirty="0" smtClean="0"/>
              <a:t>, </a:t>
            </a:r>
            <a:r>
              <a:rPr lang="en-US" altLang="id-ID" sz="2600" dirty="0" err="1" smtClean="0"/>
              <a:t>a</a:t>
            </a:r>
            <a:r>
              <a:rPr lang="en-US" sz="2600" dirty="0" err="1" smtClean="0"/>
              <a:t>lgoritma</a:t>
            </a:r>
            <a:r>
              <a:rPr lang="en-US" sz="2600" dirty="0" smtClean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terjebak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b="1" i="1" dirty="0"/>
              <a:t>local optimum</a:t>
            </a:r>
            <a:r>
              <a:rPr lang="en-US" sz="2600" dirty="0" smtClean="0"/>
              <a:t>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d-ID" sz="2600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 err="1" smtClean="0"/>
              <a:t>Bagaimana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meningkatkan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peluang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untuk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mendapat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hasil</a:t>
            </a:r>
            <a:r>
              <a:rPr lang="en-US" altLang="id-ID" sz="2600" dirty="0" smtClean="0"/>
              <a:t> yang </a:t>
            </a:r>
            <a:r>
              <a:rPr lang="en-US" altLang="id-ID" sz="2600" b="1" i="1" dirty="0" smtClean="0"/>
              <a:t>global optimum</a:t>
            </a:r>
            <a:r>
              <a:rPr lang="en-US" altLang="id-ID" sz="2600" dirty="0" smtClean="0"/>
              <a:t>?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200" dirty="0" err="1" smtClean="0">
                <a:sym typeface="Wingdings" panose="05000000000000000000" pitchFamily="2" charset="2"/>
              </a:rPr>
              <a:t>Jalankan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algoritma</a:t>
            </a:r>
            <a:r>
              <a:rPr lang="en-US" altLang="id-ID" sz="2200" dirty="0" smtClean="0">
                <a:sym typeface="Wingdings" panose="05000000000000000000" pitchFamily="2" charset="2"/>
              </a:rPr>
              <a:t> k-means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berulang</a:t>
            </a:r>
            <a:r>
              <a:rPr lang="en-US" altLang="id-ID" sz="2200" dirty="0" smtClean="0">
                <a:sym typeface="Wingdings" panose="05000000000000000000" pitchFamily="2" charset="2"/>
              </a:rPr>
              <a:t> kali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menggunakan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nilai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awal</a:t>
            </a:r>
            <a:r>
              <a:rPr lang="en-US" altLang="id-ID" sz="2200" dirty="0" smtClean="0">
                <a:sym typeface="Wingdings" panose="05000000000000000000" pitchFamily="2" charset="2"/>
              </a:rPr>
              <a:t> yang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berbeda-beda</a:t>
            </a:r>
            <a:endParaRPr lang="en-US" altLang="id-ID" sz="2200" dirty="0" smtClean="0">
              <a:sym typeface="Wingdings" panose="05000000000000000000" pitchFamily="2" charset="2"/>
            </a:endParaRP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200" dirty="0" err="1" smtClean="0">
                <a:sym typeface="Wingdings" panose="05000000000000000000" pitchFamily="2" charset="2"/>
              </a:rPr>
              <a:t>Pilih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hasil</a:t>
            </a:r>
            <a:r>
              <a:rPr lang="en-US" altLang="id-ID" sz="2200" dirty="0" smtClean="0">
                <a:sym typeface="Wingdings" panose="05000000000000000000" pitchFamily="2" charset="2"/>
              </a:rPr>
              <a:t> clustering yang paling optimal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23717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5113687" y="3031596"/>
            <a:ext cx="2828515" cy="1910099"/>
            <a:chOff x="3216" y="2306"/>
            <a:chExt cx="1920" cy="1734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Sub-optimal Clustering</a:t>
              </a:r>
            </a:p>
          </p:txBody>
        </p:sp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2397585" y="3031596"/>
            <a:ext cx="2664296" cy="1910099"/>
            <a:chOff x="624" y="2306"/>
            <a:chExt cx="1917" cy="1734"/>
          </a:xfrm>
        </p:grpSpPr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d-ID"/>
                <a:t>Optimal Clustering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1348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0" y="1059792"/>
            <a:ext cx="1057944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Diskusi: Inisialisasi centroid secara 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480" y="2316981"/>
                <a:ext cx="6065632" cy="320033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200" dirty="0" smtClean="0"/>
                  <a:t>=</a:t>
                </a:r>
                <a:r>
                  <a:rPr lang="en-US" sz="2200" dirty="0" err="1" smtClean="0"/>
                  <a:t>indeks</a:t>
                </a:r>
                <a:r>
                  <a:rPr lang="en-US" sz="2200" dirty="0" smtClean="0"/>
                  <a:t> cluster (1,2, …, </a:t>
                </a:r>
                <a:r>
                  <a:rPr lang="en-US" sz="2200" i="1" dirty="0" smtClean="0"/>
                  <a:t>k</a:t>
                </a:r>
                <a:r>
                  <a:rPr lang="en-US" sz="2200" dirty="0" smtClean="0"/>
                  <a:t>) </a:t>
                </a:r>
                <a:r>
                  <a:rPr lang="en-US" sz="2200" dirty="0" err="1" smtClean="0"/>
                  <a:t>dari</a:t>
                </a:r>
                <a:r>
                  <a:rPr lang="en-US" sz="2200" dirty="0" smtClean="0"/>
                  <a:t>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 smtClean="0"/>
                  <a:t>=centroid cluster </a:t>
                </a:r>
                <a:r>
                  <a:rPr lang="en-US" sz="2200" i="1" dirty="0" smtClean="0"/>
                  <a:t>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200" i="1" dirty="0" smtClean="0"/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sz="2200" i="1" dirty="0" smtClean="0"/>
                  <a:t>=centroid </a:t>
                </a:r>
                <a:r>
                  <a:rPr lang="en-US" sz="2200" i="1" dirty="0" err="1" smtClean="0"/>
                  <a:t>dari</a:t>
                </a:r>
                <a:r>
                  <a:rPr lang="en-US" sz="2200" i="1" dirty="0" smtClean="0"/>
                  <a:t> cluster yang </a:t>
                </a:r>
                <a:r>
                  <a:rPr lang="en-US" sz="2200" i="1" dirty="0" err="1" smtClean="0"/>
                  <a:t>beranggotakan</a:t>
                </a:r>
                <a:r>
                  <a:rPr lang="en-US" sz="2200" i="1" dirty="0" smtClean="0"/>
                  <a:t> </a:t>
                </a:r>
                <a:r>
                  <a:rPr lang="en-US" sz="2200" dirty="0" smtClean="0"/>
                  <a:t>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sz="2200" i="1" dirty="0" smtClean="0"/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sz="2200" i="1" dirty="0"/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200" i="1" dirty="0" err="1" smtClean="0"/>
                  <a:t>Tujuan</a:t>
                </a:r>
                <a:r>
                  <a:rPr lang="en-US" sz="2200" i="1" dirty="0" smtClean="0"/>
                  <a:t> </a:t>
                </a:r>
                <a:r>
                  <a:rPr lang="en-US" sz="2200" i="1" dirty="0" err="1" smtClean="0"/>
                  <a:t>optimasi</a:t>
                </a:r>
                <a:r>
                  <a:rPr lang="en-US" sz="2200" i="1" dirty="0" smtClean="0"/>
                  <a:t> (cost function):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 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sz="2200" dirty="0" smtClean="0"/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200" dirty="0" err="1" smtClean="0"/>
                  <a:t>Dipilih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hasil</a:t>
                </a:r>
                <a:r>
                  <a:rPr lang="en-US" sz="2200" dirty="0" smtClean="0"/>
                  <a:t> clustering </a:t>
                </a:r>
                <a:r>
                  <a:rPr lang="en-US" sz="2200" dirty="0" err="1" smtClean="0"/>
                  <a:t>dengan</a:t>
                </a:r>
                <a:r>
                  <a:rPr lang="en-US" sz="2200" dirty="0" smtClean="0"/>
                  <a:t>: 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200" dirty="0" smtClean="0"/>
                  <a:t> 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sz="2200" dirty="0"/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sz="22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480" y="2316981"/>
                <a:ext cx="6065632" cy="3200330"/>
              </a:xfrm>
              <a:blipFill>
                <a:blip r:embed="rId3"/>
                <a:stretch>
                  <a:fillRect l="-1005" t="-2286" b="-7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23717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1620" y="2316981"/>
                <a:ext cx="4874140" cy="33433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200" dirty="0" smtClean="0"/>
                  <a:t>For </a:t>
                </a:r>
                <a:r>
                  <a:rPr lang="en-US" sz="2200" dirty="0" err="1" smtClean="0"/>
                  <a:t>i</a:t>
                </a:r>
                <a:r>
                  <a:rPr lang="en-US" sz="2200" dirty="0" smtClean="0"/>
                  <a:t>=1 to 100 {</a:t>
                </a:r>
              </a:p>
              <a:p>
                <a:pPr marL="457200" lvl="1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1800" dirty="0" err="1" smtClean="0"/>
                  <a:t>Inisialisasi</a:t>
                </a:r>
                <a:r>
                  <a:rPr lang="en-US" sz="1800" dirty="0" smtClean="0"/>
                  <a:t> centroid </a:t>
                </a:r>
                <a:r>
                  <a:rPr lang="en-US" sz="1800" dirty="0" err="1" smtClean="0"/>
                  <a:t>secara</a:t>
                </a:r>
                <a:r>
                  <a:rPr lang="en-US" sz="1800" dirty="0" smtClean="0"/>
                  <a:t> random</a:t>
                </a:r>
              </a:p>
              <a:p>
                <a:pPr marL="457200" lvl="1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1800" dirty="0" err="1" smtClean="0"/>
                  <a:t>Jalankan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algoritma</a:t>
                </a:r>
                <a:r>
                  <a:rPr lang="en-US" sz="1800" dirty="0" smtClean="0"/>
                  <a:t> k-means. </a:t>
                </a:r>
                <a:r>
                  <a:rPr lang="en-US" sz="1800" dirty="0" err="1" smtClean="0"/>
                  <a:t>Hasil</a:t>
                </a:r>
                <a:r>
                  <a:rPr lang="en-US" sz="1800" dirty="0" smtClean="0"/>
                  <a:t> cluster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457200" lvl="1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1800" dirty="0" err="1" smtClean="0"/>
                  <a:t>Hitung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fungsi</a:t>
                </a:r>
                <a:r>
                  <a:rPr lang="en-US" sz="1800" dirty="0" smtClean="0"/>
                  <a:t> cost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200" dirty="0" smtClean="0"/>
                  <a:t>}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sz="2200" dirty="0" smtClean="0"/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200" dirty="0" err="1" smtClean="0"/>
                  <a:t>Pilih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hasil</a:t>
                </a:r>
                <a:r>
                  <a:rPr lang="en-US" sz="2200" dirty="0" smtClean="0"/>
                  <a:t> clustering </a:t>
                </a:r>
                <a:r>
                  <a:rPr lang="en-US" sz="2200" dirty="0" err="1" smtClean="0"/>
                  <a:t>dengan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nilai</a:t>
                </a:r>
                <a:r>
                  <a:rPr lang="en-US" sz="2200" dirty="0" smtClean="0"/>
                  <a:t> 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600"/>
                  </a:spcBef>
                  <a:buClr>
                    <a:srgbClr val="666600"/>
                  </a:buClr>
                  <a:buSzPct val="7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 terkecil</a:t>
                </a:r>
                <a:endParaRPr lang="en-US" sz="2200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20" y="2316981"/>
                <a:ext cx="4874140" cy="3343364"/>
              </a:xfrm>
              <a:prstGeom prst="rect">
                <a:avLst/>
              </a:prstGeom>
              <a:blipFill>
                <a:blip r:embed="rId9"/>
                <a:stretch>
                  <a:fillRect l="-1625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52538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0" y="1059792"/>
            <a:ext cx="1057944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Diskusi: </a:t>
            </a:r>
            <a:r>
              <a:rPr lang="it-IT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Pemilihan jumlah cluster, </a:t>
            </a:r>
            <a:r>
              <a:rPr lang="it-IT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endParaRPr lang="it-IT" sz="4400" b="1" i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-1" y="123717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59" y="2108108"/>
            <a:ext cx="4358995" cy="3754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1850" y="3244290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cost function </a:t>
            </a:r>
            <a:r>
              <a:rPr lang="en-US" b="1" i="1" dirty="0" smtClean="0"/>
              <a:t>J</a:t>
            </a:r>
            <a:r>
              <a:rPr lang="en-US" dirty="0" smtClean="0"/>
              <a:t> yang paling </a:t>
            </a:r>
            <a:r>
              <a:rPr lang="en-US" dirty="0" err="1" smtClean="0"/>
              <a:t>besar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989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0" y="1059792"/>
            <a:ext cx="1057944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r>
              <a:rPr lang="it-IT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-means vs </a:t>
            </a:r>
            <a:r>
              <a:rPr lang="it-IT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r>
              <a:rPr lang="it-IT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-mean++</a:t>
            </a:r>
            <a:endParaRPr lang="it-IT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053314"/>
            <a:ext cx="11485661" cy="4123649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 err="1"/>
              <a:t>Secara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umum</a:t>
            </a:r>
            <a:r>
              <a:rPr lang="en-US" altLang="id-ID" sz="2600" dirty="0"/>
              <a:t> </a:t>
            </a:r>
            <a:r>
              <a:rPr lang="en-US" altLang="id-ID" sz="2600" dirty="0" err="1"/>
              <a:t>langkah-langkah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algoritma</a:t>
            </a:r>
            <a:r>
              <a:rPr lang="en-US" altLang="id-ID" sz="2600" dirty="0"/>
              <a:t> </a:t>
            </a:r>
            <a:r>
              <a:rPr lang="en-US" altLang="id-ID" sz="2600" i="1" dirty="0"/>
              <a:t>k</a:t>
            </a:r>
            <a:r>
              <a:rPr lang="en-US" altLang="id-ID" sz="2600" dirty="0"/>
              <a:t>-means </a:t>
            </a:r>
            <a:r>
              <a:rPr lang="en-US" altLang="id-ID" sz="2600" dirty="0" err="1"/>
              <a:t>dan</a:t>
            </a:r>
            <a:r>
              <a:rPr lang="en-US" altLang="id-ID" sz="2600" dirty="0"/>
              <a:t> </a:t>
            </a:r>
            <a:r>
              <a:rPr lang="en-US" altLang="id-ID" sz="2600" i="1" dirty="0" smtClean="0"/>
              <a:t>k</a:t>
            </a:r>
            <a:r>
              <a:rPr lang="en-US" altLang="id-ID" sz="2600" dirty="0" smtClean="0"/>
              <a:t>-means++ </a:t>
            </a:r>
            <a:r>
              <a:rPr lang="en-US" altLang="id-ID" sz="2600" dirty="0" err="1" smtClean="0"/>
              <a:t>sama</a:t>
            </a:r>
            <a:r>
              <a:rPr lang="en-US" altLang="id-ID" sz="2600" dirty="0" smtClean="0"/>
              <a:t>, </a:t>
            </a:r>
            <a:r>
              <a:rPr lang="en-US" altLang="id-ID" sz="2600" dirty="0" err="1" smtClean="0"/>
              <a:t>perbedaannya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pada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langkah</a:t>
            </a:r>
            <a:r>
              <a:rPr lang="en-US" altLang="id-ID" sz="2600" dirty="0" smtClean="0"/>
              <a:t> 1, </a:t>
            </a:r>
            <a:r>
              <a:rPr lang="en-US" altLang="id-ID" sz="2600" dirty="0" err="1" smtClean="0"/>
              <a:t>yaitu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inisialisasi</a:t>
            </a:r>
            <a:r>
              <a:rPr lang="en-US" altLang="id-ID" sz="2600" dirty="0" smtClean="0"/>
              <a:t> centroid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 smtClean="0"/>
              <a:t>K-Means </a:t>
            </a:r>
            <a:r>
              <a:rPr lang="en-US" altLang="id-ID" sz="2600" dirty="0" smtClean="0">
                <a:sym typeface="Wingdings" panose="05000000000000000000" pitchFamily="2" charset="2"/>
              </a:rPr>
              <a:t>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menentukan</a:t>
            </a:r>
            <a:r>
              <a:rPr lang="en-US" altLang="id-ID" sz="2600" dirty="0" smtClean="0"/>
              <a:t> centroid </a:t>
            </a:r>
            <a:r>
              <a:rPr lang="en-US" altLang="id-ID" sz="2600" dirty="0" err="1" smtClean="0"/>
              <a:t>awal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secara</a:t>
            </a:r>
            <a:r>
              <a:rPr lang="en-US" altLang="id-ID" sz="2600" dirty="0" smtClean="0"/>
              <a:t> random. 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/>
              <a:t>K-Means</a:t>
            </a:r>
            <a:r>
              <a:rPr lang="en-US" altLang="id-ID" sz="2600" dirty="0" smtClean="0"/>
              <a:t>++ </a:t>
            </a:r>
            <a:r>
              <a:rPr lang="en-US" altLang="id-ID" sz="2600" dirty="0" smtClean="0">
                <a:sym typeface="Wingdings" panose="05000000000000000000" pitchFamily="2" charset="2"/>
              </a:rPr>
              <a:t>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menggunakan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pendekatan</a:t>
            </a:r>
            <a:r>
              <a:rPr lang="en-US" altLang="id-ID" sz="2600" dirty="0" smtClean="0"/>
              <a:t> yang </a:t>
            </a:r>
            <a:r>
              <a:rPr lang="en-US" altLang="id-ID" sz="2600" dirty="0" err="1" smtClean="0"/>
              <a:t>lebih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cerdas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untuk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menentukan</a:t>
            </a:r>
            <a:r>
              <a:rPr lang="en-US" altLang="id-ID" sz="2600" dirty="0" smtClean="0"/>
              <a:t> centroid </a:t>
            </a:r>
            <a:r>
              <a:rPr lang="en-US" altLang="id-ID" sz="2600" dirty="0" err="1" smtClean="0"/>
              <a:t>awal</a:t>
            </a:r>
            <a:endParaRPr lang="en-US" altLang="id-ID" sz="2600" dirty="0" smtClean="0"/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err="1" smtClean="0"/>
              <a:t>Pilih</a:t>
            </a:r>
            <a:r>
              <a:rPr lang="en-US" sz="2200" dirty="0" smtClean="0"/>
              <a:t> </a:t>
            </a:r>
            <a:r>
              <a:rPr lang="en-US" sz="2200" i="1" dirty="0" smtClean="0"/>
              <a:t>k</a:t>
            </a:r>
            <a:r>
              <a:rPr lang="en-US" sz="2200" dirty="0" smtClean="0"/>
              <a:t> data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random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centroid </a:t>
            </a:r>
            <a:r>
              <a:rPr lang="en-US" sz="2200" dirty="0" err="1" smtClean="0"/>
              <a:t>awal</a:t>
            </a:r>
            <a:r>
              <a:rPr lang="en-US" sz="2200" dirty="0" smtClean="0"/>
              <a:t> 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centroid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/>
              <a:t>Hitung</a:t>
            </a:r>
            <a:r>
              <a:rPr lang="en-US" sz="1800" dirty="0" smtClean="0"/>
              <a:t> </a:t>
            </a:r>
            <a:r>
              <a:rPr lang="en-US" sz="1800" dirty="0" err="1" smtClean="0"/>
              <a:t>jarak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data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dataset </a:t>
            </a:r>
            <a:r>
              <a:rPr lang="en-US" sz="1800" dirty="0" err="1" smtClean="0"/>
              <a:t>ke</a:t>
            </a:r>
            <a:r>
              <a:rPr lang="en-US" sz="1800" dirty="0" smtClean="0"/>
              <a:t> centroid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/>
              <a:t>Tentukan</a:t>
            </a:r>
            <a:r>
              <a:rPr lang="en-US" sz="1800" dirty="0" smtClean="0"/>
              <a:t> data </a:t>
            </a:r>
            <a:r>
              <a:rPr lang="en-US" sz="1800" i="1" dirty="0" smtClean="0"/>
              <a:t>d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, </a:t>
            </a:r>
            <a:r>
              <a:rPr lang="en-US" sz="1800" dirty="0" err="1" smtClean="0"/>
              <a:t>yaitu</a:t>
            </a:r>
            <a:r>
              <a:rPr lang="en-US" sz="1800" dirty="0" smtClean="0"/>
              <a:t> data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jarak</a:t>
            </a:r>
            <a:r>
              <a:rPr lang="en-US" sz="1800" dirty="0" smtClean="0"/>
              <a:t> </a:t>
            </a:r>
            <a:r>
              <a:rPr lang="en-US" sz="1800" dirty="0" err="1" smtClean="0"/>
              <a:t>terjauh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centroid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/>
              <a:t>Jadikan</a:t>
            </a:r>
            <a:r>
              <a:rPr lang="en-US" sz="1800" dirty="0" smtClean="0"/>
              <a:t> </a:t>
            </a:r>
            <a:r>
              <a:rPr lang="en-US" sz="1800" i="1" dirty="0"/>
              <a:t>d</a:t>
            </a:r>
            <a:r>
              <a:rPr lang="en-US" sz="1800" i="1" baseline="-25000" dirty="0"/>
              <a:t>i 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centroid yang </a:t>
            </a:r>
            <a:r>
              <a:rPr lang="en-US" sz="1800" dirty="0" err="1" smtClean="0"/>
              <a:t>baru</a:t>
            </a:r>
            <a:r>
              <a:rPr lang="en-US" sz="1800" dirty="0" smtClean="0"/>
              <a:t>. </a:t>
            </a:r>
            <a:endParaRPr lang="en-US" sz="2400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-1" y="123717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57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29971"/>
            <a:ext cx="1057944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r>
              <a:rPr lang="it-IT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-means vs </a:t>
            </a:r>
            <a:r>
              <a:rPr lang="it-IT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</a:t>
            </a:r>
            <a:r>
              <a:rPr lang="it-IT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-medoids</a:t>
            </a:r>
            <a:endParaRPr lang="it-IT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1760802"/>
            <a:ext cx="11485661" cy="4416161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 err="1" smtClean="0"/>
              <a:t>Pada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hasil</a:t>
            </a:r>
            <a:r>
              <a:rPr lang="en-US" altLang="id-ID" sz="2600" dirty="0" smtClean="0"/>
              <a:t> clustering </a:t>
            </a:r>
            <a:r>
              <a:rPr lang="en-US" altLang="id-ID" sz="2600" i="1" dirty="0" smtClean="0"/>
              <a:t>k</a:t>
            </a:r>
            <a:r>
              <a:rPr lang="en-US" altLang="id-ID" sz="2600" dirty="0" smtClean="0"/>
              <a:t>-means </a:t>
            </a:r>
            <a:r>
              <a:rPr lang="en-US" altLang="id-ID" sz="2600" dirty="0" err="1" smtClean="0"/>
              <a:t>dan</a:t>
            </a:r>
            <a:r>
              <a:rPr lang="en-US" altLang="id-ID" sz="2600" dirty="0" smtClean="0"/>
              <a:t> </a:t>
            </a:r>
            <a:r>
              <a:rPr lang="en-US" altLang="id-ID" sz="2600" i="1" dirty="0" smtClean="0"/>
              <a:t>k</a:t>
            </a:r>
            <a:r>
              <a:rPr lang="en-US" altLang="id-ID" sz="2600" dirty="0" smtClean="0"/>
              <a:t>-means++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200" dirty="0" smtClean="0"/>
              <a:t>centroid </a:t>
            </a:r>
            <a:r>
              <a:rPr lang="en-US" altLang="id-ID" sz="2200" dirty="0" err="1" smtClean="0"/>
              <a:t>bukanlah</a:t>
            </a:r>
            <a:r>
              <a:rPr lang="en-US" altLang="id-ID" sz="2200" dirty="0" smtClean="0"/>
              <a:t> data </a:t>
            </a:r>
            <a:r>
              <a:rPr lang="en-US" altLang="id-ID" sz="2200" dirty="0" err="1" smtClean="0"/>
              <a:t>dalam</a:t>
            </a:r>
            <a:r>
              <a:rPr lang="en-US" altLang="id-ID" sz="2200" dirty="0" smtClean="0"/>
              <a:t> dataset, </a:t>
            </a:r>
            <a:r>
              <a:rPr lang="en-US" altLang="id-ID" sz="2200" dirty="0" err="1" smtClean="0"/>
              <a:t>melainkan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nilai</a:t>
            </a:r>
            <a:r>
              <a:rPr lang="en-US" altLang="id-ID" sz="2200" dirty="0" smtClean="0"/>
              <a:t> rata-rata </a:t>
            </a:r>
            <a:r>
              <a:rPr lang="en-US" altLang="id-ID" sz="2200" dirty="0" err="1" smtClean="0"/>
              <a:t>dari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semua</a:t>
            </a:r>
            <a:r>
              <a:rPr lang="en-US" altLang="id-ID" sz="2200" dirty="0" smtClean="0"/>
              <a:t> data </a:t>
            </a:r>
            <a:r>
              <a:rPr lang="en-US" altLang="id-ID" sz="2200" dirty="0" err="1" smtClean="0"/>
              <a:t>anggota</a:t>
            </a:r>
            <a:r>
              <a:rPr lang="en-US" altLang="id-ID" sz="2200" dirty="0" smtClean="0"/>
              <a:t> cluster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 err="1"/>
              <a:t>Pada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hasil</a:t>
            </a:r>
            <a:r>
              <a:rPr lang="en-US" altLang="id-ID" sz="2600" dirty="0"/>
              <a:t> clustering </a:t>
            </a:r>
            <a:r>
              <a:rPr lang="en-US" altLang="id-ID" sz="2600" i="1" dirty="0" smtClean="0"/>
              <a:t>k</a:t>
            </a:r>
            <a:r>
              <a:rPr lang="en-US" altLang="id-ID" sz="2600" dirty="0" smtClean="0"/>
              <a:t>-</a:t>
            </a:r>
            <a:r>
              <a:rPr lang="en-US" altLang="id-ID" sz="2600" dirty="0" err="1" smtClean="0"/>
              <a:t>medoids</a:t>
            </a:r>
            <a:endParaRPr lang="en-US" altLang="id-ID" sz="2600" dirty="0" smtClean="0"/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200" dirty="0"/>
              <a:t>centroid </a:t>
            </a:r>
            <a:r>
              <a:rPr lang="en-US" altLang="id-ID" sz="2200" dirty="0" err="1" smtClean="0"/>
              <a:t>adalah</a:t>
            </a:r>
            <a:r>
              <a:rPr lang="en-US" altLang="id-ID" sz="2200" dirty="0" smtClean="0"/>
              <a:t> data </a:t>
            </a:r>
            <a:r>
              <a:rPr lang="en-US" altLang="id-ID" sz="2200" dirty="0" err="1"/>
              <a:t>dalam</a:t>
            </a:r>
            <a:r>
              <a:rPr lang="en-US" altLang="id-ID" sz="2200" dirty="0"/>
              <a:t> </a:t>
            </a:r>
            <a:r>
              <a:rPr lang="en-US" altLang="id-ID" sz="2200" dirty="0" smtClean="0"/>
              <a:t>dataset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 err="1" smtClean="0"/>
              <a:t>Secara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umum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langkah-langkah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algoritma</a:t>
            </a:r>
            <a:r>
              <a:rPr lang="en-US" altLang="id-ID" sz="2600" dirty="0" smtClean="0"/>
              <a:t> </a:t>
            </a:r>
            <a:r>
              <a:rPr lang="en-US" altLang="id-ID" sz="2600" i="1" dirty="0" smtClean="0"/>
              <a:t>k</a:t>
            </a:r>
            <a:r>
              <a:rPr lang="en-US" altLang="id-ID" sz="2600" dirty="0" smtClean="0"/>
              <a:t>-means </a:t>
            </a:r>
            <a:r>
              <a:rPr lang="en-US" altLang="id-ID" sz="2600" dirty="0" err="1" smtClean="0"/>
              <a:t>dan</a:t>
            </a:r>
            <a:r>
              <a:rPr lang="en-US" altLang="id-ID" sz="2600" dirty="0" smtClean="0"/>
              <a:t> </a:t>
            </a:r>
            <a:r>
              <a:rPr lang="en-US" altLang="id-ID" sz="2600" i="1" dirty="0" smtClean="0"/>
              <a:t>k</a:t>
            </a:r>
            <a:r>
              <a:rPr lang="en-US" altLang="id-ID" sz="2600" dirty="0" smtClean="0"/>
              <a:t>-</a:t>
            </a:r>
            <a:r>
              <a:rPr lang="en-US" altLang="id-ID" sz="2600" dirty="0" err="1" smtClean="0"/>
              <a:t>medoids</a:t>
            </a:r>
            <a:r>
              <a:rPr lang="en-US" altLang="id-ID" sz="2600" dirty="0"/>
              <a:t> </a:t>
            </a:r>
            <a:r>
              <a:rPr lang="en-US" altLang="id-ID" sz="2600" dirty="0" err="1" smtClean="0"/>
              <a:t>sama</a:t>
            </a:r>
            <a:endParaRPr lang="en-US" altLang="id-ID" sz="2600" dirty="0" smtClean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600" dirty="0" err="1" smtClean="0"/>
              <a:t>Perbedaannya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hanya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pada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langkah</a:t>
            </a:r>
            <a:r>
              <a:rPr lang="en-US" altLang="id-ID" sz="2600" dirty="0" smtClean="0"/>
              <a:t> 5 (update centroid)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200" i="1" dirty="0" smtClean="0"/>
              <a:t>k</a:t>
            </a:r>
            <a:r>
              <a:rPr lang="en-US" altLang="id-ID" sz="2200" dirty="0" smtClean="0"/>
              <a:t>-means </a:t>
            </a:r>
            <a:r>
              <a:rPr lang="en-US" altLang="id-ID" sz="2200" dirty="0" smtClean="0">
                <a:sym typeface="Wingdings" panose="05000000000000000000" pitchFamily="2" charset="2"/>
              </a:rPr>
              <a:t> centroid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baru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dihitung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menggunakan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nilai</a:t>
            </a:r>
            <a:r>
              <a:rPr lang="en-US" altLang="id-ID" sz="2200" dirty="0" smtClean="0">
                <a:sym typeface="Wingdings" panose="05000000000000000000" pitchFamily="2" charset="2"/>
              </a:rPr>
              <a:t> rata-rata data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dalam</a:t>
            </a:r>
            <a:r>
              <a:rPr lang="en-US" altLang="id-ID" sz="2200" dirty="0" smtClean="0">
                <a:sym typeface="Wingdings" panose="05000000000000000000" pitchFamily="2" charset="2"/>
              </a:rPr>
              <a:t> cluster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200" i="1" dirty="0" smtClean="0">
                <a:sym typeface="Wingdings" panose="05000000000000000000" pitchFamily="2" charset="2"/>
              </a:rPr>
              <a:t>k</a:t>
            </a:r>
            <a:r>
              <a:rPr lang="en-US" altLang="id-ID" sz="2200" dirty="0" smtClean="0">
                <a:sym typeface="Wingdings" panose="05000000000000000000" pitchFamily="2" charset="2"/>
              </a:rPr>
              <a:t>-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medoids</a:t>
            </a:r>
            <a:r>
              <a:rPr lang="en-US" altLang="id-ID" sz="2200" dirty="0" smtClean="0">
                <a:sym typeface="Wingdings" panose="05000000000000000000" pitchFamily="2" charset="2"/>
              </a:rPr>
              <a:t>  centroid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baru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dipilih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dari</a:t>
            </a:r>
            <a:r>
              <a:rPr lang="en-US" altLang="id-ID" sz="2200" dirty="0" smtClean="0">
                <a:sym typeface="Wingdings" panose="05000000000000000000" pitchFamily="2" charset="2"/>
              </a:rPr>
              <a:t> data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dalam</a:t>
            </a:r>
            <a:r>
              <a:rPr lang="en-US" altLang="id-ID" sz="2200" dirty="0" smtClean="0">
                <a:sym typeface="Wingdings" panose="05000000000000000000" pitchFamily="2" charset="2"/>
              </a:rPr>
              <a:t> cluster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dengan</a:t>
            </a:r>
            <a:r>
              <a:rPr lang="en-US" altLang="id-ID" sz="2200" dirty="0" smtClean="0">
                <a:sym typeface="Wingdings" panose="05000000000000000000" pitchFamily="2" charset="2"/>
              </a:rPr>
              <a:t> loss minimum. </a:t>
            </a:r>
          </a:p>
          <a:p>
            <a:pPr marL="798513" lvl="1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d-ID" sz="2200" dirty="0" smtClean="0">
                <a:sym typeface="Wingdings" panose="05000000000000000000" pitchFamily="2" charset="2"/>
              </a:rPr>
              <a:t>Loss minimum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dihitung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dengan</a:t>
            </a:r>
            <a:r>
              <a:rPr lang="en-US" altLang="id-ID" sz="2200" dirty="0" smtClean="0">
                <a:sym typeface="Wingdings" panose="05000000000000000000" pitchFamily="2" charset="2"/>
              </a:rPr>
              <a:t>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fungsi</a:t>
            </a:r>
            <a:r>
              <a:rPr lang="en-US" altLang="id-ID" sz="2200" dirty="0" smtClean="0">
                <a:sym typeface="Wingdings" panose="05000000000000000000" pitchFamily="2" charset="2"/>
              </a:rPr>
              <a:t> cost </a:t>
            </a:r>
            <a:r>
              <a:rPr lang="en-US" altLang="id-ID" sz="2200" dirty="0" err="1" smtClean="0">
                <a:sym typeface="Wingdings" panose="05000000000000000000" pitchFamily="2" charset="2"/>
              </a:rPr>
              <a:t>berikut</a:t>
            </a:r>
            <a:r>
              <a:rPr lang="en-US" altLang="id-ID" sz="2200" dirty="0" smtClean="0">
                <a:sym typeface="Wingdings" panose="05000000000000000000" pitchFamily="2" charset="2"/>
              </a:rPr>
              <a:t>:</a:t>
            </a:r>
            <a:endParaRPr lang="en-US" sz="2600" dirty="0" smtClean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01173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83" y="5340398"/>
            <a:ext cx="5565569" cy="10178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7179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679256"/>
            <a:ext cx="11698522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Beberapa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tipe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metodologi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endParaRPr lang="en-ID" sz="4000" b="1" i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856634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910878" y="1799771"/>
          <a:ext cx="7368548" cy="444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50713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7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53509"/>
            <a:ext cx="11698522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pada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berbagi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tipe</a:t>
            </a:r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data</a:t>
            </a:r>
            <a:endParaRPr lang="en-US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030887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/>
          <p:cNvSpPr/>
          <p:nvPr/>
        </p:nvSpPr>
        <p:spPr>
          <a:xfrm>
            <a:off x="1737645" y="1928635"/>
            <a:ext cx="1449540" cy="76789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1784030" y="2926778"/>
            <a:ext cx="1408067" cy="812736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Kategori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4609137" y="1914629"/>
            <a:ext cx="1876695" cy="849271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4637" y="3918981"/>
            <a:ext cx="2706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err="1" smtClean="0"/>
              <a:t>diskrit</a:t>
            </a:r>
            <a:r>
              <a:rPr lang="en-US" sz="1600" dirty="0" smtClean="0"/>
              <a:t> </a:t>
            </a:r>
            <a:r>
              <a:rPr lang="en-US" sz="1600" dirty="0" err="1" smtClean="0"/>
              <a:t>tanpa</a:t>
            </a:r>
            <a:r>
              <a:rPr lang="en-US" sz="1600" dirty="0" smtClean="0"/>
              <a:t> </a:t>
            </a:r>
            <a:r>
              <a:rPr lang="en-US" sz="1600" dirty="0" err="1" smtClean="0"/>
              <a:t>urutan</a:t>
            </a:r>
            <a:r>
              <a:rPr lang="en-US" sz="1600" dirty="0" smtClean="0"/>
              <a:t> (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kelamin</a:t>
            </a:r>
            <a:r>
              <a:rPr lang="en-US" sz="1600" dirty="0" smtClean="0"/>
              <a:t>,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pos</a:t>
            </a:r>
            <a:r>
              <a:rPr lang="en-US" sz="1600" dirty="0" smtClean="0"/>
              <a:t>, </a:t>
            </a:r>
            <a:r>
              <a:rPr lang="en-US" sz="1600" dirty="0" err="1" smtClean="0"/>
              <a:t>ras</a:t>
            </a:r>
            <a:r>
              <a:rPr lang="en-US" sz="1600" dirty="0" smtClean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0688" y="2825441"/>
            <a:ext cx="18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Citra, audio, video</a:t>
            </a:r>
            <a:endParaRPr lang="en-US" sz="1600" dirty="0"/>
          </a:p>
        </p:txBody>
      </p:sp>
      <p:sp>
        <p:nvSpPr>
          <p:cNvPr id="21" name="Flowchart: Connector 20"/>
          <p:cNvSpPr/>
          <p:nvPr/>
        </p:nvSpPr>
        <p:spPr>
          <a:xfrm>
            <a:off x="1814264" y="5029734"/>
            <a:ext cx="1372920" cy="818111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Teks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26623" y="5875815"/>
            <a:ext cx="270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Weblogs, biological sequences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2637" y="4370120"/>
            <a:ext cx="270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Ramalan</a:t>
            </a:r>
            <a:r>
              <a:rPr lang="en-US" sz="1600" dirty="0" smtClean="0"/>
              <a:t> </a:t>
            </a:r>
            <a:r>
              <a:rPr lang="en-US" sz="1600" dirty="0" err="1" smtClean="0"/>
              <a:t>cuaca</a:t>
            </a:r>
            <a:r>
              <a:rPr lang="en-US" sz="1600" dirty="0" smtClean="0"/>
              <a:t>, </a:t>
            </a:r>
            <a:r>
              <a:rPr lang="en-US" sz="1600" dirty="0" err="1" smtClean="0"/>
              <a:t>sinyal</a:t>
            </a:r>
            <a:r>
              <a:rPr lang="en-US" sz="1600" dirty="0" smtClean="0"/>
              <a:t> EEG</a:t>
            </a:r>
            <a:endParaRPr lang="en-US" sz="1600" dirty="0"/>
          </a:p>
        </p:txBody>
      </p:sp>
      <p:sp>
        <p:nvSpPr>
          <p:cNvPr id="26" name="Flowchart: Connector 25"/>
          <p:cNvSpPr/>
          <p:nvPr/>
        </p:nvSpPr>
        <p:spPr>
          <a:xfrm>
            <a:off x="4719465" y="3471198"/>
            <a:ext cx="1877358" cy="895565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4741090" y="5044973"/>
            <a:ext cx="1877358" cy="787632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7575644" y="1973688"/>
            <a:ext cx="1877358" cy="734106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7653279" y="3411776"/>
            <a:ext cx="1877358" cy="734106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396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5" grpId="0" animBg="1"/>
      <p:bldP spid="16" grpId="0" animBg="1"/>
      <p:bldP spid="3" grpId="0"/>
      <p:bldP spid="18" grpId="0"/>
      <p:bldP spid="21" grpId="0" animBg="1"/>
      <p:bldP spid="22" grpId="0"/>
      <p:bldP spid="23" grpId="0"/>
      <p:bldP spid="26" grpId="0" animBg="1"/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/>
              <a:t>Terima Kasih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sz="4000" smtClean="0"/>
              <a:t>Selamat Mengerjakan</a:t>
            </a:r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11508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24" y="3841864"/>
            <a:ext cx="574832" cy="10318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911056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</a:t>
            </a:r>
            <a:r>
              <a:rPr lang="id-ID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47709" y="2544724"/>
            <a:ext cx="4073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Kriteria</a:t>
            </a:r>
            <a:r>
              <a:rPr lang="en-US" sz="2800" dirty="0" smtClean="0"/>
              <a:t> </a:t>
            </a:r>
            <a:r>
              <a:rPr lang="en-US" sz="2800" dirty="0" err="1" smtClean="0"/>
              <a:t>kemiripan</a:t>
            </a:r>
            <a:r>
              <a:rPr lang="en-US" sz="2800" dirty="0" smtClean="0"/>
              <a:t> </a:t>
            </a:r>
            <a:r>
              <a:rPr lang="en-US" sz="2800" dirty="0" err="1" smtClean="0"/>
              <a:t>tabung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1"/>
                </a:solidFill>
              </a:rPr>
              <a:t>Warna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Tinggi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Jari-jari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Tinggi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jari-jari</a:t>
            </a:r>
            <a:endParaRPr lang="en-US" sz="28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77" y="2990213"/>
            <a:ext cx="598385" cy="14899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823" y="4114892"/>
            <a:ext cx="1469896" cy="73045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31" y="2571863"/>
            <a:ext cx="626855" cy="209206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146" y="3841438"/>
            <a:ext cx="1007928" cy="103984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6193" y="3984450"/>
            <a:ext cx="1135948" cy="103229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2963" y="3543262"/>
            <a:ext cx="1299912" cy="99096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7112" y="3955117"/>
            <a:ext cx="1469895" cy="5682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0279" y="4301299"/>
            <a:ext cx="931966" cy="42021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580" y="4301299"/>
            <a:ext cx="583511" cy="61268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013" y="4282178"/>
            <a:ext cx="1000081" cy="646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465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911056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</a:t>
            </a:r>
            <a:r>
              <a:rPr lang="id-ID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47709" y="2544724"/>
            <a:ext cx="4073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Kriteria</a:t>
            </a:r>
            <a:r>
              <a:rPr lang="en-US" sz="2800" dirty="0" smtClean="0"/>
              <a:t> </a:t>
            </a:r>
            <a:r>
              <a:rPr lang="en-US" sz="2800" dirty="0" err="1" smtClean="0"/>
              <a:t>kemiripan</a:t>
            </a:r>
            <a:r>
              <a:rPr lang="en-US" sz="2800" dirty="0" smtClean="0"/>
              <a:t> </a:t>
            </a:r>
            <a:r>
              <a:rPr lang="en-US" sz="2800" dirty="0" err="1" smtClean="0"/>
              <a:t>tabung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Warna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Tinggi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Jari-jari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Tinggi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jari-jari</a:t>
            </a:r>
            <a:endParaRPr lang="en-US" sz="2800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36" y="4018961"/>
            <a:ext cx="1469896" cy="7304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414" y="2795405"/>
            <a:ext cx="626855" cy="2092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334" y="3716758"/>
            <a:ext cx="1007928" cy="10398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425" y="3868040"/>
            <a:ext cx="1135948" cy="103229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024" y="3841864"/>
            <a:ext cx="574832" cy="10318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353" y="4060654"/>
            <a:ext cx="1299912" cy="9909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605" y="4337781"/>
            <a:ext cx="1469895" cy="5682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138" y="4550056"/>
            <a:ext cx="931966" cy="4202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7862" y="4219727"/>
            <a:ext cx="583511" cy="61268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8704" y="4268829"/>
            <a:ext cx="1000081" cy="6465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1903" y="3383829"/>
            <a:ext cx="598385" cy="1489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66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911056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</a:t>
            </a:r>
            <a:r>
              <a:rPr lang="id-ID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47709" y="2544724"/>
            <a:ext cx="4073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Kriteria</a:t>
            </a:r>
            <a:r>
              <a:rPr lang="en-US" sz="2800" dirty="0" smtClean="0"/>
              <a:t> </a:t>
            </a:r>
            <a:r>
              <a:rPr lang="en-US" sz="2800" dirty="0" err="1" smtClean="0"/>
              <a:t>kemiripan</a:t>
            </a:r>
            <a:r>
              <a:rPr lang="en-US" sz="2800" dirty="0" smtClean="0"/>
              <a:t> </a:t>
            </a:r>
            <a:r>
              <a:rPr lang="en-US" sz="2800" dirty="0" err="1" smtClean="0"/>
              <a:t>tabung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Warna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Tinggi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1"/>
                </a:solidFill>
              </a:rPr>
              <a:t>Jari-jari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Tinggi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jari-jari</a:t>
            </a:r>
            <a:endParaRPr lang="en-US" sz="28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16" y="3388158"/>
            <a:ext cx="598385" cy="1489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56" y="3971693"/>
            <a:ext cx="1469896" cy="7304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99" y="2808270"/>
            <a:ext cx="626855" cy="20920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003" y="3463634"/>
            <a:ext cx="1007928" cy="1039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3957" y="3475184"/>
            <a:ext cx="1135948" cy="10322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4102" y="3841438"/>
            <a:ext cx="574832" cy="10318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0817" y="3841438"/>
            <a:ext cx="1299912" cy="9909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39" y="4393550"/>
            <a:ext cx="1469895" cy="56827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0600" y="4287649"/>
            <a:ext cx="583511" cy="6126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5655" y="3952478"/>
            <a:ext cx="1000081" cy="6465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5857" y="4186344"/>
            <a:ext cx="931966" cy="4202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717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911056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</a:t>
            </a:r>
            <a:r>
              <a:rPr lang="id-ID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47709" y="2544724"/>
            <a:ext cx="4073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Kriteria</a:t>
            </a:r>
            <a:r>
              <a:rPr lang="en-US" sz="2800" dirty="0" smtClean="0"/>
              <a:t> </a:t>
            </a:r>
            <a:r>
              <a:rPr lang="en-US" sz="2800" dirty="0" err="1" smtClean="0"/>
              <a:t>kemiripan</a:t>
            </a:r>
            <a:r>
              <a:rPr lang="en-US" sz="2800" dirty="0" smtClean="0"/>
              <a:t> </a:t>
            </a:r>
            <a:r>
              <a:rPr lang="en-US" sz="2800" dirty="0" err="1" smtClean="0"/>
              <a:t>tabung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Warna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Tinggi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Jari-jari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Tinggi </a:t>
            </a:r>
            <a:r>
              <a:rPr lang="en-US" sz="2800" b="1" dirty="0" err="1" smtClean="0">
                <a:solidFill>
                  <a:schemeClr val="accent1"/>
                </a:solidFill>
              </a:rPr>
              <a:t>dan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jari-jari</a:t>
            </a:r>
            <a:endParaRPr lang="en-US" sz="2800" b="1" dirty="0" smtClean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08" y="3572293"/>
            <a:ext cx="2438400" cy="2438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816" y="3388158"/>
            <a:ext cx="598385" cy="14899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823" y="4114892"/>
            <a:ext cx="1469896" cy="7304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18" y="2730492"/>
            <a:ext cx="626855" cy="20920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3992" y="3763660"/>
            <a:ext cx="1007928" cy="103984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6753" y="3841438"/>
            <a:ext cx="1135948" cy="10322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1024" y="3841864"/>
            <a:ext cx="574832" cy="1031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1104" y="3909372"/>
            <a:ext cx="1299912" cy="9909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039" y="4393550"/>
            <a:ext cx="1469895" cy="5682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6891" y="4480119"/>
            <a:ext cx="931966" cy="4202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0787" y="4357586"/>
            <a:ext cx="583511" cy="6126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98953" y="4253751"/>
            <a:ext cx="1000081" cy="646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6203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911056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</a:t>
            </a:r>
            <a:r>
              <a:rPr lang="id-ID" sz="4400" b="1" i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CLUSTERING</a:t>
            </a:r>
            <a:r>
              <a:rPr lang="id-ID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(</a:t>
            </a:r>
            <a:r>
              <a:rPr lang="en-US" sz="4400" b="1" dirty="0" err="1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ilustrasi</a:t>
            </a:r>
            <a:r>
              <a:rPr lang="en-US" sz="44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)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666600"/>
              </a:buClr>
              <a:buSzPct val="75000"/>
              <a:buFont typeface="Wingdings" panose="05000000000000000000" pitchFamily="2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75483"/>
              </p:ext>
            </p:extLst>
          </p:nvPr>
        </p:nvGraphicFramePr>
        <p:xfrm>
          <a:off x="8341191" y="2138929"/>
          <a:ext cx="313855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70">
                  <a:extLst>
                    <a:ext uri="{9D8B030D-6E8A-4147-A177-3AD203B41FA5}">
                      <a16:colId xmlns:a16="http://schemas.microsoft.com/office/drawing/2014/main" val="4049541412"/>
                    </a:ext>
                  </a:extLst>
                </a:gridCol>
                <a:gridCol w="1687484">
                  <a:extLst>
                    <a:ext uri="{9D8B030D-6E8A-4147-A177-3AD203B41FA5}">
                      <a16:colId xmlns:a16="http://schemas.microsoft.com/office/drawing/2014/main" val="2294222951"/>
                    </a:ext>
                  </a:extLst>
                </a:gridCol>
              </a:tblGrid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Jari-jari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Tinggi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7527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35481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5427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0870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17262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11276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40394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56245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299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34544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65431"/>
                  </a:ext>
                </a:extLst>
              </a:tr>
              <a:tr h="314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16086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7526281" y="2602913"/>
            <a:ext cx="465513" cy="173538"/>
          </a:xfrm>
          <a:prstGeom prst="rightArrow">
            <a:avLst/>
          </a:prstGeom>
          <a:solidFill>
            <a:srgbClr val="569A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526281" y="2932620"/>
            <a:ext cx="465513" cy="173538"/>
          </a:xfrm>
          <a:prstGeom prst="rightArrow">
            <a:avLst/>
          </a:prstGeom>
          <a:solidFill>
            <a:srgbClr val="569A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526280" y="3905441"/>
            <a:ext cx="465513" cy="173538"/>
          </a:xfrm>
          <a:prstGeom prst="rightArrow">
            <a:avLst/>
          </a:prstGeom>
          <a:solidFill>
            <a:srgbClr val="569A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526280" y="4267102"/>
            <a:ext cx="465513" cy="173538"/>
          </a:xfrm>
          <a:prstGeom prst="rightArrow">
            <a:avLst/>
          </a:prstGeom>
          <a:solidFill>
            <a:srgbClr val="B4B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521225" y="5614386"/>
            <a:ext cx="465513" cy="173538"/>
          </a:xfrm>
          <a:prstGeom prst="rightArrow">
            <a:avLst/>
          </a:prstGeom>
          <a:solidFill>
            <a:srgbClr val="B4B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7526280" y="4922000"/>
            <a:ext cx="465513" cy="173538"/>
          </a:xfrm>
          <a:prstGeom prst="rightArrow">
            <a:avLst/>
          </a:prstGeom>
          <a:solidFill>
            <a:srgbClr val="B4B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526279" y="3245492"/>
            <a:ext cx="465513" cy="173538"/>
          </a:xfrm>
          <a:prstGeom prst="rightArrow">
            <a:avLst/>
          </a:prstGeom>
          <a:solidFill>
            <a:srgbClr val="B4B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521227" y="3555030"/>
            <a:ext cx="465513" cy="173538"/>
          </a:xfrm>
          <a:prstGeom prst="rightArrow">
            <a:avLst/>
          </a:prstGeom>
          <a:solidFill>
            <a:srgbClr val="9F69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522225" y="4571589"/>
            <a:ext cx="465513" cy="173538"/>
          </a:xfrm>
          <a:prstGeom prst="rightArrow">
            <a:avLst/>
          </a:prstGeom>
          <a:solidFill>
            <a:srgbClr val="9F69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531381" y="5935167"/>
            <a:ext cx="465513" cy="173538"/>
          </a:xfrm>
          <a:prstGeom prst="rightArrow">
            <a:avLst/>
          </a:prstGeom>
          <a:solidFill>
            <a:srgbClr val="9F69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21226" y="5224976"/>
            <a:ext cx="465513" cy="173538"/>
          </a:xfrm>
          <a:prstGeom prst="rightArrow">
            <a:avLst/>
          </a:prstGeom>
          <a:solidFill>
            <a:srgbClr val="9F69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16" y="3388158"/>
            <a:ext cx="598385" cy="14899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23" y="4114892"/>
            <a:ext cx="1469896" cy="73045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418" y="2730492"/>
            <a:ext cx="626855" cy="209206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992" y="3763660"/>
            <a:ext cx="1007928" cy="103984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753" y="3841438"/>
            <a:ext cx="1135948" cy="103229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024" y="3841864"/>
            <a:ext cx="574832" cy="103187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1104" y="3909372"/>
            <a:ext cx="1299912" cy="9909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039" y="4393550"/>
            <a:ext cx="1469895" cy="56827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6891" y="4480119"/>
            <a:ext cx="931966" cy="42021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0787" y="4357586"/>
            <a:ext cx="583511" cy="61268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8953" y="4253751"/>
            <a:ext cx="1000081" cy="646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086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25" grpId="0" animBg="1"/>
      <p:bldP spid="29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8.5|17.9|10.1|1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7|4.7|1.3|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1.6|1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6.9|6.5|19.8|5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5.5|6.2|5.9|8.2|7|1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.8|16.7|2.1|5.3|8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6.6|4.7|6.5|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5|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9.6|3.5|19.3|11.4|14.6|4.5|13.6|1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9.9|1.1|26.9|9.1|13.7|1.7|15.2|9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2.8|0.7|14.5|10.2|22.4|0.8|7.8|1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9.8|1.2|1.1|6.7|9.5|1.1|8.5|4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.3|1.6|4|3.1|1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3.2|2.5|5.7|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5|1.2|2.2|3.3|3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1|4.9|1.5|1.6|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7|3.8|2.2|2.7|1.1|2.6|0.8|0.9|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8|3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|2.3|3.9|3.3|9.7|2.3|6.4|17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8|2.8|2.2|3.3|5|2.5|5.2|4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1|2.8|2.2|1.8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|3.7|2|6|2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4|1.9|10|0.9|0.8|1.1|0.9|1|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9|2|3.9|5|4.4|0.9|2.2|4.2|1.8|1.4|6|1.3|1|3.2|9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4.5|6.2|4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9.2|6.8|14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1.2|6.2|6.8|9.5|0.9|11.8|1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4|4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7|7.9|6.1|19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.5|2|1.8|2.1|2.1|1.9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1.1|5.8|9.4|15.1|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2661</Words>
  <Application>Microsoft Office PowerPoint</Application>
  <PresentationFormat>Widescreen</PresentationFormat>
  <Paragraphs>1048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Candara</vt:lpstr>
      <vt:lpstr>Corbel</vt:lpstr>
      <vt:lpstr>Myriad Arabic</vt:lpstr>
      <vt:lpstr>Myriad Pro</vt:lpstr>
      <vt:lpstr>Tahoma</vt:lpstr>
      <vt:lpstr>Wingdings</vt:lpstr>
      <vt:lpstr>Office Theme</vt:lpstr>
      <vt:lpstr>Feathered</vt:lpstr>
      <vt:lpstr> Data Mining    ~ ~ Meet 11 ~ ~  Program Studi Sains Data Universitas Teknologi Yogyakarta</vt:lpstr>
      <vt:lpstr>Clustering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Algoritma 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2023-12-20T13:15:16Z</dcterms:created>
  <dcterms:modified xsi:type="dcterms:W3CDTF">2023-12-21T09:49:30Z</dcterms:modified>
</cp:coreProperties>
</file>