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8" r:id="rId1"/>
  </p:sldMasterIdLst>
  <p:notesMasterIdLst>
    <p:notesMasterId r:id="rId16"/>
  </p:notesMasterIdLst>
  <p:sldIdLst>
    <p:sldId id="454" r:id="rId2"/>
    <p:sldId id="455" r:id="rId3"/>
    <p:sldId id="458" r:id="rId4"/>
    <p:sldId id="459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69A0"/>
    <a:srgbClr val="B4B454"/>
    <a:srgbClr val="569AB2"/>
    <a:srgbClr val="C4A2C0"/>
    <a:srgbClr val="F5AA2D"/>
    <a:srgbClr val="FFC411"/>
    <a:srgbClr val="013880"/>
    <a:srgbClr val="212F40"/>
    <a:srgbClr val="FFBD07"/>
    <a:srgbClr val="F164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 autoAdjust="0"/>
    <p:restoredTop sz="90049" autoAdjust="0"/>
  </p:normalViewPr>
  <p:slideViewPr>
    <p:cSldViewPr snapToGrid="0">
      <p:cViewPr varScale="1">
        <p:scale>
          <a:sx n="79" d="100"/>
          <a:sy n="79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F330B-A66D-44A3-A292-3007724EAA2F}" type="datetimeFigureOut">
              <a:rPr lang="id-ID" smtClean="0"/>
              <a:t>04/01/2024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202F5-BEA7-4F79-8A26-F6FCBE8B78A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939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4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6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3" y="1023869"/>
            <a:ext cx="379367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3" y="4945377"/>
            <a:ext cx="379367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6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1" y="6442526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6"/>
            <a:ext cx="2755379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0380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41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7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7"/>
            <a:ext cx="2505996" cy="365125"/>
          </a:xfrm>
        </p:spPr>
        <p:txBody>
          <a:bodyPr/>
          <a:lstStyle/>
          <a:p>
            <a:fld id="{873DBDF2-06A4-4EFC-AE17-402FA83C25B7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1" y="6296617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3" y="571504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7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702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5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9" y="1262065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2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1" y="6296732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7" y="6296732"/>
            <a:ext cx="2781543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2" y="1830581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3"/>
            <a:ext cx="4566475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003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401"/>
            <a:ext cx="4073552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401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638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438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785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44585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1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5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6" y="6286502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86502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9" y="373606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0202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4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4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708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7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1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873DBDF2-06A4-4EFC-AE17-402FA83C25B7}" type="datetimeFigureOut">
              <a:rPr lang="en-ID" smtClean="0"/>
              <a:t>04/01/2024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1" y="6296617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30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1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663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/>
              <a:t/>
            </a:r>
            <a:br>
              <a:rPr lang="en-ID"/>
            </a:br>
            <a:r>
              <a:rPr lang="en-ID" smtClean="0"/>
              <a:t>Data Mining</a:t>
            </a:r>
            <a:br>
              <a:rPr lang="en-ID" smtClean="0"/>
            </a:br>
            <a:r>
              <a:rPr lang="en-ID" sz="2000" smtClean="0"/>
              <a:t> </a:t>
            </a:r>
            <a:r>
              <a:rPr lang="en-ID"/>
              <a:t/>
            </a:r>
            <a:br>
              <a:rPr lang="en-ID"/>
            </a:br>
            <a:r>
              <a:rPr lang="en-ID" sz="3200"/>
              <a:t> ~ ~ Meet </a:t>
            </a:r>
            <a:r>
              <a:rPr lang="en-ID" sz="3200" smtClean="0"/>
              <a:t>13 </a:t>
            </a:r>
            <a:r>
              <a:rPr lang="en-ID" sz="3200"/>
              <a:t>~ ~</a:t>
            </a:r>
            <a:r>
              <a:rPr lang="en-ID"/>
              <a:t/>
            </a:r>
            <a:br>
              <a:rPr lang="en-ID"/>
            </a:br>
            <a:r>
              <a:rPr lang="en-ID"/>
              <a:t/>
            </a:r>
            <a:br>
              <a:rPr lang="en-ID"/>
            </a:br>
            <a:r>
              <a:rPr lang="en-ID" sz="1400"/>
              <a:t>Program Studi </a:t>
            </a:r>
            <a:r>
              <a:rPr lang="en-ID" sz="1400" smtClean="0"/>
              <a:t>Sains Data</a:t>
            </a:r>
            <a:r>
              <a:rPr lang="en-ID" sz="1400"/>
              <a:t/>
            </a:r>
            <a:br>
              <a:rPr lang="en-ID" sz="1400"/>
            </a:br>
            <a:r>
              <a:rPr lang="en-ID" sz="1400"/>
              <a:t>Universitas Teknologi Yogyakarta</a:t>
            </a:r>
            <a:endParaRPr lang="en-ID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ID" sz="1100" smtClean="0"/>
              <a:t>Dr. Donny </a:t>
            </a:r>
            <a:r>
              <a:rPr lang="en-ID" sz="1100"/>
              <a:t>Avianto, S.T., M.T.</a:t>
            </a:r>
          </a:p>
        </p:txBody>
      </p:sp>
    </p:spTree>
    <p:extLst>
      <p:ext uri="{BB962C8B-B14F-4D97-AF65-F5344CB8AC3E}">
        <p14:creationId xmlns:p14="http://schemas.microsoft.com/office/powerpoint/2010/main" val="26960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Apa itu Algoritma </a:t>
            </a:r>
            <a:r>
              <a:rPr lang="en-ID" smtClean="0"/>
              <a:t>Apriori?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399"/>
            <a:ext cx="8856222" cy="4341779"/>
          </a:xfrm>
        </p:spPr>
        <p:txBody>
          <a:bodyPr/>
          <a:lstStyle/>
          <a:p>
            <a:r>
              <a:rPr lang="en-ID" smtClean="0"/>
              <a:t>Algoritma </a:t>
            </a:r>
            <a:r>
              <a:rPr lang="en-ID"/>
              <a:t>apriori adalah suatu metode untuk mencari pola hubungan antara satu atau lebih item dalam suatu dataset.</a:t>
            </a:r>
          </a:p>
          <a:p>
            <a:r>
              <a:rPr lang="en-ID" smtClean="0"/>
              <a:t>Algoritma </a:t>
            </a:r>
            <a:r>
              <a:rPr lang="en-ID"/>
              <a:t>ini banyak </a:t>
            </a:r>
            <a:r>
              <a:rPr lang="en-ID" smtClean="0"/>
              <a:t>digunakan </a:t>
            </a:r>
            <a:r>
              <a:rPr lang="en-ID"/>
              <a:t>pada data transaksi atau biasa disebut </a:t>
            </a:r>
            <a:r>
              <a:rPr lang="en-ID" b="1" i="1"/>
              <a:t>market </a:t>
            </a:r>
            <a:r>
              <a:rPr lang="en-ID" b="1" i="1" smtClean="0"/>
              <a:t>basket</a:t>
            </a:r>
            <a:r>
              <a:rPr lang="en-ID" smtClean="0"/>
              <a:t>.</a:t>
            </a:r>
            <a:endParaRPr lang="en-ID"/>
          </a:p>
          <a:p>
            <a:r>
              <a:rPr lang="en-ID"/>
              <a:t>Dengan adanya algoritma apriori, pemilik swalayan dapat mengetahui pola pembelian seorang konsumen. 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859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Langkah-langkah Algoritma Apriori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399"/>
            <a:ext cx="8856222" cy="43417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b="1"/>
              <a:t>Inisialisasi:</a:t>
            </a:r>
          </a:p>
          <a:p>
            <a:r>
              <a:rPr lang="en-ID" smtClean="0"/>
              <a:t>Tentukan </a:t>
            </a:r>
            <a:r>
              <a:rPr lang="en-ID"/>
              <a:t>nilai minimum support (support threshold) dan minimum confidence (confidence threshold).</a:t>
            </a:r>
          </a:p>
          <a:p>
            <a:r>
              <a:rPr lang="en-ID"/>
              <a:t>Baca </a:t>
            </a:r>
            <a:r>
              <a:rPr lang="en-ID" smtClean="0"/>
              <a:t>dataset transaksi yang berisi kumpulan transaksi.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ID" b="1"/>
              <a:t>Pencarian Itemset yang Memiliki Support yang Memadai</a:t>
            </a:r>
            <a:r>
              <a:rPr lang="en-ID"/>
              <a:t>:</a:t>
            </a:r>
          </a:p>
          <a:p>
            <a:r>
              <a:rPr lang="en-ID"/>
              <a:t>Hitung jumlah kemunculan setiap item tunggal (item 1).</a:t>
            </a:r>
          </a:p>
          <a:p>
            <a:r>
              <a:rPr lang="en-ID"/>
              <a:t>Hanya pertahankan item tunggal yang memiliki support di atas atau sama dengan nilai minimum support.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62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Langkah-langkah Algoritma Apriori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295729"/>
            <a:ext cx="8856222" cy="44844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D" b="1"/>
              <a:t>Gabungkan Itemset yang Memiliki Support yang Memadai untuk Mencari Itemset Lebih Besar</a:t>
            </a:r>
            <a:r>
              <a:rPr lang="en-ID"/>
              <a:t>:</a:t>
            </a:r>
          </a:p>
          <a:p>
            <a:r>
              <a:rPr lang="en-ID"/>
              <a:t>Gabungkan itemset yang tersisa dari langkah sebelumnya untuk membentuk itemset yang lebih besar.</a:t>
            </a:r>
          </a:p>
          <a:p>
            <a:r>
              <a:rPr lang="en-ID"/>
              <a:t>Hitung support dari itemset-itemset yang baru terbentuk.</a:t>
            </a:r>
          </a:p>
          <a:p>
            <a:r>
              <a:rPr lang="en-ID"/>
              <a:t>Hanya pertahankan itemset yang memiliki support di atas atau sama dengan nilai minimum support</a:t>
            </a:r>
            <a:r>
              <a:rPr lang="en-ID" smtClean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ID" b="1"/>
              <a:t>Ulangi Langkah 3 Hingga Tidak Dapat Menemukan Itemset yang Lebih Besar</a:t>
            </a:r>
            <a:r>
              <a:rPr lang="en-ID"/>
              <a:t>:</a:t>
            </a:r>
          </a:p>
          <a:p>
            <a:r>
              <a:rPr lang="en-ID"/>
              <a:t>Terus gabungkan itemset-itemset yang tersisa dari langkah sebelumnya hingga tidak dapat lagi membentuk itemset yang lebih besar yang memenuhi nilai minimum support.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50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Langkah-langkah Algoritma Apriori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399"/>
            <a:ext cx="8856222" cy="434177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ID" b="1"/>
              <a:t>Hasilkan Aturan Asosiasi Berdasarkan Itemset yang Ditemukan</a:t>
            </a:r>
            <a:r>
              <a:rPr lang="en-ID"/>
              <a:t>:</a:t>
            </a:r>
          </a:p>
          <a:p>
            <a:r>
              <a:rPr lang="en-ID"/>
              <a:t>Hitung confidence dari aturan-aturan asosiasi yang dapat dibuat dari itemset-itemset yang telah ditemukan.</a:t>
            </a:r>
          </a:p>
          <a:p>
            <a:r>
              <a:rPr lang="en-ID"/>
              <a:t>Hanya pertahankan aturan-aturan yang memiliki confidence di atas atau sama dengan nilai minimum confidence.</a:t>
            </a:r>
          </a:p>
        </p:txBody>
      </p:sp>
    </p:spTree>
    <p:extLst>
      <p:ext uri="{BB962C8B-B14F-4D97-AF65-F5344CB8AC3E}">
        <p14:creationId xmlns:p14="http://schemas.microsoft.com/office/powerpoint/2010/main" val="319598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D"/>
              <a:t>Terima Kasih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D" sz="4000" smtClean="0"/>
              <a:t>Ada Pertanyaan?</a:t>
            </a:r>
            <a:endParaRPr lang="en-ID" sz="4000"/>
          </a:p>
        </p:txBody>
      </p:sp>
    </p:spTree>
    <p:extLst>
      <p:ext uri="{BB962C8B-B14F-4D97-AF65-F5344CB8AC3E}">
        <p14:creationId xmlns:p14="http://schemas.microsoft.com/office/powerpoint/2010/main" val="11508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Association Rule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03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Association Rule?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399"/>
            <a:ext cx="8770571" cy="4341779"/>
          </a:xfrm>
        </p:spPr>
        <p:txBody>
          <a:bodyPr/>
          <a:lstStyle/>
          <a:p>
            <a:r>
              <a:rPr lang="en-ID"/>
              <a:t>Association rule atau analisis asosiasi </a:t>
            </a:r>
            <a:r>
              <a:rPr lang="en-ID" smtClean="0"/>
              <a:t>adalah </a:t>
            </a:r>
            <a:r>
              <a:rPr lang="en-ID"/>
              <a:t>teknik data mining untuk menemukan aturan asosiasi antara suatu kombinasi item. </a:t>
            </a:r>
          </a:p>
          <a:p>
            <a:r>
              <a:rPr lang="en-ID"/>
              <a:t>Contoh aplikasi dari analisis asosiasi adalah </a:t>
            </a:r>
            <a:r>
              <a:rPr lang="en-ID" smtClean="0"/>
              <a:t>menganalisis </a:t>
            </a:r>
            <a:r>
              <a:rPr lang="en-ID"/>
              <a:t>isi keranjang belanja di pasar swalayan. </a:t>
            </a:r>
            <a:endParaRPr lang="en-ID" smtClean="0"/>
          </a:p>
          <a:p>
            <a:r>
              <a:rPr lang="en-ID" smtClean="0"/>
              <a:t>Analisis </a:t>
            </a:r>
            <a:r>
              <a:rPr lang="en-ID"/>
              <a:t>asosiasi juga sering disebut dengan istilah </a:t>
            </a:r>
            <a:r>
              <a:rPr lang="en-ID" b="1" i="1"/>
              <a:t>market basket analysis</a:t>
            </a:r>
            <a:r>
              <a:rPr lang="en-ID"/>
              <a:t>.</a:t>
            </a:r>
          </a:p>
          <a:p>
            <a:r>
              <a:rPr lang="en-ID"/>
              <a:t>Terdapat dua parameter yang digunakan untuk mengukur aturan asosiatif yaitu, </a:t>
            </a:r>
            <a:r>
              <a:rPr lang="en-ID" b="1" i="1">
                <a:solidFill>
                  <a:srgbClr val="FF0000"/>
                </a:solidFill>
              </a:rPr>
              <a:t>support (nilai penunjang) </a:t>
            </a:r>
            <a:r>
              <a:rPr lang="en-ID"/>
              <a:t>yaitu persentase kombinasi item tersebut dalam database dan </a:t>
            </a:r>
            <a:r>
              <a:rPr lang="en-ID" b="1" i="1" smtClean="0">
                <a:solidFill>
                  <a:srgbClr val="FF0000"/>
                </a:solidFill>
              </a:rPr>
              <a:t>confidence </a:t>
            </a:r>
            <a:r>
              <a:rPr lang="en-ID" b="1" i="1">
                <a:solidFill>
                  <a:srgbClr val="FF0000"/>
                </a:solidFill>
              </a:rPr>
              <a:t>(nilai kepastian)</a:t>
            </a:r>
            <a:r>
              <a:rPr lang="en-ID"/>
              <a:t>, yaitu kuatnya hubungan antar item dalam aturan asosiatif.</a:t>
            </a:r>
          </a:p>
        </p:txBody>
      </p:sp>
    </p:spTree>
    <p:extLst>
      <p:ext uri="{BB962C8B-B14F-4D97-AF65-F5344CB8AC3E}">
        <p14:creationId xmlns:p14="http://schemas.microsoft.com/office/powerpoint/2010/main" val="230954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mtClean="0"/>
              <a:t>Terminologi dalam Association Rule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EB578-5885-4D3D-B996-CB598FA75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227"/>
          <a:stretch/>
        </p:blipFill>
        <p:spPr>
          <a:xfrm>
            <a:off x="2923438" y="1387615"/>
            <a:ext cx="8780833" cy="533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0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mtClean="0"/>
              <a:t>Contoh Association Rule</a:t>
            </a:r>
            <a:endParaRPr lang="en-ID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33701" y="2438399"/>
            <a:ext cx="8770571" cy="4341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mtClean="0"/>
              <a:t>Contoh Aturan Asosiasi yang terbentuk:</a:t>
            </a:r>
          </a:p>
          <a:p>
            <a:r>
              <a:rPr lang="en-ID" smtClean="0"/>
              <a:t>{Diaper} </a:t>
            </a:r>
            <a:r>
              <a:rPr lang="en-ID" smtClean="0">
                <a:sym typeface="Wingdings" panose="05000000000000000000" pitchFamily="2" charset="2"/>
              </a:rPr>
              <a:t> {Beer}</a:t>
            </a:r>
          </a:p>
          <a:p>
            <a:r>
              <a:rPr lang="en-ID" smtClean="0">
                <a:sym typeface="Wingdings" panose="05000000000000000000" pitchFamily="2" charset="2"/>
              </a:rPr>
              <a:t>{Milk, Bread}  {Diaper, Coke}</a:t>
            </a:r>
          </a:p>
          <a:p>
            <a:r>
              <a:rPr lang="en-ID" smtClean="0">
                <a:sym typeface="Wingdings" panose="05000000000000000000" pitchFamily="2" charset="2"/>
              </a:rPr>
              <a:t>{Beer, Bread}  {Milk}</a:t>
            </a:r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EB578-5885-4D3D-B996-CB598FA75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543" t="19177" r="1240" b="46139"/>
          <a:stretch/>
        </p:blipFill>
        <p:spPr>
          <a:xfrm>
            <a:off x="8151779" y="2490280"/>
            <a:ext cx="3443591" cy="19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8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Rumus Association Rule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399"/>
            <a:ext cx="8770571" cy="4341779"/>
          </a:xfrm>
        </p:spPr>
        <p:txBody>
          <a:bodyPr/>
          <a:lstStyle/>
          <a:p>
            <a:r>
              <a:rPr lang="en-ID"/>
              <a:t>Support (s) adalah pembagian dari transaksi yang mengandung nilai A dengan total transaksi.</a:t>
            </a:r>
          </a:p>
          <a:p>
            <a:endParaRPr lang="en-ID"/>
          </a:p>
          <a:p>
            <a:endParaRPr lang="en-ID" smtClean="0"/>
          </a:p>
          <a:p>
            <a:r>
              <a:rPr lang="en-ID"/>
              <a:t>Support dari dua item diperoleh dari rumus berikut:</a:t>
            </a:r>
          </a:p>
          <a:p>
            <a:endParaRPr lang="en-ID"/>
          </a:p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9BECA-20EC-46B7-8B34-C31E000C7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26" y="3112809"/>
            <a:ext cx="5270319" cy="10507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67A1C8-4B03-4E8F-AFA4-209308BE2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77" y="5056981"/>
            <a:ext cx="4864624" cy="8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5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Rumus Association Rule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399"/>
            <a:ext cx="8856222" cy="4341779"/>
          </a:xfrm>
        </p:spPr>
        <p:txBody>
          <a:bodyPr/>
          <a:lstStyle/>
          <a:p>
            <a:r>
              <a:rPr lang="en-ID" smtClean="0"/>
              <a:t>Confidence </a:t>
            </a:r>
            <a:r>
              <a:rPr lang="en-ID"/>
              <a:t>(c) merupakan ukuran seberapa sering item A muncul di </a:t>
            </a:r>
            <a:r>
              <a:rPr lang="en-ID" smtClean="0"/>
              <a:t>transaksi</a:t>
            </a:r>
          </a:p>
          <a:p>
            <a:r>
              <a:rPr lang="en-ID" smtClean="0"/>
              <a:t>Confidence dihitung setelah support ditentukan. </a:t>
            </a:r>
          </a:p>
          <a:p>
            <a:r>
              <a:rPr lang="en-ID" smtClean="0"/>
              <a:t>Nilai </a:t>
            </a:r>
            <a:r>
              <a:rPr lang="en-ID"/>
              <a:t>Confidence</a:t>
            </a:r>
            <a:r>
              <a:rPr lang="en-ID" smtClean="0"/>
              <a:t> </a:t>
            </a:r>
            <a:r>
              <a:rPr lang="en-ID"/>
              <a:t>dari aturan </a:t>
            </a:r>
            <a:r>
              <a:rPr lang="en-ID" smtClean="0"/>
              <a:t>A </a:t>
            </a:r>
            <a:r>
              <a:rPr lang="en-ID" smtClean="0">
                <a:sym typeface="Wingdings" panose="05000000000000000000" pitchFamily="2" charset="2"/>
              </a:rPr>
              <a:t> </a:t>
            </a:r>
            <a:r>
              <a:rPr lang="en-ID" smtClean="0"/>
              <a:t>B </a:t>
            </a:r>
            <a:r>
              <a:rPr lang="en-ID"/>
              <a:t>dioperoleh dari rumus berikut: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FC409-EFB0-403B-933F-C8D68A28F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612" y="4304490"/>
            <a:ext cx="7010400" cy="106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/>
              <a:t>Rumus Association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2933701" y="2438399"/>
                <a:ext cx="8770571" cy="43417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200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20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8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601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600" i="1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801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020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2024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24028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56032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880360" indent="-320040" algn="l" defTabSz="914400" rtl="0" eaLnBrk="1" latinLnBrk="0" hangingPunct="1">
                  <a:lnSpc>
                    <a:spcPct val="111000"/>
                  </a:lnSpc>
                  <a:spcBef>
                    <a:spcPts val="930"/>
                  </a:spcBef>
                  <a:buFont typeface="Corbel" panose="020B0503020204020204" pitchFamily="34" charset="0"/>
                  <a:buChar char="–"/>
                  <a:defRPr sz="1400" i="1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Contoh: </a:t>
                </a:r>
              </a:p>
              <a:p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{ Milk, Diaper </a:t>
                </a:r>
                <a:r>
                  <a:rPr lang="en-US">
                    <a:latin typeface="+mj-lt"/>
                    <a:cs typeface="Times New Roman" panose="02020603050405020304" pitchFamily="18" charset="0"/>
                  </a:rPr>
                  <a:t>} </a:t>
                </a:r>
                <a:r>
                  <a:rPr lang="en-US" smtClean="0">
                    <a:latin typeface="+mj-lt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mtClean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Beer</a:t>
                </a:r>
              </a:p>
              <a:p>
                <a:r>
                  <a:rPr lang="en-US" smtClean="0">
                    <a:latin typeface="+mj-lt"/>
                    <a:cs typeface="Times New Roman" panose="02020603050405020304" pitchFamily="18" charset="0"/>
                  </a:rPr>
                  <a:t>s</a:t>
                </a:r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Milk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Diaper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Beer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= 0.4</a:t>
                </a:r>
              </a:p>
              <a:p>
                <a:endParaRPr lang="en-US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c=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Milk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Diaper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Beer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Milk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Diaper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latin typeface="+mj-lt"/>
                    <a:cs typeface="Times New Roman" panose="02020603050405020304" pitchFamily="18" charset="0"/>
                  </a:rPr>
                  <a:t>= </a:t>
                </a:r>
                <a:r>
                  <a:rPr lang="en-US" smtClean="0">
                    <a:latin typeface="+mj-lt"/>
                    <a:cs typeface="Times New Roman" panose="02020603050405020304" pitchFamily="18" charset="0"/>
                  </a:rPr>
                  <a:t>0.67</a:t>
                </a:r>
              </a:p>
              <a:p>
                <a:endParaRPr lang="en-US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id-ID">
                    <a:latin typeface="+mj-lt"/>
                    <a:cs typeface="Times New Roman" panose="02020603050405020304" pitchFamily="18" charset="0"/>
                  </a:rPr>
                  <a:t>Artinya :67% dari transaksi di database yang memuat item milk dan diaper juga memuat beer, sedangkan 40% dari seluruh transaksi memuat ketiga item tersebut</a:t>
                </a:r>
              </a:p>
              <a:p>
                <a:endParaRPr lang="id-ID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1" y="2438399"/>
                <a:ext cx="8770571" cy="4341779"/>
              </a:xfrm>
              <a:prstGeom prst="rect">
                <a:avLst/>
              </a:prstGeom>
              <a:blipFill>
                <a:blip r:embed="rId2"/>
                <a:stretch>
                  <a:fillRect l="-764" t="-562" r="-11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EB578-5885-4D3D-B996-CB598FA75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9543" t="19177" r="1240" b="46139"/>
          <a:stretch/>
        </p:blipFill>
        <p:spPr>
          <a:xfrm>
            <a:off x="8151779" y="2490280"/>
            <a:ext cx="3443591" cy="199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7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Algoritma Apriori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81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461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 Math</vt:lpstr>
      <vt:lpstr>Candara</vt:lpstr>
      <vt:lpstr>Corbel</vt:lpstr>
      <vt:lpstr>Times New Roman</vt:lpstr>
      <vt:lpstr>Wingdings</vt:lpstr>
      <vt:lpstr>Feathered</vt:lpstr>
      <vt:lpstr> Data Mining    ~ ~ Meet 13 ~ ~  Program Studi Sains Data Universitas Teknologi Yogyakarta</vt:lpstr>
      <vt:lpstr>Association Rule</vt:lpstr>
      <vt:lpstr>Apa itu Association Rule?</vt:lpstr>
      <vt:lpstr>Terminologi dalam Association Rule</vt:lpstr>
      <vt:lpstr>Contoh Association Rule</vt:lpstr>
      <vt:lpstr>Rumus Association Rule</vt:lpstr>
      <vt:lpstr>Rumus Association Rule</vt:lpstr>
      <vt:lpstr>Rumus Association Rule</vt:lpstr>
      <vt:lpstr>Algoritma Apriori</vt:lpstr>
      <vt:lpstr>Apa itu Algoritma Apriori?</vt:lpstr>
      <vt:lpstr>Langkah-langkah Algoritma Apriori</vt:lpstr>
      <vt:lpstr>Langkah-langkah Algoritma Apriori</vt:lpstr>
      <vt:lpstr>Langkah-langkah Algoritma Apriori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2023-12-20T13:15:16Z</dcterms:created>
  <dcterms:modified xsi:type="dcterms:W3CDTF">2024-01-04T09:30:07Z</dcterms:modified>
</cp:coreProperties>
</file>