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282" r:id="rId4"/>
    <p:sldId id="283" r:id="rId5"/>
    <p:sldId id="259" r:id="rId6"/>
    <p:sldId id="260" r:id="rId7"/>
    <p:sldId id="261" r:id="rId8"/>
    <p:sldId id="264" r:id="rId9"/>
    <p:sldId id="300" r:id="rId10"/>
    <p:sldId id="263" r:id="rId11"/>
    <p:sldId id="292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whatsapp.com/L2PZQpCA2lU0DshcnciRPc" TargetMode="External"/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a.uty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01 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Bobot / Capaian Mata Kuliah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07701"/>
              </p:ext>
            </p:extLst>
          </p:nvPr>
        </p:nvGraphicFramePr>
        <p:xfrm>
          <a:off x="2933334" y="2194560"/>
          <a:ext cx="8770938" cy="411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37">
                  <a:extLst>
                    <a:ext uri="{9D8B030D-6E8A-4147-A177-3AD203B41FA5}">
                      <a16:colId xmlns:a16="http://schemas.microsoft.com/office/drawing/2014/main" val="281632952"/>
                    </a:ext>
                  </a:extLst>
                </a:gridCol>
                <a:gridCol w="5268686">
                  <a:extLst>
                    <a:ext uri="{9D8B030D-6E8A-4147-A177-3AD203B41FA5}">
                      <a16:colId xmlns:a16="http://schemas.microsoft.com/office/drawing/2014/main" val="1936660302"/>
                    </a:ext>
                  </a:extLst>
                </a:gridCol>
                <a:gridCol w="2334215">
                  <a:extLst>
                    <a:ext uri="{9D8B030D-6E8A-4147-A177-3AD203B41FA5}">
                      <a16:colId xmlns:a16="http://schemas.microsoft.com/office/drawing/2014/main" val="33659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No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Elemen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Bobot (%)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58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1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M1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709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2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M2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0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3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M3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2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4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>
                          <a:latin typeface="Bahnschrift SemiBold" panose="020B0502040204020203" pitchFamily="34" charset="0"/>
                        </a:rPr>
                        <a:t>M4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4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22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ahnschrift SemiBold" panose="020B0502040204020203" pitchFamily="34" charset="0"/>
                        </a:rPr>
                        <a:t>7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ahnschrift SemiBold" panose="020B0502040204020203" pitchFamily="34" charset="0"/>
                        </a:rPr>
                        <a:t>UTS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42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ahnschrift SemiBold" panose="020B0502040204020203" pitchFamily="34" charset="0"/>
                        </a:rPr>
                        <a:t>8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ahnschrift SemiBold" panose="020B0502040204020203" pitchFamily="34" charset="0"/>
                        </a:rPr>
                        <a:t>UAS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98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9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Softskill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74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Nilai Soft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 lnSpcReduction="10000"/>
          </a:bodyPr>
          <a:lstStyle/>
          <a:p>
            <a:r>
              <a:rPr lang="en-ID"/>
              <a:t>Pada mulanya seluruh mahasiswa mendapatkan nilai soft skill = 99 </a:t>
            </a:r>
          </a:p>
          <a:p>
            <a:r>
              <a:rPr lang="en-ID"/>
              <a:t>Mahasiswa harus menjaga nilai ini setinggi mungkin sampai dengan akhir kuliah</a:t>
            </a:r>
          </a:p>
          <a:p>
            <a:r>
              <a:rPr lang="en-ID"/>
              <a:t>Hal-hal yang dapat mengurangi nilai soft skill: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Terlambat hadir di ruang kelas.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Tidak mengerjakan Tugas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Terlambat mengumpulkan tugas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Mencontek saat UTS / UAS.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Tidak mentaati peraturan perkuliahan.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D"/>
              <a:t>Mengambil sebagian/seluruh pekerjaan orang lain untuk diakui sebagai pekerjaannya tanpa memberikan kredit apapun.</a:t>
            </a:r>
          </a:p>
        </p:txBody>
      </p:sp>
    </p:spTree>
    <p:extLst>
      <p:ext uri="{BB962C8B-B14F-4D97-AF65-F5344CB8AC3E}">
        <p14:creationId xmlns:p14="http://schemas.microsoft.com/office/powerpoint/2010/main" val="368618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Range Nilai Huruf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A47DDC-3FD2-41E8-B744-8D4F6322BC3F}"/>
              </a:ext>
            </a:extLst>
          </p:cNvPr>
          <p:cNvGraphicFramePr>
            <a:graphicFrameLocks/>
          </p:cNvGraphicFramePr>
          <p:nvPr/>
        </p:nvGraphicFramePr>
        <p:xfrm>
          <a:off x="4722407" y="2955291"/>
          <a:ext cx="519315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362">
                  <a:extLst>
                    <a:ext uri="{9D8B030D-6E8A-4147-A177-3AD203B41FA5}">
                      <a16:colId xmlns:a16="http://schemas.microsoft.com/office/drawing/2014/main" val="2073215758"/>
                    </a:ext>
                  </a:extLst>
                </a:gridCol>
                <a:gridCol w="2112796">
                  <a:extLst>
                    <a:ext uri="{9D8B030D-6E8A-4147-A177-3AD203B41FA5}">
                      <a16:colId xmlns:a16="http://schemas.microsoft.com/office/drawing/2014/main" val="256645666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Nilai Angka</a:t>
                      </a:r>
                      <a:endParaRPr lang="id-ID" sz="1800" b="1" kern="1200" dirty="0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Nilai Huruf</a:t>
                      </a:r>
                      <a:endParaRPr lang="id-ID" sz="1800" b="1" kern="1200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72968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81 – 100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A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618589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61 – 80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B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6896642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41 – 60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C</a:t>
                      </a:r>
                      <a:endParaRPr lang="id-ID" sz="1800" kern="120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57847766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21 – 40</a:t>
                      </a:r>
                      <a:endParaRPr lang="id-ID" sz="1800" kern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800" kern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D</a:t>
                      </a:r>
                      <a:endParaRPr lang="id-ID" sz="1800" kern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0034617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0 – 20</a:t>
                      </a:r>
                      <a:endParaRPr lang="id-ID" sz="1800" kern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</a:t>
                      </a:r>
                      <a:endParaRPr lang="id-ID" sz="1800" kern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3181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Ada Pertanyaan</a:t>
            </a:r>
            <a:r>
              <a:rPr lang="en-ID" sz="4000"/>
              <a:t>…???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Overview – Kel. </a:t>
            </a:r>
            <a:r>
              <a:rPr lang="en-ID" smtClean="0"/>
              <a:t>A</a:t>
            </a:r>
            <a:r>
              <a:rPr lang="en-ID"/>
              <a:t/>
            </a:r>
            <a:br>
              <a:rPr lang="en-ID"/>
            </a:br>
            <a:r>
              <a:rPr lang="en-ID" smtClean="0">
                <a:latin typeface="Bahnschrift SemiLight SemiConde" panose="020B0502040204020203" pitchFamily="34" charset="0"/>
              </a:rPr>
              <a:t>Kamis 15.30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r>
              <a:rPr lang="en-ID"/>
              <a:t>Kelas yang juga diakomodir di sini:</a:t>
            </a:r>
          </a:p>
          <a:p>
            <a:endParaRPr lang="en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10644"/>
              </p:ext>
            </p:extLst>
          </p:nvPr>
        </p:nvGraphicFramePr>
        <p:xfrm>
          <a:off x="1704975" y="3167318"/>
          <a:ext cx="9842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50">
                  <a:extLst>
                    <a:ext uri="{9D8B030D-6E8A-4147-A177-3AD203B41FA5}">
                      <a16:colId xmlns:a16="http://schemas.microsoft.com/office/drawing/2014/main" val="450184743"/>
                    </a:ext>
                  </a:extLst>
                </a:gridCol>
                <a:gridCol w="4172225">
                  <a:extLst>
                    <a:ext uri="{9D8B030D-6E8A-4147-A177-3AD203B41FA5}">
                      <a16:colId xmlns:a16="http://schemas.microsoft.com/office/drawing/2014/main" val="46989861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461325463"/>
                    </a:ext>
                  </a:extLst>
                </a:gridCol>
                <a:gridCol w="2813052">
                  <a:extLst>
                    <a:ext uri="{9D8B030D-6E8A-4147-A177-3AD203B41FA5}">
                      <a16:colId xmlns:a16="http://schemas.microsoft.com/office/drawing/2014/main" val="382938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/>
                        <a:t>Kode MK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/>
                        <a:t>Nama</a:t>
                      </a:r>
                      <a:r>
                        <a:rPr lang="en-ID" baseline="0"/>
                        <a:t> MK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D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/>
                        <a:t>Prodi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218318-20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ID" sz="1800" kern="1200">
                        <a:solidFill>
                          <a:schemeClr val="dk1"/>
                        </a:solidFill>
                        <a:latin typeface="Bahnschrift SemiBold SemiConden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Sains</a:t>
                      </a:r>
                      <a:r>
                        <a:rPr lang="en-ID" sz="1800" kern="1200" baseline="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Data</a:t>
                      </a:r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>
                          <a:solidFill>
                            <a:schemeClr val="dk1"/>
                          </a:solidFill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Prog. Sarjana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Pertemuan #1</a:t>
            </a:r>
            <a:br>
              <a:rPr lang="en-ID"/>
            </a:br>
            <a:r>
              <a:rPr lang="en-ID"/>
              <a:t>Kel.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0" indent="0">
              <a:buNone/>
            </a:pPr>
            <a:r>
              <a:rPr lang="en-ID" b="1"/>
              <a:t>1.1.      Enroll e-learning (</a:t>
            </a:r>
            <a:r>
              <a:rPr lang="en-ID" b="1">
                <a:hlinkClick r:id="rId2"/>
              </a:rPr>
              <a:t>https://elearning.uty.ac.id</a:t>
            </a:r>
            <a:r>
              <a:rPr lang="en-ID" b="1"/>
              <a:t>)</a:t>
            </a:r>
          </a:p>
          <a:p>
            <a:pPr lvl="1"/>
            <a:r>
              <a:rPr lang="en-US"/>
              <a:t>Nama course: </a:t>
            </a:r>
            <a:r>
              <a:rPr lang="nn-NO" b="1"/>
              <a:t>Data Mining - Kls A [DNY]</a:t>
            </a:r>
            <a:endParaRPr lang="en-US" b="1"/>
          </a:p>
          <a:p>
            <a:pPr lvl="1"/>
            <a:r>
              <a:rPr lang="en-ID"/>
              <a:t>Enrollment Key: </a:t>
            </a:r>
            <a:r>
              <a:rPr lang="en-ID" b="1"/>
              <a:t>data_mining_kls_a</a:t>
            </a:r>
          </a:p>
          <a:p>
            <a:endParaRPr lang="en-ID"/>
          </a:p>
          <a:p>
            <a:pPr marL="0" indent="0">
              <a:buNone/>
            </a:pPr>
            <a:r>
              <a:rPr lang="en-ID" b="1"/>
              <a:t>1.2.     Join Grup WA</a:t>
            </a:r>
          </a:p>
          <a:p>
            <a:pPr lvl="1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chat.whatsapp.com/L2PZQpCA2lU0DshcnciRPc</a:t>
            </a:r>
            <a:r>
              <a:rPr lang="en-US" smtClean="0"/>
              <a:t> 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4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Tata Cara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D" b="1"/>
              <a:t>Melakukan Presensi</a:t>
            </a:r>
          </a:p>
          <a:p>
            <a:pPr lvl="1"/>
            <a:r>
              <a:rPr lang="en-US"/>
              <a:t>Presensi resmi hanya melalui </a:t>
            </a:r>
            <a:r>
              <a:rPr lang="en-US" b="1">
                <a:hlinkClick r:id="rId2"/>
              </a:rPr>
              <a:t>https://sia.uty.ac.id/</a:t>
            </a:r>
            <a:r>
              <a:rPr lang="en-US" b="1"/>
              <a:t> 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Waktu presensi sesuai hari dan jam perkuliahan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Hari libur / Tanggal merah ?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Presensi hanya dilakukan di sesi pertama setiap minggunya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Jika ada mahasiswa yang tidak hadir di sesi pertama tetapi hadir di sesi kedua maka dianggap terlambat lebih dari 15 menit dan tidak diperbolehkan presensi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Tata Cara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D" b="1"/>
              <a:t>Download Materi (</a:t>
            </a:r>
            <a:r>
              <a:rPr lang="en-ID" b="1">
                <a:hlinkClick r:id="rId2"/>
              </a:rPr>
              <a:t>https://elearning.uty.ac.id</a:t>
            </a:r>
            <a:r>
              <a:rPr lang="en-ID" b="1"/>
              <a:t>)</a:t>
            </a:r>
          </a:p>
          <a:p>
            <a:pPr lvl="1"/>
            <a:r>
              <a:rPr lang="en-US"/>
              <a:t>Materi dapat di download di elearning.uty.ac.id</a:t>
            </a:r>
          </a:p>
          <a:p>
            <a:pPr lvl="1"/>
            <a:r>
              <a:rPr lang="en-US"/>
              <a:t>Mahasiswa boleh mencari sumber belajar lain di luar elearning</a:t>
            </a:r>
          </a:p>
          <a:p>
            <a:pPr lvl="1"/>
            <a:endParaRPr lang="en-ID"/>
          </a:p>
          <a:p>
            <a:pPr marL="457200" indent="-457200">
              <a:buFont typeface="+mj-lt"/>
              <a:buAutoNum type="arabicPeriod" startAt="3"/>
            </a:pPr>
            <a:r>
              <a:rPr lang="en-ID" b="1"/>
              <a:t>Mengikuti Perkuliahan </a:t>
            </a:r>
          </a:p>
          <a:p>
            <a:pPr lvl="1"/>
            <a:r>
              <a:rPr lang="en-US"/>
              <a:t>Mahasiswa wajib  hadir di ruang kuliah tepat waktu</a:t>
            </a:r>
          </a:p>
          <a:p>
            <a:pPr lvl="1"/>
            <a:r>
              <a:rPr lang="en-US"/>
              <a:t>Mahasiswa yang berhalangan hadir wajib memberikan info ke dosen pengampu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0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Tata Cara Perkuliahan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D" b="1"/>
              <a:t>Submit Tugas (</a:t>
            </a:r>
            <a:r>
              <a:rPr lang="en-ID" b="1">
                <a:hlinkClick r:id="rId2"/>
              </a:rPr>
              <a:t>https://elearning.uty.ac.id</a:t>
            </a:r>
            <a:r>
              <a:rPr lang="en-ID" b="1"/>
              <a:t>)</a:t>
            </a:r>
          </a:p>
          <a:p>
            <a:pPr lvl="1"/>
            <a:r>
              <a:rPr lang="en-US"/>
              <a:t>Deskripsi Tugas dan portal pengumpulan ada di elearning</a:t>
            </a:r>
          </a:p>
          <a:p>
            <a:pPr lvl="1"/>
            <a:r>
              <a:rPr lang="en-US"/>
              <a:t>Kumpulkan tugas sebelum batas akhir pengumpulan</a:t>
            </a:r>
          </a:p>
          <a:p>
            <a:pPr lvl="1"/>
            <a:r>
              <a:rPr lang="en-US"/>
              <a:t>Pengumpulan tugas melalui elearning</a:t>
            </a:r>
          </a:p>
          <a:p>
            <a:pPr lvl="1"/>
            <a:endParaRPr lang="en-ID"/>
          </a:p>
          <a:p>
            <a:pPr marL="457200" indent="-457200">
              <a:buFont typeface="+mj-lt"/>
              <a:buAutoNum type="arabicPeriod" startAt="5"/>
            </a:pPr>
            <a:r>
              <a:rPr lang="en-ID" b="1"/>
              <a:t>Ujian Tengah Semester &amp; Ujian Akhir Semester</a:t>
            </a:r>
          </a:p>
          <a:p>
            <a:pPr lvl="1"/>
            <a:r>
              <a:rPr lang="en-US"/>
              <a:t>Setelah 7 kali pertemuan, akan ada Ujian Tengah Semester</a:t>
            </a:r>
          </a:p>
          <a:p>
            <a:pPr lvl="1"/>
            <a:r>
              <a:rPr lang="en-US"/>
              <a:t>Setelah 14 kali pertemuan, akan ada Ujian Akhir Semester</a:t>
            </a:r>
          </a:p>
          <a:p>
            <a:pPr lvl="1"/>
            <a:r>
              <a:rPr lang="en-US"/>
              <a:t>Bentuk UTS dan UAS akan disampaikan di minggu terakhir sebelum UTS dan UAS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Capaian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708" y="2333625"/>
            <a:ext cx="9167578" cy="4429125"/>
          </a:xfrm>
        </p:spPr>
        <p:txBody>
          <a:bodyPr>
            <a:normAutofit/>
          </a:bodyPr>
          <a:lstStyle/>
          <a:p>
            <a:r>
              <a:rPr lang="en-ID" sz="1800"/>
              <a:t>M1 : Mahasiswa mampu menjelaskan </a:t>
            </a:r>
            <a:r>
              <a:rPr lang="en-ID" sz="1800"/>
              <a:t>konsep dan tujuan dilakukannya penambangan pada suatu kumpulan data.</a:t>
            </a:r>
          </a:p>
          <a:p>
            <a:r>
              <a:rPr lang="en-ID" sz="1800"/>
              <a:t>M2 </a:t>
            </a:r>
            <a:r>
              <a:rPr lang="en-ID" sz="1800"/>
              <a:t>: Mahasiswa mampu </a:t>
            </a:r>
            <a:r>
              <a:rPr lang="en-ID" sz="1800"/>
              <a:t>memformulasikan permasalahan dan mempersiapkan data menggunakan teknik-teknik prapemrosesan sebagai bagian awal dari proses penambangan data.</a:t>
            </a:r>
            <a:endParaRPr lang="en-ID" sz="1800"/>
          </a:p>
          <a:p>
            <a:r>
              <a:rPr lang="en-ID" sz="1800"/>
              <a:t>M3 : Mahasiswa </a:t>
            </a:r>
            <a:r>
              <a:rPr lang="en-ID" sz="1800"/>
              <a:t>mampu </a:t>
            </a:r>
            <a:r>
              <a:rPr lang="en-ID" sz="1800"/>
              <a:t>menjelaskan secara matematis teknik-teknik penambangan </a:t>
            </a:r>
            <a:r>
              <a:rPr lang="en-ID" sz="1800"/>
              <a:t>data </a:t>
            </a:r>
            <a:r>
              <a:rPr lang="en-ID" sz="1800"/>
              <a:t>yang digunakan untuk melakukan klasifikasi beserta implementasinya pada suatu kasus.</a:t>
            </a:r>
          </a:p>
          <a:p>
            <a:r>
              <a:rPr lang="en-ID" sz="1800"/>
              <a:t>M4 </a:t>
            </a:r>
            <a:r>
              <a:rPr lang="en-ID" sz="1800"/>
              <a:t>: Mahasiswa mampu </a:t>
            </a:r>
            <a:r>
              <a:rPr lang="en-ID" sz="1800"/>
              <a:t>menjabarkan secara rinci dan matematis metode penambangan </a:t>
            </a:r>
            <a:r>
              <a:rPr lang="en-ID" sz="1800"/>
              <a:t>data </a:t>
            </a:r>
            <a:r>
              <a:rPr lang="en-ID" sz="1800"/>
              <a:t>untuk pengelompokan data dan cara menerapkannya.</a:t>
            </a:r>
            <a:endParaRPr lang="en-ID" sz="1800"/>
          </a:p>
          <a:p>
            <a:r>
              <a:rPr lang="en-ID" sz="1800"/>
              <a:t>M5 : </a:t>
            </a:r>
            <a:r>
              <a:rPr lang="en-ID" sz="1800"/>
              <a:t>Mahasiswa mampu menerapkan teknik data mining untuk melihat keterkaitan antar data secara asosiatif dan memberikan analisis dari hasil penambangan data tersebut.</a:t>
            </a:r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497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/>
              <a:t>CP MK per Pertemuan</a:t>
            </a:r>
            <a:endParaRPr lang="en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94511"/>
              </p:ext>
            </p:extLst>
          </p:nvPr>
        </p:nvGraphicFramePr>
        <p:xfrm>
          <a:off x="1743104" y="2390775"/>
          <a:ext cx="9961168" cy="31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46">
                  <a:extLst>
                    <a:ext uri="{9D8B030D-6E8A-4147-A177-3AD203B41FA5}">
                      <a16:colId xmlns:a16="http://schemas.microsoft.com/office/drawing/2014/main" val="1564740865"/>
                    </a:ext>
                  </a:extLst>
                </a:gridCol>
                <a:gridCol w="880240">
                  <a:extLst>
                    <a:ext uri="{9D8B030D-6E8A-4147-A177-3AD203B41FA5}">
                      <a16:colId xmlns:a16="http://schemas.microsoft.com/office/drawing/2014/main" val="1564332197"/>
                    </a:ext>
                  </a:extLst>
                </a:gridCol>
                <a:gridCol w="3115456">
                  <a:extLst>
                    <a:ext uri="{9D8B030D-6E8A-4147-A177-3AD203B41FA5}">
                      <a16:colId xmlns:a16="http://schemas.microsoft.com/office/drawing/2014/main" val="676285367"/>
                    </a:ext>
                  </a:extLst>
                </a:gridCol>
                <a:gridCol w="664601">
                  <a:extLst>
                    <a:ext uri="{9D8B030D-6E8A-4147-A177-3AD203B41FA5}">
                      <a16:colId xmlns:a16="http://schemas.microsoft.com/office/drawing/2014/main" val="564953388"/>
                    </a:ext>
                  </a:extLst>
                </a:gridCol>
                <a:gridCol w="818950">
                  <a:extLst>
                    <a:ext uri="{9D8B030D-6E8A-4147-A177-3AD203B41FA5}">
                      <a16:colId xmlns:a16="http://schemas.microsoft.com/office/drawing/2014/main" val="3815525037"/>
                    </a:ext>
                  </a:extLst>
                </a:gridCol>
                <a:gridCol w="3877375">
                  <a:extLst>
                    <a:ext uri="{9D8B030D-6E8A-4147-A177-3AD203B41FA5}">
                      <a16:colId xmlns:a16="http://schemas.microsoft.com/office/drawing/2014/main" val="68700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Meet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CP MK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Materi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Meet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CP MK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Materi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832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1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M1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smtClean="0">
                          <a:latin typeface="Trebuchet MS" panose="020B0603020202020204" pitchFamily="34" charset="0"/>
                        </a:rPr>
                        <a:t>Silabus + Tata cara perkuliahan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8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Decision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Tree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113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2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M1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Pengantar Data Mining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9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Bayesian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Theorem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898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3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M2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Preprocessing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10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Bayesian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Theorem Bag. II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907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4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M2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Preprocessing Bag. I</a:t>
                      </a:r>
                      <a:r>
                        <a:rPr lang="en-US" sz="1400">
                          <a:latin typeface="Trebuchet MS" panose="020B0603020202020204" pitchFamily="34" charset="0"/>
                        </a:rPr>
                        <a:t>I</a:t>
                      </a:r>
                      <a:endParaRPr lang="en-US" sz="1400" smtClean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11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M4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Cluster Analysis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818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5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Mining untuk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Klasifikasi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12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M4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Cluster Analysis Bag. II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37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6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K-Nearest Neighbor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13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M5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Association analysis Bag. 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220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7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M3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K-Nearest Neighbor</a:t>
                      </a:r>
                      <a:endParaRPr lang="en-US" sz="1400" smtClean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14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M5</a:t>
                      </a:r>
                      <a:endParaRPr lang="en-ID" sz="14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Association analysis Bag. II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49398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/>
              <a:t>Jadwal per </a:t>
            </a:r>
            <a:r>
              <a:rPr lang="en-ID" i="1" smtClean="0"/>
              <a:t>Pertemuan</a:t>
            </a:r>
            <a:br>
              <a:rPr lang="en-ID" i="1" smtClean="0"/>
            </a:br>
            <a:endParaRPr lang="en-ID" i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94954"/>
              </p:ext>
            </p:extLst>
          </p:nvPr>
        </p:nvGraphicFramePr>
        <p:xfrm>
          <a:off x="1743104" y="2390775"/>
          <a:ext cx="9961168" cy="31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46">
                  <a:extLst>
                    <a:ext uri="{9D8B030D-6E8A-4147-A177-3AD203B41FA5}">
                      <a16:colId xmlns:a16="http://schemas.microsoft.com/office/drawing/2014/main" val="1564740865"/>
                    </a:ext>
                  </a:extLst>
                </a:gridCol>
                <a:gridCol w="979024">
                  <a:extLst>
                    <a:ext uri="{9D8B030D-6E8A-4147-A177-3AD203B41FA5}">
                      <a16:colId xmlns:a16="http://schemas.microsoft.com/office/drawing/2014/main" val="1564332197"/>
                    </a:ext>
                  </a:extLst>
                </a:gridCol>
                <a:gridCol w="3016672">
                  <a:extLst>
                    <a:ext uri="{9D8B030D-6E8A-4147-A177-3AD203B41FA5}">
                      <a16:colId xmlns:a16="http://schemas.microsoft.com/office/drawing/2014/main" val="676285367"/>
                    </a:ext>
                  </a:extLst>
                </a:gridCol>
                <a:gridCol w="664601">
                  <a:extLst>
                    <a:ext uri="{9D8B030D-6E8A-4147-A177-3AD203B41FA5}">
                      <a16:colId xmlns:a16="http://schemas.microsoft.com/office/drawing/2014/main" val="564953388"/>
                    </a:ext>
                  </a:extLst>
                </a:gridCol>
                <a:gridCol w="1134567">
                  <a:extLst>
                    <a:ext uri="{9D8B030D-6E8A-4147-A177-3AD203B41FA5}">
                      <a16:colId xmlns:a16="http://schemas.microsoft.com/office/drawing/2014/main" val="3815525037"/>
                    </a:ext>
                  </a:extLst>
                </a:gridCol>
                <a:gridCol w="3561758">
                  <a:extLst>
                    <a:ext uri="{9D8B030D-6E8A-4147-A177-3AD203B41FA5}">
                      <a16:colId xmlns:a16="http://schemas.microsoft.com/office/drawing/2014/main" val="68700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Meet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CP MK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Materi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Meet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CP MK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</a:rPr>
                        <a:t>Materi</a:t>
                      </a:r>
                      <a:endParaRPr sz="1400" b="1">
                        <a:solidFill>
                          <a:srgbClr val="FFFFF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832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1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05/10/2023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smtClean="0">
                          <a:latin typeface="Trebuchet MS" panose="020B0603020202020204" pitchFamily="34" charset="0"/>
                        </a:rPr>
                        <a:t>Silabus + Tata cara perkuliahan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8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30/11/2023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Decision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Tree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113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2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12/10/2023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Pengantar Data Mining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9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07/12/2023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Bayesian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Theorem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898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3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19/10/2023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Preprocessing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10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14/12/2023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Bayesian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Theorem Bag. II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907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4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26/10/2023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Preprocessing Bag. I</a:t>
                      </a:r>
                      <a:r>
                        <a:rPr lang="en-US" sz="1400">
                          <a:latin typeface="Trebuchet MS" panose="020B0603020202020204" pitchFamily="34" charset="0"/>
                        </a:rPr>
                        <a:t>I</a:t>
                      </a:r>
                      <a:endParaRPr lang="en-US" sz="1400" smtClean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11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21/12/2023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Cluster Analysis Bag. 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818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5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02/11/2023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Data Mining untuk</a:t>
                      </a:r>
                      <a:r>
                        <a:rPr lang="en-US" sz="1400" baseline="0" smtClean="0">
                          <a:latin typeface="Trebuchet MS" panose="020B0603020202020204" pitchFamily="34" charset="0"/>
                        </a:rPr>
                        <a:t> Klasifikasi</a:t>
                      </a:r>
                      <a:endParaRPr lang="en-US"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12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28/12/2023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Cluster Analysis Bag. II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37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6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09/11/2023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K-Nearest Neighbor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13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04/01/2024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Association analysis Bag. 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220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rebuchet MS" panose="020B0603020202020204" pitchFamily="34" charset="0"/>
                        </a:rPr>
                        <a:t>7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16/11/2023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K-Nearest Neighbor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rebuchet MS" panose="020B0603020202020204" pitchFamily="34" charset="0"/>
                        </a:rPr>
                        <a:t>14</a:t>
                      </a:r>
                      <a:endParaRPr sz="140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11/01/2024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rebuchet MS" panose="020B0603020202020204" pitchFamily="34" charset="0"/>
                        </a:rPr>
                        <a:t>Association analysis Bag. II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49398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1879</TotalTime>
  <Words>675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Bahnschrift SemiBold</vt:lpstr>
      <vt:lpstr>Bahnschrift SemiBold SemiConden</vt:lpstr>
      <vt:lpstr>Bahnschrift SemiLight SemiConde</vt:lpstr>
      <vt:lpstr>Candara</vt:lpstr>
      <vt:lpstr>Corbel</vt:lpstr>
      <vt:lpstr>Trebuchet MS</vt:lpstr>
      <vt:lpstr>Feathered</vt:lpstr>
      <vt:lpstr> Data Mining    ~ ~ Meet 01 ~ ~  Program Studi Sains Data Universitas Teknologi Yogyakarta</vt:lpstr>
      <vt:lpstr>Overview – Kel. A Kamis 15.30</vt:lpstr>
      <vt:lpstr>Pertemuan #1 Kel. A</vt:lpstr>
      <vt:lpstr>Tata Cara Perkuliahan</vt:lpstr>
      <vt:lpstr>Tata Cara Perkuliahan</vt:lpstr>
      <vt:lpstr>Tata Cara Perkuliahan </vt:lpstr>
      <vt:lpstr>Capaian Mata Kuliah</vt:lpstr>
      <vt:lpstr>CP MK per Pertemuan</vt:lpstr>
      <vt:lpstr>Jadwal per Pertemuan </vt:lpstr>
      <vt:lpstr>Bobot / Capaian Mata Kuliah</vt:lpstr>
      <vt:lpstr>Nilai Soft Skill</vt:lpstr>
      <vt:lpstr>Range Nilai Huruf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118</cp:revision>
  <dcterms:created xsi:type="dcterms:W3CDTF">2021-09-23T03:02:00Z</dcterms:created>
  <dcterms:modified xsi:type="dcterms:W3CDTF">2023-10-05T01:42:38Z</dcterms:modified>
</cp:coreProperties>
</file>