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12" r:id="rId3"/>
    <p:sldId id="267" r:id="rId4"/>
    <p:sldId id="268" r:id="rId5"/>
    <p:sldId id="269" r:id="rId6"/>
    <p:sldId id="270" r:id="rId7"/>
    <p:sldId id="271" r:id="rId8"/>
    <p:sldId id="272" r:id="rId9"/>
    <p:sldId id="274" r:id="rId10"/>
    <p:sldId id="275" r:id="rId11"/>
    <p:sldId id="276" r:id="rId12"/>
    <p:sldId id="277" r:id="rId13"/>
    <p:sldId id="278" r:id="rId14"/>
    <p:sldId id="279" r:id="rId15"/>
    <p:sldId id="280" r:id="rId16"/>
    <p:sldId id="281" r:id="rId17"/>
    <p:sldId id="282"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8" r:id="rId32"/>
    <p:sldId id="299" r:id="rId33"/>
    <p:sldId id="301" r:id="rId34"/>
    <p:sldId id="302" r:id="rId35"/>
    <p:sldId id="303" r:id="rId36"/>
    <p:sldId id="304" r:id="rId37"/>
    <p:sldId id="305" r:id="rId38"/>
    <p:sldId id="306" r:id="rId39"/>
    <p:sldId id="307" r:id="rId40"/>
    <p:sldId id="308" r:id="rId41"/>
    <p:sldId id="309" r:id="rId42"/>
    <p:sldId id="310" r:id="rId43"/>
    <p:sldId id="311" r:id="rId44"/>
    <p:sldId id="266"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grpSp>
        <p:nvGrpSpPr>
          <p:cNvPr id="25" name="Group 24"/>
          <p:cNvGrpSpPr/>
          <p:nvPr/>
        </p:nvGrpSpPr>
        <p:grpSpPr>
          <a:xfrm>
            <a:off x="-9524" y="-3175"/>
            <a:ext cx="12197943" cy="6861176"/>
            <a:chOff x="-9525" y="-3175"/>
            <a:chExt cx="12197943" cy="6861176"/>
          </a:xfrm>
        </p:grpSpPr>
        <p:sp>
          <p:nvSpPr>
            <p:cNvPr id="14" name="Freeform 5"/>
            <p:cNvSpPr>
              <a:spLocks noEditPoints="1"/>
            </p:cNvSpPr>
            <p:nvPr/>
          </p:nvSpPr>
          <p:spPr bwMode="auto">
            <a:xfrm>
              <a:off x="-9525" y="-3175"/>
              <a:ext cx="11242675" cy="6861175"/>
            </a:xfrm>
            <a:custGeom>
              <a:avLst/>
              <a:gdLst/>
              <a:ahLst/>
              <a:cxnLst/>
              <a:rect l="0" t="0" r="r" b="b"/>
              <a:pathLst>
                <a:path w="3538" h="2158">
                  <a:moveTo>
                    <a:pt x="1153" y="425"/>
                  </a:moveTo>
                  <a:cubicBezTo>
                    <a:pt x="1156" y="429"/>
                    <a:pt x="1166" y="413"/>
                    <a:pt x="1171" y="406"/>
                  </a:cubicBezTo>
                  <a:cubicBezTo>
                    <a:pt x="1177" y="398"/>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5"/>
                  </a:cubicBezTo>
                  <a:cubicBezTo>
                    <a:pt x="1198" y="297"/>
                    <a:pt x="1194" y="303"/>
                    <a:pt x="1190" y="310"/>
                  </a:cubicBezTo>
                  <a:cubicBezTo>
                    <a:pt x="1185" y="318"/>
                    <a:pt x="1180" y="325"/>
                    <a:pt x="1177" y="334"/>
                  </a:cubicBezTo>
                  <a:cubicBezTo>
                    <a:pt x="1171" y="349"/>
                    <a:pt x="1167" y="364"/>
                    <a:pt x="1162" y="379"/>
                  </a:cubicBezTo>
                  <a:cubicBezTo>
                    <a:pt x="1158" y="394"/>
                    <a:pt x="1149" y="420"/>
                    <a:pt x="1153" y="425"/>
                  </a:cubicBezTo>
                  <a:close/>
                  <a:moveTo>
                    <a:pt x="2234" y="763"/>
                  </a:moveTo>
                  <a:cubicBezTo>
                    <a:pt x="2245" y="793"/>
                    <a:pt x="2265" y="812"/>
                    <a:pt x="2285" y="829"/>
                  </a:cubicBezTo>
                  <a:cubicBezTo>
                    <a:pt x="2287" y="831"/>
                    <a:pt x="2289" y="832"/>
                    <a:pt x="2291" y="833"/>
                  </a:cubicBezTo>
                  <a:cubicBezTo>
                    <a:pt x="2292" y="833"/>
                    <a:pt x="2293" y="833"/>
                    <a:pt x="2293" y="833"/>
                  </a:cubicBezTo>
                  <a:cubicBezTo>
                    <a:pt x="2295" y="833"/>
                    <a:pt x="2296" y="832"/>
                    <a:pt x="2297" y="831"/>
                  </a:cubicBezTo>
                  <a:cubicBezTo>
                    <a:pt x="2301" y="826"/>
                    <a:pt x="2295" y="813"/>
                    <a:pt x="2294" y="808"/>
                  </a:cubicBezTo>
                  <a:cubicBezTo>
                    <a:pt x="2290" y="800"/>
                    <a:pt x="2286" y="792"/>
                    <a:pt x="2282" y="784"/>
                  </a:cubicBezTo>
                  <a:cubicBezTo>
                    <a:pt x="2276" y="771"/>
                    <a:pt x="2269" y="757"/>
                    <a:pt x="2260" y="746"/>
                  </a:cubicBezTo>
                  <a:cubicBezTo>
                    <a:pt x="2257" y="741"/>
                    <a:pt x="2253" y="736"/>
                    <a:pt x="2248" y="734"/>
                  </a:cubicBezTo>
                  <a:cubicBezTo>
                    <a:pt x="2243" y="733"/>
                    <a:pt x="2237" y="734"/>
                    <a:pt x="2234" y="740"/>
                  </a:cubicBezTo>
                  <a:cubicBezTo>
                    <a:pt x="2232" y="743"/>
                    <a:pt x="2231" y="747"/>
                    <a:pt x="2232" y="751"/>
                  </a:cubicBezTo>
                  <a:cubicBezTo>
                    <a:pt x="2232" y="756"/>
                    <a:pt x="2233" y="759"/>
                    <a:pt x="2234" y="763"/>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29"/>
                    <a:pt x="1216" y="1015"/>
                  </a:cubicBezTo>
                  <a:cubicBezTo>
                    <a:pt x="1216" y="1011"/>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2"/>
                  </a:moveTo>
                  <a:cubicBezTo>
                    <a:pt x="1151" y="929"/>
                    <a:pt x="1144" y="931"/>
                    <a:pt x="1140" y="937"/>
                  </a:cubicBezTo>
                  <a:cubicBezTo>
                    <a:pt x="1136" y="942"/>
                    <a:pt x="1134" y="949"/>
                    <a:pt x="1133" y="956"/>
                  </a:cubicBezTo>
                  <a:cubicBezTo>
                    <a:pt x="1134" y="981"/>
                    <a:pt x="1137" y="1006"/>
                    <a:pt x="1140" y="1031"/>
                  </a:cubicBezTo>
                  <a:cubicBezTo>
                    <a:pt x="1142" y="1041"/>
                    <a:pt x="1143" y="1051"/>
                    <a:pt x="1145" y="1061"/>
                  </a:cubicBezTo>
                  <a:cubicBezTo>
                    <a:pt x="1146" y="1064"/>
                    <a:pt x="1149" y="1082"/>
                    <a:pt x="1153" y="1074"/>
                  </a:cubicBezTo>
                  <a:cubicBezTo>
                    <a:pt x="1155" y="1069"/>
                    <a:pt x="1156" y="1063"/>
                    <a:pt x="1157" y="1058"/>
                  </a:cubicBezTo>
                  <a:cubicBezTo>
                    <a:pt x="1159" y="1048"/>
                    <a:pt x="1160" y="1038"/>
                    <a:pt x="1161" y="1028"/>
                  </a:cubicBezTo>
                  <a:cubicBezTo>
                    <a:pt x="1164" y="1011"/>
                    <a:pt x="1165" y="994"/>
                    <a:pt x="1166" y="977"/>
                  </a:cubicBezTo>
                  <a:cubicBezTo>
                    <a:pt x="1167" y="963"/>
                    <a:pt x="1168" y="940"/>
                    <a:pt x="1156" y="932"/>
                  </a:cubicBezTo>
                  <a:close/>
                  <a:moveTo>
                    <a:pt x="2305" y="16"/>
                  </a:moveTo>
                  <a:cubicBezTo>
                    <a:pt x="2307" y="11"/>
                    <a:pt x="2308" y="5"/>
                    <a:pt x="2309" y="0"/>
                  </a:cubicBezTo>
                  <a:cubicBezTo>
                    <a:pt x="2297" y="0"/>
                    <a:pt x="2297" y="0"/>
                    <a:pt x="2297" y="0"/>
                  </a:cubicBezTo>
                  <a:cubicBezTo>
                    <a:pt x="2297" y="1"/>
                    <a:pt x="2297" y="2"/>
                    <a:pt x="2297" y="2"/>
                  </a:cubicBezTo>
                  <a:cubicBezTo>
                    <a:pt x="2298" y="5"/>
                    <a:pt x="2301" y="24"/>
                    <a:pt x="2305" y="16"/>
                  </a:cubicBezTo>
                  <a:close/>
                  <a:moveTo>
                    <a:pt x="2282" y="57"/>
                  </a:moveTo>
                  <a:cubicBezTo>
                    <a:pt x="2285" y="61"/>
                    <a:pt x="2299" y="86"/>
                    <a:pt x="2299" y="75"/>
                  </a:cubicBezTo>
                  <a:cubicBezTo>
                    <a:pt x="2299" y="64"/>
                    <a:pt x="2296" y="51"/>
                    <a:pt x="2293" y="40"/>
                  </a:cubicBezTo>
                  <a:cubicBezTo>
                    <a:pt x="2290" y="26"/>
                    <a:pt x="2287" y="13"/>
                    <a:pt x="2283" y="0"/>
                  </a:cubicBezTo>
                  <a:cubicBezTo>
                    <a:pt x="2252" y="0"/>
                    <a:pt x="2252" y="0"/>
                    <a:pt x="2252" y="0"/>
                  </a:cubicBezTo>
                  <a:cubicBezTo>
                    <a:pt x="2256" y="11"/>
                    <a:pt x="2261" y="21"/>
                    <a:pt x="2266" y="31"/>
                  </a:cubicBezTo>
                  <a:cubicBezTo>
                    <a:pt x="2271" y="40"/>
                    <a:pt x="2276" y="49"/>
                    <a:pt x="2282" y="57"/>
                  </a:cubicBezTo>
                  <a:close/>
                  <a:moveTo>
                    <a:pt x="2234" y="58"/>
                  </a:moveTo>
                  <a:cubicBezTo>
                    <a:pt x="2245" y="87"/>
                    <a:pt x="2265" y="107"/>
                    <a:pt x="2285" y="124"/>
                  </a:cubicBezTo>
                  <a:cubicBezTo>
                    <a:pt x="2287" y="125"/>
                    <a:pt x="2289" y="127"/>
                    <a:pt x="2291" y="127"/>
                  </a:cubicBezTo>
                  <a:cubicBezTo>
                    <a:pt x="2292" y="128"/>
                    <a:pt x="2293" y="128"/>
                    <a:pt x="2293" y="128"/>
                  </a:cubicBezTo>
                  <a:cubicBezTo>
                    <a:pt x="2295" y="127"/>
                    <a:pt x="2296" y="127"/>
                    <a:pt x="2297" y="125"/>
                  </a:cubicBezTo>
                  <a:cubicBezTo>
                    <a:pt x="2301" y="121"/>
                    <a:pt x="2295" y="107"/>
                    <a:pt x="2294" y="102"/>
                  </a:cubicBezTo>
                  <a:cubicBezTo>
                    <a:pt x="2290" y="94"/>
                    <a:pt x="2286" y="86"/>
                    <a:pt x="2282" y="78"/>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1128" y="1047"/>
                  </a:moveTo>
                  <a:cubicBezTo>
                    <a:pt x="1124" y="1032"/>
                    <a:pt x="1118" y="1009"/>
                    <a:pt x="1104" y="1004"/>
                  </a:cubicBezTo>
                  <a:cubicBezTo>
                    <a:pt x="1100" y="1003"/>
                    <a:pt x="1095" y="1004"/>
                    <a:pt x="1092" y="1008"/>
                  </a:cubicBezTo>
                  <a:cubicBezTo>
                    <a:pt x="1088" y="1014"/>
                    <a:pt x="1088" y="1022"/>
                    <a:pt x="1090" y="1029"/>
                  </a:cubicBezTo>
                  <a:cubicBezTo>
                    <a:pt x="1096" y="1050"/>
                    <a:pt x="1104" y="1070"/>
                    <a:pt x="1114" y="1089"/>
                  </a:cubicBezTo>
                  <a:cubicBezTo>
                    <a:pt x="1119" y="1098"/>
                    <a:pt x="1125" y="1107"/>
                    <a:pt x="1130" y="1116"/>
                  </a:cubicBezTo>
                  <a:cubicBezTo>
                    <a:pt x="1133" y="1120"/>
                    <a:pt x="1147" y="1144"/>
                    <a:pt x="1147" y="1134"/>
                  </a:cubicBezTo>
                  <a:cubicBezTo>
                    <a:pt x="1147" y="1122"/>
                    <a:pt x="1144" y="1109"/>
                    <a:pt x="1141" y="1098"/>
                  </a:cubicBezTo>
                  <a:cubicBezTo>
                    <a:pt x="1138" y="1081"/>
                    <a:pt x="1133" y="1064"/>
                    <a:pt x="1128" y="1047"/>
                  </a:cubicBezTo>
                  <a:close/>
                  <a:moveTo>
                    <a:pt x="2" y="0"/>
                  </a:moveTo>
                  <a:cubicBezTo>
                    <a:pt x="2" y="14"/>
                    <a:pt x="2" y="14"/>
                    <a:pt x="2" y="14"/>
                  </a:cubicBezTo>
                  <a:cubicBezTo>
                    <a:pt x="3" y="10"/>
                    <a:pt x="4" y="5"/>
                    <a:pt x="5" y="0"/>
                  </a:cubicBezTo>
                  <a:lnTo>
                    <a:pt x="2" y="0"/>
                  </a:lnTo>
                  <a:close/>
                  <a:moveTo>
                    <a:pt x="1082" y="1116"/>
                  </a:moveTo>
                  <a:cubicBezTo>
                    <a:pt x="1093" y="1145"/>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2"/>
                    <a:pt x="1134" y="1145"/>
                    <a:pt x="1130" y="1137"/>
                  </a:cubicBezTo>
                  <a:cubicBezTo>
                    <a:pt x="1124" y="1123"/>
                    <a:pt x="1117" y="1110"/>
                    <a:pt x="1108" y="1098"/>
                  </a:cubicBezTo>
                  <a:cubicBezTo>
                    <a:pt x="1105" y="1093"/>
                    <a:pt x="1101" y="1089"/>
                    <a:pt x="1096" y="1087"/>
                  </a:cubicBezTo>
                  <a:cubicBezTo>
                    <a:pt x="1091" y="1085"/>
                    <a:pt x="1085" y="1087"/>
                    <a:pt x="1082" y="1092"/>
                  </a:cubicBezTo>
                  <a:cubicBezTo>
                    <a:pt x="1080" y="1096"/>
                    <a:pt x="1079" y="1100"/>
                    <a:pt x="1080" y="1104"/>
                  </a:cubicBezTo>
                  <a:cubicBezTo>
                    <a:pt x="1080" y="1108"/>
                    <a:pt x="1081" y="1112"/>
                    <a:pt x="1082" y="1116"/>
                  </a:cubicBezTo>
                  <a:close/>
                  <a:moveTo>
                    <a:pt x="19" y="56"/>
                  </a:moveTo>
                  <a:cubicBezTo>
                    <a:pt x="25" y="48"/>
                    <a:pt x="31" y="40"/>
                    <a:pt x="36" y="32"/>
                  </a:cubicBezTo>
                  <a:cubicBezTo>
                    <a:pt x="42" y="22"/>
                    <a:pt x="48" y="11"/>
                    <a:pt x="53" y="0"/>
                  </a:cubicBezTo>
                  <a:cubicBezTo>
                    <a:pt x="19" y="0"/>
                    <a:pt x="19" y="0"/>
                    <a:pt x="19" y="0"/>
                  </a:cubicBezTo>
                  <a:cubicBezTo>
                    <a:pt x="16" y="10"/>
                    <a:pt x="13" y="20"/>
                    <a:pt x="10" y="29"/>
                  </a:cubicBezTo>
                  <a:cubicBezTo>
                    <a:pt x="8" y="38"/>
                    <a:pt x="4" y="50"/>
                    <a:pt x="2" y="59"/>
                  </a:cubicBezTo>
                  <a:cubicBezTo>
                    <a:pt x="2" y="75"/>
                    <a:pt x="2" y="75"/>
                    <a:pt x="2" y="75"/>
                  </a:cubicBezTo>
                  <a:cubicBezTo>
                    <a:pt x="6" y="76"/>
                    <a:pt x="14" y="63"/>
                    <a:pt x="19" y="56"/>
                  </a:cubicBezTo>
                  <a:close/>
                  <a:moveTo>
                    <a:pt x="9" y="675"/>
                  </a:moveTo>
                  <a:cubicBezTo>
                    <a:pt x="12" y="658"/>
                    <a:pt x="14" y="641"/>
                    <a:pt x="14" y="624"/>
                  </a:cubicBezTo>
                  <a:cubicBezTo>
                    <a:pt x="15" y="610"/>
                    <a:pt x="16" y="587"/>
                    <a:pt x="4" y="580"/>
                  </a:cubicBezTo>
                  <a:cubicBezTo>
                    <a:pt x="3" y="579"/>
                    <a:pt x="2" y="579"/>
                    <a:pt x="2" y="579"/>
                  </a:cubicBezTo>
                  <a:cubicBezTo>
                    <a:pt x="2" y="719"/>
                    <a:pt x="2" y="719"/>
                    <a:pt x="2" y="719"/>
                  </a:cubicBezTo>
                  <a:cubicBezTo>
                    <a:pt x="3" y="715"/>
                    <a:pt x="4" y="710"/>
                    <a:pt x="5" y="705"/>
                  </a:cubicBezTo>
                  <a:cubicBezTo>
                    <a:pt x="7" y="695"/>
                    <a:pt x="8" y="685"/>
                    <a:pt x="9" y="675"/>
                  </a:cubicBezTo>
                  <a:close/>
                  <a:moveTo>
                    <a:pt x="1082" y="408"/>
                  </a:moveTo>
                  <a:cubicBezTo>
                    <a:pt x="1093" y="437"/>
                    <a:pt x="1113" y="457"/>
                    <a:pt x="1133" y="474"/>
                  </a:cubicBezTo>
                  <a:cubicBezTo>
                    <a:pt x="1135" y="475"/>
                    <a:pt x="1137" y="477"/>
                    <a:pt x="1139" y="477"/>
                  </a:cubicBezTo>
                  <a:cubicBezTo>
                    <a:pt x="1140" y="478"/>
                    <a:pt x="1141" y="478"/>
                    <a:pt x="1142" y="477"/>
                  </a:cubicBezTo>
                  <a:cubicBezTo>
                    <a:pt x="1143" y="477"/>
                    <a:pt x="1144" y="477"/>
                    <a:pt x="1145" y="475"/>
                  </a:cubicBezTo>
                  <a:cubicBezTo>
                    <a:pt x="1149" y="470"/>
                    <a:pt x="1143" y="457"/>
                    <a:pt x="1142" y="452"/>
                  </a:cubicBezTo>
                  <a:cubicBezTo>
                    <a:pt x="1138" y="444"/>
                    <a:pt x="1134" y="436"/>
                    <a:pt x="1130" y="428"/>
                  </a:cubicBezTo>
                  <a:cubicBezTo>
                    <a:pt x="1124" y="415"/>
                    <a:pt x="1117" y="402"/>
                    <a:pt x="1108" y="390"/>
                  </a:cubicBezTo>
                  <a:cubicBezTo>
                    <a:pt x="1105" y="385"/>
                    <a:pt x="1101" y="380"/>
                    <a:pt x="1096" y="379"/>
                  </a:cubicBezTo>
                  <a:cubicBezTo>
                    <a:pt x="1091" y="377"/>
                    <a:pt x="1085" y="379"/>
                    <a:pt x="1082" y="384"/>
                  </a:cubicBezTo>
                  <a:cubicBezTo>
                    <a:pt x="1080" y="387"/>
                    <a:pt x="1079" y="392"/>
                    <a:pt x="1080" y="396"/>
                  </a:cubicBezTo>
                  <a:cubicBezTo>
                    <a:pt x="1080" y="400"/>
                    <a:pt x="1081" y="404"/>
                    <a:pt x="1082" y="408"/>
                  </a:cubicBezTo>
                  <a:close/>
                  <a:moveTo>
                    <a:pt x="1145" y="352"/>
                  </a:moveTo>
                  <a:cubicBezTo>
                    <a:pt x="1146" y="355"/>
                    <a:pt x="1149" y="374"/>
                    <a:pt x="1153" y="366"/>
                  </a:cubicBezTo>
                  <a:cubicBezTo>
                    <a:pt x="1155" y="361"/>
                    <a:pt x="1156" y="355"/>
                    <a:pt x="1157" y="350"/>
                  </a:cubicBezTo>
                  <a:cubicBezTo>
                    <a:pt x="1159" y="340"/>
                    <a:pt x="1160" y="329"/>
                    <a:pt x="1161" y="319"/>
                  </a:cubicBezTo>
                  <a:cubicBezTo>
                    <a:pt x="1164" y="302"/>
                    <a:pt x="1165" y="285"/>
                    <a:pt x="1166" y="268"/>
                  </a:cubicBezTo>
                  <a:cubicBezTo>
                    <a:pt x="1167" y="254"/>
                    <a:pt x="1168" y="231"/>
                    <a:pt x="1156" y="224"/>
                  </a:cubicBezTo>
                  <a:cubicBezTo>
                    <a:pt x="1151" y="221"/>
                    <a:pt x="1144" y="223"/>
                    <a:pt x="1140" y="228"/>
                  </a:cubicBezTo>
                  <a:cubicBezTo>
                    <a:pt x="1136" y="233"/>
                    <a:pt x="1134" y="240"/>
                    <a:pt x="1133" y="248"/>
                  </a:cubicBezTo>
                  <a:cubicBezTo>
                    <a:pt x="1134" y="273"/>
                    <a:pt x="1137" y="298"/>
                    <a:pt x="1140" y="323"/>
                  </a:cubicBezTo>
                  <a:cubicBezTo>
                    <a:pt x="1142" y="333"/>
                    <a:pt x="1143" y="342"/>
                    <a:pt x="1145" y="352"/>
                  </a:cubicBezTo>
                  <a:close/>
                  <a:moveTo>
                    <a:pt x="1114" y="380"/>
                  </a:moveTo>
                  <a:cubicBezTo>
                    <a:pt x="1119" y="390"/>
                    <a:pt x="1125" y="399"/>
                    <a:pt x="1130" y="407"/>
                  </a:cubicBezTo>
                  <a:cubicBezTo>
                    <a:pt x="1133" y="411"/>
                    <a:pt x="1147" y="435"/>
                    <a:pt x="1147" y="425"/>
                  </a:cubicBezTo>
                  <a:cubicBezTo>
                    <a:pt x="1147" y="414"/>
                    <a:pt x="1144" y="401"/>
                    <a:pt x="1141" y="390"/>
                  </a:cubicBezTo>
                  <a:cubicBezTo>
                    <a:pt x="1138" y="372"/>
                    <a:pt x="1133" y="355"/>
                    <a:pt x="1128" y="338"/>
                  </a:cubicBezTo>
                  <a:cubicBezTo>
                    <a:pt x="1124" y="324"/>
                    <a:pt x="1118" y="300"/>
                    <a:pt x="1104" y="296"/>
                  </a:cubicBezTo>
                  <a:cubicBezTo>
                    <a:pt x="1100" y="294"/>
                    <a:pt x="1095" y="295"/>
                    <a:pt x="1092" y="300"/>
                  </a:cubicBezTo>
                  <a:cubicBezTo>
                    <a:pt x="1088" y="305"/>
                    <a:pt x="1088" y="314"/>
                    <a:pt x="1090" y="320"/>
                  </a:cubicBezTo>
                  <a:cubicBezTo>
                    <a:pt x="1096" y="342"/>
                    <a:pt x="1104" y="362"/>
                    <a:pt x="1114" y="380"/>
                  </a:cubicBezTo>
                  <a:close/>
                  <a:moveTo>
                    <a:pt x="2308" y="580"/>
                  </a:moveTo>
                  <a:cubicBezTo>
                    <a:pt x="2303" y="577"/>
                    <a:pt x="2296" y="579"/>
                    <a:pt x="2292" y="584"/>
                  </a:cubicBezTo>
                  <a:cubicBezTo>
                    <a:pt x="2288" y="589"/>
                    <a:pt x="2286" y="596"/>
                    <a:pt x="2285" y="603"/>
                  </a:cubicBezTo>
                  <a:cubicBezTo>
                    <a:pt x="2286" y="629"/>
                    <a:pt x="2289" y="653"/>
                    <a:pt x="2292" y="678"/>
                  </a:cubicBezTo>
                  <a:cubicBezTo>
                    <a:pt x="2294" y="688"/>
                    <a:pt x="2295" y="698"/>
                    <a:pt x="2297" y="708"/>
                  </a:cubicBezTo>
                  <a:cubicBezTo>
                    <a:pt x="2298" y="711"/>
                    <a:pt x="2301" y="729"/>
                    <a:pt x="2305" y="721"/>
                  </a:cubicBezTo>
                  <a:cubicBezTo>
                    <a:pt x="2307" y="717"/>
                    <a:pt x="2308" y="710"/>
                    <a:pt x="2309" y="705"/>
                  </a:cubicBezTo>
                  <a:cubicBezTo>
                    <a:pt x="2311" y="695"/>
                    <a:pt x="2312" y="685"/>
                    <a:pt x="2313" y="675"/>
                  </a:cubicBezTo>
                  <a:cubicBezTo>
                    <a:pt x="2316" y="658"/>
                    <a:pt x="2317" y="641"/>
                    <a:pt x="2318" y="624"/>
                  </a:cubicBezTo>
                  <a:cubicBezTo>
                    <a:pt x="2319" y="610"/>
                    <a:pt x="2320" y="587"/>
                    <a:pt x="2308" y="580"/>
                  </a:cubicBezTo>
                  <a:close/>
                  <a:moveTo>
                    <a:pt x="3475" y="1115"/>
                  </a:moveTo>
                  <a:cubicBezTo>
                    <a:pt x="3481" y="1107"/>
                    <a:pt x="3487" y="1099"/>
                    <a:pt x="3492" y="1090"/>
                  </a:cubicBezTo>
                  <a:cubicBezTo>
                    <a:pt x="3499" y="1079"/>
                    <a:pt x="3505" y="1067"/>
                    <a:pt x="3511" y="1054"/>
                  </a:cubicBezTo>
                  <a:cubicBezTo>
                    <a:pt x="3516" y="1042"/>
                    <a:pt x="3522" y="1029"/>
                    <a:pt x="3520" y="1015"/>
                  </a:cubicBezTo>
                  <a:cubicBezTo>
                    <a:pt x="3520" y="1011"/>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ubicBezTo>
                    <a:pt x="3460" y="1137"/>
                    <a:pt x="3470" y="1122"/>
                    <a:pt x="3475" y="1115"/>
                  </a:cubicBezTo>
                  <a:close/>
                  <a:moveTo>
                    <a:pt x="3457" y="425"/>
                  </a:moveTo>
                  <a:cubicBezTo>
                    <a:pt x="3460" y="429"/>
                    <a:pt x="3470" y="413"/>
                    <a:pt x="3475" y="406"/>
                  </a:cubicBezTo>
                  <a:cubicBezTo>
                    <a:pt x="3481" y="398"/>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5"/>
                  </a:cubicBezTo>
                  <a:cubicBezTo>
                    <a:pt x="3502" y="297"/>
                    <a:pt x="3498" y="303"/>
                    <a:pt x="3494" y="310"/>
                  </a:cubicBezTo>
                  <a:cubicBezTo>
                    <a:pt x="3489" y="318"/>
                    <a:pt x="3484" y="325"/>
                    <a:pt x="3481" y="334"/>
                  </a:cubicBezTo>
                  <a:cubicBezTo>
                    <a:pt x="3475" y="349"/>
                    <a:pt x="3471" y="364"/>
                    <a:pt x="3466" y="379"/>
                  </a:cubicBezTo>
                  <a:cubicBezTo>
                    <a:pt x="3462" y="394"/>
                    <a:pt x="3453" y="420"/>
                    <a:pt x="3457" y="425"/>
                  </a:cubicBezTo>
                  <a:close/>
                  <a:moveTo>
                    <a:pt x="3449" y="352"/>
                  </a:moveTo>
                  <a:cubicBezTo>
                    <a:pt x="3450" y="355"/>
                    <a:pt x="3453" y="374"/>
                    <a:pt x="3457" y="366"/>
                  </a:cubicBezTo>
                  <a:cubicBezTo>
                    <a:pt x="3459" y="361"/>
                    <a:pt x="3460" y="355"/>
                    <a:pt x="3461" y="350"/>
                  </a:cubicBezTo>
                  <a:cubicBezTo>
                    <a:pt x="3463" y="340"/>
                    <a:pt x="3464" y="329"/>
                    <a:pt x="3465" y="319"/>
                  </a:cubicBezTo>
                  <a:cubicBezTo>
                    <a:pt x="3468" y="302"/>
                    <a:pt x="3469" y="285"/>
                    <a:pt x="3470" y="268"/>
                  </a:cubicBezTo>
                  <a:cubicBezTo>
                    <a:pt x="3471" y="254"/>
                    <a:pt x="3472" y="231"/>
                    <a:pt x="3460" y="224"/>
                  </a:cubicBezTo>
                  <a:cubicBezTo>
                    <a:pt x="3455" y="221"/>
                    <a:pt x="3448" y="223"/>
                    <a:pt x="3444" y="228"/>
                  </a:cubicBezTo>
                  <a:cubicBezTo>
                    <a:pt x="3440" y="233"/>
                    <a:pt x="3438" y="240"/>
                    <a:pt x="3437" y="248"/>
                  </a:cubicBezTo>
                  <a:cubicBezTo>
                    <a:pt x="3438" y="273"/>
                    <a:pt x="3441" y="298"/>
                    <a:pt x="3444" y="323"/>
                  </a:cubicBezTo>
                  <a:cubicBezTo>
                    <a:pt x="3446" y="333"/>
                    <a:pt x="3447" y="342"/>
                    <a:pt x="3449" y="352"/>
                  </a:cubicBezTo>
                  <a:close/>
                  <a:moveTo>
                    <a:pt x="3516" y="381"/>
                  </a:moveTo>
                  <a:cubicBezTo>
                    <a:pt x="3503" y="387"/>
                    <a:pt x="3492" y="401"/>
                    <a:pt x="3483" y="415"/>
                  </a:cubicBezTo>
                  <a:cubicBezTo>
                    <a:pt x="3471" y="432"/>
                    <a:pt x="3456" y="468"/>
                    <a:pt x="3459" y="474"/>
                  </a:cubicBezTo>
                  <a:cubicBezTo>
                    <a:pt x="3462" y="480"/>
                    <a:pt x="3500" y="455"/>
                    <a:pt x="3515" y="435"/>
                  </a:cubicBezTo>
                  <a:cubicBezTo>
                    <a:pt x="3523" y="424"/>
                    <a:pt x="3538" y="402"/>
                    <a:pt x="3529" y="386"/>
                  </a:cubicBezTo>
                  <a:cubicBezTo>
                    <a:pt x="3528" y="385"/>
                    <a:pt x="3527" y="383"/>
                    <a:pt x="3525" y="382"/>
                  </a:cubicBezTo>
                  <a:cubicBezTo>
                    <a:pt x="3525" y="382"/>
                    <a:pt x="3524" y="382"/>
                    <a:pt x="3524" y="381"/>
                  </a:cubicBezTo>
                  <a:cubicBezTo>
                    <a:pt x="3522" y="380"/>
                    <a:pt x="3519" y="380"/>
                    <a:pt x="3516" y="381"/>
                  </a:cubicBezTo>
                  <a:close/>
                  <a:moveTo>
                    <a:pt x="3418" y="380"/>
                  </a:moveTo>
                  <a:cubicBezTo>
                    <a:pt x="3423" y="390"/>
                    <a:pt x="3428" y="399"/>
                    <a:pt x="3434" y="407"/>
                  </a:cubicBezTo>
                  <a:cubicBezTo>
                    <a:pt x="3437" y="411"/>
                    <a:pt x="3451" y="435"/>
                    <a:pt x="3451" y="425"/>
                  </a:cubicBezTo>
                  <a:cubicBezTo>
                    <a:pt x="3451" y="414"/>
                    <a:pt x="3448" y="401"/>
                    <a:pt x="3445" y="390"/>
                  </a:cubicBezTo>
                  <a:cubicBezTo>
                    <a:pt x="3442" y="372"/>
                    <a:pt x="3437" y="355"/>
                    <a:pt x="3432" y="338"/>
                  </a:cubicBezTo>
                  <a:cubicBezTo>
                    <a:pt x="3427" y="324"/>
                    <a:pt x="3422" y="300"/>
                    <a:pt x="3408" y="296"/>
                  </a:cubicBezTo>
                  <a:cubicBezTo>
                    <a:pt x="3404" y="294"/>
                    <a:pt x="3399" y="295"/>
                    <a:pt x="3396" y="300"/>
                  </a:cubicBezTo>
                  <a:cubicBezTo>
                    <a:pt x="3392" y="305"/>
                    <a:pt x="3392" y="314"/>
                    <a:pt x="3394" y="320"/>
                  </a:cubicBezTo>
                  <a:cubicBezTo>
                    <a:pt x="3400" y="342"/>
                    <a:pt x="3408" y="362"/>
                    <a:pt x="3418" y="380"/>
                  </a:cubicBezTo>
                  <a:close/>
                  <a:moveTo>
                    <a:pt x="3457" y="1074"/>
                  </a:moveTo>
                  <a:cubicBezTo>
                    <a:pt x="3459" y="1069"/>
                    <a:pt x="3460" y="1063"/>
                    <a:pt x="3461" y="1058"/>
                  </a:cubicBezTo>
                  <a:cubicBezTo>
                    <a:pt x="3463" y="1048"/>
                    <a:pt x="3464" y="1038"/>
                    <a:pt x="3465" y="1028"/>
                  </a:cubicBezTo>
                  <a:cubicBezTo>
                    <a:pt x="3468" y="1011"/>
                    <a:pt x="3469" y="994"/>
                    <a:pt x="3470" y="977"/>
                  </a:cubicBezTo>
                  <a:cubicBezTo>
                    <a:pt x="3471" y="963"/>
                    <a:pt x="3472" y="940"/>
                    <a:pt x="3460" y="932"/>
                  </a:cubicBezTo>
                  <a:cubicBezTo>
                    <a:pt x="3455" y="929"/>
                    <a:pt x="3448" y="931"/>
                    <a:pt x="3444" y="937"/>
                  </a:cubicBezTo>
                  <a:cubicBezTo>
                    <a:pt x="3440" y="942"/>
                    <a:pt x="3438" y="949"/>
                    <a:pt x="3437" y="956"/>
                  </a:cubicBezTo>
                  <a:cubicBezTo>
                    <a:pt x="3438" y="981"/>
                    <a:pt x="3441" y="1006"/>
                    <a:pt x="3444" y="1031"/>
                  </a:cubicBezTo>
                  <a:cubicBezTo>
                    <a:pt x="3446" y="1041"/>
                    <a:pt x="3447" y="1051"/>
                    <a:pt x="3449" y="1061"/>
                  </a:cubicBezTo>
                  <a:cubicBezTo>
                    <a:pt x="3450" y="1064"/>
                    <a:pt x="3453" y="1082"/>
                    <a:pt x="3457" y="1074"/>
                  </a:cubicBezTo>
                  <a:close/>
                  <a:moveTo>
                    <a:pt x="3432" y="1047"/>
                  </a:moveTo>
                  <a:cubicBezTo>
                    <a:pt x="3427" y="1032"/>
                    <a:pt x="3422" y="1009"/>
                    <a:pt x="3408" y="1004"/>
                  </a:cubicBezTo>
                  <a:cubicBezTo>
                    <a:pt x="3404" y="1003"/>
                    <a:pt x="3399" y="1004"/>
                    <a:pt x="3396" y="1008"/>
                  </a:cubicBezTo>
                  <a:cubicBezTo>
                    <a:pt x="3392" y="1014"/>
                    <a:pt x="3392" y="1022"/>
                    <a:pt x="3394" y="1029"/>
                  </a:cubicBezTo>
                  <a:cubicBezTo>
                    <a:pt x="3400" y="1050"/>
                    <a:pt x="3408" y="1070"/>
                    <a:pt x="3418" y="1089"/>
                  </a:cubicBezTo>
                  <a:cubicBezTo>
                    <a:pt x="3423" y="1098"/>
                    <a:pt x="3428" y="1107"/>
                    <a:pt x="3434" y="1116"/>
                  </a:cubicBezTo>
                  <a:cubicBezTo>
                    <a:pt x="3437" y="1120"/>
                    <a:pt x="3451" y="1144"/>
                    <a:pt x="3451" y="1134"/>
                  </a:cubicBezTo>
                  <a:cubicBezTo>
                    <a:pt x="3451" y="1122"/>
                    <a:pt x="3448" y="1109"/>
                    <a:pt x="3445" y="1098"/>
                  </a:cubicBezTo>
                  <a:cubicBezTo>
                    <a:pt x="3442" y="1081"/>
                    <a:pt x="3437" y="1064"/>
                    <a:pt x="3432" y="1047"/>
                  </a:cubicBezTo>
                  <a:close/>
                  <a:moveTo>
                    <a:pt x="2308" y="1285"/>
                  </a:moveTo>
                  <a:cubicBezTo>
                    <a:pt x="2303" y="1282"/>
                    <a:pt x="2296" y="1284"/>
                    <a:pt x="2292" y="1289"/>
                  </a:cubicBezTo>
                  <a:cubicBezTo>
                    <a:pt x="2288" y="1294"/>
                    <a:pt x="2286" y="1302"/>
                    <a:pt x="2285" y="1309"/>
                  </a:cubicBezTo>
                  <a:cubicBezTo>
                    <a:pt x="2286" y="1334"/>
                    <a:pt x="2289" y="1359"/>
                    <a:pt x="2292" y="1384"/>
                  </a:cubicBezTo>
                  <a:cubicBezTo>
                    <a:pt x="2294" y="1394"/>
                    <a:pt x="2295" y="1404"/>
                    <a:pt x="2297" y="1413"/>
                  </a:cubicBezTo>
                  <a:cubicBezTo>
                    <a:pt x="2298" y="1416"/>
                    <a:pt x="2301" y="1435"/>
                    <a:pt x="2305" y="1427"/>
                  </a:cubicBezTo>
                  <a:cubicBezTo>
                    <a:pt x="2307" y="1422"/>
                    <a:pt x="2308" y="1416"/>
                    <a:pt x="2309" y="1411"/>
                  </a:cubicBezTo>
                  <a:cubicBezTo>
                    <a:pt x="2311" y="1401"/>
                    <a:pt x="2312" y="1391"/>
                    <a:pt x="2313" y="1381"/>
                  </a:cubicBezTo>
                  <a:cubicBezTo>
                    <a:pt x="2316" y="1364"/>
                    <a:pt x="2317" y="1347"/>
                    <a:pt x="2318" y="1330"/>
                  </a:cubicBezTo>
                  <a:cubicBezTo>
                    <a:pt x="2319" y="1315"/>
                    <a:pt x="2320" y="1293"/>
                    <a:pt x="2308" y="1285"/>
                  </a:cubicBezTo>
                  <a:close/>
                  <a:moveTo>
                    <a:pt x="2305" y="1486"/>
                  </a:moveTo>
                  <a:cubicBezTo>
                    <a:pt x="2308" y="1490"/>
                    <a:pt x="2318" y="1475"/>
                    <a:pt x="2323" y="1467"/>
                  </a:cubicBezTo>
                  <a:cubicBezTo>
                    <a:pt x="2329" y="1460"/>
                    <a:pt x="2335" y="1451"/>
                    <a:pt x="2340" y="1443"/>
                  </a:cubicBezTo>
                  <a:cubicBezTo>
                    <a:pt x="2347" y="1432"/>
                    <a:pt x="2353" y="1420"/>
                    <a:pt x="2359" y="1407"/>
                  </a:cubicBezTo>
                  <a:cubicBezTo>
                    <a:pt x="2364" y="1395"/>
                    <a:pt x="2370" y="1382"/>
                    <a:pt x="2368" y="1367"/>
                  </a:cubicBezTo>
                  <a:cubicBezTo>
                    <a:pt x="2368" y="1364"/>
                    <a:pt x="2367" y="1361"/>
                    <a:pt x="2366" y="1359"/>
                  </a:cubicBezTo>
                  <a:cubicBezTo>
                    <a:pt x="2363" y="1356"/>
                    <a:pt x="2360" y="1356"/>
                    <a:pt x="2357" y="1357"/>
                  </a:cubicBezTo>
                  <a:cubicBezTo>
                    <a:pt x="2350" y="1359"/>
                    <a:pt x="2346" y="1365"/>
                    <a:pt x="2342" y="1371"/>
                  </a:cubicBezTo>
                  <a:cubicBezTo>
                    <a:pt x="2337" y="1379"/>
                    <a:pt x="2332" y="1387"/>
                    <a:pt x="2329" y="1396"/>
                  </a:cubicBezTo>
                  <a:cubicBezTo>
                    <a:pt x="2323" y="1410"/>
                    <a:pt x="2319" y="1425"/>
                    <a:pt x="2314" y="1441"/>
                  </a:cubicBezTo>
                  <a:cubicBezTo>
                    <a:pt x="2310" y="1455"/>
                    <a:pt x="2301" y="1482"/>
                    <a:pt x="2305" y="1486"/>
                  </a:cubicBezTo>
                  <a:close/>
                  <a:moveTo>
                    <a:pt x="2280" y="1400"/>
                  </a:moveTo>
                  <a:cubicBezTo>
                    <a:pt x="2275" y="1385"/>
                    <a:pt x="2270" y="1362"/>
                    <a:pt x="2256" y="1357"/>
                  </a:cubicBezTo>
                  <a:cubicBezTo>
                    <a:pt x="2252" y="1355"/>
                    <a:pt x="2247" y="1357"/>
                    <a:pt x="2244" y="1361"/>
                  </a:cubicBezTo>
                  <a:cubicBezTo>
                    <a:pt x="2240" y="1366"/>
                    <a:pt x="2240" y="1375"/>
                    <a:pt x="2242" y="1382"/>
                  </a:cubicBezTo>
                  <a:cubicBezTo>
                    <a:pt x="2248" y="1403"/>
                    <a:pt x="2256" y="1423"/>
                    <a:pt x="2266" y="1442"/>
                  </a:cubicBezTo>
                  <a:cubicBezTo>
                    <a:pt x="2271" y="1451"/>
                    <a:pt x="2276" y="1460"/>
                    <a:pt x="2282" y="1468"/>
                  </a:cubicBezTo>
                  <a:cubicBezTo>
                    <a:pt x="2285" y="1473"/>
                    <a:pt x="2299" y="1497"/>
                    <a:pt x="2299" y="1487"/>
                  </a:cubicBezTo>
                  <a:cubicBezTo>
                    <a:pt x="2299" y="1475"/>
                    <a:pt x="2296" y="1462"/>
                    <a:pt x="2293" y="1451"/>
                  </a:cubicBezTo>
                  <a:cubicBezTo>
                    <a:pt x="2290" y="1434"/>
                    <a:pt x="2285" y="1416"/>
                    <a:pt x="2280" y="1400"/>
                  </a:cubicBezTo>
                  <a:close/>
                  <a:moveTo>
                    <a:pt x="3386" y="408"/>
                  </a:moveTo>
                  <a:cubicBezTo>
                    <a:pt x="3397" y="437"/>
                    <a:pt x="3417" y="457"/>
                    <a:pt x="3437" y="474"/>
                  </a:cubicBezTo>
                  <a:cubicBezTo>
                    <a:pt x="3439" y="475"/>
                    <a:pt x="3441" y="477"/>
                    <a:pt x="3443" y="477"/>
                  </a:cubicBezTo>
                  <a:cubicBezTo>
                    <a:pt x="3444" y="478"/>
                    <a:pt x="3445" y="478"/>
                    <a:pt x="3445" y="477"/>
                  </a:cubicBezTo>
                  <a:cubicBezTo>
                    <a:pt x="3447" y="477"/>
                    <a:pt x="3448" y="477"/>
                    <a:pt x="3449" y="475"/>
                  </a:cubicBezTo>
                  <a:cubicBezTo>
                    <a:pt x="3453" y="470"/>
                    <a:pt x="3447" y="457"/>
                    <a:pt x="3446" y="452"/>
                  </a:cubicBezTo>
                  <a:cubicBezTo>
                    <a:pt x="3442" y="444"/>
                    <a:pt x="3438" y="436"/>
                    <a:pt x="3434" y="428"/>
                  </a:cubicBezTo>
                  <a:cubicBezTo>
                    <a:pt x="3428" y="415"/>
                    <a:pt x="3421" y="402"/>
                    <a:pt x="3412" y="390"/>
                  </a:cubicBezTo>
                  <a:cubicBezTo>
                    <a:pt x="3409" y="385"/>
                    <a:pt x="3405" y="380"/>
                    <a:pt x="3400" y="379"/>
                  </a:cubicBezTo>
                  <a:cubicBezTo>
                    <a:pt x="3395" y="377"/>
                    <a:pt x="3389" y="379"/>
                    <a:pt x="3386" y="384"/>
                  </a:cubicBezTo>
                  <a:cubicBezTo>
                    <a:pt x="3384" y="387"/>
                    <a:pt x="3383" y="392"/>
                    <a:pt x="3384" y="396"/>
                  </a:cubicBezTo>
                  <a:cubicBezTo>
                    <a:pt x="3384" y="400"/>
                    <a:pt x="3385" y="404"/>
                    <a:pt x="3386" y="408"/>
                  </a:cubicBezTo>
                  <a:close/>
                  <a:moveTo>
                    <a:pt x="2280" y="694"/>
                  </a:moveTo>
                  <a:cubicBezTo>
                    <a:pt x="2275" y="680"/>
                    <a:pt x="2270" y="656"/>
                    <a:pt x="2256" y="651"/>
                  </a:cubicBezTo>
                  <a:cubicBezTo>
                    <a:pt x="2252" y="650"/>
                    <a:pt x="2247" y="651"/>
                    <a:pt x="2244" y="655"/>
                  </a:cubicBezTo>
                  <a:cubicBezTo>
                    <a:pt x="2240" y="661"/>
                    <a:pt x="2240" y="669"/>
                    <a:pt x="2242" y="676"/>
                  </a:cubicBezTo>
                  <a:cubicBezTo>
                    <a:pt x="2248" y="697"/>
                    <a:pt x="2256" y="718"/>
                    <a:pt x="2266" y="736"/>
                  </a:cubicBezTo>
                  <a:cubicBezTo>
                    <a:pt x="2271" y="745"/>
                    <a:pt x="2276" y="754"/>
                    <a:pt x="2282" y="763"/>
                  </a:cubicBezTo>
                  <a:cubicBezTo>
                    <a:pt x="2285" y="767"/>
                    <a:pt x="2299" y="791"/>
                    <a:pt x="2299" y="781"/>
                  </a:cubicBezTo>
                  <a:cubicBezTo>
                    <a:pt x="2299" y="769"/>
                    <a:pt x="2296" y="757"/>
                    <a:pt x="2293" y="745"/>
                  </a:cubicBezTo>
                  <a:cubicBezTo>
                    <a:pt x="2290" y="728"/>
                    <a:pt x="2285" y="711"/>
                    <a:pt x="2280" y="694"/>
                  </a:cubicBezTo>
                  <a:close/>
                  <a:moveTo>
                    <a:pt x="3386" y="1116"/>
                  </a:moveTo>
                  <a:cubicBezTo>
                    <a:pt x="3397" y="1145"/>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2"/>
                    <a:pt x="3438" y="1145"/>
                    <a:pt x="3434" y="1137"/>
                  </a:cubicBezTo>
                  <a:cubicBezTo>
                    <a:pt x="3428" y="1123"/>
                    <a:pt x="3421" y="1110"/>
                    <a:pt x="3412" y="1098"/>
                  </a:cubicBezTo>
                  <a:cubicBezTo>
                    <a:pt x="3409" y="1093"/>
                    <a:pt x="3405" y="1089"/>
                    <a:pt x="3400" y="1087"/>
                  </a:cubicBezTo>
                  <a:cubicBezTo>
                    <a:pt x="3395" y="1085"/>
                    <a:pt x="3389" y="1087"/>
                    <a:pt x="3386" y="1092"/>
                  </a:cubicBezTo>
                  <a:cubicBezTo>
                    <a:pt x="3384" y="1096"/>
                    <a:pt x="3383" y="1100"/>
                    <a:pt x="3384" y="1104"/>
                  </a:cubicBezTo>
                  <a:cubicBezTo>
                    <a:pt x="3384" y="1108"/>
                    <a:pt x="3385" y="1112"/>
                    <a:pt x="3386" y="1116"/>
                  </a:cubicBezTo>
                  <a:close/>
                  <a:moveTo>
                    <a:pt x="2323" y="762"/>
                  </a:moveTo>
                  <a:cubicBezTo>
                    <a:pt x="2329" y="754"/>
                    <a:pt x="2335" y="746"/>
                    <a:pt x="2340" y="737"/>
                  </a:cubicBezTo>
                  <a:cubicBezTo>
                    <a:pt x="2347" y="726"/>
                    <a:pt x="2353" y="714"/>
                    <a:pt x="2359" y="701"/>
                  </a:cubicBezTo>
                  <a:cubicBezTo>
                    <a:pt x="2364" y="689"/>
                    <a:pt x="2370" y="677"/>
                    <a:pt x="2368" y="662"/>
                  </a:cubicBezTo>
                  <a:cubicBezTo>
                    <a:pt x="2368" y="659"/>
                    <a:pt x="2367" y="655"/>
                    <a:pt x="2366" y="653"/>
                  </a:cubicBezTo>
                  <a:cubicBezTo>
                    <a:pt x="2363" y="650"/>
                    <a:pt x="2360" y="650"/>
                    <a:pt x="2357" y="651"/>
                  </a:cubicBezTo>
                  <a:cubicBezTo>
                    <a:pt x="2350" y="653"/>
                    <a:pt x="2346" y="659"/>
                    <a:pt x="2342" y="666"/>
                  </a:cubicBezTo>
                  <a:cubicBezTo>
                    <a:pt x="2337" y="673"/>
                    <a:pt x="2332" y="681"/>
                    <a:pt x="2329" y="690"/>
                  </a:cubicBezTo>
                  <a:cubicBezTo>
                    <a:pt x="2323" y="705"/>
                    <a:pt x="2319" y="720"/>
                    <a:pt x="2314" y="735"/>
                  </a:cubicBezTo>
                  <a:cubicBezTo>
                    <a:pt x="2310" y="750"/>
                    <a:pt x="2301" y="776"/>
                    <a:pt x="2305" y="780"/>
                  </a:cubicBezTo>
                  <a:cubicBezTo>
                    <a:pt x="2308" y="784"/>
                    <a:pt x="2318" y="769"/>
                    <a:pt x="2323" y="762"/>
                  </a:cubicBezTo>
                  <a:close/>
                  <a:moveTo>
                    <a:pt x="2305" y="75"/>
                  </a:moveTo>
                  <a:cubicBezTo>
                    <a:pt x="2308" y="79"/>
                    <a:pt x="2318" y="63"/>
                    <a:pt x="2323" y="56"/>
                  </a:cubicBezTo>
                  <a:cubicBezTo>
                    <a:pt x="2329" y="48"/>
                    <a:pt x="2335" y="40"/>
                    <a:pt x="2340" y="32"/>
                  </a:cubicBezTo>
                  <a:cubicBezTo>
                    <a:pt x="2346" y="22"/>
                    <a:pt x="2352" y="11"/>
                    <a:pt x="2357" y="0"/>
                  </a:cubicBezTo>
                  <a:cubicBezTo>
                    <a:pt x="2323" y="0"/>
                    <a:pt x="2323" y="0"/>
                    <a:pt x="2323" y="0"/>
                  </a:cubicBezTo>
                  <a:cubicBezTo>
                    <a:pt x="2320" y="10"/>
                    <a:pt x="2317" y="20"/>
                    <a:pt x="2314" y="29"/>
                  </a:cubicBezTo>
                  <a:cubicBezTo>
                    <a:pt x="2310" y="44"/>
                    <a:pt x="2301" y="71"/>
                    <a:pt x="2305" y="75"/>
                  </a:cubicBezTo>
                  <a:close/>
                  <a:moveTo>
                    <a:pt x="2285" y="1535"/>
                  </a:moveTo>
                  <a:cubicBezTo>
                    <a:pt x="2287" y="1536"/>
                    <a:pt x="2289" y="1538"/>
                    <a:pt x="2291" y="1539"/>
                  </a:cubicBezTo>
                  <a:cubicBezTo>
                    <a:pt x="2292" y="1539"/>
                    <a:pt x="2293" y="1539"/>
                    <a:pt x="2293" y="1539"/>
                  </a:cubicBezTo>
                  <a:cubicBezTo>
                    <a:pt x="2295" y="1539"/>
                    <a:pt x="2296" y="1538"/>
                    <a:pt x="2297" y="1537"/>
                  </a:cubicBezTo>
                  <a:cubicBezTo>
                    <a:pt x="2301" y="1532"/>
                    <a:pt x="2295" y="1518"/>
                    <a:pt x="2294" y="1514"/>
                  </a:cubicBezTo>
                  <a:cubicBezTo>
                    <a:pt x="2290" y="1505"/>
                    <a:pt x="2286" y="1497"/>
                    <a:pt x="2282" y="1490"/>
                  </a:cubicBezTo>
                  <a:cubicBezTo>
                    <a:pt x="2276" y="1476"/>
                    <a:pt x="2269" y="1463"/>
                    <a:pt x="2260" y="1451"/>
                  </a:cubicBezTo>
                  <a:cubicBezTo>
                    <a:pt x="2257" y="1446"/>
                    <a:pt x="2253" y="1442"/>
                    <a:pt x="2248" y="1440"/>
                  </a:cubicBezTo>
                  <a:cubicBezTo>
                    <a:pt x="2243" y="1438"/>
                    <a:pt x="2237" y="1440"/>
                    <a:pt x="2234" y="1445"/>
                  </a:cubicBezTo>
                  <a:cubicBezTo>
                    <a:pt x="2232" y="1448"/>
                    <a:pt x="2231" y="1453"/>
                    <a:pt x="2232" y="1457"/>
                  </a:cubicBezTo>
                  <a:cubicBezTo>
                    <a:pt x="2232" y="1461"/>
                    <a:pt x="2233" y="1465"/>
                    <a:pt x="2234" y="1469"/>
                  </a:cubicBezTo>
                  <a:cubicBezTo>
                    <a:pt x="2245" y="1498"/>
                    <a:pt x="2265" y="1518"/>
                    <a:pt x="2285" y="1535"/>
                  </a:cubicBezTo>
                  <a:close/>
                  <a:moveTo>
                    <a:pt x="19" y="762"/>
                  </a:moveTo>
                  <a:cubicBezTo>
                    <a:pt x="25" y="754"/>
                    <a:pt x="31" y="746"/>
                    <a:pt x="36" y="737"/>
                  </a:cubicBezTo>
                  <a:cubicBezTo>
                    <a:pt x="43" y="726"/>
                    <a:pt x="49" y="714"/>
                    <a:pt x="55" y="701"/>
                  </a:cubicBezTo>
                  <a:cubicBezTo>
                    <a:pt x="60" y="689"/>
                    <a:pt x="66" y="677"/>
                    <a:pt x="64" y="662"/>
                  </a:cubicBezTo>
                  <a:cubicBezTo>
                    <a:pt x="64" y="659"/>
                    <a:pt x="63" y="655"/>
                    <a:pt x="62" y="653"/>
                  </a:cubicBezTo>
                  <a:cubicBezTo>
                    <a:pt x="59" y="650"/>
                    <a:pt x="56" y="650"/>
                    <a:pt x="53" y="651"/>
                  </a:cubicBezTo>
                  <a:cubicBezTo>
                    <a:pt x="46" y="653"/>
                    <a:pt x="42" y="659"/>
                    <a:pt x="38" y="666"/>
                  </a:cubicBezTo>
                  <a:cubicBezTo>
                    <a:pt x="33" y="673"/>
                    <a:pt x="28" y="681"/>
                    <a:pt x="25" y="690"/>
                  </a:cubicBezTo>
                  <a:cubicBezTo>
                    <a:pt x="19" y="705"/>
                    <a:pt x="15" y="720"/>
                    <a:pt x="10" y="735"/>
                  </a:cubicBezTo>
                  <a:cubicBezTo>
                    <a:pt x="8" y="743"/>
                    <a:pt x="4" y="755"/>
                    <a:pt x="2" y="765"/>
                  </a:cubicBezTo>
                  <a:cubicBezTo>
                    <a:pt x="2" y="781"/>
                    <a:pt x="2" y="781"/>
                    <a:pt x="2" y="781"/>
                  </a:cubicBezTo>
                  <a:cubicBezTo>
                    <a:pt x="6" y="782"/>
                    <a:pt x="14" y="768"/>
                    <a:pt x="19" y="762"/>
                  </a:cubicBezTo>
                  <a:close/>
                  <a:moveTo>
                    <a:pt x="2373" y="1443"/>
                  </a:moveTo>
                  <a:cubicBezTo>
                    <a:pt x="2373" y="1443"/>
                    <a:pt x="2372" y="1443"/>
                    <a:pt x="2372" y="1443"/>
                  </a:cubicBezTo>
                  <a:cubicBezTo>
                    <a:pt x="2370" y="1441"/>
                    <a:pt x="2367" y="1442"/>
                    <a:pt x="2364" y="1443"/>
                  </a:cubicBezTo>
                  <a:cubicBezTo>
                    <a:pt x="2351" y="1448"/>
                    <a:pt x="2340" y="1463"/>
                    <a:pt x="2331" y="1476"/>
                  </a:cubicBezTo>
                  <a:cubicBezTo>
                    <a:pt x="2319" y="1493"/>
                    <a:pt x="2304" y="1529"/>
                    <a:pt x="2307" y="1535"/>
                  </a:cubicBezTo>
                  <a:cubicBezTo>
                    <a:pt x="2310" y="1542"/>
                    <a:pt x="2348" y="1517"/>
                    <a:pt x="2363" y="1496"/>
                  </a:cubicBezTo>
                  <a:cubicBezTo>
                    <a:pt x="2371" y="1485"/>
                    <a:pt x="2386" y="1463"/>
                    <a:pt x="2377" y="1448"/>
                  </a:cubicBezTo>
                  <a:cubicBezTo>
                    <a:pt x="2376" y="1446"/>
                    <a:pt x="2375" y="1444"/>
                    <a:pt x="2373" y="1443"/>
                  </a:cubicBezTo>
                  <a:close/>
                  <a:moveTo>
                    <a:pt x="2368" y="2073"/>
                  </a:moveTo>
                  <a:cubicBezTo>
                    <a:pt x="2368" y="2070"/>
                    <a:pt x="2367" y="2067"/>
                    <a:pt x="2366" y="2064"/>
                  </a:cubicBezTo>
                  <a:cubicBezTo>
                    <a:pt x="2363" y="2062"/>
                    <a:pt x="2360" y="2061"/>
                    <a:pt x="2357" y="2062"/>
                  </a:cubicBezTo>
                  <a:cubicBezTo>
                    <a:pt x="2350" y="2064"/>
                    <a:pt x="2346" y="2070"/>
                    <a:pt x="2342" y="2077"/>
                  </a:cubicBezTo>
                  <a:cubicBezTo>
                    <a:pt x="2337" y="2085"/>
                    <a:pt x="2332" y="2092"/>
                    <a:pt x="2329" y="2101"/>
                  </a:cubicBezTo>
                  <a:cubicBezTo>
                    <a:pt x="2323" y="2116"/>
                    <a:pt x="2319" y="2131"/>
                    <a:pt x="2314" y="2146"/>
                  </a:cubicBezTo>
                  <a:cubicBezTo>
                    <a:pt x="2313" y="2150"/>
                    <a:pt x="2312" y="2154"/>
                    <a:pt x="2310" y="2158"/>
                  </a:cubicBezTo>
                  <a:cubicBezTo>
                    <a:pt x="2333" y="2158"/>
                    <a:pt x="2333" y="2158"/>
                    <a:pt x="2333" y="2158"/>
                  </a:cubicBezTo>
                  <a:cubicBezTo>
                    <a:pt x="2336" y="2155"/>
                    <a:pt x="2338" y="2152"/>
                    <a:pt x="2340" y="2149"/>
                  </a:cubicBezTo>
                  <a:cubicBezTo>
                    <a:pt x="2347" y="2137"/>
                    <a:pt x="2353" y="2125"/>
                    <a:pt x="2359" y="2112"/>
                  </a:cubicBezTo>
                  <a:cubicBezTo>
                    <a:pt x="2364" y="2100"/>
                    <a:pt x="2370" y="2088"/>
                    <a:pt x="2368" y="2073"/>
                  </a:cubicBezTo>
                  <a:close/>
                  <a:moveTo>
                    <a:pt x="2373" y="738"/>
                  </a:moveTo>
                  <a:cubicBezTo>
                    <a:pt x="2373" y="738"/>
                    <a:pt x="2372" y="737"/>
                    <a:pt x="2372" y="737"/>
                  </a:cubicBezTo>
                  <a:cubicBezTo>
                    <a:pt x="2370" y="736"/>
                    <a:pt x="2367" y="736"/>
                    <a:pt x="2364" y="737"/>
                  </a:cubicBezTo>
                  <a:cubicBezTo>
                    <a:pt x="2351" y="742"/>
                    <a:pt x="2340" y="757"/>
                    <a:pt x="2331" y="770"/>
                  </a:cubicBezTo>
                  <a:cubicBezTo>
                    <a:pt x="2319" y="787"/>
                    <a:pt x="2304" y="823"/>
                    <a:pt x="2307" y="830"/>
                  </a:cubicBezTo>
                  <a:cubicBezTo>
                    <a:pt x="2310" y="836"/>
                    <a:pt x="2348" y="811"/>
                    <a:pt x="2363" y="791"/>
                  </a:cubicBezTo>
                  <a:cubicBezTo>
                    <a:pt x="2371" y="780"/>
                    <a:pt x="2386" y="758"/>
                    <a:pt x="2377" y="742"/>
                  </a:cubicBezTo>
                  <a:cubicBezTo>
                    <a:pt x="2376" y="740"/>
                    <a:pt x="2375" y="739"/>
                    <a:pt x="2373" y="738"/>
                  </a:cubicBezTo>
                  <a:close/>
                  <a:moveTo>
                    <a:pt x="2318" y="2035"/>
                  </a:moveTo>
                  <a:cubicBezTo>
                    <a:pt x="2319" y="2021"/>
                    <a:pt x="2320" y="1998"/>
                    <a:pt x="2308" y="1991"/>
                  </a:cubicBezTo>
                  <a:cubicBezTo>
                    <a:pt x="2303" y="1988"/>
                    <a:pt x="2296" y="1990"/>
                    <a:pt x="2292" y="1995"/>
                  </a:cubicBezTo>
                  <a:cubicBezTo>
                    <a:pt x="2288" y="2000"/>
                    <a:pt x="2286" y="2007"/>
                    <a:pt x="2285" y="2015"/>
                  </a:cubicBezTo>
                  <a:cubicBezTo>
                    <a:pt x="2286" y="2040"/>
                    <a:pt x="2289" y="2065"/>
                    <a:pt x="2292" y="2089"/>
                  </a:cubicBezTo>
                  <a:cubicBezTo>
                    <a:pt x="2294" y="2099"/>
                    <a:pt x="2295" y="2109"/>
                    <a:pt x="2297" y="2119"/>
                  </a:cubicBezTo>
                  <a:cubicBezTo>
                    <a:pt x="2298" y="2122"/>
                    <a:pt x="2301" y="2140"/>
                    <a:pt x="2305" y="2132"/>
                  </a:cubicBezTo>
                  <a:cubicBezTo>
                    <a:pt x="2307" y="2128"/>
                    <a:pt x="2308" y="2122"/>
                    <a:pt x="2309" y="2117"/>
                  </a:cubicBezTo>
                  <a:cubicBezTo>
                    <a:pt x="2311" y="2106"/>
                    <a:pt x="2312" y="2096"/>
                    <a:pt x="2313" y="2086"/>
                  </a:cubicBezTo>
                  <a:cubicBezTo>
                    <a:pt x="2316" y="2069"/>
                    <a:pt x="2317" y="2052"/>
                    <a:pt x="2318" y="2035"/>
                  </a:cubicBezTo>
                  <a:close/>
                  <a:moveTo>
                    <a:pt x="2248" y="2146"/>
                  </a:moveTo>
                  <a:cubicBezTo>
                    <a:pt x="2243" y="2144"/>
                    <a:pt x="2237" y="2145"/>
                    <a:pt x="2234" y="2151"/>
                  </a:cubicBezTo>
                  <a:cubicBezTo>
                    <a:pt x="2233" y="2153"/>
                    <a:pt x="2232" y="2156"/>
                    <a:pt x="2232" y="2158"/>
                  </a:cubicBezTo>
                  <a:cubicBezTo>
                    <a:pt x="2262" y="2158"/>
                    <a:pt x="2262" y="2158"/>
                    <a:pt x="2262" y="2158"/>
                  </a:cubicBezTo>
                  <a:cubicBezTo>
                    <a:pt x="2261" y="2158"/>
                    <a:pt x="2261" y="2157"/>
                    <a:pt x="2260" y="2157"/>
                  </a:cubicBezTo>
                  <a:cubicBezTo>
                    <a:pt x="2257" y="2152"/>
                    <a:pt x="2253" y="2147"/>
                    <a:pt x="2248" y="2146"/>
                  </a:cubicBezTo>
                  <a:close/>
                  <a:moveTo>
                    <a:pt x="2280" y="2105"/>
                  </a:moveTo>
                  <a:cubicBezTo>
                    <a:pt x="2275" y="2091"/>
                    <a:pt x="2270" y="2067"/>
                    <a:pt x="2256" y="2063"/>
                  </a:cubicBezTo>
                  <a:cubicBezTo>
                    <a:pt x="2252" y="2061"/>
                    <a:pt x="2247" y="2062"/>
                    <a:pt x="2244" y="2067"/>
                  </a:cubicBezTo>
                  <a:cubicBezTo>
                    <a:pt x="2240" y="2072"/>
                    <a:pt x="2240" y="2080"/>
                    <a:pt x="2242" y="2087"/>
                  </a:cubicBezTo>
                  <a:cubicBezTo>
                    <a:pt x="2248" y="2108"/>
                    <a:pt x="2256" y="2129"/>
                    <a:pt x="2266" y="2147"/>
                  </a:cubicBezTo>
                  <a:cubicBezTo>
                    <a:pt x="2268" y="2151"/>
                    <a:pt x="2270" y="2155"/>
                    <a:pt x="2272" y="2158"/>
                  </a:cubicBezTo>
                  <a:cubicBezTo>
                    <a:pt x="2294" y="2158"/>
                    <a:pt x="2294" y="2158"/>
                    <a:pt x="2294" y="2158"/>
                  </a:cubicBezTo>
                  <a:cubicBezTo>
                    <a:pt x="2293" y="2158"/>
                    <a:pt x="2293" y="2157"/>
                    <a:pt x="2293" y="2156"/>
                  </a:cubicBezTo>
                  <a:cubicBezTo>
                    <a:pt x="2290" y="2139"/>
                    <a:pt x="2285" y="2122"/>
                    <a:pt x="2280" y="2105"/>
                  </a:cubicBezTo>
                  <a:close/>
                  <a:moveTo>
                    <a:pt x="2373" y="2149"/>
                  </a:moveTo>
                  <a:cubicBezTo>
                    <a:pt x="2373" y="2149"/>
                    <a:pt x="2372" y="2148"/>
                    <a:pt x="2372" y="2148"/>
                  </a:cubicBezTo>
                  <a:cubicBezTo>
                    <a:pt x="2370" y="2147"/>
                    <a:pt x="2367" y="2147"/>
                    <a:pt x="2364" y="2148"/>
                  </a:cubicBezTo>
                  <a:cubicBezTo>
                    <a:pt x="2359" y="2150"/>
                    <a:pt x="2354" y="2154"/>
                    <a:pt x="2349" y="2158"/>
                  </a:cubicBezTo>
                  <a:cubicBezTo>
                    <a:pt x="2379" y="2158"/>
                    <a:pt x="2379" y="2158"/>
                    <a:pt x="2379" y="2158"/>
                  </a:cubicBezTo>
                  <a:cubicBezTo>
                    <a:pt x="2378" y="2157"/>
                    <a:pt x="2378" y="2155"/>
                    <a:pt x="2377" y="2153"/>
                  </a:cubicBezTo>
                  <a:cubicBezTo>
                    <a:pt x="2376" y="2151"/>
                    <a:pt x="2375" y="2150"/>
                    <a:pt x="2373" y="2149"/>
                  </a:cubicBezTo>
                  <a:close/>
                  <a:moveTo>
                    <a:pt x="2373" y="32"/>
                  </a:moveTo>
                  <a:cubicBezTo>
                    <a:pt x="2373" y="32"/>
                    <a:pt x="2372" y="32"/>
                    <a:pt x="2372" y="32"/>
                  </a:cubicBezTo>
                  <a:cubicBezTo>
                    <a:pt x="2370" y="30"/>
                    <a:pt x="2367" y="31"/>
                    <a:pt x="2364" y="32"/>
                  </a:cubicBezTo>
                  <a:cubicBezTo>
                    <a:pt x="2351" y="37"/>
                    <a:pt x="2340" y="51"/>
                    <a:pt x="2331" y="65"/>
                  </a:cubicBezTo>
                  <a:cubicBezTo>
                    <a:pt x="2319" y="82"/>
                    <a:pt x="2304" y="118"/>
                    <a:pt x="2307" y="124"/>
                  </a:cubicBezTo>
                  <a:cubicBezTo>
                    <a:pt x="2310" y="130"/>
                    <a:pt x="2348" y="105"/>
                    <a:pt x="2363" y="85"/>
                  </a:cubicBezTo>
                  <a:cubicBezTo>
                    <a:pt x="2371" y="74"/>
                    <a:pt x="2386" y="52"/>
                    <a:pt x="2377" y="36"/>
                  </a:cubicBezTo>
                  <a:cubicBezTo>
                    <a:pt x="2376" y="35"/>
                    <a:pt x="2375" y="33"/>
                    <a:pt x="2373" y="32"/>
                  </a:cubicBezTo>
                  <a:close/>
                  <a:moveTo>
                    <a:pt x="3525" y="1794"/>
                  </a:moveTo>
                  <a:cubicBezTo>
                    <a:pt x="3525" y="1794"/>
                    <a:pt x="3524" y="1794"/>
                    <a:pt x="3524" y="1794"/>
                  </a:cubicBezTo>
                  <a:cubicBezTo>
                    <a:pt x="3522" y="1792"/>
                    <a:pt x="3519" y="1793"/>
                    <a:pt x="3516" y="1794"/>
                  </a:cubicBezTo>
                  <a:cubicBezTo>
                    <a:pt x="3503" y="1799"/>
                    <a:pt x="3492" y="1813"/>
                    <a:pt x="3483" y="1827"/>
                  </a:cubicBezTo>
                  <a:cubicBezTo>
                    <a:pt x="3471" y="1844"/>
                    <a:pt x="3456" y="1880"/>
                    <a:pt x="3459" y="1886"/>
                  </a:cubicBezTo>
                  <a:cubicBezTo>
                    <a:pt x="3462" y="1892"/>
                    <a:pt x="3500" y="1868"/>
                    <a:pt x="3515" y="1847"/>
                  </a:cubicBezTo>
                  <a:cubicBezTo>
                    <a:pt x="3523" y="1836"/>
                    <a:pt x="3538" y="1814"/>
                    <a:pt x="3529" y="1799"/>
                  </a:cubicBezTo>
                  <a:cubicBezTo>
                    <a:pt x="3528" y="1797"/>
                    <a:pt x="3527" y="1795"/>
                    <a:pt x="3525" y="1794"/>
                  </a:cubicBezTo>
                  <a:close/>
                  <a:moveTo>
                    <a:pt x="3525" y="1091"/>
                  </a:moveTo>
                  <a:cubicBezTo>
                    <a:pt x="3525" y="1090"/>
                    <a:pt x="3524" y="1090"/>
                    <a:pt x="3524" y="1090"/>
                  </a:cubicBezTo>
                  <a:cubicBezTo>
                    <a:pt x="3522" y="1089"/>
                    <a:pt x="3519" y="1089"/>
                    <a:pt x="3516" y="1090"/>
                  </a:cubicBezTo>
                  <a:cubicBezTo>
                    <a:pt x="3503" y="1095"/>
                    <a:pt x="3492" y="1110"/>
                    <a:pt x="3483" y="1123"/>
                  </a:cubicBezTo>
                  <a:cubicBezTo>
                    <a:pt x="3471" y="1140"/>
                    <a:pt x="3456" y="1176"/>
                    <a:pt x="3459" y="1182"/>
                  </a:cubicBezTo>
                  <a:cubicBezTo>
                    <a:pt x="3462" y="1189"/>
                    <a:pt x="3500" y="1164"/>
                    <a:pt x="3515" y="1143"/>
                  </a:cubicBezTo>
                  <a:cubicBezTo>
                    <a:pt x="3523" y="1132"/>
                    <a:pt x="3538" y="1111"/>
                    <a:pt x="3529" y="1095"/>
                  </a:cubicBezTo>
                  <a:cubicBezTo>
                    <a:pt x="3528" y="1093"/>
                    <a:pt x="3527" y="1092"/>
                    <a:pt x="3525" y="1091"/>
                  </a:cubicBezTo>
                  <a:close/>
                  <a:moveTo>
                    <a:pt x="3475" y="1818"/>
                  </a:moveTo>
                  <a:cubicBezTo>
                    <a:pt x="3481" y="1810"/>
                    <a:pt x="3487" y="1802"/>
                    <a:pt x="3492" y="1794"/>
                  </a:cubicBezTo>
                  <a:cubicBezTo>
                    <a:pt x="3499" y="1782"/>
                    <a:pt x="3505" y="1770"/>
                    <a:pt x="3511" y="1758"/>
                  </a:cubicBezTo>
                  <a:cubicBezTo>
                    <a:pt x="3516" y="1745"/>
                    <a:pt x="3522" y="1733"/>
                    <a:pt x="3520" y="1718"/>
                  </a:cubicBezTo>
                  <a:cubicBezTo>
                    <a:pt x="3520" y="1715"/>
                    <a:pt x="3519" y="1712"/>
                    <a:pt x="3517" y="1710"/>
                  </a:cubicBezTo>
                  <a:cubicBezTo>
                    <a:pt x="3515" y="1707"/>
                    <a:pt x="3512" y="1707"/>
                    <a:pt x="3509" y="1708"/>
                  </a:cubicBezTo>
                  <a:cubicBezTo>
                    <a:pt x="3502" y="1710"/>
                    <a:pt x="3498" y="1716"/>
                    <a:pt x="3494" y="1722"/>
                  </a:cubicBezTo>
                  <a:cubicBezTo>
                    <a:pt x="3489" y="1730"/>
                    <a:pt x="3484" y="1738"/>
                    <a:pt x="3481" y="1746"/>
                  </a:cubicBezTo>
                  <a:cubicBezTo>
                    <a:pt x="3475" y="1761"/>
                    <a:pt x="3471" y="1776"/>
                    <a:pt x="3466" y="1792"/>
                  </a:cubicBezTo>
                  <a:cubicBezTo>
                    <a:pt x="3462" y="1806"/>
                    <a:pt x="3453" y="1833"/>
                    <a:pt x="3457" y="1837"/>
                  </a:cubicBezTo>
                  <a:cubicBezTo>
                    <a:pt x="3460" y="1841"/>
                    <a:pt x="3470" y="1826"/>
                    <a:pt x="3475" y="1818"/>
                  </a:cubicBezTo>
                  <a:close/>
                  <a:moveTo>
                    <a:pt x="3434" y="1840"/>
                  </a:moveTo>
                  <a:cubicBezTo>
                    <a:pt x="3428" y="1827"/>
                    <a:pt x="3421" y="1814"/>
                    <a:pt x="3412" y="1802"/>
                  </a:cubicBezTo>
                  <a:cubicBezTo>
                    <a:pt x="3409" y="1797"/>
                    <a:pt x="3405" y="1793"/>
                    <a:pt x="3400" y="1791"/>
                  </a:cubicBezTo>
                  <a:cubicBezTo>
                    <a:pt x="3395" y="1789"/>
                    <a:pt x="3389" y="1791"/>
                    <a:pt x="3386" y="1796"/>
                  </a:cubicBezTo>
                  <a:cubicBezTo>
                    <a:pt x="3384" y="1799"/>
                    <a:pt x="3383" y="1804"/>
                    <a:pt x="3384" y="1808"/>
                  </a:cubicBezTo>
                  <a:cubicBezTo>
                    <a:pt x="3384" y="1812"/>
                    <a:pt x="3385" y="1816"/>
                    <a:pt x="3386" y="1820"/>
                  </a:cubicBezTo>
                  <a:cubicBezTo>
                    <a:pt x="3397" y="1849"/>
                    <a:pt x="3417" y="1869"/>
                    <a:pt x="3437" y="1886"/>
                  </a:cubicBezTo>
                  <a:cubicBezTo>
                    <a:pt x="3439" y="1887"/>
                    <a:pt x="3441" y="1889"/>
                    <a:pt x="3443" y="1889"/>
                  </a:cubicBezTo>
                  <a:cubicBezTo>
                    <a:pt x="3444" y="1890"/>
                    <a:pt x="3445" y="1890"/>
                    <a:pt x="3445" y="1890"/>
                  </a:cubicBezTo>
                  <a:cubicBezTo>
                    <a:pt x="3447" y="1889"/>
                    <a:pt x="3448" y="1889"/>
                    <a:pt x="3449" y="1888"/>
                  </a:cubicBezTo>
                  <a:cubicBezTo>
                    <a:pt x="3453" y="1883"/>
                    <a:pt x="3447" y="1869"/>
                    <a:pt x="3446" y="1865"/>
                  </a:cubicBezTo>
                  <a:cubicBezTo>
                    <a:pt x="3442" y="1856"/>
                    <a:pt x="3438" y="1848"/>
                    <a:pt x="3434" y="1840"/>
                  </a:cubicBezTo>
                  <a:close/>
                  <a:moveTo>
                    <a:pt x="3457" y="1778"/>
                  </a:moveTo>
                  <a:cubicBezTo>
                    <a:pt x="3459" y="1773"/>
                    <a:pt x="3460" y="1767"/>
                    <a:pt x="3461" y="1762"/>
                  </a:cubicBezTo>
                  <a:cubicBezTo>
                    <a:pt x="3463" y="1752"/>
                    <a:pt x="3464" y="1742"/>
                    <a:pt x="3465" y="1731"/>
                  </a:cubicBezTo>
                  <a:cubicBezTo>
                    <a:pt x="3468" y="1715"/>
                    <a:pt x="3469" y="1698"/>
                    <a:pt x="3470" y="1680"/>
                  </a:cubicBezTo>
                  <a:cubicBezTo>
                    <a:pt x="3471" y="1666"/>
                    <a:pt x="3472" y="1643"/>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4"/>
                  </a:cubicBezTo>
                  <a:cubicBezTo>
                    <a:pt x="3450" y="1767"/>
                    <a:pt x="3453" y="1786"/>
                    <a:pt x="3457" y="1778"/>
                  </a:cubicBezTo>
                  <a:close/>
                  <a:moveTo>
                    <a:pt x="3432" y="1751"/>
                  </a:moveTo>
                  <a:cubicBezTo>
                    <a:pt x="3427" y="1736"/>
                    <a:pt x="3422" y="1713"/>
                    <a:pt x="3408" y="1708"/>
                  </a:cubicBezTo>
                  <a:cubicBezTo>
                    <a:pt x="3404" y="1706"/>
                    <a:pt x="3399" y="1707"/>
                    <a:pt x="3396" y="1712"/>
                  </a:cubicBezTo>
                  <a:cubicBezTo>
                    <a:pt x="3392" y="1717"/>
                    <a:pt x="3392" y="1726"/>
                    <a:pt x="3394" y="1733"/>
                  </a:cubicBezTo>
                  <a:cubicBezTo>
                    <a:pt x="3400" y="1754"/>
                    <a:pt x="3408" y="1774"/>
                    <a:pt x="3418" y="1793"/>
                  </a:cubicBezTo>
                  <a:cubicBezTo>
                    <a:pt x="3423" y="1802"/>
                    <a:pt x="3428" y="1811"/>
                    <a:pt x="3434" y="1819"/>
                  </a:cubicBezTo>
                  <a:cubicBezTo>
                    <a:pt x="3437" y="1823"/>
                    <a:pt x="3451" y="1848"/>
                    <a:pt x="3451" y="1838"/>
                  </a:cubicBezTo>
                  <a:cubicBezTo>
                    <a:pt x="3451" y="1826"/>
                    <a:pt x="3448" y="1813"/>
                    <a:pt x="3445" y="1802"/>
                  </a:cubicBezTo>
                  <a:cubicBezTo>
                    <a:pt x="3442" y="1784"/>
                    <a:pt x="3437" y="1767"/>
                    <a:pt x="3432" y="1751"/>
                  </a:cubicBezTo>
                  <a:close/>
                  <a:moveTo>
                    <a:pt x="1221" y="382"/>
                  </a:moveTo>
                  <a:cubicBezTo>
                    <a:pt x="1221" y="382"/>
                    <a:pt x="1220" y="382"/>
                    <a:pt x="1220" y="381"/>
                  </a:cubicBezTo>
                  <a:cubicBezTo>
                    <a:pt x="1218" y="380"/>
                    <a:pt x="1215" y="380"/>
                    <a:pt x="1212" y="381"/>
                  </a:cubicBezTo>
                  <a:cubicBezTo>
                    <a:pt x="1199" y="387"/>
                    <a:pt x="1188" y="401"/>
                    <a:pt x="1179" y="415"/>
                  </a:cubicBezTo>
                  <a:cubicBezTo>
                    <a:pt x="1168" y="432"/>
                    <a:pt x="1152" y="468"/>
                    <a:pt x="1155" y="474"/>
                  </a:cubicBezTo>
                  <a:cubicBezTo>
                    <a:pt x="1158" y="480"/>
                    <a:pt x="1196" y="455"/>
                    <a:pt x="1211" y="435"/>
                  </a:cubicBezTo>
                  <a:cubicBezTo>
                    <a:pt x="1219" y="424"/>
                    <a:pt x="1234" y="402"/>
                    <a:pt x="1225" y="386"/>
                  </a:cubicBezTo>
                  <a:cubicBezTo>
                    <a:pt x="1224" y="385"/>
                    <a:pt x="1223" y="383"/>
                    <a:pt x="1221" y="382"/>
                  </a:cubicBezTo>
                  <a:close/>
                  <a:moveTo>
                    <a:pt x="69" y="2149"/>
                  </a:moveTo>
                  <a:cubicBezTo>
                    <a:pt x="69" y="2149"/>
                    <a:pt x="68" y="2148"/>
                    <a:pt x="68" y="2148"/>
                  </a:cubicBezTo>
                  <a:cubicBezTo>
                    <a:pt x="66" y="2147"/>
                    <a:pt x="63" y="2147"/>
                    <a:pt x="60" y="2148"/>
                  </a:cubicBezTo>
                  <a:cubicBezTo>
                    <a:pt x="55" y="2150"/>
                    <a:pt x="50" y="2154"/>
                    <a:pt x="45" y="2158"/>
                  </a:cubicBezTo>
                  <a:cubicBezTo>
                    <a:pt x="75" y="2158"/>
                    <a:pt x="75" y="2158"/>
                    <a:pt x="75" y="2158"/>
                  </a:cubicBezTo>
                  <a:cubicBezTo>
                    <a:pt x="74" y="2157"/>
                    <a:pt x="74" y="2155"/>
                    <a:pt x="73" y="2153"/>
                  </a:cubicBezTo>
                  <a:cubicBezTo>
                    <a:pt x="72" y="2151"/>
                    <a:pt x="71" y="2150"/>
                    <a:pt x="69" y="2149"/>
                  </a:cubicBezTo>
                  <a:close/>
                  <a:moveTo>
                    <a:pt x="69" y="1443"/>
                  </a:moveTo>
                  <a:cubicBezTo>
                    <a:pt x="69" y="1443"/>
                    <a:pt x="68" y="1443"/>
                    <a:pt x="68" y="1443"/>
                  </a:cubicBezTo>
                  <a:cubicBezTo>
                    <a:pt x="66" y="1441"/>
                    <a:pt x="63" y="1442"/>
                    <a:pt x="60" y="1443"/>
                  </a:cubicBezTo>
                  <a:cubicBezTo>
                    <a:pt x="47" y="1448"/>
                    <a:pt x="36" y="1463"/>
                    <a:pt x="27" y="1476"/>
                  </a:cubicBezTo>
                  <a:cubicBezTo>
                    <a:pt x="16" y="1493"/>
                    <a:pt x="0" y="1529"/>
                    <a:pt x="3" y="1535"/>
                  </a:cubicBezTo>
                  <a:cubicBezTo>
                    <a:pt x="6" y="1542"/>
                    <a:pt x="44" y="1517"/>
                    <a:pt x="59" y="1496"/>
                  </a:cubicBezTo>
                  <a:cubicBezTo>
                    <a:pt x="67" y="1485"/>
                    <a:pt x="82" y="1463"/>
                    <a:pt x="73" y="1448"/>
                  </a:cubicBezTo>
                  <a:cubicBezTo>
                    <a:pt x="72" y="1446"/>
                    <a:pt x="71" y="1444"/>
                    <a:pt x="69" y="1443"/>
                  </a:cubicBezTo>
                  <a:close/>
                  <a:moveTo>
                    <a:pt x="64" y="2073"/>
                  </a:moveTo>
                  <a:cubicBezTo>
                    <a:pt x="64" y="2070"/>
                    <a:pt x="63" y="2067"/>
                    <a:pt x="62" y="2064"/>
                  </a:cubicBezTo>
                  <a:cubicBezTo>
                    <a:pt x="59" y="2062"/>
                    <a:pt x="56" y="2061"/>
                    <a:pt x="53" y="2062"/>
                  </a:cubicBezTo>
                  <a:cubicBezTo>
                    <a:pt x="46" y="2064"/>
                    <a:pt x="42" y="2070"/>
                    <a:pt x="38" y="2077"/>
                  </a:cubicBezTo>
                  <a:cubicBezTo>
                    <a:pt x="33" y="2085"/>
                    <a:pt x="28" y="2092"/>
                    <a:pt x="25" y="2101"/>
                  </a:cubicBezTo>
                  <a:cubicBezTo>
                    <a:pt x="19" y="2116"/>
                    <a:pt x="15" y="2131"/>
                    <a:pt x="10" y="2146"/>
                  </a:cubicBezTo>
                  <a:cubicBezTo>
                    <a:pt x="9" y="2150"/>
                    <a:pt x="8" y="2154"/>
                    <a:pt x="6" y="2158"/>
                  </a:cubicBezTo>
                  <a:cubicBezTo>
                    <a:pt x="30" y="2158"/>
                    <a:pt x="30" y="2158"/>
                    <a:pt x="30" y="2158"/>
                  </a:cubicBezTo>
                  <a:cubicBezTo>
                    <a:pt x="32" y="2155"/>
                    <a:pt x="34" y="2152"/>
                    <a:pt x="36" y="2149"/>
                  </a:cubicBezTo>
                  <a:cubicBezTo>
                    <a:pt x="43" y="2137"/>
                    <a:pt x="49" y="2125"/>
                    <a:pt x="55" y="2112"/>
                  </a:cubicBezTo>
                  <a:cubicBezTo>
                    <a:pt x="60" y="2100"/>
                    <a:pt x="66" y="2088"/>
                    <a:pt x="64" y="2073"/>
                  </a:cubicBezTo>
                  <a:close/>
                  <a:moveTo>
                    <a:pt x="19" y="1467"/>
                  </a:moveTo>
                  <a:cubicBezTo>
                    <a:pt x="25" y="1460"/>
                    <a:pt x="31" y="1451"/>
                    <a:pt x="36" y="1443"/>
                  </a:cubicBezTo>
                  <a:cubicBezTo>
                    <a:pt x="43" y="1432"/>
                    <a:pt x="49" y="1420"/>
                    <a:pt x="55" y="1407"/>
                  </a:cubicBezTo>
                  <a:cubicBezTo>
                    <a:pt x="60" y="1395"/>
                    <a:pt x="66" y="1382"/>
                    <a:pt x="64" y="1367"/>
                  </a:cubicBezTo>
                  <a:cubicBezTo>
                    <a:pt x="64" y="1364"/>
                    <a:pt x="63" y="1361"/>
                    <a:pt x="62" y="1359"/>
                  </a:cubicBezTo>
                  <a:cubicBezTo>
                    <a:pt x="59" y="1356"/>
                    <a:pt x="56" y="1356"/>
                    <a:pt x="53" y="1357"/>
                  </a:cubicBezTo>
                  <a:cubicBezTo>
                    <a:pt x="46" y="1359"/>
                    <a:pt x="42" y="1365"/>
                    <a:pt x="38" y="1371"/>
                  </a:cubicBezTo>
                  <a:cubicBezTo>
                    <a:pt x="33" y="1379"/>
                    <a:pt x="28" y="1387"/>
                    <a:pt x="25" y="1396"/>
                  </a:cubicBezTo>
                  <a:cubicBezTo>
                    <a:pt x="19" y="1410"/>
                    <a:pt x="15" y="1425"/>
                    <a:pt x="10" y="1441"/>
                  </a:cubicBezTo>
                  <a:cubicBezTo>
                    <a:pt x="8" y="1449"/>
                    <a:pt x="4" y="1461"/>
                    <a:pt x="2" y="1470"/>
                  </a:cubicBezTo>
                  <a:cubicBezTo>
                    <a:pt x="2" y="1487"/>
                    <a:pt x="2" y="1487"/>
                    <a:pt x="2" y="1487"/>
                  </a:cubicBezTo>
                  <a:cubicBezTo>
                    <a:pt x="6" y="1488"/>
                    <a:pt x="14" y="1474"/>
                    <a:pt x="19" y="1467"/>
                  </a:cubicBezTo>
                  <a:close/>
                  <a:moveTo>
                    <a:pt x="9" y="1381"/>
                  </a:moveTo>
                  <a:cubicBezTo>
                    <a:pt x="12" y="1364"/>
                    <a:pt x="14" y="1347"/>
                    <a:pt x="14" y="1330"/>
                  </a:cubicBezTo>
                  <a:cubicBezTo>
                    <a:pt x="15" y="1315"/>
                    <a:pt x="16" y="1293"/>
                    <a:pt x="4" y="1285"/>
                  </a:cubicBezTo>
                  <a:cubicBezTo>
                    <a:pt x="3" y="1285"/>
                    <a:pt x="2" y="1285"/>
                    <a:pt x="2" y="1284"/>
                  </a:cubicBezTo>
                  <a:cubicBezTo>
                    <a:pt x="2" y="1425"/>
                    <a:pt x="2" y="1425"/>
                    <a:pt x="2" y="1425"/>
                  </a:cubicBezTo>
                  <a:cubicBezTo>
                    <a:pt x="3" y="1421"/>
                    <a:pt x="4" y="1415"/>
                    <a:pt x="5" y="1411"/>
                  </a:cubicBezTo>
                  <a:cubicBezTo>
                    <a:pt x="7" y="1401"/>
                    <a:pt x="8" y="1391"/>
                    <a:pt x="9" y="1381"/>
                  </a:cubicBezTo>
                  <a:close/>
                  <a:moveTo>
                    <a:pt x="69" y="738"/>
                  </a:moveTo>
                  <a:cubicBezTo>
                    <a:pt x="69" y="738"/>
                    <a:pt x="68" y="737"/>
                    <a:pt x="68" y="737"/>
                  </a:cubicBezTo>
                  <a:cubicBezTo>
                    <a:pt x="66" y="736"/>
                    <a:pt x="63" y="736"/>
                    <a:pt x="60" y="737"/>
                  </a:cubicBezTo>
                  <a:cubicBezTo>
                    <a:pt x="47" y="742"/>
                    <a:pt x="36" y="757"/>
                    <a:pt x="27" y="770"/>
                  </a:cubicBezTo>
                  <a:cubicBezTo>
                    <a:pt x="16" y="787"/>
                    <a:pt x="0" y="823"/>
                    <a:pt x="3" y="830"/>
                  </a:cubicBezTo>
                  <a:cubicBezTo>
                    <a:pt x="6" y="836"/>
                    <a:pt x="44" y="811"/>
                    <a:pt x="59" y="791"/>
                  </a:cubicBezTo>
                  <a:cubicBezTo>
                    <a:pt x="67" y="780"/>
                    <a:pt x="82" y="758"/>
                    <a:pt x="73" y="742"/>
                  </a:cubicBezTo>
                  <a:cubicBezTo>
                    <a:pt x="72" y="740"/>
                    <a:pt x="71" y="739"/>
                    <a:pt x="69" y="738"/>
                  </a:cubicBezTo>
                  <a:close/>
                  <a:moveTo>
                    <a:pt x="14" y="2035"/>
                  </a:moveTo>
                  <a:cubicBezTo>
                    <a:pt x="15" y="2021"/>
                    <a:pt x="16" y="1998"/>
                    <a:pt x="4" y="1991"/>
                  </a:cubicBezTo>
                  <a:cubicBezTo>
                    <a:pt x="3" y="1990"/>
                    <a:pt x="2" y="1990"/>
                    <a:pt x="2" y="1990"/>
                  </a:cubicBezTo>
                  <a:cubicBezTo>
                    <a:pt x="2" y="2131"/>
                    <a:pt x="2" y="2131"/>
                    <a:pt x="2" y="2131"/>
                  </a:cubicBezTo>
                  <a:cubicBezTo>
                    <a:pt x="3" y="2126"/>
                    <a:pt x="4" y="2121"/>
                    <a:pt x="5" y="2117"/>
                  </a:cubicBezTo>
                  <a:cubicBezTo>
                    <a:pt x="7" y="2106"/>
                    <a:pt x="8" y="2096"/>
                    <a:pt x="9" y="2086"/>
                  </a:cubicBezTo>
                  <a:cubicBezTo>
                    <a:pt x="12" y="2069"/>
                    <a:pt x="14" y="2052"/>
                    <a:pt x="14" y="2035"/>
                  </a:cubicBezTo>
                  <a:close/>
                  <a:moveTo>
                    <a:pt x="1153" y="1778"/>
                  </a:moveTo>
                  <a:cubicBezTo>
                    <a:pt x="1155" y="1773"/>
                    <a:pt x="1156" y="1767"/>
                    <a:pt x="1157" y="1762"/>
                  </a:cubicBezTo>
                  <a:cubicBezTo>
                    <a:pt x="1159" y="1752"/>
                    <a:pt x="1160" y="1742"/>
                    <a:pt x="1161" y="1731"/>
                  </a:cubicBezTo>
                  <a:cubicBezTo>
                    <a:pt x="1164" y="1715"/>
                    <a:pt x="1165" y="1698"/>
                    <a:pt x="1166" y="1680"/>
                  </a:cubicBezTo>
                  <a:cubicBezTo>
                    <a:pt x="1167" y="1666"/>
                    <a:pt x="1168" y="1643"/>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4"/>
                  </a:cubicBezTo>
                  <a:cubicBezTo>
                    <a:pt x="1146" y="1767"/>
                    <a:pt x="1149" y="1786"/>
                    <a:pt x="1153" y="1778"/>
                  </a:cubicBezTo>
                  <a:close/>
                  <a:moveTo>
                    <a:pt x="1171" y="1818"/>
                  </a:moveTo>
                  <a:cubicBezTo>
                    <a:pt x="1177" y="1810"/>
                    <a:pt x="1183" y="1802"/>
                    <a:pt x="1188" y="1794"/>
                  </a:cubicBezTo>
                  <a:cubicBezTo>
                    <a:pt x="1195" y="1782"/>
                    <a:pt x="1201" y="1770"/>
                    <a:pt x="1207" y="1758"/>
                  </a:cubicBezTo>
                  <a:cubicBezTo>
                    <a:pt x="1212" y="1745"/>
                    <a:pt x="1218" y="1733"/>
                    <a:pt x="1216" y="1718"/>
                  </a:cubicBezTo>
                  <a:cubicBezTo>
                    <a:pt x="1216" y="1715"/>
                    <a:pt x="1215" y="1712"/>
                    <a:pt x="1214" y="1710"/>
                  </a:cubicBezTo>
                  <a:cubicBezTo>
                    <a:pt x="1211" y="1707"/>
                    <a:pt x="1208" y="1707"/>
                    <a:pt x="1205" y="1708"/>
                  </a:cubicBezTo>
                  <a:cubicBezTo>
                    <a:pt x="1198" y="1710"/>
                    <a:pt x="1194" y="1716"/>
                    <a:pt x="1190" y="1722"/>
                  </a:cubicBezTo>
                  <a:cubicBezTo>
                    <a:pt x="1185" y="1730"/>
                    <a:pt x="1180" y="1738"/>
                    <a:pt x="1177" y="1746"/>
                  </a:cubicBezTo>
                  <a:cubicBezTo>
                    <a:pt x="1171" y="1761"/>
                    <a:pt x="1167" y="1776"/>
                    <a:pt x="1162" y="1792"/>
                  </a:cubicBezTo>
                  <a:cubicBezTo>
                    <a:pt x="1158" y="1806"/>
                    <a:pt x="1149" y="1833"/>
                    <a:pt x="1153" y="1837"/>
                  </a:cubicBezTo>
                  <a:cubicBezTo>
                    <a:pt x="1156" y="1841"/>
                    <a:pt x="1166" y="1826"/>
                    <a:pt x="1171" y="1818"/>
                  </a:cubicBezTo>
                  <a:close/>
                  <a:moveTo>
                    <a:pt x="1221" y="1091"/>
                  </a:moveTo>
                  <a:cubicBezTo>
                    <a:pt x="1221" y="1090"/>
                    <a:pt x="1220" y="1090"/>
                    <a:pt x="1220" y="1090"/>
                  </a:cubicBezTo>
                  <a:cubicBezTo>
                    <a:pt x="1218" y="1089"/>
                    <a:pt x="1215" y="1089"/>
                    <a:pt x="1212" y="1090"/>
                  </a:cubicBezTo>
                  <a:cubicBezTo>
                    <a:pt x="1199" y="1095"/>
                    <a:pt x="1188" y="1110"/>
                    <a:pt x="1179" y="1123"/>
                  </a:cubicBezTo>
                  <a:cubicBezTo>
                    <a:pt x="1168" y="1140"/>
                    <a:pt x="1152" y="1176"/>
                    <a:pt x="1155" y="1182"/>
                  </a:cubicBezTo>
                  <a:cubicBezTo>
                    <a:pt x="1158" y="1189"/>
                    <a:pt x="1196" y="1164"/>
                    <a:pt x="1211" y="1143"/>
                  </a:cubicBezTo>
                  <a:cubicBezTo>
                    <a:pt x="1219" y="1132"/>
                    <a:pt x="1234" y="1111"/>
                    <a:pt x="1225" y="1095"/>
                  </a:cubicBezTo>
                  <a:cubicBezTo>
                    <a:pt x="1224" y="1093"/>
                    <a:pt x="1223" y="1092"/>
                    <a:pt x="1221" y="1091"/>
                  </a:cubicBezTo>
                  <a:close/>
                  <a:moveTo>
                    <a:pt x="69" y="32"/>
                  </a:moveTo>
                  <a:cubicBezTo>
                    <a:pt x="69" y="32"/>
                    <a:pt x="68" y="32"/>
                    <a:pt x="68" y="32"/>
                  </a:cubicBezTo>
                  <a:cubicBezTo>
                    <a:pt x="66" y="30"/>
                    <a:pt x="63" y="31"/>
                    <a:pt x="60" y="32"/>
                  </a:cubicBezTo>
                  <a:cubicBezTo>
                    <a:pt x="47" y="37"/>
                    <a:pt x="36" y="51"/>
                    <a:pt x="27" y="65"/>
                  </a:cubicBezTo>
                  <a:cubicBezTo>
                    <a:pt x="16" y="82"/>
                    <a:pt x="0" y="118"/>
                    <a:pt x="3" y="124"/>
                  </a:cubicBezTo>
                  <a:cubicBezTo>
                    <a:pt x="6" y="130"/>
                    <a:pt x="44" y="105"/>
                    <a:pt x="59" y="85"/>
                  </a:cubicBezTo>
                  <a:cubicBezTo>
                    <a:pt x="67" y="74"/>
                    <a:pt x="82" y="52"/>
                    <a:pt x="73" y="36"/>
                  </a:cubicBezTo>
                  <a:cubicBezTo>
                    <a:pt x="72" y="35"/>
                    <a:pt x="71" y="33"/>
                    <a:pt x="69" y="32"/>
                  </a:cubicBezTo>
                  <a:close/>
                  <a:moveTo>
                    <a:pt x="1221" y="1794"/>
                  </a:moveTo>
                  <a:cubicBezTo>
                    <a:pt x="1221" y="1794"/>
                    <a:pt x="1220" y="1794"/>
                    <a:pt x="1220" y="1794"/>
                  </a:cubicBezTo>
                  <a:cubicBezTo>
                    <a:pt x="1218" y="1792"/>
                    <a:pt x="1215" y="1793"/>
                    <a:pt x="1212" y="1794"/>
                  </a:cubicBezTo>
                  <a:cubicBezTo>
                    <a:pt x="1199" y="1799"/>
                    <a:pt x="1188" y="1813"/>
                    <a:pt x="1179" y="1827"/>
                  </a:cubicBezTo>
                  <a:cubicBezTo>
                    <a:pt x="1168" y="1844"/>
                    <a:pt x="1152" y="1880"/>
                    <a:pt x="1155" y="1886"/>
                  </a:cubicBezTo>
                  <a:cubicBezTo>
                    <a:pt x="1158" y="1892"/>
                    <a:pt x="1196" y="1868"/>
                    <a:pt x="1211" y="1847"/>
                  </a:cubicBezTo>
                  <a:cubicBezTo>
                    <a:pt x="1219" y="1836"/>
                    <a:pt x="1234" y="1814"/>
                    <a:pt x="1225" y="1799"/>
                  </a:cubicBezTo>
                  <a:cubicBezTo>
                    <a:pt x="1224" y="1797"/>
                    <a:pt x="1223" y="1795"/>
                    <a:pt x="1221" y="1794"/>
                  </a:cubicBezTo>
                  <a:close/>
                  <a:moveTo>
                    <a:pt x="1130" y="1840"/>
                  </a:moveTo>
                  <a:cubicBezTo>
                    <a:pt x="1124" y="1827"/>
                    <a:pt x="1117" y="1814"/>
                    <a:pt x="1108" y="1802"/>
                  </a:cubicBezTo>
                  <a:cubicBezTo>
                    <a:pt x="1105" y="1797"/>
                    <a:pt x="1101" y="1793"/>
                    <a:pt x="1096" y="1791"/>
                  </a:cubicBezTo>
                  <a:cubicBezTo>
                    <a:pt x="1091" y="1789"/>
                    <a:pt x="1085" y="1791"/>
                    <a:pt x="1082" y="1796"/>
                  </a:cubicBezTo>
                  <a:cubicBezTo>
                    <a:pt x="1080" y="1799"/>
                    <a:pt x="1079" y="1804"/>
                    <a:pt x="1080" y="1808"/>
                  </a:cubicBezTo>
                  <a:cubicBezTo>
                    <a:pt x="1080" y="1812"/>
                    <a:pt x="1081" y="1816"/>
                    <a:pt x="1082" y="1820"/>
                  </a:cubicBezTo>
                  <a:cubicBezTo>
                    <a:pt x="1093" y="1849"/>
                    <a:pt x="1113" y="1869"/>
                    <a:pt x="1133" y="1886"/>
                  </a:cubicBezTo>
                  <a:cubicBezTo>
                    <a:pt x="1135" y="1887"/>
                    <a:pt x="1137" y="1889"/>
                    <a:pt x="1139" y="1889"/>
                  </a:cubicBezTo>
                  <a:cubicBezTo>
                    <a:pt x="1140" y="1890"/>
                    <a:pt x="1141" y="1890"/>
                    <a:pt x="1142" y="1890"/>
                  </a:cubicBezTo>
                  <a:cubicBezTo>
                    <a:pt x="1143" y="1889"/>
                    <a:pt x="1144" y="1889"/>
                    <a:pt x="1145" y="1888"/>
                  </a:cubicBezTo>
                  <a:cubicBezTo>
                    <a:pt x="1149" y="1883"/>
                    <a:pt x="1143" y="1869"/>
                    <a:pt x="1142" y="1865"/>
                  </a:cubicBezTo>
                  <a:cubicBezTo>
                    <a:pt x="1138" y="1856"/>
                    <a:pt x="1134" y="1848"/>
                    <a:pt x="1130" y="1840"/>
                  </a:cubicBezTo>
                  <a:close/>
                  <a:moveTo>
                    <a:pt x="1128" y="1751"/>
                  </a:moveTo>
                  <a:cubicBezTo>
                    <a:pt x="1124" y="1736"/>
                    <a:pt x="1118" y="1713"/>
                    <a:pt x="1104" y="1708"/>
                  </a:cubicBezTo>
                  <a:cubicBezTo>
                    <a:pt x="1100" y="1706"/>
                    <a:pt x="1095" y="1707"/>
                    <a:pt x="1092" y="1712"/>
                  </a:cubicBezTo>
                  <a:cubicBezTo>
                    <a:pt x="1088" y="1717"/>
                    <a:pt x="1088" y="1726"/>
                    <a:pt x="1090" y="1733"/>
                  </a:cubicBezTo>
                  <a:cubicBezTo>
                    <a:pt x="1096" y="1754"/>
                    <a:pt x="1104" y="1774"/>
                    <a:pt x="1114" y="1793"/>
                  </a:cubicBezTo>
                  <a:cubicBezTo>
                    <a:pt x="1119" y="1802"/>
                    <a:pt x="1125" y="1811"/>
                    <a:pt x="1130" y="1819"/>
                  </a:cubicBezTo>
                  <a:cubicBezTo>
                    <a:pt x="1133" y="1823"/>
                    <a:pt x="1147" y="1848"/>
                    <a:pt x="1147" y="1838"/>
                  </a:cubicBezTo>
                  <a:cubicBezTo>
                    <a:pt x="1147" y="1826"/>
                    <a:pt x="1144" y="1813"/>
                    <a:pt x="1141" y="1802"/>
                  </a:cubicBezTo>
                  <a:cubicBezTo>
                    <a:pt x="1138" y="1784"/>
                    <a:pt x="1133" y="1767"/>
                    <a:pt x="1128" y="1751"/>
                  </a:cubicBezTo>
                  <a:close/>
                </a:path>
              </a:pathLst>
            </a:custGeom>
            <a:solidFill>
              <a:schemeClr val="accent1"/>
            </a:solidFill>
            <a:ln w="9525">
              <a:noFill/>
              <a:round/>
              <a:headEnd/>
              <a:tailEnd/>
            </a:ln>
          </p:spPr>
        </p:sp>
        <p:sp>
          <p:nvSpPr>
            <p:cNvPr id="19" name="Freeform 9"/>
            <p:cNvSpPr>
              <a:spLocks noEditPoints="1"/>
            </p:cNvSpPr>
            <p:nvPr/>
          </p:nvSpPr>
          <p:spPr bwMode="auto">
            <a:xfrm>
              <a:off x="982493" y="3378"/>
              <a:ext cx="11205925" cy="6851347"/>
            </a:xfrm>
            <a:custGeom>
              <a:avLst/>
              <a:gdLst/>
              <a:ahLst/>
              <a:cxnLst/>
              <a:rect l="0" t="0" r="r" b="b"/>
              <a:pathLst>
                <a:path w="3531" h="2158">
                  <a:moveTo>
                    <a:pt x="1203" y="57"/>
                  </a:moveTo>
                  <a:cubicBezTo>
                    <a:pt x="1206" y="61"/>
                    <a:pt x="1220" y="86"/>
                    <a:pt x="1220" y="75"/>
                  </a:cubicBezTo>
                  <a:cubicBezTo>
                    <a:pt x="1220" y="64"/>
                    <a:pt x="1217" y="51"/>
                    <a:pt x="1214" y="40"/>
                  </a:cubicBezTo>
                  <a:cubicBezTo>
                    <a:pt x="1211" y="26"/>
                    <a:pt x="1208" y="13"/>
                    <a:pt x="1205" y="0"/>
                  </a:cubicBezTo>
                  <a:cubicBezTo>
                    <a:pt x="1173" y="0"/>
                    <a:pt x="1173" y="0"/>
                    <a:pt x="1173" y="0"/>
                  </a:cubicBezTo>
                  <a:cubicBezTo>
                    <a:pt x="1177" y="11"/>
                    <a:pt x="1182" y="21"/>
                    <a:pt x="1187" y="31"/>
                  </a:cubicBezTo>
                  <a:cubicBezTo>
                    <a:pt x="1192" y="40"/>
                    <a:pt x="1198" y="49"/>
                    <a:pt x="1203" y="57"/>
                  </a:cubicBezTo>
                  <a:close/>
                  <a:moveTo>
                    <a:pt x="1226" y="16"/>
                  </a:moveTo>
                  <a:cubicBezTo>
                    <a:pt x="1228" y="11"/>
                    <a:pt x="1229" y="5"/>
                    <a:pt x="1230" y="0"/>
                  </a:cubicBezTo>
                  <a:cubicBezTo>
                    <a:pt x="1218" y="0"/>
                    <a:pt x="1218" y="0"/>
                    <a:pt x="1218" y="0"/>
                  </a:cubicBezTo>
                  <a:cubicBezTo>
                    <a:pt x="1218" y="1"/>
                    <a:pt x="1218" y="2"/>
                    <a:pt x="1218" y="2"/>
                  </a:cubicBezTo>
                  <a:cubicBezTo>
                    <a:pt x="1219" y="5"/>
                    <a:pt x="1222" y="24"/>
                    <a:pt x="1226" y="16"/>
                  </a:cubicBezTo>
                  <a:close/>
                  <a:moveTo>
                    <a:pt x="1155" y="58"/>
                  </a:moveTo>
                  <a:cubicBezTo>
                    <a:pt x="1166" y="87"/>
                    <a:pt x="1186" y="107"/>
                    <a:pt x="1206" y="124"/>
                  </a:cubicBezTo>
                  <a:cubicBezTo>
                    <a:pt x="1208" y="125"/>
                    <a:pt x="1210" y="127"/>
                    <a:pt x="1212" y="127"/>
                  </a:cubicBezTo>
                  <a:cubicBezTo>
                    <a:pt x="1213" y="128"/>
                    <a:pt x="1214" y="128"/>
                    <a:pt x="1215" y="128"/>
                  </a:cubicBezTo>
                  <a:cubicBezTo>
                    <a:pt x="1216" y="127"/>
                    <a:pt x="1217" y="127"/>
                    <a:pt x="1218" y="125"/>
                  </a:cubicBezTo>
                  <a:cubicBezTo>
                    <a:pt x="1222" y="121"/>
                    <a:pt x="1216" y="107"/>
                    <a:pt x="1215" y="102"/>
                  </a:cubicBezTo>
                  <a:cubicBezTo>
                    <a:pt x="1211" y="94"/>
                    <a:pt x="1207" y="86"/>
                    <a:pt x="1203" y="78"/>
                  </a:cubicBezTo>
                  <a:cubicBezTo>
                    <a:pt x="1197" y="65"/>
                    <a:pt x="1190" y="52"/>
                    <a:pt x="1181" y="40"/>
                  </a:cubicBezTo>
                  <a:cubicBezTo>
                    <a:pt x="1178" y="35"/>
                    <a:pt x="1174" y="31"/>
                    <a:pt x="1169" y="29"/>
                  </a:cubicBezTo>
                  <a:cubicBezTo>
                    <a:pt x="1164" y="27"/>
                    <a:pt x="1158" y="29"/>
                    <a:pt x="1155" y="34"/>
                  </a:cubicBezTo>
                  <a:cubicBezTo>
                    <a:pt x="1153" y="37"/>
                    <a:pt x="1152" y="42"/>
                    <a:pt x="1153" y="46"/>
                  </a:cubicBezTo>
                  <a:cubicBezTo>
                    <a:pt x="1153" y="50"/>
                    <a:pt x="1154" y="54"/>
                    <a:pt x="1155" y="58"/>
                  </a:cubicBezTo>
                  <a:close/>
                  <a:moveTo>
                    <a:pt x="1229" y="580"/>
                  </a:moveTo>
                  <a:cubicBezTo>
                    <a:pt x="1224" y="577"/>
                    <a:pt x="1217" y="579"/>
                    <a:pt x="1213" y="584"/>
                  </a:cubicBezTo>
                  <a:cubicBezTo>
                    <a:pt x="1209" y="589"/>
                    <a:pt x="1207" y="596"/>
                    <a:pt x="1206" y="603"/>
                  </a:cubicBezTo>
                  <a:cubicBezTo>
                    <a:pt x="1207" y="629"/>
                    <a:pt x="1210" y="653"/>
                    <a:pt x="1213" y="678"/>
                  </a:cubicBezTo>
                  <a:cubicBezTo>
                    <a:pt x="1215" y="688"/>
                    <a:pt x="1216" y="698"/>
                    <a:pt x="1218" y="708"/>
                  </a:cubicBezTo>
                  <a:cubicBezTo>
                    <a:pt x="1219" y="711"/>
                    <a:pt x="1222" y="729"/>
                    <a:pt x="1226" y="721"/>
                  </a:cubicBezTo>
                  <a:cubicBezTo>
                    <a:pt x="1228" y="717"/>
                    <a:pt x="1229" y="710"/>
                    <a:pt x="1230" y="705"/>
                  </a:cubicBezTo>
                  <a:cubicBezTo>
                    <a:pt x="1232" y="695"/>
                    <a:pt x="1233" y="685"/>
                    <a:pt x="1234" y="675"/>
                  </a:cubicBezTo>
                  <a:cubicBezTo>
                    <a:pt x="1237" y="658"/>
                    <a:pt x="1238" y="641"/>
                    <a:pt x="1239" y="624"/>
                  </a:cubicBezTo>
                  <a:cubicBezTo>
                    <a:pt x="1240" y="610"/>
                    <a:pt x="1241" y="587"/>
                    <a:pt x="1229" y="580"/>
                  </a:cubicBezTo>
                  <a:close/>
                  <a:moveTo>
                    <a:pt x="1201" y="694"/>
                  </a:moveTo>
                  <a:cubicBezTo>
                    <a:pt x="1197" y="680"/>
                    <a:pt x="1191" y="656"/>
                    <a:pt x="1177" y="651"/>
                  </a:cubicBezTo>
                  <a:cubicBezTo>
                    <a:pt x="1173" y="650"/>
                    <a:pt x="1168" y="651"/>
                    <a:pt x="1165" y="655"/>
                  </a:cubicBezTo>
                  <a:cubicBezTo>
                    <a:pt x="1161" y="661"/>
                    <a:pt x="1161" y="669"/>
                    <a:pt x="1163" y="676"/>
                  </a:cubicBezTo>
                  <a:cubicBezTo>
                    <a:pt x="1169" y="697"/>
                    <a:pt x="1177" y="718"/>
                    <a:pt x="1187" y="736"/>
                  </a:cubicBezTo>
                  <a:cubicBezTo>
                    <a:pt x="1192" y="745"/>
                    <a:pt x="1198" y="754"/>
                    <a:pt x="1203" y="763"/>
                  </a:cubicBezTo>
                  <a:cubicBezTo>
                    <a:pt x="1206" y="767"/>
                    <a:pt x="1220" y="791"/>
                    <a:pt x="1220" y="781"/>
                  </a:cubicBezTo>
                  <a:cubicBezTo>
                    <a:pt x="1220" y="769"/>
                    <a:pt x="1217" y="757"/>
                    <a:pt x="1214" y="745"/>
                  </a:cubicBezTo>
                  <a:cubicBezTo>
                    <a:pt x="1211" y="728"/>
                    <a:pt x="1206" y="711"/>
                    <a:pt x="1201" y="694"/>
                  </a:cubicBezTo>
                  <a:close/>
                  <a:moveTo>
                    <a:pt x="1244" y="762"/>
                  </a:moveTo>
                  <a:cubicBezTo>
                    <a:pt x="1250" y="754"/>
                    <a:pt x="1256" y="746"/>
                    <a:pt x="1261" y="737"/>
                  </a:cubicBezTo>
                  <a:cubicBezTo>
                    <a:pt x="1268" y="726"/>
                    <a:pt x="1274" y="714"/>
                    <a:pt x="1280" y="701"/>
                  </a:cubicBezTo>
                  <a:cubicBezTo>
                    <a:pt x="1285" y="689"/>
                    <a:pt x="1291" y="677"/>
                    <a:pt x="1289" y="662"/>
                  </a:cubicBezTo>
                  <a:cubicBezTo>
                    <a:pt x="1289" y="659"/>
                    <a:pt x="1288" y="655"/>
                    <a:pt x="1287" y="653"/>
                  </a:cubicBezTo>
                  <a:cubicBezTo>
                    <a:pt x="1284" y="650"/>
                    <a:pt x="1281" y="650"/>
                    <a:pt x="1278" y="651"/>
                  </a:cubicBezTo>
                  <a:cubicBezTo>
                    <a:pt x="1271" y="653"/>
                    <a:pt x="1267" y="659"/>
                    <a:pt x="1263" y="666"/>
                  </a:cubicBezTo>
                  <a:cubicBezTo>
                    <a:pt x="1258" y="673"/>
                    <a:pt x="1253" y="681"/>
                    <a:pt x="1250" y="690"/>
                  </a:cubicBezTo>
                  <a:cubicBezTo>
                    <a:pt x="1244" y="705"/>
                    <a:pt x="1240" y="720"/>
                    <a:pt x="1235" y="735"/>
                  </a:cubicBezTo>
                  <a:cubicBezTo>
                    <a:pt x="1231" y="750"/>
                    <a:pt x="1222" y="776"/>
                    <a:pt x="1226" y="780"/>
                  </a:cubicBezTo>
                  <a:cubicBezTo>
                    <a:pt x="1229" y="784"/>
                    <a:pt x="1239" y="769"/>
                    <a:pt x="1244" y="762"/>
                  </a:cubicBezTo>
                  <a:close/>
                  <a:moveTo>
                    <a:pt x="3" y="408"/>
                  </a:moveTo>
                  <a:cubicBezTo>
                    <a:pt x="14" y="437"/>
                    <a:pt x="34" y="457"/>
                    <a:pt x="54" y="474"/>
                  </a:cubicBezTo>
                  <a:cubicBezTo>
                    <a:pt x="56" y="475"/>
                    <a:pt x="58" y="477"/>
                    <a:pt x="60" y="477"/>
                  </a:cubicBezTo>
                  <a:cubicBezTo>
                    <a:pt x="61" y="478"/>
                    <a:pt x="62" y="478"/>
                    <a:pt x="63" y="477"/>
                  </a:cubicBezTo>
                  <a:cubicBezTo>
                    <a:pt x="64" y="477"/>
                    <a:pt x="65" y="477"/>
                    <a:pt x="66" y="475"/>
                  </a:cubicBezTo>
                  <a:cubicBezTo>
                    <a:pt x="70" y="470"/>
                    <a:pt x="64" y="457"/>
                    <a:pt x="63" y="452"/>
                  </a:cubicBezTo>
                  <a:cubicBezTo>
                    <a:pt x="59" y="444"/>
                    <a:pt x="55" y="436"/>
                    <a:pt x="51" y="428"/>
                  </a:cubicBezTo>
                  <a:cubicBezTo>
                    <a:pt x="45" y="415"/>
                    <a:pt x="38" y="402"/>
                    <a:pt x="29" y="390"/>
                  </a:cubicBezTo>
                  <a:cubicBezTo>
                    <a:pt x="26" y="385"/>
                    <a:pt x="22" y="380"/>
                    <a:pt x="17" y="379"/>
                  </a:cubicBezTo>
                  <a:cubicBezTo>
                    <a:pt x="12" y="377"/>
                    <a:pt x="6" y="379"/>
                    <a:pt x="3" y="384"/>
                  </a:cubicBezTo>
                  <a:cubicBezTo>
                    <a:pt x="1" y="387"/>
                    <a:pt x="0" y="392"/>
                    <a:pt x="1" y="396"/>
                  </a:cubicBezTo>
                  <a:cubicBezTo>
                    <a:pt x="1" y="400"/>
                    <a:pt x="2" y="404"/>
                    <a:pt x="3" y="408"/>
                  </a:cubicBezTo>
                  <a:close/>
                  <a:moveTo>
                    <a:pt x="1155" y="763"/>
                  </a:moveTo>
                  <a:cubicBezTo>
                    <a:pt x="1166" y="793"/>
                    <a:pt x="1186" y="812"/>
                    <a:pt x="1206" y="829"/>
                  </a:cubicBezTo>
                  <a:cubicBezTo>
                    <a:pt x="1208" y="831"/>
                    <a:pt x="1210" y="832"/>
                    <a:pt x="1212" y="833"/>
                  </a:cubicBezTo>
                  <a:cubicBezTo>
                    <a:pt x="1213" y="833"/>
                    <a:pt x="1214" y="833"/>
                    <a:pt x="1215" y="833"/>
                  </a:cubicBezTo>
                  <a:cubicBezTo>
                    <a:pt x="1216" y="833"/>
                    <a:pt x="1217" y="832"/>
                    <a:pt x="1218" y="831"/>
                  </a:cubicBezTo>
                  <a:cubicBezTo>
                    <a:pt x="1222" y="826"/>
                    <a:pt x="1216" y="813"/>
                    <a:pt x="1215" y="808"/>
                  </a:cubicBezTo>
                  <a:cubicBezTo>
                    <a:pt x="1211" y="800"/>
                    <a:pt x="1207" y="792"/>
                    <a:pt x="1203" y="784"/>
                  </a:cubicBezTo>
                  <a:cubicBezTo>
                    <a:pt x="1197" y="771"/>
                    <a:pt x="1190" y="757"/>
                    <a:pt x="1181" y="746"/>
                  </a:cubicBezTo>
                  <a:cubicBezTo>
                    <a:pt x="1178" y="741"/>
                    <a:pt x="1174" y="736"/>
                    <a:pt x="1169" y="734"/>
                  </a:cubicBezTo>
                  <a:cubicBezTo>
                    <a:pt x="1164" y="733"/>
                    <a:pt x="1158" y="734"/>
                    <a:pt x="1155" y="740"/>
                  </a:cubicBezTo>
                  <a:cubicBezTo>
                    <a:pt x="1153" y="743"/>
                    <a:pt x="1152" y="747"/>
                    <a:pt x="1153" y="751"/>
                  </a:cubicBezTo>
                  <a:cubicBezTo>
                    <a:pt x="1153" y="756"/>
                    <a:pt x="1154" y="759"/>
                    <a:pt x="1155" y="763"/>
                  </a:cubicBezTo>
                  <a:close/>
                  <a:moveTo>
                    <a:pt x="49" y="1047"/>
                  </a:moveTo>
                  <a:cubicBezTo>
                    <a:pt x="45" y="1032"/>
                    <a:pt x="39" y="1009"/>
                    <a:pt x="26" y="1004"/>
                  </a:cubicBezTo>
                  <a:cubicBezTo>
                    <a:pt x="21" y="1003"/>
                    <a:pt x="16" y="1004"/>
                    <a:pt x="13" y="1008"/>
                  </a:cubicBezTo>
                  <a:cubicBezTo>
                    <a:pt x="9" y="1014"/>
                    <a:pt x="9" y="1022"/>
                    <a:pt x="11" y="1029"/>
                  </a:cubicBezTo>
                  <a:cubicBezTo>
                    <a:pt x="17" y="1050"/>
                    <a:pt x="25" y="1070"/>
                    <a:pt x="35" y="1089"/>
                  </a:cubicBezTo>
                  <a:cubicBezTo>
                    <a:pt x="40" y="1098"/>
                    <a:pt x="46" y="1107"/>
                    <a:pt x="51" y="1116"/>
                  </a:cubicBezTo>
                  <a:cubicBezTo>
                    <a:pt x="54" y="1120"/>
                    <a:pt x="68" y="1144"/>
                    <a:pt x="68" y="1134"/>
                  </a:cubicBezTo>
                  <a:cubicBezTo>
                    <a:pt x="68" y="1122"/>
                    <a:pt x="65" y="1109"/>
                    <a:pt x="62" y="1098"/>
                  </a:cubicBezTo>
                  <a:cubicBezTo>
                    <a:pt x="59" y="1081"/>
                    <a:pt x="54" y="1064"/>
                    <a:pt x="49" y="1047"/>
                  </a:cubicBezTo>
                  <a:close/>
                  <a:moveTo>
                    <a:pt x="74" y="425"/>
                  </a:moveTo>
                  <a:cubicBezTo>
                    <a:pt x="77" y="429"/>
                    <a:pt x="87" y="413"/>
                    <a:pt x="92" y="406"/>
                  </a:cubicBezTo>
                  <a:cubicBezTo>
                    <a:pt x="98" y="398"/>
                    <a:pt x="104" y="390"/>
                    <a:pt x="109" y="382"/>
                  </a:cubicBezTo>
                  <a:cubicBezTo>
                    <a:pt x="116" y="370"/>
                    <a:pt x="122" y="358"/>
                    <a:pt x="128" y="346"/>
                  </a:cubicBezTo>
                  <a:cubicBezTo>
                    <a:pt x="133" y="333"/>
                    <a:pt x="139" y="321"/>
                    <a:pt x="137" y="306"/>
                  </a:cubicBezTo>
                  <a:cubicBezTo>
                    <a:pt x="137" y="303"/>
                    <a:pt x="136" y="300"/>
                    <a:pt x="135" y="298"/>
                  </a:cubicBezTo>
                  <a:cubicBezTo>
                    <a:pt x="132" y="295"/>
                    <a:pt x="129" y="295"/>
                    <a:pt x="126" y="295"/>
                  </a:cubicBezTo>
                  <a:cubicBezTo>
                    <a:pt x="119" y="297"/>
                    <a:pt x="115" y="303"/>
                    <a:pt x="111" y="310"/>
                  </a:cubicBezTo>
                  <a:cubicBezTo>
                    <a:pt x="106" y="318"/>
                    <a:pt x="101" y="325"/>
                    <a:pt x="98" y="334"/>
                  </a:cubicBezTo>
                  <a:cubicBezTo>
                    <a:pt x="92" y="349"/>
                    <a:pt x="88" y="364"/>
                    <a:pt x="83" y="379"/>
                  </a:cubicBezTo>
                  <a:cubicBezTo>
                    <a:pt x="79" y="394"/>
                    <a:pt x="70" y="420"/>
                    <a:pt x="74" y="425"/>
                  </a:cubicBezTo>
                  <a:close/>
                  <a:moveTo>
                    <a:pt x="35" y="380"/>
                  </a:moveTo>
                  <a:cubicBezTo>
                    <a:pt x="40" y="390"/>
                    <a:pt x="46" y="399"/>
                    <a:pt x="51" y="407"/>
                  </a:cubicBezTo>
                  <a:cubicBezTo>
                    <a:pt x="54" y="411"/>
                    <a:pt x="68" y="435"/>
                    <a:pt x="68" y="425"/>
                  </a:cubicBezTo>
                  <a:cubicBezTo>
                    <a:pt x="68" y="414"/>
                    <a:pt x="65" y="401"/>
                    <a:pt x="62" y="390"/>
                  </a:cubicBezTo>
                  <a:cubicBezTo>
                    <a:pt x="59" y="372"/>
                    <a:pt x="54" y="355"/>
                    <a:pt x="49" y="338"/>
                  </a:cubicBezTo>
                  <a:cubicBezTo>
                    <a:pt x="45" y="324"/>
                    <a:pt x="39" y="300"/>
                    <a:pt x="26" y="296"/>
                  </a:cubicBezTo>
                  <a:cubicBezTo>
                    <a:pt x="21" y="294"/>
                    <a:pt x="16" y="295"/>
                    <a:pt x="13" y="300"/>
                  </a:cubicBezTo>
                  <a:cubicBezTo>
                    <a:pt x="9" y="305"/>
                    <a:pt x="9" y="314"/>
                    <a:pt x="11" y="320"/>
                  </a:cubicBezTo>
                  <a:cubicBezTo>
                    <a:pt x="17" y="342"/>
                    <a:pt x="25" y="362"/>
                    <a:pt x="35" y="380"/>
                  </a:cubicBezTo>
                  <a:close/>
                  <a:moveTo>
                    <a:pt x="66" y="352"/>
                  </a:moveTo>
                  <a:cubicBezTo>
                    <a:pt x="67" y="355"/>
                    <a:pt x="70" y="374"/>
                    <a:pt x="74" y="366"/>
                  </a:cubicBezTo>
                  <a:cubicBezTo>
                    <a:pt x="76" y="361"/>
                    <a:pt x="77" y="355"/>
                    <a:pt x="78" y="350"/>
                  </a:cubicBezTo>
                  <a:cubicBezTo>
                    <a:pt x="80" y="340"/>
                    <a:pt x="81" y="329"/>
                    <a:pt x="82" y="319"/>
                  </a:cubicBezTo>
                  <a:cubicBezTo>
                    <a:pt x="85" y="302"/>
                    <a:pt x="87" y="285"/>
                    <a:pt x="87" y="268"/>
                  </a:cubicBezTo>
                  <a:cubicBezTo>
                    <a:pt x="88" y="254"/>
                    <a:pt x="89" y="231"/>
                    <a:pt x="77" y="224"/>
                  </a:cubicBezTo>
                  <a:cubicBezTo>
                    <a:pt x="72" y="221"/>
                    <a:pt x="65" y="223"/>
                    <a:pt x="61" y="228"/>
                  </a:cubicBezTo>
                  <a:cubicBezTo>
                    <a:pt x="57" y="233"/>
                    <a:pt x="55" y="240"/>
                    <a:pt x="54" y="248"/>
                  </a:cubicBezTo>
                  <a:cubicBezTo>
                    <a:pt x="55" y="273"/>
                    <a:pt x="58" y="298"/>
                    <a:pt x="61" y="323"/>
                  </a:cubicBezTo>
                  <a:cubicBezTo>
                    <a:pt x="63" y="333"/>
                    <a:pt x="64" y="342"/>
                    <a:pt x="66" y="352"/>
                  </a:cubicBezTo>
                  <a:close/>
                  <a:moveTo>
                    <a:pt x="77" y="932"/>
                  </a:moveTo>
                  <a:cubicBezTo>
                    <a:pt x="72" y="929"/>
                    <a:pt x="65" y="931"/>
                    <a:pt x="61" y="937"/>
                  </a:cubicBezTo>
                  <a:cubicBezTo>
                    <a:pt x="57" y="942"/>
                    <a:pt x="55" y="949"/>
                    <a:pt x="54" y="956"/>
                  </a:cubicBezTo>
                  <a:cubicBezTo>
                    <a:pt x="55" y="981"/>
                    <a:pt x="58" y="1006"/>
                    <a:pt x="61" y="1031"/>
                  </a:cubicBezTo>
                  <a:cubicBezTo>
                    <a:pt x="63" y="1041"/>
                    <a:pt x="64" y="1051"/>
                    <a:pt x="66" y="1061"/>
                  </a:cubicBezTo>
                  <a:cubicBezTo>
                    <a:pt x="67" y="1064"/>
                    <a:pt x="70" y="1082"/>
                    <a:pt x="74" y="1074"/>
                  </a:cubicBezTo>
                  <a:cubicBezTo>
                    <a:pt x="76" y="1069"/>
                    <a:pt x="77" y="1063"/>
                    <a:pt x="78" y="1058"/>
                  </a:cubicBezTo>
                  <a:cubicBezTo>
                    <a:pt x="80" y="1048"/>
                    <a:pt x="81" y="1038"/>
                    <a:pt x="82" y="1028"/>
                  </a:cubicBezTo>
                  <a:cubicBezTo>
                    <a:pt x="85" y="1011"/>
                    <a:pt x="87" y="994"/>
                    <a:pt x="87" y="977"/>
                  </a:cubicBezTo>
                  <a:cubicBezTo>
                    <a:pt x="88" y="963"/>
                    <a:pt x="89" y="940"/>
                    <a:pt x="77" y="932"/>
                  </a:cubicBezTo>
                  <a:close/>
                  <a:moveTo>
                    <a:pt x="74" y="1133"/>
                  </a:moveTo>
                  <a:cubicBezTo>
                    <a:pt x="77" y="1137"/>
                    <a:pt x="87" y="1122"/>
                    <a:pt x="92" y="1115"/>
                  </a:cubicBezTo>
                  <a:cubicBezTo>
                    <a:pt x="98" y="1107"/>
                    <a:pt x="104" y="1099"/>
                    <a:pt x="109" y="1090"/>
                  </a:cubicBezTo>
                  <a:cubicBezTo>
                    <a:pt x="116" y="1079"/>
                    <a:pt x="122" y="1067"/>
                    <a:pt x="128" y="1054"/>
                  </a:cubicBezTo>
                  <a:cubicBezTo>
                    <a:pt x="133" y="1042"/>
                    <a:pt x="139" y="1029"/>
                    <a:pt x="137" y="1015"/>
                  </a:cubicBezTo>
                  <a:cubicBezTo>
                    <a:pt x="137" y="1011"/>
                    <a:pt x="136" y="1008"/>
                    <a:pt x="135" y="1006"/>
                  </a:cubicBezTo>
                  <a:cubicBezTo>
                    <a:pt x="132" y="1003"/>
                    <a:pt x="129" y="1003"/>
                    <a:pt x="126" y="1004"/>
                  </a:cubicBezTo>
                  <a:cubicBezTo>
                    <a:pt x="119" y="1006"/>
                    <a:pt x="115" y="1012"/>
                    <a:pt x="111" y="1019"/>
                  </a:cubicBezTo>
                  <a:cubicBezTo>
                    <a:pt x="106" y="1026"/>
                    <a:pt x="101" y="1034"/>
                    <a:pt x="98" y="1043"/>
                  </a:cubicBezTo>
                  <a:cubicBezTo>
                    <a:pt x="92" y="1058"/>
                    <a:pt x="88" y="1073"/>
                    <a:pt x="83" y="1088"/>
                  </a:cubicBezTo>
                  <a:cubicBezTo>
                    <a:pt x="79" y="1103"/>
                    <a:pt x="70" y="1129"/>
                    <a:pt x="74" y="1133"/>
                  </a:cubicBezTo>
                  <a:close/>
                  <a:moveTo>
                    <a:pt x="1201" y="1400"/>
                  </a:moveTo>
                  <a:cubicBezTo>
                    <a:pt x="1197" y="1385"/>
                    <a:pt x="1191" y="1362"/>
                    <a:pt x="1177" y="1357"/>
                  </a:cubicBezTo>
                  <a:cubicBezTo>
                    <a:pt x="1173" y="1355"/>
                    <a:pt x="1168" y="1357"/>
                    <a:pt x="1165" y="1361"/>
                  </a:cubicBezTo>
                  <a:cubicBezTo>
                    <a:pt x="1161" y="1366"/>
                    <a:pt x="1161" y="1375"/>
                    <a:pt x="1163" y="1382"/>
                  </a:cubicBezTo>
                  <a:cubicBezTo>
                    <a:pt x="1169" y="1403"/>
                    <a:pt x="1177" y="1423"/>
                    <a:pt x="1187" y="1442"/>
                  </a:cubicBezTo>
                  <a:cubicBezTo>
                    <a:pt x="1192" y="1451"/>
                    <a:pt x="1198" y="1460"/>
                    <a:pt x="1203" y="1468"/>
                  </a:cubicBezTo>
                  <a:cubicBezTo>
                    <a:pt x="1206" y="1473"/>
                    <a:pt x="1220" y="1497"/>
                    <a:pt x="1220" y="1487"/>
                  </a:cubicBezTo>
                  <a:cubicBezTo>
                    <a:pt x="1220" y="1475"/>
                    <a:pt x="1217" y="1462"/>
                    <a:pt x="1214" y="1451"/>
                  </a:cubicBezTo>
                  <a:cubicBezTo>
                    <a:pt x="1211" y="1434"/>
                    <a:pt x="1206" y="1416"/>
                    <a:pt x="1201" y="1400"/>
                  </a:cubicBezTo>
                  <a:close/>
                  <a:moveTo>
                    <a:pt x="2339" y="380"/>
                  </a:moveTo>
                  <a:cubicBezTo>
                    <a:pt x="2344" y="390"/>
                    <a:pt x="2349" y="399"/>
                    <a:pt x="2355" y="407"/>
                  </a:cubicBezTo>
                  <a:cubicBezTo>
                    <a:pt x="2358" y="411"/>
                    <a:pt x="2372" y="435"/>
                    <a:pt x="2372" y="425"/>
                  </a:cubicBezTo>
                  <a:cubicBezTo>
                    <a:pt x="2372" y="414"/>
                    <a:pt x="2369" y="401"/>
                    <a:pt x="2366" y="390"/>
                  </a:cubicBezTo>
                  <a:cubicBezTo>
                    <a:pt x="2363" y="372"/>
                    <a:pt x="2358" y="355"/>
                    <a:pt x="2353" y="338"/>
                  </a:cubicBezTo>
                  <a:cubicBezTo>
                    <a:pt x="2348" y="324"/>
                    <a:pt x="2343" y="300"/>
                    <a:pt x="2329" y="296"/>
                  </a:cubicBezTo>
                  <a:cubicBezTo>
                    <a:pt x="2325" y="294"/>
                    <a:pt x="2320" y="295"/>
                    <a:pt x="2317" y="300"/>
                  </a:cubicBezTo>
                  <a:cubicBezTo>
                    <a:pt x="2313" y="305"/>
                    <a:pt x="2313" y="314"/>
                    <a:pt x="2315" y="320"/>
                  </a:cubicBezTo>
                  <a:cubicBezTo>
                    <a:pt x="2321" y="342"/>
                    <a:pt x="2329" y="362"/>
                    <a:pt x="2339" y="380"/>
                  </a:cubicBezTo>
                  <a:close/>
                  <a:moveTo>
                    <a:pt x="2378" y="425"/>
                  </a:moveTo>
                  <a:cubicBezTo>
                    <a:pt x="2381" y="429"/>
                    <a:pt x="2391" y="413"/>
                    <a:pt x="2396" y="406"/>
                  </a:cubicBezTo>
                  <a:cubicBezTo>
                    <a:pt x="2402" y="398"/>
                    <a:pt x="2408" y="390"/>
                    <a:pt x="2413" y="382"/>
                  </a:cubicBezTo>
                  <a:cubicBezTo>
                    <a:pt x="2420" y="370"/>
                    <a:pt x="2426" y="358"/>
                    <a:pt x="2432" y="346"/>
                  </a:cubicBezTo>
                  <a:cubicBezTo>
                    <a:pt x="2437" y="333"/>
                    <a:pt x="2443" y="321"/>
                    <a:pt x="2441" y="306"/>
                  </a:cubicBezTo>
                  <a:cubicBezTo>
                    <a:pt x="2441" y="303"/>
                    <a:pt x="2440" y="300"/>
                    <a:pt x="2439" y="298"/>
                  </a:cubicBezTo>
                  <a:cubicBezTo>
                    <a:pt x="2436" y="295"/>
                    <a:pt x="2433" y="295"/>
                    <a:pt x="2430" y="295"/>
                  </a:cubicBezTo>
                  <a:cubicBezTo>
                    <a:pt x="2423" y="297"/>
                    <a:pt x="2419" y="303"/>
                    <a:pt x="2415" y="310"/>
                  </a:cubicBezTo>
                  <a:cubicBezTo>
                    <a:pt x="2410" y="318"/>
                    <a:pt x="2405" y="325"/>
                    <a:pt x="2402" y="334"/>
                  </a:cubicBezTo>
                  <a:cubicBezTo>
                    <a:pt x="2396" y="349"/>
                    <a:pt x="2392" y="364"/>
                    <a:pt x="2387" y="379"/>
                  </a:cubicBezTo>
                  <a:cubicBezTo>
                    <a:pt x="2383" y="394"/>
                    <a:pt x="2374" y="420"/>
                    <a:pt x="2378" y="425"/>
                  </a:cubicBezTo>
                  <a:close/>
                  <a:moveTo>
                    <a:pt x="3481" y="1357"/>
                  </a:moveTo>
                  <a:cubicBezTo>
                    <a:pt x="3477" y="1355"/>
                    <a:pt x="3472" y="1357"/>
                    <a:pt x="3469" y="1361"/>
                  </a:cubicBezTo>
                  <a:cubicBezTo>
                    <a:pt x="3465" y="1366"/>
                    <a:pt x="3465" y="1375"/>
                    <a:pt x="3467" y="1382"/>
                  </a:cubicBezTo>
                  <a:cubicBezTo>
                    <a:pt x="3473" y="1403"/>
                    <a:pt x="3481" y="1423"/>
                    <a:pt x="3491" y="1442"/>
                  </a:cubicBezTo>
                  <a:cubicBezTo>
                    <a:pt x="3496" y="1451"/>
                    <a:pt x="3501" y="1460"/>
                    <a:pt x="3507" y="1468"/>
                  </a:cubicBezTo>
                  <a:cubicBezTo>
                    <a:pt x="3510" y="1473"/>
                    <a:pt x="3524" y="1497"/>
                    <a:pt x="3524" y="1487"/>
                  </a:cubicBezTo>
                  <a:cubicBezTo>
                    <a:pt x="3524" y="1475"/>
                    <a:pt x="3521" y="1462"/>
                    <a:pt x="3518" y="1451"/>
                  </a:cubicBezTo>
                  <a:cubicBezTo>
                    <a:pt x="3515" y="1434"/>
                    <a:pt x="3510" y="1416"/>
                    <a:pt x="3505" y="1400"/>
                  </a:cubicBezTo>
                  <a:cubicBezTo>
                    <a:pt x="3500" y="1385"/>
                    <a:pt x="3495" y="1362"/>
                    <a:pt x="3481" y="1357"/>
                  </a:cubicBezTo>
                  <a:close/>
                  <a:moveTo>
                    <a:pt x="1226" y="1486"/>
                  </a:moveTo>
                  <a:cubicBezTo>
                    <a:pt x="1229" y="1490"/>
                    <a:pt x="1239" y="1475"/>
                    <a:pt x="1244" y="1467"/>
                  </a:cubicBezTo>
                  <a:cubicBezTo>
                    <a:pt x="1250" y="1460"/>
                    <a:pt x="1256" y="1451"/>
                    <a:pt x="1261" y="1443"/>
                  </a:cubicBezTo>
                  <a:cubicBezTo>
                    <a:pt x="1268" y="1432"/>
                    <a:pt x="1274" y="1420"/>
                    <a:pt x="1280" y="1407"/>
                  </a:cubicBezTo>
                  <a:cubicBezTo>
                    <a:pt x="1285" y="1395"/>
                    <a:pt x="1291" y="1382"/>
                    <a:pt x="1289" y="1367"/>
                  </a:cubicBezTo>
                  <a:cubicBezTo>
                    <a:pt x="1289" y="1364"/>
                    <a:pt x="1288" y="1361"/>
                    <a:pt x="1287" y="1359"/>
                  </a:cubicBezTo>
                  <a:cubicBezTo>
                    <a:pt x="1284" y="1356"/>
                    <a:pt x="1281" y="1356"/>
                    <a:pt x="1278" y="1357"/>
                  </a:cubicBezTo>
                  <a:cubicBezTo>
                    <a:pt x="1271" y="1359"/>
                    <a:pt x="1267" y="1365"/>
                    <a:pt x="1263" y="1371"/>
                  </a:cubicBezTo>
                  <a:cubicBezTo>
                    <a:pt x="1258" y="1379"/>
                    <a:pt x="1253" y="1387"/>
                    <a:pt x="1250" y="1396"/>
                  </a:cubicBezTo>
                  <a:cubicBezTo>
                    <a:pt x="1244" y="1410"/>
                    <a:pt x="1240" y="1425"/>
                    <a:pt x="1235" y="1441"/>
                  </a:cubicBezTo>
                  <a:cubicBezTo>
                    <a:pt x="1231" y="1455"/>
                    <a:pt x="1222" y="1482"/>
                    <a:pt x="1226" y="1486"/>
                  </a:cubicBezTo>
                  <a:close/>
                  <a:moveTo>
                    <a:pt x="3459" y="763"/>
                  </a:moveTo>
                  <a:cubicBezTo>
                    <a:pt x="3470" y="793"/>
                    <a:pt x="3490" y="812"/>
                    <a:pt x="3510" y="829"/>
                  </a:cubicBezTo>
                  <a:cubicBezTo>
                    <a:pt x="3512" y="831"/>
                    <a:pt x="3514" y="832"/>
                    <a:pt x="3516" y="833"/>
                  </a:cubicBezTo>
                  <a:cubicBezTo>
                    <a:pt x="3517" y="833"/>
                    <a:pt x="3518" y="833"/>
                    <a:pt x="3518" y="833"/>
                  </a:cubicBezTo>
                  <a:cubicBezTo>
                    <a:pt x="3520" y="833"/>
                    <a:pt x="3521" y="832"/>
                    <a:pt x="3522" y="831"/>
                  </a:cubicBezTo>
                  <a:cubicBezTo>
                    <a:pt x="3526" y="826"/>
                    <a:pt x="3520" y="813"/>
                    <a:pt x="3519" y="808"/>
                  </a:cubicBezTo>
                  <a:cubicBezTo>
                    <a:pt x="3515" y="800"/>
                    <a:pt x="3511" y="792"/>
                    <a:pt x="3507" y="784"/>
                  </a:cubicBezTo>
                  <a:cubicBezTo>
                    <a:pt x="3501" y="771"/>
                    <a:pt x="3494" y="757"/>
                    <a:pt x="3485" y="746"/>
                  </a:cubicBezTo>
                  <a:cubicBezTo>
                    <a:pt x="3482" y="741"/>
                    <a:pt x="3478" y="736"/>
                    <a:pt x="3473" y="734"/>
                  </a:cubicBezTo>
                  <a:cubicBezTo>
                    <a:pt x="3468" y="733"/>
                    <a:pt x="3462" y="734"/>
                    <a:pt x="3459" y="740"/>
                  </a:cubicBezTo>
                  <a:cubicBezTo>
                    <a:pt x="3457" y="743"/>
                    <a:pt x="3456" y="747"/>
                    <a:pt x="3457" y="751"/>
                  </a:cubicBezTo>
                  <a:cubicBezTo>
                    <a:pt x="3457" y="756"/>
                    <a:pt x="3458" y="759"/>
                    <a:pt x="3459" y="763"/>
                  </a:cubicBezTo>
                  <a:close/>
                  <a:moveTo>
                    <a:pt x="3507" y="57"/>
                  </a:moveTo>
                  <a:cubicBezTo>
                    <a:pt x="3510" y="61"/>
                    <a:pt x="3524" y="86"/>
                    <a:pt x="3524" y="75"/>
                  </a:cubicBezTo>
                  <a:cubicBezTo>
                    <a:pt x="3524" y="64"/>
                    <a:pt x="3521" y="51"/>
                    <a:pt x="3518" y="40"/>
                  </a:cubicBezTo>
                  <a:cubicBezTo>
                    <a:pt x="3515" y="26"/>
                    <a:pt x="3512" y="13"/>
                    <a:pt x="3508" y="0"/>
                  </a:cubicBezTo>
                  <a:cubicBezTo>
                    <a:pt x="3477" y="0"/>
                    <a:pt x="3477" y="0"/>
                    <a:pt x="3477" y="0"/>
                  </a:cubicBezTo>
                  <a:cubicBezTo>
                    <a:pt x="3481" y="11"/>
                    <a:pt x="3486" y="21"/>
                    <a:pt x="3491" y="31"/>
                  </a:cubicBezTo>
                  <a:cubicBezTo>
                    <a:pt x="3496" y="40"/>
                    <a:pt x="3501" y="49"/>
                    <a:pt x="3507" y="57"/>
                  </a:cubicBezTo>
                  <a:close/>
                  <a:moveTo>
                    <a:pt x="2378" y="1133"/>
                  </a:moveTo>
                  <a:cubicBezTo>
                    <a:pt x="2381" y="1137"/>
                    <a:pt x="2391" y="1122"/>
                    <a:pt x="2396" y="1115"/>
                  </a:cubicBezTo>
                  <a:cubicBezTo>
                    <a:pt x="2402" y="1107"/>
                    <a:pt x="2408" y="1099"/>
                    <a:pt x="2413" y="1090"/>
                  </a:cubicBezTo>
                  <a:cubicBezTo>
                    <a:pt x="2420" y="1079"/>
                    <a:pt x="2426" y="1067"/>
                    <a:pt x="2432" y="1054"/>
                  </a:cubicBezTo>
                  <a:cubicBezTo>
                    <a:pt x="2437" y="1042"/>
                    <a:pt x="2443" y="1029"/>
                    <a:pt x="2441" y="1015"/>
                  </a:cubicBezTo>
                  <a:cubicBezTo>
                    <a:pt x="2441" y="1011"/>
                    <a:pt x="2440" y="1008"/>
                    <a:pt x="2439" y="1006"/>
                  </a:cubicBezTo>
                  <a:cubicBezTo>
                    <a:pt x="2436" y="1003"/>
                    <a:pt x="2433" y="1003"/>
                    <a:pt x="2430" y="1004"/>
                  </a:cubicBezTo>
                  <a:cubicBezTo>
                    <a:pt x="2423" y="1006"/>
                    <a:pt x="2419" y="1012"/>
                    <a:pt x="2415" y="1019"/>
                  </a:cubicBezTo>
                  <a:cubicBezTo>
                    <a:pt x="2410" y="1026"/>
                    <a:pt x="2405" y="1034"/>
                    <a:pt x="2402" y="1043"/>
                  </a:cubicBezTo>
                  <a:cubicBezTo>
                    <a:pt x="2396" y="1058"/>
                    <a:pt x="2392" y="1073"/>
                    <a:pt x="2387" y="1088"/>
                  </a:cubicBezTo>
                  <a:cubicBezTo>
                    <a:pt x="2383" y="1103"/>
                    <a:pt x="2374" y="1129"/>
                    <a:pt x="2378" y="1133"/>
                  </a:cubicBezTo>
                  <a:close/>
                  <a:moveTo>
                    <a:pt x="3481" y="651"/>
                  </a:moveTo>
                  <a:cubicBezTo>
                    <a:pt x="3477" y="650"/>
                    <a:pt x="3472" y="651"/>
                    <a:pt x="3469" y="655"/>
                  </a:cubicBezTo>
                  <a:cubicBezTo>
                    <a:pt x="3465" y="661"/>
                    <a:pt x="3465" y="669"/>
                    <a:pt x="3467" y="676"/>
                  </a:cubicBezTo>
                  <a:cubicBezTo>
                    <a:pt x="3473" y="697"/>
                    <a:pt x="3481" y="718"/>
                    <a:pt x="3491" y="736"/>
                  </a:cubicBezTo>
                  <a:cubicBezTo>
                    <a:pt x="3496" y="745"/>
                    <a:pt x="3501" y="754"/>
                    <a:pt x="3507" y="763"/>
                  </a:cubicBezTo>
                  <a:cubicBezTo>
                    <a:pt x="3510" y="767"/>
                    <a:pt x="3524" y="791"/>
                    <a:pt x="3524" y="781"/>
                  </a:cubicBezTo>
                  <a:cubicBezTo>
                    <a:pt x="3524" y="769"/>
                    <a:pt x="3521" y="757"/>
                    <a:pt x="3518" y="745"/>
                  </a:cubicBezTo>
                  <a:cubicBezTo>
                    <a:pt x="3515" y="728"/>
                    <a:pt x="3510" y="711"/>
                    <a:pt x="3505" y="694"/>
                  </a:cubicBezTo>
                  <a:cubicBezTo>
                    <a:pt x="3500" y="680"/>
                    <a:pt x="3495" y="656"/>
                    <a:pt x="3481" y="651"/>
                  </a:cubicBezTo>
                  <a:close/>
                  <a:moveTo>
                    <a:pt x="3459" y="58"/>
                  </a:moveTo>
                  <a:cubicBezTo>
                    <a:pt x="3470" y="87"/>
                    <a:pt x="3490" y="107"/>
                    <a:pt x="3510" y="124"/>
                  </a:cubicBezTo>
                  <a:cubicBezTo>
                    <a:pt x="3512" y="125"/>
                    <a:pt x="3514" y="127"/>
                    <a:pt x="3516" y="127"/>
                  </a:cubicBezTo>
                  <a:cubicBezTo>
                    <a:pt x="3517" y="128"/>
                    <a:pt x="3518" y="128"/>
                    <a:pt x="3518" y="128"/>
                  </a:cubicBezTo>
                  <a:cubicBezTo>
                    <a:pt x="3520" y="127"/>
                    <a:pt x="3521" y="127"/>
                    <a:pt x="3522" y="125"/>
                  </a:cubicBezTo>
                  <a:cubicBezTo>
                    <a:pt x="3526" y="121"/>
                    <a:pt x="3520" y="107"/>
                    <a:pt x="3519" y="102"/>
                  </a:cubicBezTo>
                  <a:cubicBezTo>
                    <a:pt x="3515" y="94"/>
                    <a:pt x="3511" y="86"/>
                    <a:pt x="3507" y="78"/>
                  </a:cubicBezTo>
                  <a:cubicBezTo>
                    <a:pt x="3501" y="65"/>
                    <a:pt x="3494" y="52"/>
                    <a:pt x="3485" y="40"/>
                  </a:cubicBezTo>
                  <a:cubicBezTo>
                    <a:pt x="3482" y="35"/>
                    <a:pt x="3478" y="31"/>
                    <a:pt x="3473" y="29"/>
                  </a:cubicBezTo>
                  <a:cubicBezTo>
                    <a:pt x="3468" y="27"/>
                    <a:pt x="3462" y="29"/>
                    <a:pt x="3459" y="34"/>
                  </a:cubicBezTo>
                  <a:cubicBezTo>
                    <a:pt x="3457" y="37"/>
                    <a:pt x="3456" y="42"/>
                    <a:pt x="3457" y="46"/>
                  </a:cubicBezTo>
                  <a:cubicBezTo>
                    <a:pt x="3457" y="50"/>
                    <a:pt x="3458" y="54"/>
                    <a:pt x="3459" y="58"/>
                  </a:cubicBezTo>
                  <a:close/>
                  <a:moveTo>
                    <a:pt x="2381" y="932"/>
                  </a:moveTo>
                  <a:cubicBezTo>
                    <a:pt x="2376" y="929"/>
                    <a:pt x="2369" y="931"/>
                    <a:pt x="2365" y="937"/>
                  </a:cubicBezTo>
                  <a:cubicBezTo>
                    <a:pt x="2361" y="942"/>
                    <a:pt x="2359" y="949"/>
                    <a:pt x="2358" y="956"/>
                  </a:cubicBezTo>
                  <a:cubicBezTo>
                    <a:pt x="2359" y="981"/>
                    <a:pt x="2362" y="1006"/>
                    <a:pt x="2365" y="1031"/>
                  </a:cubicBezTo>
                  <a:cubicBezTo>
                    <a:pt x="2367" y="1041"/>
                    <a:pt x="2368" y="1051"/>
                    <a:pt x="2370" y="1061"/>
                  </a:cubicBezTo>
                  <a:cubicBezTo>
                    <a:pt x="2371" y="1064"/>
                    <a:pt x="2374" y="1082"/>
                    <a:pt x="2378" y="1074"/>
                  </a:cubicBezTo>
                  <a:cubicBezTo>
                    <a:pt x="2380" y="1069"/>
                    <a:pt x="2381" y="1063"/>
                    <a:pt x="2382" y="1058"/>
                  </a:cubicBezTo>
                  <a:cubicBezTo>
                    <a:pt x="2384" y="1048"/>
                    <a:pt x="2385" y="1038"/>
                    <a:pt x="2386" y="1028"/>
                  </a:cubicBezTo>
                  <a:cubicBezTo>
                    <a:pt x="2389" y="1011"/>
                    <a:pt x="2390" y="994"/>
                    <a:pt x="2391" y="977"/>
                  </a:cubicBezTo>
                  <a:cubicBezTo>
                    <a:pt x="2392" y="963"/>
                    <a:pt x="2393" y="940"/>
                    <a:pt x="2381" y="932"/>
                  </a:cubicBezTo>
                  <a:close/>
                  <a:moveTo>
                    <a:pt x="2307" y="1116"/>
                  </a:moveTo>
                  <a:cubicBezTo>
                    <a:pt x="2318" y="1145"/>
                    <a:pt x="2338" y="1165"/>
                    <a:pt x="2358" y="1182"/>
                  </a:cubicBezTo>
                  <a:cubicBezTo>
                    <a:pt x="2360" y="1184"/>
                    <a:pt x="2362" y="1185"/>
                    <a:pt x="2364" y="1186"/>
                  </a:cubicBezTo>
                  <a:cubicBezTo>
                    <a:pt x="2365" y="1186"/>
                    <a:pt x="2366" y="1186"/>
                    <a:pt x="2366" y="1186"/>
                  </a:cubicBezTo>
                  <a:cubicBezTo>
                    <a:pt x="2368" y="1186"/>
                    <a:pt x="2369" y="1185"/>
                    <a:pt x="2370" y="1184"/>
                  </a:cubicBezTo>
                  <a:cubicBezTo>
                    <a:pt x="2374" y="1179"/>
                    <a:pt x="2368" y="1166"/>
                    <a:pt x="2367" y="1161"/>
                  </a:cubicBezTo>
                  <a:cubicBezTo>
                    <a:pt x="2363" y="1152"/>
                    <a:pt x="2359" y="1145"/>
                    <a:pt x="2355" y="1137"/>
                  </a:cubicBezTo>
                  <a:cubicBezTo>
                    <a:pt x="2349" y="1123"/>
                    <a:pt x="2342" y="1110"/>
                    <a:pt x="2333" y="1098"/>
                  </a:cubicBezTo>
                  <a:cubicBezTo>
                    <a:pt x="2330" y="1093"/>
                    <a:pt x="2326" y="1089"/>
                    <a:pt x="2321" y="1087"/>
                  </a:cubicBezTo>
                  <a:cubicBezTo>
                    <a:pt x="2316" y="1085"/>
                    <a:pt x="2310" y="1087"/>
                    <a:pt x="2307" y="1092"/>
                  </a:cubicBezTo>
                  <a:cubicBezTo>
                    <a:pt x="2305" y="1096"/>
                    <a:pt x="2304" y="1100"/>
                    <a:pt x="2305" y="1104"/>
                  </a:cubicBezTo>
                  <a:cubicBezTo>
                    <a:pt x="2305" y="1108"/>
                    <a:pt x="2306" y="1112"/>
                    <a:pt x="2307" y="1116"/>
                  </a:cubicBezTo>
                  <a:close/>
                  <a:moveTo>
                    <a:pt x="1226" y="75"/>
                  </a:moveTo>
                  <a:cubicBezTo>
                    <a:pt x="1229" y="79"/>
                    <a:pt x="1239" y="63"/>
                    <a:pt x="1244" y="56"/>
                  </a:cubicBezTo>
                  <a:cubicBezTo>
                    <a:pt x="1250" y="48"/>
                    <a:pt x="1256" y="40"/>
                    <a:pt x="1261" y="32"/>
                  </a:cubicBezTo>
                  <a:cubicBezTo>
                    <a:pt x="1267" y="22"/>
                    <a:pt x="1273" y="11"/>
                    <a:pt x="1278" y="0"/>
                  </a:cubicBezTo>
                  <a:cubicBezTo>
                    <a:pt x="1244" y="0"/>
                    <a:pt x="1244" y="0"/>
                    <a:pt x="1244" y="0"/>
                  </a:cubicBezTo>
                  <a:cubicBezTo>
                    <a:pt x="1241" y="10"/>
                    <a:pt x="1238" y="20"/>
                    <a:pt x="1235" y="29"/>
                  </a:cubicBezTo>
                  <a:cubicBezTo>
                    <a:pt x="1231" y="44"/>
                    <a:pt x="1222" y="71"/>
                    <a:pt x="1226" y="75"/>
                  </a:cubicBezTo>
                  <a:close/>
                  <a:moveTo>
                    <a:pt x="1229" y="1285"/>
                  </a:moveTo>
                  <a:cubicBezTo>
                    <a:pt x="1224" y="1282"/>
                    <a:pt x="1217" y="1284"/>
                    <a:pt x="1213" y="1289"/>
                  </a:cubicBezTo>
                  <a:cubicBezTo>
                    <a:pt x="1209" y="1294"/>
                    <a:pt x="1207" y="1302"/>
                    <a:pt x="1206" y="1309"/>
                  </a:cubicBezTo>
                  <a:cubicBezTo>
                    <a:pt x="1207" y="1334"/>
                    <a:pt x="1210" y="1359"/>
                    <a:pt x="1213" y="1384"/>
                  </a:cubicBezTo>
                  <a:cubicBezTo>
                    <a:pt x="1215" y="1394"/>
                    <a:pt x="1216" y="1404"/>
                    <a:pt x="1218" y="1413"/>
                  </a:cubicBezTo>
                  <a:cubicBezTo>
                    <a:pt x="1219" y="1416"/>
                    <a:pt x="1222" y="1435"/>
                    <a:pt x="1226" y="1427"/>
                  </a:cubicBezTo>
                  <a:cubicBezTo>
                    <a:pt x="1228" y="1422"/>
                    <a:pt x="1229" y="1416"/>
                    <a:pt x="1230" y="1411"/>
                  </a:cubicBezTo>
                  <a:cubicBezTo>
                    <a:pt x="1232" y="1401"/>
                    <a:pt x="1233" y="1391"/>
                    <a:pt x="1234" y="1381"/>
                  </a:cubicBezTo>
                  <a:cubicBezTo>
                    <a:pt x="1237" y="1364"/>
                    <a:pt x="1238" y="1347"/>
                    <a:pt x="1239" y="1330"/>
                  </a:cubicBezTo>
                  <a:cubicBezTo>
                    <a:pt x="1240" y="1315"/>
                    <a:pt x="1241" y="1293"/>
                    <a:pt x="1229" y="1285"/>
                  </a:cubicBezTo>
                  <a:close/>
                  <a:moveTo>
                    <a:pt x="2307" y="408"/>
                  </a:moveTo>
                  <a:cubicBezTo>
                    <a:pt x="2318" y="437"/>
                    <a:pt x="2338" y="457"/>
                    <a:pt x="2358" y="474"/>
                  </a:cubicBezTo>
                  <a:cubicBezTo>
                    <a:pt x="2360" y="475"/>
                    <a:pt x="2362" y="477"/>
                    <a:pt x="2364" y="477"/>
                  </a:cubicBezTo>
                  <a:cubicBezTo>
                    <a:pt x="2365" y="478"/>
                    <a:pt x="2366" y="478"/>
                    <a:pt x="2366" y="477"/>
                  </a:cubicBezTo>
                  <a:cubicBezTo>
                    <a:pt x="2368" y="477"/>
                    <a:pt x="2369" y="477"/>
                    <a:pt x="2370" y="475"/>
                  </a:cubicBezTo>
                  <a:cubicBezTo>
                    <a:pt x="2374" y="470"/>
                    <a:pt x="2368" y="457"/>
                    <a:pt x="2367" y="452"/>
                  </a:cubicBezTo>
                  <a:cubicBezTo>
                    <a:pt x="2363" y="444"/>
                    <a:pt x="2359" y="436"/>
                    <a:pt x="2355" y="428"/>
                  </a:cubicBezTo>
                  <a:cubicBezTo>
                    <a:pt x="2349" y="415"/>
                    <a:pt x="2342" y="402"/>
                    <a:pt x="2333" y="390"/>
                  </a:cubicBezTo>
                  <a:cubicBezTo>
                    <a:pt x="2330" y="385"/>
                    <a:pt x="2326" y="380"/>
                    <a:pt x="2321" y="379"/>
                  </a:cubicBezTo>
                  <a:cubicBezTo>
                    <a:pt x="2316" y="377"/>
                    <a:pt x="2310" y="379"/>
                    <a:pt x="2307" y="384"/>
                  </a:cubicBezTo>
                  <a:cubicBezTo>
                    <a:pt x="2305" y="387"/>
                    <a:pt x="2304" y="392"/>
                    <a:pt x="2305" y="396"/>
                  </a:cubicBezTo>
                  <a:cubicBezTo>
                    <a:pt x="2305" y="400"/>
                    <a:pt x="2306" y="404"/>
                    <a:pt x="2307" y="408"/>
                  </a:cubicBezTo>
                  <a:close/>
                  <a:moveTo>
                    <a:pt x="2370" y="352"/>
                  </a:moveTo>
                  <a:cubicBezTo>
                    <a:pt x="2371" y="355"/>
                    <a:pt x="2374" y="374"/>
                    <a:pt x="2378" y="366"/>
                  </a:cubicBezTo>
                  <a:cubicBezTo>
                    <a:pt x="2380" y="361"/>
                    <a:pt x="2381" y="355"/>
                    <a:pt x="2382" y="350"/>
                  </a:cubicBezTo>
                  <a:cubicBezTo>
                    <a:pt x="2384" y="340"/>
                    <a:pt x="2385" y="329"/>
                    <a:pt x="2386" y="319"/>
                  </a:cubicBezTo>
                  <a:cubicBezTo>
                    <a:pt x="2389" y="302"/>
                    <a:pt x="2390" y="285"/>
                    <a:pt x="2391" y="268"/>
                  </a:cubicBezTo>
                  <a:cubicBezTo>
                    <a:pt x="2392" y="254"/>
                    <a:pt x="2393" y="231"/>
                    <a:pt x="2381" y="224"/>
                  </a:cubicBezTo>
                  <a:cubicBezTo>
                    <a:pt x="2376" y="221"/>
                    <a:pt x="2369" y="223"/>
                    <a:pt x="2365" y="228"/>
                  </a:cubicBezTo>
                  <a:cubicBezTo>
                    <a:pt x="2361" y="233"/>
                    <a:pt x="2359" y="240"/>
                    <a:pt x="2358" y="248"/>
                  </a:cubicBezTo>
                  <a:cubicBezTo>
                    <a:pt x="2359" y="273"/>
                    <a:pt x="2362" y="298"/>
                    <a:pt x="2365" y="323"/>
                  </a:cubicBezTo>
                  <a:cubicBezTo>
                    <a:pt x="2367" y="333"/>
                    <a:pt x="2368" y="342"/>
                    <a:pt x="2370" y="352"/>
                  </a:cubicBezTo>
                  <a:close/>
                  <a:moveTo>
                    <a:pt x="3" y="1116"/>
                  </a:moveTo>
                  <a:cubicBezTo>
                    <a:pt x="14" y="1145"/>
                    <a:pt x="34" y="1165"/>
                    <a:pt x="54" y="1182"/>
                  </a:cubicBezTo>
                  <a:cubicBezTo>
                    <a:pt x="56" y="1184"/>
                    <a:pt x="58" y="1185"/>
                    <a:pt x="60" y="1186"/>
                  </a:cubicBezTo>
                  <a:cubicBezTo>
                    <a:pt x="61" y="1186"/>
                    <a:pt x="62" y="1186"/>
                    <a:pt x="63" y="1186"/>
                  </a:cubicBezTo>
                  <a:cubicBezTo>
                    <a:pt x="64" y="1186"/>
                    <a:pt x="65" y="1185"/>
                    <a:pt x="66" y="1184"/>
                  </a:cubicBezTo>
                  <a:cubicBezTo>
                    <a:pt x="70" y="1179"/>
                    <a:pt x="64" y="1166"/>
                    <a:pt x="63" y="1161"/>
                  </a:cubicBezTo>
                  <a:cubicBezTo>
                    <a:pt x="59" y="1152"/>
                    <a:pt x="55" y="1145"/>
                    <a:pt x="51" y="1137"/>
                  </a:cubicBezTo>
                  <a:cubicBezTo>
                    <a:pt x="45" y="1123"/>
                    <a:pt x="38" y="1110"/>
                    <a:pt x="29" y="1098"/>
                  </a:cubicBezTo>
                  <a:cubicBezTo>
                    <a:pt x="26" y="1093"/>
                    <a:pt x="22" y="1089"/>
                    <a:pt x="17" y="1087"/>
                  </a:cubicBezTo>
                  <a:cubicBezTo>
                    <a:pt x="12" y="1085"/>
                    <a:pt x="6" y="1087"/>
                    <a:pt x="3" y="1092"/>
                  </a:cubicBezTo>
                  <a:cubicBezTo>
                    <a:pt x="1" y="1096"/>
                    <a:pt x="0" y="1100"/>
                    <a:pt x="1" y="1104"/>
                  </a:cubicBezTo>
                  <a:cubicBezTo>
                    <a:pt x="1" y="1108"/>
                    <a:pt x="2" y="1112"/>
                    <a:pt x="3" y="1116"/>
                  </a:cubicBezTo>
                  <a:close/>
                  <a:moveTo>
                    <a:pt x="2353" y="1047"/>
                  </a:moveTo>
                  <a:cubicBezTo>
                    <a:pt x="2348" y="1032"/>
                    <a:pt x="2343" y="1009"/>
                    <a:pt x="2329" y="1004"/>
                  </a:cubicBezTo>
                  <a:cubicBezTo>
                    <a:pt x="2325" y="1003"/>
                    <a:pt x="2320" y="1004"/>
                    <a:pt x="2317" y="1008"/>
                  </a:cubicBezTo>
                  <a:cubicBezTo>
                    <a:pt x="2313" y="1014"/>
                    <a:pt x="2313" y="1022"/>
                    <a:pt x="2315" y="1029"/>
                  </a:cubicBezTo>
                  <a:cubicBezTo>
                    <a:pt x="2321" y="1050"/>
                    <a:pt x="2329" y="1070"/>
                    <a:pt x="2339" y="1089"/>
                  </a:cubicBezTo>
                  <a:cubicBezTo>
                    <a:pt x="2344" y="1098"/>
                    <a:pt x="2349" y="1107"/>
                    <a:pt x="2355" y="1116"/>
                  </a:cubicBezTo>
                  <a:cubicBezTo>
                    <a:pt x="2358" y="1120"/>
                    <a:pt x="2372" y="1144"/>
                    <a:pt x="2372" y="1134"/>
                  </a:cubicBezTo>
                  <a:cubicBezTo>
                    <a:pt x="2372" y="1122"/>
                    <a:pt x="2369" y="1109"/>
                    <a:pt x="2366" y="1098"/>
                  </a:cubicBezTo>
                  <a:cubicBezTo>
                    <a:pt x="2363" y="1081"/>
                    <a:pt x="2358" y="1064"/>
                    <a:pt x="2353" y="1047"/>
                  </a:cubicBezTo>
                  <a:close/>
                  <a:moveTo>
                    <a:pt x="142" y="1091"/>
                  </a:moveTo>
                  <a:cubicBezTo>
                    <a:pt x="142" y="1090"/>
                    <a:pt x="141" y="1090"/>
                    <a:pt x="141" y="1090"/>
                  </a:cubicBezTo>
                  <a:cubicBezTo>
                    <a:pt x="139" y="1089"/>
                    <a:pt x="136" y="1089"/>
                    <a:pt x="133" y="1090"/>
                  </a:cubicBezTo>
                  <a:cubicBezTo>
                    <a:pt x="120" y="1095"/>
                    <a:pt x="109" y="1110"/>
                    <a:pt x="100" y="1123"/>
                  </a:cubicBezTo>
                  <a:cubicBezTo>
                    <a:pt x="89" y="1140"/>
                    <a:pt x="73" y="1176"/>
                    <a:pt x="76" y="1182"/>
                  </a:cubicBezTo>
                  <a:cubicBezTo>
                    <a:pt x="79" y="1189"/>
                    <a:pt x="117" y="1164"/>
                    <a:pt x="132" y="1143"/>
                  </a:cubicBezTo>
                  <a:cubicBezTo>
                    <a:pt x="140" y="1132"/>
                    <a:pt x="155" y="1111"/>
                    <a:pt x="146" y="1095"/>
                  </a:cubicBezTo>
                  <a:cubicBezTo>
                    <a:pt x="145" y="1093"/>
                    <a:pt x="144" y="1092"/>
                    <a:pt x="142" y="1091"/>
                  </a:cubicBezTo>
                  <a:close/>
                  <a:moveTo>
                    <a:pt x="3510" y="1535"/>
                  </a:moveTo>
                  <a:cubicBezTo>
                    <a:pt x="3512" y="1536"/>
                    <a:pt x="3514" y="1538"/>
                    <a:pt x="3516" y="1539"/>
                  </a:cubicBezTo>
                  <a:cubicBezTo>
                    <a:pt x="3517" y="1539"/>
                    <a:pt x="3518" y="1539"/>
                    <a:pt x="3518" y="1539"/>
                  </a:cubicBezTo>
                  <a:cubicBezTo>
                    <a:pt x="3520" y="1539"/>
                    <a:pt x="3521" y="1538"/>
                    <a:pt x="3522" y="1537"/>
                  </a:cubicBezTo>
                  <a:cubicBezTo>
                    <a:pt x="3526" y="1532"/>
                    <a:pt x="3520" y="1518"/>
                    <a:pt x="3519" y="1514"/>
                  </a:cubicBezTo>
                  <a:cubicBezTo>
                    <a:pt x="3515" y="1505"/>
                    <a:pt x="3511" y="1497"/>
                    <a:pt x="3507" y="1490"/>
                  </a:cubicBezTo>
                  <a:cubicBezTo>
                    <a:pt x="3501" y="1476"/>
                    <a:pt x="3494" y="1463"/>
                    <a:pt x="3485" y="1451"/>
                  </a:cubicBezTo>
                  <a:cubicBezTo>
                    <a:pt x="3482" y="1446"/>
                    <a:pt x="3478" y="1442"/>
                    <a:pt x="3473" y="1440"/>
                  </a:cubicBezTo>
                  <a:cubicBezTo>
                    <a:pt x="3468" y="1438"/>
                    <a:pt x="3462" y="1440"/>
                    <a:pt x="3459" y="1445"/>
                  </a:cubicBezTo>
                  <a:cubicBezTo>
                    <a:pt x="3457" y="1448"/>
                    <a:pt x="3456" y="1453"/>
                    <a:pt x="3457" y="1457"/>
                  </a:cubicBezTo>
                  <a:cubicBezTo>
                    <a:pt x="3457" y="1461"/>
                    <a:pt x="3458" y="1465"/>
                    <a:pt x="3459" y="1469"/>
                  </a:cubicBezTo>
                  <a:cubicBezTo>
                    <a:pt x="3470" y="1498"/>
                    <a:pt x="3490" y="1518"/>
                    <a:pt x="3510" y="1535"/>
                  </a:cubicBezTo>
                  <a:close/>
                  <a:moveTo>
                    <a:pt x="2446" y="382"/>
                  </a:moveTo>
                  <a:cubicBezTo>
                    <a:pt x="2446" y="382"/>
                    <a:pt x="2445" y="382"/>
                    <a:pt x="2445" y="381"/>
                  </a:cubicBezTo>
                  <a:cubicBezTo>
                    <a:pt x="2443" y="380"/>
                    <a:pt x="2440" y="380"/>
                    <a:pt x="2437" y="381"/>
                  </a:cubicBezTo>
                  <a:cubicBezTo>
                    <a:pt x="2424" y="387"/>
                    <a:pt x="2413" y="401"/>
                    <a:pt x="2404" y="415"/>
                  </a:cubicBezTo>
                  <a:cubicBezTo>
                    <a:pt x="2392" y="432"/>
                    <a:pt x="2377" y="468"/>
                    <a:pt x="2380" y="474"/>
                  </a:cubicBezTo>
                  <a:cubicBezTo>
                    <a:pt x="2383" y="480"/>
                    <a:pt x="2421" y="455"/>
                    <a:pt x="2436" y="435"/>
                  </a:cubicBezTo>
                  <a:cubicBezTo>
                    <a:pt x="2444" y="424"/>
                    <a:pt x="2459" y="402"/>
                    <a:pt x="2450" y="386"/>
                  </a:cubicBezTo>
                  <a:cubicBezTo>
                    <a:pt x="2449" y="385"/>
                    <a:pt x="2448" y="383"/>
                    <a:pt x="2446" y="382"/>
                  </a:cubicBezTo>
                  <a:close/>
                  <a:moveTo>
                    <a:pt x="3473" y="2146"/>
                  </a:moveTo>
                  <a:cubicBezTo>
                    <a:pt x="3468" y="2144"/>
                    <a:pt x="3462" y="2145"/>
                    <a:pt x="3459" y="2151"/>
                  </a:cubicBezTo>
                  <a:cubicBezTo>
                    <a:pt x="3458" y="2153"/>
                    <a:pt x="3457" y="2156"/>
                    <a:pt x="3457" y="2158"/>
                  </a:cubicBezTo>
                  <a:cubicBezTo>
                    <a:pt x="3487" y="2158"/>
                    <a:pt x="3487" y="2158"/>
                    <a:pt x="3487" y="2158"/>
                  </a:cubicBezTo>
                  <a:cubicBezTo>
                    <a:pt x="3486" y="2158"/>
                    <a:pt x="3486" y="2157"/>
                    <a:pt x="3485" y="2157"/>
                  </a:cubicBezTo>
                  <a:cubicBezTo>
                    <a:pt x="3482" y="2152"/>
                    <a:pt x="3478" y="2147"/>
                    <a:pt x="3473" y="2146"/>
                  </a:cubicBezTo>
                  <a:close/>
                  <a:moveTo>
                    <a:pt x="2446" y="1091"/>
                  </a:moveTo>
                  <a:cubicBezTo>
                    <a:pt x="2446" y="1090"/>
                    <a:pt x="2445" y="1090"/>
                    <a:pt x="2445" y="1090"/>
                  </a:cubicBezTo>
                  <a:cubicBezTo>
                    <a:pt x="2443" y="1089"/>
                    <a:pt x="2440" y="1089"/>
                    <a:pt x="2437" y="1090"/>
                  </a:cubicBezTo>
                  <a:cubicBezTo>
                    <a:pt x="2424" y="1095"/>
                    <a:pt x="2413" y="1110"/>
                    <a:pt x="2404" y="1123"/>
                  </a:cubicBezTo>
                  <a:cubicBezTo>
                    <a:pt x="2392" y="1140"/>
                    <a:pt x="2377" y="1176"/>
                    <a:pt x="2380" y="1182"/>
                  </a:cubicBezTo>
                  <a:cubicBezTo>
                    <a:pt x="2383" y="1189"/>
                    <a:pt x="2421" y="1164"/>
                    <a:pt x="2436" y="1143"/>
                  </a:cubicBezTo>
                  <a:cubicBezTo>
                    <a:pt x="2444" y="1132"/>
                    <a:pt x="2459" y="1111"/>
                    <a:pt x="2450" y="1095"/>
                  </a:cubicBezTo>
                  <a:cubicBezTo>
                    <a:pt x="2449" y="1093"/>
                    <a:pt x="2448" y="1092"/>
                    <a:pt x="2446" y="1091"/>
                  </a:cubicBezTo>
                  <a:close/>
                  <a:moveTo>
                    <a:pt x="3505" y="2105"/>
                  </a:moveTo>
                  <a:cubicBezTo>
                    <a:pt x="3500" y="2091"/>
                    <a:pt x="3495" y="2067"/>
                    <a:pt x="3481" y="2063"/>
                  </a:cubicBezTo>
                  <a:cubicBezTo>
                    <a:pt x="3477" y="2061"/>
                    <a:pt x="3472" y="2062"/>
                    <a:pt x="3469" y="2067"/>
                  </a:cubicBezTo>
                  <a:cubicBezTo>
                    <a:pt x="3465" y="2072"/>
                    <a:pt x="3465" y="2080"/>
                    <a:pt x="3467" y="2087"/>
                  </a:cubicBezTo>
                  <a:cubicBezTo>
                    <a:pt x="3473" y="2108"/>
                    <a:pt x="3481" y="2129"/>
                    <a:pt x="3491" y="2147"/>
                  </a:cubicBezTo>
                  <a:cubicBezTo>
                    <a:pt x="3493" y="2151"/>
                    <a:pt x="3495" y="2155"/>
                    <a:pt x="3497" y="2158"/>
                  </a:cubicBezTo>
                  <a:cubicBezTo>
                    <a:pt x="3519" y="2158"/>
                    <a:pt x="3519" y="2158"/>
                    <a:pt x="3519" y="2158"/>
                  </a:cubicBezTo>
                  <a:cubicBezTo>
                    <a:pt x="3518" y="2158"/>
                    <a:pt x="3518" y="2157"/>
                    <a:pt x="3518" y="2156"/>
                  </a:cubicBezTo>
                  <a:cubicBezTo>
                    <a:pt x="3515" y="2139"/>
                    <a:pt x="3510" y="2122"/>
                    <a:pt x="3505" y="2105"/>
                  </a:cubicBezTo>
                  <a:close/>
                  <a:moveTo>
                    <a:pt x="2378" y="1778"/>
                  </a:moveTo>
                  <a:cubicBezTo>
                    <a:pt x="2380" y="1773"/>
                    <a:pt x="2381" y="1767"/>
                    <a:pt x="2382" y="1762"/>
                  </a:cubicBezTo>
                  <a:cubicBezTo>
                    <a:pt x="2384" y="1752"/>
                    <a:pt x="2385" y="1742"/>
                    <a:pt x="2386" y="1731"/>
                  </a:cubicBezTo>
                  <a:cubicBezTo>
                    <a:pt x="2389" y="1715"/>
                    <a:pt x="2390" y="1698"/>
                    <a:pt x="2391" y="1680"/>
                  </a:cubicBezTo>
                  <a:cubicBezTo>
                    <a:pt x="2392" y="1666"/>
                    <a:pt x="2393" y="1643"/>
                    <a:pt x="2381" y="1636"/>
                  </a:cubicBezTo>
                  <a:cubicBezTo>
                    <a:pt x="2376" y="1633"/>
                    <a:pt x="2369" y="1635"/>
                    <a:pt x="2365" y="1640"/>
                  </a:cubicBezTo>
                  <a:cubicBezTo>
                    <a:pt x="2361" y="1645"/>
                    <a:pt x="2359" y="1653"/>
                    <a:pt x="2358" y="1660"/>
                  </a:cubicBezTo>
                  <a:cubicBezTo>
                    <a:pt x="2359" y="1685"/>
                    <a:pt x="2362" y="1710"/>
                    <a:pt x="2365" y="1735"/>
                  </a:cubicBezTo>
                  <a:cubicBezTo>
                    <a:pt x="2367" y="1745"/>
                    <a:pt x="2368" y="1755"/>
                    <a:pt x="2370" y="1764"/>
                  </a:cubicBezTo>
                  <a:cubicBezTo>
                    <a:pt x="2371" y="1767"/>
                    <a:pt x="2374" y="1786"/>
                    <a:pt x="2378" y="1778"/>
                  </a:cubicBezTo>
                  <a:close/>
                  <a:moveTo>
                    <a:pt x="2446" y="1794"/>
                  </a:moveTo>
                  <a:cubicBezTo>
                    <a:pt x="2446" y="1794"/>
                    <a:pt x="2445" y="1794"/>
                    <a:pt x="2445" y="1794"/>
                  </a:cubicBezTo>
                  <a:cubicBezTo>
                    <a:pt x="2443" y="1792"/>
                    <a:pt x="2440" y="1793"/>
                    <a:pt x="2437" y="1794"/>
                  </a:cubicBezTo>
                  <a:cubicBezTo>
                    <a:pt x="2424" y="1799"/>
                    <a:pt x="2413" y="1813"/>
                    <a:pt x="2404" y="1827"/>
                  </a:cubicBezTo>
                  <a:cubicBezTo>
                    <a:pt x="2392" y="1844"/>
                    <a:pt x="2377" y="1880"/>
                    <a:pt x="2380" y="1886"/>
                  </a:cubicBezTo>
                  <a:cubicBezTo>
                    <a:pt x="2383" y="1892"/>
                    <a:pt x="2421" y="1868"/>
                    <a:pt x="2436" y="1847"/>
                  </a:cubicBezTo>
                  <a:cubicBezTo>
                    <a:pt x="2444" y="1836"/>
                    <a:pt x="2459" y="1814"/>
                    <a:pt x="2450" y="1799"/>
                  </a:cubicBezTo>
                  <a:cubicBezTo>
                    <a:pt x="2449" y="1797"/>
                    <a:pt x="2448" y="1795"/>
                    <a:pt x="2446" y="1794"/>
                  </a:cubicBezTo>
                  <a:close/>
                  <a:moveTo>
                    <a:pt x="2396" y="1818"/>
                  </a:moveTo>
                  <a:cubicBezTo>
                    <a:pt x="2402" y="1810"/>
                    <a:pt x="2408" y="1802"/>
                    <a:pt x="2413" y="1794"/>
                  </a:cubicBezTo>
                  <a:cubicBezTo>
                    <a:pt x="2420" y="1782"/>
                    <a:pt x="2426" y="1770"/>
                    <a:pt x="2432" y="1758"/>
                  </a:cubicBezTo>
                  <a:cubicBezTo>
                    <a:pt x="2437" y="1745"/>
                    <a:pt x="2443" y="1733"/>
                    <a:pt x="2441" y="1718"/>
                  </a:cubicBezTo>
                  <a:cubicBezTo>
                    <a:pt x="2441" y="1715"/>
                    <a:pt x="2440" y="1712"/>
                    <a:pt x="2439" y="1710"/>
                  </a:cubicBezTo>
                  <a:cubicBezTo>
                    <a:pt x="2436" y="1707"/>
                    <a:pt x="2433" y="1707"/>
                    <a:pt x="2430" y="1708"/>
                  </a:cubicBezTo>
                  <a:cubicBezTo>
                    <a:pt x="2423" y="1710"/>
                    <a:pt x="2419" y="1716"/>
                    <a:pt x="2415" y="1722"/>
                  </a:cubicBezTo>
                  <a:cubicBezTo>
                    <a:pt x="2410" y="1730"/>
                    <a:pt x="2405" y="1738"/>
                    <a:pt x="2402" y="1746"/>
                  </a:cubicBezTo>
                  <a:cubicBezTo>
                    <a:pt x="2396" y="1761"/>
                    <a:pt x="2392" y="1776"/>
                    <a:pt x="2387" y="1792"/>
                  </a:cubicBezTo>
                  <a:cubicBezTo>
                    <a:pt x="2383" y="1806"/>
                    <a:pt x="2374" y="1833"/>
                    <a:pt x="2378" y="1837"/>
                  </a:cubicBezTo>
                  <a:cubicBezTo>
                    <a:pt x="2381" y="1841"/>
                    <a:pt x="2391" y="1826"/>
                    <a:pt x="2396" y="1818"/>
                  </a:cubicBezTo>
                  <a:close/>
                  <a:moveTo>
                    <a:pt x="3517" y="584"/>
                  </a:moveTo>
                  <a:cubicBezTo>
                    <a:pt x="3513" y="589"/>
                    <a:pt x="3511" y="596"/>
                    <a:pt x="3510" y="603"/>
                  </a:cubicBezTo>
                  <a:cubicBezTo>
                    <a:pt x="3511" y="629"/>
                    <a:pt x="3514" y="653"/>
                    <a:pt x="3517" y="678"/>
                  </a:cubicBezTo>
                  <a:cubicBezTo>
                    <a:pt x="3519" y="688"/>
                    <a:pt x="3520" y="698"/>
                    <a:pt x="3522" y="708"/>
                  </a:cubicBezTo>
                  <a:cubicBezTo>
                    <a:pt x="3523" y="711"/>
                    <a:pt x="3526" y="729"/>
                    <a:pt x="3530" y="721"/>
                  </a:cubicBezTo>
                  <a:cubicBezTo>
                    <a:pt x="3530" y="721"/>
                    <a:pt x="3530" y="720"/>
                    <a:pt x="3531" y="719"/>
                  </a:cubicBezTo>
                  <a:cubicBezTo>
                    <a:pt x="3531" y="579"/>
                    <a:pt x="3531" y="579"/>
                    <a:pt x="3531" y="579"/>
                  </a:cubicBezTo>
                  <a:cubicBezTo>
                    <a:pt x="3526" y="577"/>
                    <a:pt x="3521" y="579"/>
                    <a:pt x="3517" y="584"/>
                  </a:cubicBezTo>
                  <a:close/>
                  <a:moveTo>
                    <a:pt x="3517" y="1995"/>
                  </a:moveTo>
                  <a:cubicBezTo>
                    <a:pt x="3513" y="2000"/>
                    <a:pt x="3511" y="2007"/>
                    <a:pt x="3510" y="2015"/>
                  </a:cubicBezTo>
                  <a:cubicBezTo>
                    <a:pt x="3511" y="2040"/>
                    <a:pt x="3514" y="2065"/>
                    <a:pt x="3517" y="2089"/>
                  </a:cubicBezTo>
                  <a:cubicBezTo>
                    <a:pt x="3519" y="2099"/>
                    <a:pt x="3520" y="2109"/>
                    <a:pt x="3522" y="2119"/>
                  </a:cubicBezTo>
                  <a:cubicBezTo>
                    <a:pt x="3523" y="2122"/>
                    <a:pt x="3526" y="2140"/>
                    <a:pt x="3530" y="2132"/>
                  </a:cubicBezTo>
                  <a:cubicBezTo>
                    <a:pt x="3530" y="2132"/>
                    <a:pt x="3530" y="2131"/>
                    <a:pt x="3531" y="2131"/>
                  </a:cubicBezTo>
                  <a:cubicBezTo>
                    <a:pt x="3531" y="1990"/>
                    <a:pt x="3531" y="1990"/>
                    <a:pt x="3531" y="1990"/>
                  </a:cubicBezTo>
                  <a:cubicBezTo>
                    <a:pt x="3526" y="1988"/>
                    <a:pt x="3521" y="1991"/>
                    <a:pt x="3517" y="1995"/>
                  </a:cubicBezTo>
                  <a:close/>
                  <a:moveTo>
                    <a:pt x="3522" y="0"/>
                  </a:moveTo>
                  <a:cubicBezTo>
                    <a:pt x="3522" y="1"/>
                    <a:pt x="3522" y="2"/>
                    <a:pt x="3522" y="2"/>
                  </a:cubicBezTo>
                  <a:cubicBezTo>
                    <a:pt x="3523" y="5"/>
                    <a:pt x="3526" y="24"/>
                    <a:pt x="3530" y="16"/>
                  </a:cubicBezTo>
                  <a:cubicBezTo>
                    <a:pt x="3530" y="15"/>
                    <a:pt x="3530" y="14"/>
                    <a:pt x="3531" y="14"/>
                  </a:cubicBezTo>
                  <a:cubicBezTo>
                    <a:pt x="3531" y="0"/>
                    <a:pt x="3531" y="0"/>
                    <a:pt x="3531" y="0"/>
                  </a:cubicBezTo>
                  <a:lnTo>
                    <a:pt x="3522" y="0"/>
                  </a:lnTo>
                  <a:close/>
                  <a:moveTo>
                    <a:pt x="51" y="1840"/>
                  </a:moveTo>
                  <a:cubicBezTo>
                    <a:pt x="45" y="1827"/>
                    <a:pt x="38" y="1814"/>
                    <a:pt x="29" y="1802"/>
                  </a:cubicBezTo>
                  <a:cubicBezTo>
                    <a:pt x="26" y="1797"/>
                    <a:pt x="22" y="1793"/>
                    <a:pt x="17" y="1791"/>
                  </a:cubicBezTo>
                  <a:cubicBezTo>
                    <a:pt x="12" y="1789"/>
                    <a:pt x="6" y="1791"/>
                    <a:pt x="3" y="1796"/>
                  </a:cubicBezTo>
                  <a:cubicBezTo>
                    <a:pt x="1" y="1799"/>
                    <a:pt x="0" y="1804"/>
                    <a:pt x="1" y="1808"/>
                  </a:cubicBezTo>
                  <a:cubicBezTo>
                    <a:pt x="1" y="1812"/>
                    <a:pt x="2" y="1816"/>
                    <a:pt x="3" y="1820"/>
                  </a:cubicBezTo>
                  <a:cubicBezTo>
                    <a:pt x="14" y="1849"/>
                    <a:pt x="34" y="1869"/>
                    <a:pt x="54" y="1886"/>
                  </a:cubicBezTo>
                  <a:cubicBezTo>
                    <a:pt x="56" y="1887"/>
                    <a:pt x="58" y="1889"/>
                    <a:pt x="60" y="1889"/>
                  </a:cubicBezTo>
                  <a:cubicBezTo>
                    <a:pt x="61" y="1890"/>
                    <a:pt x="62" y="1890"/>
                    <a:pt x="63" y="1890"/>
                  </a:cubicBezTo>
                  <a:cubicBezTo>
                    <a:pt x="64" y="1889"/>
                    <a:pt x="65" y="1889"/>
                    <a:pt x="66" y="1888"/>
                  </a:cubicBezTo>
                  <a:cubicBezTo>
                    <a:pt x="70" y="1883"/>
                    <a:pt x="64" y="1869"/>
                    <a:pt x="63" y="1865"/>
                  </a:cubicBezTo>
                  <a:cubicBezTo>
                    <a:pt x="59" y="1856"/>
                    <a:pt x="55" y="1848"/>
                    <a:pt x="51" y="1840"/>
                  </a:cubicBezTo>
                  <a:close/>
                  <a:moveTo>
                    <a:pt x="3530" y="75"/>
                  </a:moveTo>
                  <a:cubicBezTo>
                    <a:pt x="3530" y="75"/>
                    <a:pt x="3530" y="75"/>
                    <a:pt x="3531" y="75"/>
                  </a:cubicBezTo>
                  <a:cubicBezTo>
                    <a:pt x="3531" y="59"/>
                    <a:pt x="3531" y="59"/>
                    <a:pt x="3531" y="59"/>
                  </a:cubicBezTo>
                  <a:cubicBezTo>
                    <a:pt x="3529" y="67"/>
                    <a:pt x="3528" y="73"/>
                    <a:pt x="3530" y="75"/>
                  </a:cubicBezTo>
                  <a:close/>
                  <a:moveTo>
                    <a:pt x="3530" y="1486"/>
                  </a:moveTo>
                  <a:cubicBezTo>
                    <a:pt x="3530" y="1486"/>
                    <a:pt x="3530" y="1486"/>
                    <a:pt x="3531" y="1487"/>
                  </a:cubicBezTo>
                  <a:cubicBezTo>
                    <a:pt x="3531" y="1470"/>
                    <a:pt x="3531" y="1470"/>
                    <a:pt x="3531" y="1470"/>
                  </a:cubicBezTo>
                  <a:cubicBezTo>
                    <a:pt x="3529" y="1478"/>
                    <a:pt x="3528" y="1484"/>
                    <a:pt x="3530" y="1486"/>
                  </a:cubicBezTo>
                  <a:close/>
                  <a:moveTo>
                    <a:pt x="3517" y="1289"/>
                  </a:moveTo>
                  <a:cubicBezTo>
                    <a:pt x="3513" y="1294"/>
                    <a:pt x="3511" y="1302"/>
                    <a:pt x="3510" y="1309"/>
                  </a:cubicBezTo>
                  <a:cubicBezTo>
                    <a:pt x="3511" y="1334"/>
                    <a:pt x="3514" y="1359"/>
                    <a:pt x="3517" y="1384"/>
                  </a:cubicBezTo>
                  <a:cubicBezTo>
                    <a:pt x="3519" y="1394"/>
                    <a:pt x="3520" y="1404"/>
                    <a:pt x="3522" y="1413"/>
                  </a:cubicBezTo>
                  <a:cubicBezTo>
                    <a:pt x="3523" y="1416"/>
                    <a:pt x="3526" y="1435"/>
                    <a:pt x="3530" y="1427"/>
                  </a:cubicBezTo>
                  <a:cubicBezTo>
                    <a:pt x="3530" y="1426"/>
                    <a:pt x="3530" y="1426"/>
                    <a:pt x="3531" y="1425"/>
                  </a:cubicBezTo>
                  <a:cubicBezTo>
                    <a:pt x="3531" y="1284"/>
                    <a:pt x="3531" y="1284"/>
                    <a:pt x="3531" y="1284"/>
                  </a:cubicBezTo>
                  <a:cubicBezTo>
                    <a:pt x="3526" y="1283"/>
                    <a:pt x="3521" y="1285"/>
                    <a:pt x="3517" y="1289"/>
                  </a:cubicBezTo>
                  <a:close/>
                  <a:moveTo>
                    <a:pt x="3530" y="780"/>
                  </a:moveTo>
                  <a:cubicBezTo>
                    <a:pt x="3530" y="781"/>
                    <a:pt x="3530" y="781"/>
                    <a:pt x="3531" y="781"/>
                  </a:cubicBezTo>
                  <a:cubicBezTo>
                    <a:pt x="3531" y="765"/>
                    <a:pt x="3531" y="765"/>
                    <a:pt x="3531" y="765"/>
                  </a:cubicBezTo>
                  <a:cubicBezTo>
                    <a:pt x="3529" y="772"/>
                    <a:pt x="3528" y="778"/>
                    <a:pt x="3530" y="780"/>
                  </a:cubicBezTo>
                  <a:close/>
                  <a:moveTo>
                    <a:pt x="2353" y="1751"/>
                  </a:moveTo>
                  <a:cubicBezTo>
                    <a:pt x="2348" y="1736"/>
                    <a:pt x="2343" y="1713"/>
                    <a:pt x="2329" y="1708"/>
                  </a:cubicBezTo>
                  <a:cubicBezTo>
                    <a:pt x="2325" y="1706"/>
                    <a:pt x="2320" y="1707"/>
                    <a:pt x="2317" y="1712"/>
                  </a:cubicBezTo>
                  <a:cubicBezTo>
                    <a:pt x="2313" y="1717"/>
                    <a:pt x="2313" y="1726"/>
                    <a:pt x="2315" y="1733"/>
                  </a:cubicBezTo>
                  <a:cubicBezTo>
                    <a:pt x="2321" y="1754"/>
                    <a:pt x="2329" y="1774"/>
                    <a:pt x="2339" y="1793"/>
                  </a:cubicBezTo>
                  <a:cubicBezTo>
                    <a:pt x="2344" y="1802"/>
                    <a:pt x="2349" y="1811"/>
                    <a:pt x="2355" y="1819"/>
                  </a:cubicBezTo>
                  <a:cubicBezTo>
                    <a:pt x="2358" y="1823"/>
                    <a:pt x="2372" y="1848"/>
                    <a:pt x="2372" y="1838"/>
                  </a:cubicBezTo>
                  <a:cubicBezTo>
                    <a:pt x="2372" y="1826"/>
                    <a:pt x="2369" y="1813"/>
                    <a:pt x="2366" y="1802"/>
                  </a:cubicBezTo>
                  <a:cubicBezTo>
                    <a:pt x="2363" y="1784"/>
                    <a:pt x="2358" y="1767"/>
                    <a:pt x="2353" y="1751"/>
                  </a:cubicBezTo>
                  <a:close/>
                  <a:moveTo>
                    <a:pt x="142" y="382"/>
                  </a:moveTo>
                  <a:cubicBezTo>
                    <a:pt x="142" y="382"/>
                    <a:pt x="141" y="382"/>
                    <a:pt x="141" y="381"/>
                  </a:cubicBezTo>
                  <a:cubicBezTo>
                    <a:pt x="139" y="380"/>
                    <a:pt x="136" y="380"/>
                    <a:pt x="133" y="381"/>
                  </a:cubicBezTo>
                  <a:cubicBezTo>
                    <a:pt x="120" y="387"/>
                    <a:pt x="109" y="401"/>
                    <a:pt x="100" y="415"/>
                  </a:cubicBezTo>
                  <a:cubicBezTo>
                    <a:pt x="89" y="432"/>
                    <a:pt x="73" y="468"/>
                    <a:pt x="76" y="474"/>
                  </a:cubicBezTo>
                  <a:cubicBezTo>
                    <a:pt x="79" y="480"/>
                    <a:pt x="117" y="455"/>
                    <a:pt x="132" y="435"/>
                  </a:cubicBezTo>
                  <a:cubicBezTo>
                    <a:pt x="140" y="424"/>
                    <a:pt x="155" y="402"/>
                    <a:pt x="146" y="386"/>
                  </a:cubicBezTo>
                  <a:cubicBezTo>
                    <a:pt x="145" y="385"/>
                    <a:pt x="144" y="383"/>
                    <a:pt x="142" y="382"/>
                  </a:cubicBezTo>
                  <a:close/>
                  <a:moveTo>
                    <a:pt x="1169" y="2146"/>
                  </a:moveTo>
                  <a:cubicBezTo>
                    <a:pt x="1164" y="2144"/>
                    <a:pt x="1158" y="2145"/>
                    <a:pt x="1155" y="2151"/>
                  </a:cubicBezTo>
                  <a:cubicBezTo>
                    <a:pt x="1154" y="2153"/>
                    <a:pt x="1153" y="2156"/>
                    <a:pt x="1153" y="2158"/>
                  </a:cubicBezTo>
                  <a:cubicBezTo>
                    <a:pt x="1183" y="2158"/>
                    <a:pt x="1183" y="2158"/>
                    <a:pt x="1183" y="2158"/>
                  </a:cubicBezTo>
                  <a:cubicBezTo>
                    <a:pt x="1182" y="2158"/>
                    <a:pt x="1182" y="2157"/>
                    <a:pt x="1181" y="2157"/>
                  </a:cubicBezTo>
                  <a:cubicBezTo>
                    <a:pt x="1178" y="2152"/>
                    <a:pt x="1174" y="2147"/>
                    <a:pt x="1169" y="2146"/>
                  </a:cubicBezTo>
                  <a:close/>
                  <a:moveTo>
                    <a:pt x="1206" y="1535"/>
                  </a:moveTo>
                  <a:cubicBezTo>
                    <a:pt x="1208" y="1536"/>
                    <a:pt x="1210" y="1538"/>
                    <a:pt x="1212" y="1539"/>
                  </a:cubicBezTo>
                  <a:cubicBezTo>
                    <a:pt x="1213" y="1539"/>
                    <a:pt x="1214" y="1539"/>
                    <a:pt x="1215" y="1539"/>
                  </a:cubicBezTo>
                  <a:cubicBezTo>
                    <a:pt x="1216" y="1539"/>
                    <a:pt x="1217" y="1538"/>
                    <a:pt x="1218" y="1537"/>
                  </a:cubicBezTo>
                  <a:cubicBezTo>
                    <a:pt x="1222" y="1532"/>
                    <a:pt x="1216" y="1518"/>
                    <a:pt x="1215" y="1514"/>
                  </a:cubicBezTo>
                  <a:cubicBezTo>
                    <a:pt x="1211" y="1505"/>
                    <a:pt x="1207" y="1497"/>
                    <a:pt x="1203" y="1490"/>
                  </a:cubicBezTo>
                  <a:cubicBezTo>
                    <a:pt x="1197" y="1476"/>
                    <a:pt x="1190" y="1463"/>
                    <a:pt x="1181" y="1451"/>
                  </a:cubicBezTo>
                  <a:cubicBezTo>
                    <a:pt x="1178" y="1446"/>
                    <a:pt x="1174" y="1442"/>
                    <a:pt x="1169" y="1440"/>
                  </a:cubicBezTo>
                  <a:cubicBezTo>
                    <a:pt x="1164" y="1438"/>
                    <a:pt x="1158" y="1440"/>
                    <a:pt x="1155" y="1445"/>
                  </a:cubicBezTo>
                  <a:cubicBezTo>
                    <a:pt x="1153" y="1448"/>
                    <a:pt x="1152" y="1453"/>
                    <a:pt x="1153" y="1457"/>
                  </a:cubicBezTo>
                  <a:cubicBezTo>
                    <a:pt x="1153" y="1461"/>
                    <a:pt x="1154" y="1465"/>
                    <a:pt x="1155" y="1469"/>
                  </a:cubicBezTo>
                  <a:cubicBezTo>
                    <a:pt x="1166" y="1498"/>
                    <a:pt x="1186" y="1518"/>
                    <a:pt x="1206" y="1535"/>
                  </a:cubicBezTo>
                  <a:close/>
                  <a:moveTo>
                    <a:pt x="2355" y="1840"/>
                  </a:moveTo>
                  <a:cubicBezTo>
                    <a:pt x="2349" y="1827"/>
                    <a:pt x="2342" y="1814"/>
                    <a:pt x="2333" y="1802"/>
                  </a:cubicBezTo>
                  <a:cubicBezTo>
                    <a:pt x="2330" y="1797"/>
                    <a:pt x="2326" y="1793"/>
                    <a:pt x="2321" y="1791"/>
                  </a:cubicBezTo>
                  <a:cubicBezTo>
                    <a:pt x="2316" y="1789"/>
                    <a:pt x="2310" y="1791"/>
                    <a:pt x="2307" y="1796"/>
                  </a:cubicBezTo>
                  <a:cubicBezTo>
                    <a:pt x="2305" y="1799"/>
                    <a:pt x="2304" y="1804"/>
                    <a:pt x="2305" y="1808"/>
                  </a:cubicBezTo>
                  <a:cubicBezTo>
                    <a:pt x="2305" y="1812"/>
                    <a:pt x="2306" y="1816"/>
                    <a:pt x="2307" y="1820"/>
                  </a:cubicBezTo>
                  <a:cubicBezTo>
                    <a:pt x="2318" y="1849"/>
                    <a:pt x="2338" y="1869"/>
                    <a:pt x="2358" y="1886"/>
                  </a:cubicBezTo>
                  <a:cubicBezTo>
                    <a:pt x="2360" y="1887"/>
                    <a:pt x="2362" y="1889"/>
                    <a:pt x="2364" y="1889"/>
                  </a:cubicBezTo>
                  <a:cubicBezTo>
                    <a:pt x="2365" y="1890"/>
                    <a:pt x="2366" y="1890"/>
                    <a:pt x="2366" y="1890"/>
                  </a:cubicBezTo>
                  <a:cubicBezTo>
                    <a:pt x="2368" y="1889"/>
                    <a:pt x="2369" y="1889"/>
                    <a:pt x="2370" y="1888"/>
                  </a:cubicBezTo>
                  <a:cubicBezTo>
                    <a:pt x="2374" y="1883"/>
                    <a:pt x="2368" y="1869"/>
                    <a:pt x="2367" y="1865"/>
                  </a:cubicBezTo>
                  <a:cubicBezTo>
                    <a:pt x="2363" y="1856"/>
                    <a:pt x="2359" y="1848"/>
                    <a:pt x="2355" y="1840"/>
                  </a:cubicBezTo>
                  <a:close/>
                  <a:moveTo>
                    <a:pt x="92" y="1818"/>
                  </a:moveTo>
                  <a:cubicBezTo>
                    <a:pt x="98" y="1810"/>
                    <a:pt x="104" y="1802"/>
                    <a:pt x="109" y="1794"/>
                  </a:cubicBezTo>
                  <a:cubicBezTo>
                    <a:pt x="116" y="1782"/>
                    <a:pt x="122" y="1770"/>
                    <a:pt x="128" y="1758"/>
                  </a:cubicBezTo>
                  <a:cubicBezTo>
                    <a:pt x="133" y="1745"/>
                    <a:pt x="139" y="1733"/>
                    <a:pt x="137" y="1718"/>
                  </a:cubicBezTo>
                  <a:cubicBezTo>
                    <a:pt x="137" y="1715"/>
                    <a:pt x="136" y="1712"/>
                    <a:pt x="135" y="1710"/>
                  </a:cubicBezTo>
                  <a:cubicBezTo>
                    <a:pt x="132" y="1707"/>
                    <a:pt x="129" y="1707"/>
                    <a:pt x="126" y="1708"/>
                  </a:cubicBezTo>
                  <a:cubicBezTo>
                    <a:pt x="119" y="1710"/>
                    <a:pt x="115" y="1716"/>
                    <a:pt x="111" y="1722"/>
                  </a:cubicBezTo>
                  <a:cubicBezTo>
                    <a:pt x="106" y="1730"/>
                    <a:pt x="101" y="1738"/>
                    <a:pt x="98" y="1746"/>
                  </a:cubicBezTo>
                  <a:cubicBezTo>
                    <a:pt x="92" y="1761"/>
                    <a:pt x="88" y="1776"/>
                    <a:pt x="83" y="1792"/>
                  </a:cubicBezTo>
                  <a:cubicBezTo>
                    <a:pt x="79" y="1806"/>
                    <a:pt x="70" y="1833"/>
                    <a:pt x="74" y="1837"/>
                  </a:cubicBezTo>
                  <a:cubicBezTo>
                    <a:pt x="77" y="1841"/>
                    <a:pt x="87" y="1826"/>
                    <a:pt x="92" y="1818"/>
                  </a:cubicBezTo>
                  <a:close/>
                  <a:moveTo>
                    <a:pt x="49" y="1751"/>
                  </a:moveTo>
                  <a:cubicBezTo>
                    <a:pt x="45" y="1736"/>
                    <a:pt x="39" y="1713"/>
                    <a:pt x="26" y="1708"/>
                  </a:cubicBezTo>
                  <a:cubicBezTo>
                    <a:pt x="21" y="1706"/>
                    <a:pt x="16" y="1707"/>
                    <a:pt x="13" y="1712"/>
                  </a:cubicBezTo>
                  <a:cubicBezTo>
                    <a:pt x="9" y="1717"/>
                    <a:pt x="9" y="1726"/>
                    <a:pt x="11" y="1733"/>
                  </a:cubicBezTo>
                  <a:cubicBezTo>
                    <a:pt x="17" y="1754"/>
                    <a:pt x="25" y="1774"/>
                    <a:pt x="35" y="1793"/>
                  </a:cubicBezTo>
                  <a:cubicBezTo>
                    <a:pt x="40" y="1802"/>
                    <a:pt x="46" y="1811"/>
                    <a:pt x="51" y="1819"/>
                  </a:cubicBezTo>
                  <a:cubicBezTo>
                    <a:pt x="54" y="1823"/>
                    <a:pt x="68" y="1848"/>
                    <a:pt x="68" y="1838"/>
                  </a:cubicBezTo>
                  <a:cubicBezTo>
                    <a:pt x="68" y="1826"/>
                    <a:pt x="65" y="1813"/>
                    <a:pt x="62" y="1802"/>
                  </a:cubicBezTo>
                  <a:cubicBezTo>
                    <a:pt x="59" y="1784"/>
                    <a:pt x="54" y="1767"/>
                    <a:pt x="49" y="1751"/>
                  </a:cubicBezTo>
                  <a:close/>
                  <a:moveTo>
                    <a:pt x="74" y="1778"/>
                  </a:moveTo>
                  <a:cubicBezTo>
                    <a:pt x="76" y="1773"/>
                    <a:pt x="77" y="1767"/>
                    <a:pt x="78" y="1762"/>
                  </a:cubicBezTo>
                  <a:cubicBezTo>
                    <a:pt x="80" y="1752"/>
                    <a:pt x="81" y="1742"/>
                    <a:pt x="82" y="1731"/>
                  </a:cubicBezTo>
                  <a:cubicBezTo>
                    <a:pt x="85" y="1715"/>
                    <a:pt x="87" y="1698"/>
                    <a:pt x="87" y="1680"/>
                  </a:cubicBezTo>
                  <a:cubicBezTo>
                    <a:pt x="88" y="1666"/>
                    <a:pt x="89" y="1643"/>
                    <a:pt x="77" y="1636"/>
                  </a:cubicBezTo>
                  <a:cubicBezTo>
                    <a:pt x="72" y="1633"/>
                    <a:pt x="65" y="1635"/>
                    <a:pt x="61" y="1640"/>
                  </a:cubicBezTo>
                  <a:cubicBezTo>
                    <a:pt x="57" y="1645"/>
                    <a:pt x="55" y="1653"/>
                    <a:pt x="54" y="1660"/>
                  </a:cubicBezTo>
                  <a:cubicBezTo>
                    <a:pt x="55" y="1685"/>
                    <a:pt x="58" y="1710"/>
                    <a:pt x="61" y="1735"/>
                  </a:cubicBezTo>
                  <a:cubicBezTo>
                    <a:pt x="63" y="1745"/>
                    <a:pt x="64" y="1755"/>
                    <a:pt x="66" y="1764"/>
                  </a:cubicBezTo>
                  <a:cubicBezTo>
                    <a:pt x="67" y="1767"/>
                    <a:pt x="70" y="1786"/>
                    <a:pt x="74" y="1778"/>
                  </a:cubicBezTo>
                  <a:close/>
                  <a:moveTo>
                    <a:pt x="142" y="1794"/>
                  </a:moveTo>
                  <a:cubicBezTo>
                    <a:pt x="142" y="1794"/>
                    <a:pt x="141" y="1794"/>
                    <a:pt x="141" y="1794"/>
                  </a:cubicBezTo>
                  <a:cubicBezTo>
                    <a:pt x="139" y="1792"/>
                    <a:pt x="136" y="1793"/>
                    <a:pt x="133" y="1794"/>
                  </a:cubicBezTo>
                  <a:cubicBezTo>
                    <a:pt x="120" y="1799"/>
                    <a:pt x="109" y="1813"/>
                    <a:pt x="100" y="1827"/>
                  </a:cubicBezTo>
                  <a:cubicBezTo>
                    <a:pt x="89" y="1844"/>
                    <a:pt x="73" y="1880"/>
                    <a:pt x="76" y="1886"/>
                  </a:cubicBezTo>
                  <a:cubicBezTo>
                    <a:pt x="79" y="1892"/>
                    <a:pt x="117" y="1868"/>
                    <a:pt x="132" y="1847"/>
                  </a:cubicBezTo>
                  <a:cubicBezTo>
                    <a:pt x="140" y="1836"/>
                    <a:pt x="155" y="1814"/>
                    <a:pt x="146" y="1799"/>
                  </a:cubicBezTo>
                  <a:cubicBezTo>
                    <a:pt x="145" y="1797"/>
                    <a:pt x="144" y="1795"/>
                    <a:pt x="142" y="1794"/>
                  </a:cubicBezTo>
                  <a:close/>
                  <a:moveTo>
                    <a:pt x="1294" y="738"/>
                  </a:moveTo>
                  <a:cubicBezTo>
                    <a:pt x="1294" y="738"/>
                    <a:pt x="1293" y="737"/>
                    <a:pt x="1293" y="737"/>
                  </a:cubicBezTo>
                  <a:cubicBezTo>
                    <a:pt x="1291" y="736"/>
                    <a:pt x="1288" y="736"/>
                    <a:pt x="1285" y="737"/>
                  </a:cubicBezTo>
                  <a:cubicBezTo>
                    <a:pt x="1272" y="742"/>
                    <a:pt x="1261" y="757"/>
                    <a:pt x="1252" y="770"/>
                  </a:cubicBezTo>
                  <a:cubicBezTo>
                    <a:pt x="1241" y="787"/>
                    <a:pt x="1225" y="823"/>
                    <a:pt x="1228" y="830"/>
                  </a:cubicBezTo>
                  <a:cubicBezTo>
                    <a:pt x="1231" y="836"/>
                    <a:pt x="1269" y="811"/>
                    <a:pt x="1284" y="791"/>
                  </a:cubicBezTo>
                  <a:cubicBezTo>
                    <a:pt x="1292" y="780"/>
                    <a:pt x="1307" y="758"/>
                    <a:pt x="1298" y="742"/>
                  </a:cubicBezTo>
                  <a:cubicBezTo>
                    <a:pt x="1297" y="740"/>
                    <a:pt x="1296" y="739"/>
                    <a:pt x="1294" y="738"/>
                  </a:cubicBezTo>
                  <a:close/>
                  <a:moveTo>
                    <a:pt x="1294" y="32"/>
                  </a:moveTo>
                  <a:cubicBezTo>
                    <a:pt x="1294" y="32"/>
                    <a:pt x="1293" y="32"/>
                    <a:pt x="1293" y="32"/>
                  </a:cubicBezTo>
                  <a:cubicBezTo>
                    <a:pt x="1291" y="30"/>
                    <a:pt x="1288" y="31"/>
                    <a:pt x="1285" y="32"/>
                  </a:cubicBezTo>
                  <a:cubicBezTo>
                    <a:pt x="1272" y="37"/>
                    <a:pt x="1261" y="51"/>
                    <a:pt x="1252" y="65"/>
                  </a:cubicBezTo>
                  <a:cubicBezTo>
                    <a:pt x="1241" y="82"/>
                    <a:pt x="1225" y="118"/>
                    <a:pt x="1228" y="124"/>
                  </a:cubicBezTo>
                  <a:cubicBezTo>
                    <a:pt x="1231" y="130"/>
                    <a:pt x="1269" y="105"/>
                    <a:pt x="1284" y="85"/>
                  </a:cubicBezTo>
                  <a:cubicBezTo>
                    <a:pt x="1292" y="74"/>
                    <a:pt x="1307" y="52"/>
                    <a:pt x="1298" y="36"/>
                  </a:cubicBezTo>
                  <a:cubicBezTo>
                    <a:pt x="1297" y="35"/>
                    <a:pt x="1296" y="33"/>
                    <a:pt x="1294" y="32"/>
                  </a:cubicBezTo>
                  <a:close/>
                  <a:moveTo>
                    <a:pt x="1294" y="1443"/>
                  </a:moveTo>
                  <a:cubicBezTo>
                    <a:pt x="1294" y="1443"/>
                    <a:pt x="1293" y="1443"/>
                    <a:pt x="1293" y="1443"/>
                  </a:cubicBezTo>
                  <a:cubicBezTo>
                    <a:pt x="1291" y="1441"/>
                    <a:pt x="1288" y="1442"/>
                    <a:pt x="1285" y="1443"/>
                  </a:cubicBezTo>
                  <a:cubicBezTo>
                    <a:pt x="1272" y="1448"/>
                    <a:pt x="1261" y="1463"/>
                    <a:pt x="1252" y="1476"/>
                  </a:cubicBezTo>
                  <a:cubicBezTo>
                    <a:pt x="1241" y="1493"/>
                    <a:pt x="1225" y="1529"/>
                    <a:pt x="1228" y="1535"/>
                  </a:cubicBezTo>
                  <a:cubicBezTo>
                    <a:pt x="1231" y="1542"/>
                    <a:pt x="1269" y="1517"/>
                    <a:pt x="1284" y="1496"/>
                  </a:cubicBezTo>
                  <a:cubicBezTo>
                    <a:pt x="1292" y="1485"/>
                    <a:pt x="1307" y="1463"/>
                    <a:pt x="1298" y="1448"/>
                  </a:cubicBezTo>
                  <a:cubicBezTo>
                    <a:pt x="1297" y="1446"/>
                    <a:pt x="1296" y="1444"/>
                    <a:pt x="1294" y="1443"/>
                  </a:cubicBezTo>
                  <a:close/>
                  <a:moveTo>
                    <a:pt x="1294" y="2149"/>
                  </a:moveTo>
                  <a:cubicBezTo>
                    <a:pt x="1294" y="2149"/>
                    <a:pt x="1293" y="2148"/>
                    <a:pt x="1293" y="2148"/>
                  </a:cubicBezTo>
                  <a:cubicBezTo>
                    <a:pt x="1291" y="2147"/>
                    <a:pt x="1288" y="2147"/>
                    <a:pt x="1285" y="2148"/>
                  </a:cubicBezTo>
                  <a:cubicBezTo>
                    <a:pt x="1280" y="2150"/>
                    <a:pt x="1275" y="2154"/>
                    <a:pt x="1270" y="2158"/>
                  </a:cubicBezTo>
                  <a:cubicBezTo>
                    <a:pt x="1300" y="2158"/>
                    <a:pt x="1300" y="2158"/>
                    <a:pt x="1300" y="2158"/>
                  </a:cubicBezTo>
                  <a:cubicBezTo>
                    <a:pt x="1299" y="2157"/>
                    <a:pt x="1299" y="2155"/>
                    <a:pt x="1298" y="2153"/>
                  </a:cubicBezTo>
                  <a:cubicBezTo>
                    <a:pt x="1297" y="2151"/>
                    <a:pt x="1296" y="2150"/>
                    <a:pt x="1294" y="2149"/>
                  </a:cubicBezTo>
                  <a:close/>
                  <a:moveTo>
                    <a:pt x="1239" y="2035"/>
                  </a:moveTo>
                  <a:cubicBezTo>
                    <a:pt x="1240" y="2021"/>
                    <a:pt x="1241" y="1998"/>
                    <a:pt x="1229" y="1991"/>
                  </a:cubicBezTo>
                  <a:cubicBezTo>
                    <a:pt x="1224" y="1988"/>
                    <a:pt x="1217" y="1990"/>
                    <a:pt x="1213" y="1995"/>
                  </a:cubicBezTo>
                  <a:cubicBezTo>
                    <a:pt x="1209" y="2000"/>
                    <a:pt x="1207" y="2007"/>
                    <a:pt x="1206" y="2015"/>
                  </a:cubicBezTo>
                  <a:cubicBezTo>
                    <a:pt x="1207" y="2040"/>
                    <a:pt x="1210" y="2065"/>
                    <a:pt x="1213" y="2089"/>
                  </a:cubicBezTo>
                  <a:cubicBezTo>
                    <a:pt x="1215" y="2099"/>
                    <a:pt x="1216" y="2109"/>
                    <a:pt x="1218" y="2119"/>
                  </a:cubicBezTo>
                  <a:cubicBezTo>
                    <a:pt x="1219" y="2122"/>
                    <a:pt x="1222" y="2140"/>
                    <a:pt x="1226" y="2132"/>
                  </a:cubicBezTo>
                  <a:cubicBezTo>
                    <a:pt x="1228" y="2128"/>
                    <a:pt x="1229" y="2122"/>
                    <a:pt x="1230" y="2117"/>
                  </a:cubicBezTo>
                  <a:cubicBezTo>
                    <a:pt x="1232" y="2106"/>
                    <a:pt x="1233" y="2096"/>
                    <a:pt x="1234" y="2086"/>
                  </a:cubicBezTo>
                  <a:cubicBezTo>
                    <a:pt x="1237" y="2069"/>
                    <a:pt x="1238" y="2052"/>
                    <a:pt x="1239" y="2035"/>
                  </a:cubicBezTo>
                  <a:close/>
                  <a:moveTo>
                    <a:pt x="1289" y="2073"/>
                  </a:moveTo>
                  <a:cubicBezTo>
                    <a:pt x="1289" y="2070"/>
                    <a:pt x="1288" y="2067"/>
                    <a:pt x="1287" y="2064"/>
                  </a:cubicBezTo>
                  <a:cubicBezTo>
                    <a:pt x="1284" y="2062"/>
                    <a:pt x="1281" y="2061"/>
                    <a:pt x="1278" y="2062"/>
                  </a:cubicBezTo>
                  <a:cubicBezTo>
                    <a:pt x="1271" y="2064"/>
                    <a:pt x="1267" y="2070"/>
                    <a:pt x="1263" y="2077"/>
                  </a:cubicBezTo>
                  <a:cubicBezTo>
                    <a:pt x="1258" y="2085"/>
                    <a:pt x="1253" y="2092"/>
                    <a:pt x="1250" y="2101"/>
                  </a:cubicBezTo>
                  <a:cubicBezTo>
                    <a:pt x="1244" y="2116"/>
                    <a:pt x="1240" y="2131"/>
                    <a:pt x="1235" y="2146"/>
                  </a:cubicBezTo>
                  <a:cubicBezTo>
                    <a:pt x="1234" y="2150"/>
                    <a:pt x="1233" y="2154"/>
                    <a:pt x="1231" y="2158"/>
                  </a:cubicBezTo>
                  <a:cubicBezTo>
                    <a:pt x="1254" y="2158"/>
                    <a:pt x="1254" y="2158"/>
                    <a:pt x="1254" y="2158"/>
                  </a:cubicBezTo>
                  <a:cubicBezTo>
                    <a:pt x="1257" y="2155"/>
                    <a:pt x="1259" y="2152"/>
                    <a:pt x="1261" y="2149"/>
                  </a:cubicBezTo>
                  <a:cubicBezTo>
                    <a:pt x="1268" y="2137"/>
                    <a:pt x="1274" y="2125"/>
                    <a:pt x="1280" y="2112"/>
                  </a:cubicBezTo>
                  <a:cubicBezTo>
                    <a:pt x="1285" y="2100"/>
                    <a:pt x="1291" y="2088"/>
                    <a:pt x="1289" y="2073"/>
                  </a:cubicBezTo>
                  <a:close/>
                  <a:moveTo>
                    <a:pt x="1201" y="2105"/>
                  </a:moveTo>
                  <a:cubicBezTo>
                    <a:pt x="1197" y="2091"/>
                    <a:pt x="1191" y="2067"/>
                    <a:pt x="1177" y="2063"/>
                  </a:cubicBezTo>
                  <a:cubicBezTo>
                    <a:pt x="1173" y="2061"/>
                    <a:pt x="1168" y="2062"/>
                    <a:pt x="1165" y="2067"/>
                  </a:cubicBezTo>
                  <a:cubicBezTo>
                    <a:pt x="1161" y="2072"/>
                    <a:pt x="1161" y="2080"/>
                    <a:pt x="1163" y="2087"/>
                  </a:cubicBezTo>
                  <a:cubicBezTo>
                    <a:pt x="1169" y="2108"/>
                    <a:pt x="1177" y="2129"/>
                    <a:pt x="1187" y="2147"/>
                  </a:cubicBezTo>
                  <a:cubicBezTo>
                    <a:pt x="1189" y="2151"/>
                    <a:pt x="1191" y="2155"/>
                    <a:pt x="1194" y="2158"/>
                  </a:cubicBezTo>
                  <a:cubicBezTo>
                    <a:pt x="1215" y="2158"/>
                    <a:pt x="1215" y="2158"/>
                    <a:pt x="1215" y="2158"/>
                  </a:cubicBezTo>
                  <a:cubicBezTo>
                    <a:pt x="1215" y="2158"/>
                    <a:pt x="1214" y="2157"/>
                    <a:pt x="1214" y="2156"/>
                  </a:cubicBezTo>
                  <a:cubicBezTo>
                    <a:pt x="1211" y="2139"/>
                    <a:pt x="1206" y="2122"/>
                    <a:pt x="1201" y="2105"/>
                  </a:cubicBezTo>
                  <a:close/>
                </a:path>
              </a:pathLst>
            </a:custGeom>
            <a:solidFill>
              <a:schemeClr val="accent3"/>
            </a:solidFill>
            <a:ln>
              <a:noFill/>
            </a:ln>
          </p:spPr>
        </p:sp>
        <p:sp>
          <p:nvSpPr>
            <p:cNvPr id="24" name="Freeform 13"/>
            <p:cNvSpPr>
              <a:spLocks noEditPoints="1"/>
            </p:cNvSpPr>
            <p:nvPr/>
          </p:nvSpPr>
          <p:spPr bwMode="auto">
            <a:xfrm>
              <a:off x="2135956" y="3379"/>
              <a:ext cx="7809487" cy="6854622"/>
            </a:xfrm>
            <a:custGeom>
              <a:avLst/>
              <a:gdLst/>
              <a:ahLst/>
              <a:cxnLst/>
              <a:rect l="0" t="0" r="r" b="b"/>
              <a:pathLst>
                <a:path w="2459" h="2158">
                  <a:moveTo>
                    <a:pt x="1155" y="408"/>
                  </a:moveTo>
                  <a:cubicBezTo>
                    <a:pt x="1166" y="437"/>
                    <a:pt x="1186" y="457"/>
                    <a:pt x="1206" y="474"/>
                  </a:cubicBezTo>
                  <a:cubicBezTo>
                    <a:pt x="1208" y="475"/>
                    <a:pt x="1210" y="477"/>
                    <a:pt x="1212" y="477"/>
                  </a:cubicBezTo>
                  <a:cubicBezTo>
                    <a:pt x="1213" y="478"/>
                    <a:pt x="1214" y="478"/>
                    <a:pt x="1215" y="477"/>
                  </a:cubicBezTo>
                  <a:cubicBezTo>
                    <a:pt x="1216" y="477"/>
                    <a:pt x="1217" y="477"/>
                    <a:pt x="1218" y="475"/>
                  </a:cubicBezTo>
                  <a:cubicBezTo>
                    <a:pt x="1222" y="470"/>
                    <a:pt x="1216" y="457"/>
                    <a:pt x="1215" y="452"/>
                  </a:cubicBezTo>
                  <a:cubicBezTo>
                    <a:pt x="1211" y="444"/>
                    <a:pt x="1207" y="436"/>
                    <a:pt x="1203" y="428"/>
                  </a:cubicBezTo>
                  <a:cubicBezTo>
                    <a:pt x="1197" y="415"/>
                    <a:pt x="1190" y="402"/>
                    <a:pt x="1181" y="390"/>
                  </a:cubicBezTo>
                  <a:cubicBezTo>
                    <a:pt x="1178" y="385"/>
                    <a:pt x="1174" y="380"/>
                    <a:pt x="1169" y="379"/>
                  </a:cubicBezTo>
                  <a:cubicBezTo>
                    <a:pt x="1164" y="377"/>
                    <a:pt x="1158" y="379"/>
                    <a:pt x="1155" y="384"/>
                  </a:cubicBezTo>
                  <a:cubicBezTo>
                    <a:pt x="1153" y="387"/>
                    <a:pt x="1152" y="392"/>
                    <a:pt x="1153" y="396"/>
                  </a:cubicBezTo>
                  <a:cubicBezTo>
                    <a:pt x="1153" y="400"/>
                    <a:pt x="1154" y="404"/>
                    <a:pt x="1155" y="408"/>
                  </a:cubicBezTo>
                  <a:close/>
                  <a:moveTo>
                    <a:pt x="1187" y="380"/>
                  </a:moveTo>
                  <a:cubicBezTo>
                    <a:pt x="1192" y="390"/>
                    <a:pt x="1197" y="399"/>
                    <a:pt x="1203" y="407"/>
                  </a:cubicBezTo>
                  <a:cubicBezTo>
                    <a:pt x="1206" y="411"/>
                    <a:pt x="1220" y="435"/>
                    <a:pt x="1220" y="425"/>
                  </a:cubicBezTo>
                  <a:cubicBezTo>
                    <a:pt x="1220" y="414"/>
                    <a:pt x="1217" y="401"/>
                    <a:pt x="1214" y="390"/>
                  </a:cubicBezTo>
                  <a:cubicBezTo>
                    <a:pt x="1211" y="372"/>
                    <a:pt x="1206" y="355"/>
                    <a:pt x="1201" y="338"/>
                  </a:cubicBezTo>
                  <a:cubicBezTo>
                    <a:pt x="1197" y="324"/>
                    <a:pt x="1191" y="300"/>
                    <a:pt x="1177" y="296"/>
                  </a:cubicBezTo>
                  <a:cubicBezTo>
                    <a:pt x="1173" y="294"/>
                    <a:pt x="1168" y="295"/>
                    <a:pt x="1165" y="300"/>
                  </a:cubicBezTo>
                  <a:cubicBezTo>
                    <a:pt x="1161" y="305"/>
                    <a:pt x="1161" y="314"/>
                    <a:pt x="1163" y="320"/>
                  </a:cubicBezTo>
                  <a:cubicBezTo>
                    <a:pt x="1169" y="342"/>
                    <a:pt x="1177" y="362"/>
                    <a:pt x="1187" y="380"/>
                  </a:cubicBezTo>
                  <a:close/>
                  <a:moveTo>
                    <a:pt x="1155" y="1116"/>
                  </a:moveTo>
                  <a:cubicBezTo>
                    <a:pt x="1166" y="1145"/>
                    <a:pt x="1186" y="1165"/>
                    <a:pt x="1206" y="1182"/>
                  </a:cubicBezTo>
                  <a:cubicBezTo>
                    <a:pt x="1208" y="1184"/>
                    <a:pt x="1210" y="1185"/>
                    <a:pt x="1212" y="1186"/>
                  </a:cubicBezTo>
                  <a:cubicBezTo>
                    <a:pt x="1213" y="1186"/>
                    <a:pt x="1214" y="1186"/>
                    <a:pt x="1215" y="1186"/>
                  </a:cubicBezTo>
                  <a:cubicBezTo>
                    <a:pt x="1216" y="1186"/>
                    <a:pt x="1217" y="1185"/>
                    <a:pt x="1218" y="1184"/>
                  </a:cubicBezTo>
                  <a:cubicBezTo>
                    <a:pt x="1222" y="1179"/>
                    <a:pt x="1216" y="1166"/>
                    <a:pt x="1215" y="1161"/>
                  </a:cubicBezTo>
                  <a:cubicBezTo>
                    <a:pt x="1211" y="1152"/>
                    <a:pt x="1207" y="1145"/>
                    <a:pt x="1203" y="1137"/>
                  </a:cubicBezTo>
                  <a:cubicBezTo>
                    <a:pt x="1197" y="1123"/>
                    <a:pt x="1190" y="1110"/>
                    <a:pt x="1181" y="1098"/>
                  </a:cubicBezTo>
                  <a:cubicBezTo>
                    <a:pt x="1178" y="1093"/>
                    <a:pt x="1174" y="1089"/>
                    <a:pt x="1169" y="1087"/>
                  </a:cubicBezTo>
                  <a:cubicBezTo>
                    <a:pt x="1164" y="1085"/>
                    <a:pt x="1158" y="1087"/>
                    <a:pt x="1155" y="1092"/>
                  </a:cubicBezTo>
                  <a:cubicBezTo>
                    <a:pt x="1153" y="1096"/>
                    <a:pt x="1152" y="1100"/>
                    <a:pt x="1153" y="1104"/>
                  </a:cubicBezTo>
                  <a:cubicBezTo>
                    <a:pt x="1153" y="1108"/>
                    <a:pt x="1154" y="1112"/>
                    <a:pt x="1155" y="1116"/>
                  </a:cubicBezTo>
                  <a:close/>
                  <a:moveTo>
                    <a:pt x="1218" y="352"/>
                  </a:moveTo>
                  <a:cubicBezTo>
                    <a:pt x="1219" y="355"/>
                    <a:pt x="1222" y="374"/>
                    <a:pt x="1226" y="366"/>
                  </a:cubicBezTo>
                  <a:cubicBezTo>
                    <a:pt x="1228" y="361"/>
                    <a:pt x="1229" y="355"/>
                    <a:pt x="1230" y="350"/>
                  </a:cubicBezTo>
                  <a:cubicBezTo>
                    <a:pt x="1232" y="340"/>
                    <a:pt x="1233" y="329"/>
                    <a:pt x="1234" y="319"/>
                  </a:cubicBezTo>
                  <a:cubicBezTo>
                    <a:pt x="1237" y="302"/>
                    <a:pt x="1238" y="285"/>
                    <a:pt x="1239" y="268"/>
                  </a:cubicBezTo>
                  <a:cubicBezTo>
                    <a:pt x="1240" y="254"/>
                    <a:pt x="1241" y="231"/>
                    <a:pt x="1229" y="224"/>
                  </a:cubicBezTo>
                  <a:cubicBezTo>
                    <a:pt x="1224" y="221"/>
                    <a:pt x="1217" y="223"/>
                    <a:pt x="1213" y="228"/>
                  </a:cubicBezTo>
                  <a:cubicBezTo>
                    <a:pt x="1209" y="233"/>
                    <a:pt x="1207" y="240"/>
                    <a:pt x="1206" y="248"/>
                  </a:cubicBezTo>
                  <a:cubicBezTo>
                    <a:pt x="1207" y="273"/>
                    <a:pt x="1210" y="298"/>
                    <a:pt x="1213" y="323"/>
                  </a:cubicBezTo>
                  <a:cubicBezTo>
                    <a:pt x="1215" y="333"/>
                    <a:pt x="1216" y="342"/>
                    <a:pt x="1218" y="352"/>
                  </a:cubicBezTo>
                  <a:close/>
                  <a:moveTo>
                    <a:pt x="74" y="75"/>
                  </a:moveTo>
                  <a:cubicBezTo>
                    <a:pt x="77" y="79"/>
                    <a:pt x="87" y="63"/>
                    <a:pt x="92" y="56"/>
                  </a:cubicBezTo>
                  <a:cubicBezTo>
                    <a:pt x="98" y="48"/>
                    <a:pt x="104" y="40"/>
                    <a:pt x="109" y="32"/>
                  </a:cubicBezTo>
                  <a:cubicBezTo>
                    <a:pt x="115" y="22"/>
                    <a:pt x="121" y="11"/>
                    <a:pt x="126" y="0"/>
                  </a:cubicBezTo>
                  <a:cubicBezTo>
                    <a:pt x="92" y="0"/>
                    <a:pt x="92" y="0"/>
                    <a:pt x="92" y="0"/>
                  </a:cubicBezTo>
                  <a:cubicBezTo>
                    <a:pt x="89" y="10"/>
                    <a:pt x="86" y="20"/>
                    <a:pt x="83" y="29"/>
                  </a:cubicBezTo>
                  <a:cubicBezTo>
                    <a:pt x="79" y="44"/>
                    <a:pt x="70" y="71"/>
                    <a:pt x="74" y="75"/>
                  </a:cubicBezTo>
                  <a:close/>
                  <a:moveTo>
                    <a:pt x="1226" y="1133"/>
                  </a:moveTo>
                  <a:cubicBezTo>
                    <a:pt x="1229" y="1137"/>
                    <a:pt x="1239" y="1122"/>
                    <a:pt x="1244" y="1115"/>
                  </a:cubicBezTo>
                  <a:cubicBezTo>
                    <a:pt x="1250" y="1107"/>
                    <a:pt x="1256" y="1099"/>
                    <a:pt x="1261" y="1090"/>
                  </a:cubicBezTo>
                  <a:cubicBezTo>
                    <a:pt x="1268" y="1079"/>
                    <a:pt x="1274" y="1067"/>
                    <a:pt x="1280" y="1054"/>
                  </a:cubicBezTo>
                  <a:cubicBezTo>
                    <a:pt x="1285" y="1042"/>
                    <a:pt x="1291" y="1029"/>
                    <a:pt x="1289" y="1015"/>
                  </a:cubicBezTo>
                  <a:cubicBezTo>
                    <a:pt x="1289" y="1011"/>
                    <a:pt x="1288" y="1008"/>
                    <a:pt x="1287" y="1006"/>
                  </a:cubicBezTo>
                  <a:cubicBezTo>
                    <a:pt x="1284" y="1003"/>
                    <a:pt x="1281" y="1003"/>
                    <a:pt x="1278" y="1004"/>
                  </a:cubicBezTo>
                  <a:cubicBezTo>
                    <a:pt x="1271" y="1006"/>
                    <a:pt x="1267" y="1012"/>
                    <a:pt x="1263" y="1019"/>
                  </a:cubicBezTo>
                  <a:cubicBezTo>
                    <a:pt x="1258" y="1026"/>
                    <a:pt x="1253" y="1034"/>
                    <a:pt x="1250" y="1043"/>
                  </a:cubicBezTo>
                  <a:cubicBezTo>
                    <a:pt x="1244" y="1058"/>
                    <a:pt x="1240" y="1073"/>
                    <a:pt x="1235" y="1088"/>
                  </a:cubicBezTo>
                  <a:cubicBezTo>
                    <a:pt x="1231" y="1103"/>
                    <a:pt x="1222" y="1129"/>
                    <a:pt x="1226" y="1133"/>
                  </a:cubicBezTo>
                  <a:close/>
                  <a:moveTo>
                    <a:pt x="1201" y="1047"/>
                  </a:moveTo>
                  <a:cubicBezTo>
                    <a:pt x="1197" y="1032"/>
                    <a:pt x="1191" y="1009"/>
                    <a:pt x="1177" y="1004"/>
                  </a:cubicBezTo>
                  <a:cubicBezTo>
                    <a:pt x="1173" y="1003"/>
                    <a:pt x="1168" y="1004"/>
                    <a:pt x="1165" y="1008"/>
                  </a:cubicBezTo>
                  <a:cubicBezTo>
                    <a:pt x="1161" y="1014"/>
                    <a:pt x="1161" y="1022"/>
                    <a:pt x="1163" y="1029"/>
                  </a:cubicBezTo>
                  <a:cubicBezTo>
                    <a:pt x="1169" y="1050"/>
                    <a:pt x="1177" y="1070"/>
                    <a:pt x="1187" y="1089"/>
                  </a:cubicBezTo>
                  <a:cubicBezTo>
                    <a:pt x="1192" y="1098"/>
                    <a:pt x="1197" y="1107"/>
                    <a:pt x="1203" y="1116"/>
                  </a:cubicBezTo>
                  <a:cubicBezTo>
                    <a:pt x="1206" y="1120"/>
                    <a:pt x="1220" y="1144"/>
                    <a:pt x="1220" y="1134"/>
                  </a:cubicBezTo>
                  <a:cubicBezTo>
                    <a:pt x="1220" y="1122"/>
                    <a:pt x="1217" y="1109"/>
                    <a:pt x="1214" y="1098"/>
                  </a:cubicBezTo>
                  <a:cubicBezTo>
                    <a:pt x="1211" y="1081"/>
                    <a:pt x="1206" y="1064"/>
                    <a:pt x="1201" y="1047"/>
                  </a:cubicBezTo>
                  <a:close/>
                  <a:moveTo>
                    <a:pt x="77" y="1285"/>
                  </a:moveTo>
                  <a:cubicBezTo>
                    <a:pt x="72" y="1282"/>
                    <a:pt x="65" y="1284"/>
                    <a:pt x="61" y="1289"/>
                  </a:cubicBezTo>
                  <a:cubicBezTo>
                    <a:pt x="57" y="1294"/>
                    <a:pt x="55" y="1302"/>
                    <a:pt x="54" y="1309"/>
                  </a:cubicBezTo>
                  <a:cubicBezTo>
                    <a:pt x="55" y="1334"/>
                    <a:pt x="58" y="1359"/>
                    <a:pt x="61" y="1384"/>
                  </a:cubicBezTo>
                  <a:cubicBezTo>
                    <a:pt x="63" y="1394"/>
                    <a:pt x="64" y="1404"/>
                    <a:pt x="66" y="1413"/>
                  </a:cubicBezTo>
                  <a:cubicBezTo>
                    <a:pt x="67" y="1416"/>
                    <a:pt x="70" y="1435"/>
                    <a:pt x="74" y="1427"/>
                  </a:cubicBezTo>
                  <a:cubicBezTo>
                    <a:pt x="76" y="1422"/>
                    <a:pt x="77" y="1416"/>
                    <a:pt x="78" y="1411"/>
                  </a:cubicBezTo>
                  <a:cubicBezTo>
                    <a:pt x="80" y="1401"/>
                    <a:pt x="81" y="1391"/>
                    <a:pt x="82" y="1381"/>
                  </a:cubicBezTo>
                  <a:cubicBezTo>
                    <a:pt x="85" y="1364"/>
                    <a:pt x="87" y="1347"/>
                    <a:pt x="87" y="1330"/>
                  </a:cubicBezTo>
                  <a:cubicBezTo>
                    <a:pt x="88" y="1315"/>
                    <a:pt x="89" y="1293"/>
                    <a:pt x="77" y="1285"/>
                  </a:cubicBezTo>
                  <a:close/>
                  <a:moveTo>
                    <a:pt x="49" y="694"/>
                  </a:moveTo>
                  <a:cubicBezTo>
                    <a:pt x="45" y="680"/>
                    <a:pt x="39" y="656"/>
                    <a:pt x="25" y="651"/>
                  </a:cubicBezTo>
                  <a:cubicBezTo>
                    <a:pt x="21" y="650"/>
                    <a:pt x="16" y="651"/>
                    <a:pt x="13" y="655"/>
                  </a:cubicBezTo>
                  <a:cubicBezTo>
                    <a:pt x="9" y="661"/>
                    <a:pt x="9" y="669"/>
                    <a:pt x="11" y="676"/>
                  </a:cubicBezTo>
                  <a:cubicBezTo>
                    <a:pt x="17" y="697"/>
                    <a:pt x="25" y="718"/>
                    <a:pt x="35" y="736"/>
                  </a:cubicBezTo>
                  <a:cubicBezTo>
                    <a:pt x="40" y="745"/>
                    <a:pt x="46" y="754"/>
                    <a:pt x="51" y="763"/>
                  </a:cubicBezTo>
                  <a:cubicBezTo>
                    <a:pt x="54" y="767"/>
                    <a:pt x="68" y="791"/>
                    <a:pt x="68" y="781"/>
                  </a:cubicBezTo>
                  <a:cubicBezTo>
                    <a:pt x="68" y="769"/>
                    <a:pt x="65" y="757"/>
                    <a:pt x="62" y="745"/>
                  </a:cubicBezTo>
                  <a:cubicBezTo>
                    <a:pt x="59" y="728"/>
                    <a:pt x="54" y="711"/>
                    <a:pt x="49" y="694"/>
                  </a:cubicBezTo>
                  <a:close/>
                  <a:moveTo>
                    <a:pt x="77" y="580"/>
                  </a:moveTo>
                  <a:cubicBezTo>
                    <a:pt x="72" y="577"/>
                    <a:pt x="65" y="579"/>
                    <a:pt x="61" y="584"/>
                  </a:cubicBezTo>
                  <a:cubicBezTo>
                    <a:pt x="57" y="589"/>
                    <a:pt x="55" y="596"/>
                    <a:pt x="54" y="603"/>
                  </a:cubicBezTo>
                  <a:cubicBezTo>
                    <a:pt x="55" y="629"/>
                    <a:pt x="58" y="653"/>
                    <a:pt x="61" y="678"/>
                  </a:cubicBezTo>
                  <a:cubicBezTo>
                    <a:pt x="63" y="688"/>
                    <a:pt x="64" y="698"/>
                    <a:pt x="66" y="708"/>
                  </a:cubicBezTo>
                  <a:cubicBezTo>
                    <a:pt x="67" y="711"/>
                    <a:pt x="70" y="729"/>
                    <a:pt x="74" y="721"/>
                  </a:cubicBezTo>
                  <a:cubicBezTo>
                    <a:pt x="76" y="717"/>
                    <a:pt x="77" y="710"/>
                    <a:pt x="78" y="705"/>
                  </a:cubicBezTo>
                  <a:cubicBezTo>
                    <a:pt x="80" y="695"/>
                    <a:pt x="81" y="685"/>
                    <a:pt x="82" y="675"/>
                  </a:cubicBezTo>
                  <a:cubicBezTo>
                    <a:pt x="85" y="658"/>
                    <a:pt x="87" y="641"/>
                    <a:pt x="87" y="624"/>
                  </a:cubicBezTo>
                  <a:cubicBezTo>
                    <a:pt x="88" y="610"/>
                    <a:pt x="89" y="587"/>
                    <a:pt x="77" y="580"/>
                  </a:cubicBezTo>
                  <a:close/>
                  <a:moveTo>
                    <a:pt x="92" y="762"/>
                  </a:moveTo>
                  <a:cubicBezTo>
                    <a:pt x="98" y="754"/>
                    <a:pt x="104" y="746"/>
                    <a:pt x="109" y="737"/>
                  </a:cubicBezTo>
                  <a:cubicBezTo>
                    <a:pt x="116" y="726"/>
                    <a:pt x="122" y="714"/>
                    <a:pt x="128" y="701"/>
                  </a:cubicBezTo>
                  <a:cubicBezTo>
                    <a:pt x="133" y="689"/>
                    <a:pt x="139" y="677"/>
                    <a:pt x="137" y="662"/>
                  </a:cubicBezTo>
                  <a:cubicBezTo>
                    <a:pt x="137" y="659"/>
                    <a:pt x="136" y="655"/>
                    <a:pt x="135" y="653"/>
                  </a:cubicBezTo>
                  <a:cubicBezTo>
                    <a:pt x="132" y="650"/>
                    <a:pt x="129" y="650"/>
                    <a:pt x="126" y="651"/>
                  </a:cubicBezTo>
                  <a:cubicBezTo>
                    <a:pt x="119" y="653"/>
                    <a:pt x="115" y="659"/>
                    <a:pt x="111" y="666"/>
                  </a:cubicBezTo>
                  <a:cubicBezTo>
                    <a:pt x="106" y="673"/>
                    <a:pt x="101" y="681"/>
                    <a:pt x="98" y="690"/>
                  </a:cubicBezTo>
                  <a:cubicBezTo>
                    <a:pt x="92" y="705"/>
                    <a:pt x="88" y="720"/>
                    <a:pt x="83" y="735"/>
                  </a:cubicBezTo>
                  <a:cubicBezTo>
                    <a:pt x="79" y="750"/>
                    <a:pt x="70" y="776"/>
                    <a:pt x="74" y="780"/>
                  </a:cubicBezTo>
                  <a:cubicBezTo>
                    <a:pt x="77" y="784"/>
                    <a:pt x="87" y="769"/>
                    <a:pt x="92" y="762"/>
                  </a:cubicBezTo>
                  <a:close/>
                  <a:moveTo>
                    <a:pt x="74" y="16"/>
                  </a:moveTo>
                  <a:cubicBezTo>
                    <a:pt x="76" y="11"/>
                    <a:pt x="77" y="5"/>
                    <a:pt x="78" y="0"/>
                  </a:cubicBezTo>
                  <a:cubicBezTo>
                    <a:pt x="66" y="0"/>
                    <a:pt x="66" y="0"/>
                    <a:pt x="66" y="0"/>
                  </a:cubicBezTo>
                  <a:cubicBezTo>
                    <a:pt x="66" y="1"/>
                    <a:pt x="66" y="2"/>
                    <a:pt x="66" y="2"/>
                  </a:cubicBezTo>
                  <a:cubicBezTo>
                    <a:pt x="67" y="5"/>
                    <a:pt x="70" y="24"/>
                    <a:pt x="74" y="16"/>
                  </a:cubicBezTo>
                  <a:close/>
                  <a:moveTo>
                    <a:pt x="74" y="1486"/>
                  </a:moveTo>
                  <a:cubicBezTo>
                    <a:pt x="77" y="1490"/>
                    <a:pt x="87" y="1475"/>
                    <a:pt x="92" y="1467"/>
                  </a:cubicBezTo>
                  <a:cubicBezTo>
                    <a:pt x="98" y="1460"/>
                    <a:pt x="104" y="1451"/>
                    <a:pt x="109" y="1443"/>
                  </a:cubicBezTo>
                  <a:cubicBezTo>
                    <a:pt x="116" y="1432"/>
                    <a:pt x="122" y="1420"/>
                    <a:pt x="128" y="1407"/>
                  </a:cubicBezTo>
                  <a:cubicBezTo>
                    <a:pt x="133" y="1395"/>
                    <a:pt x="139" y="1382"/>
                    <a:pt x="137" y="1367"/>
                  </a:cubicBezTo>
                  <a:cubicBezTo>
                    <a:pt x="137" y="1364"/>
                    <a:pt x="136" y="1361"/>
                    <a:pt x="135" y="1359"/>
                  </a:cubicBezTo>
                  <a:cubicBezTo>
                    <a:pt x="132" y="1356"/>
                    <a:pt x="129" y="1356"/>
                    <a:pt x="126" y="1357"/>
                  </a:cubicBezTo>
                  <a:cubicBezTo>
                    <a:pt x="119" y="1359"/>
                    <a:pt x="115" y="1365"/>
                    <a:pt x="111" y="1371"/>
                  </a:cubicBezTo>
                  <a:cubicBezTo>
                    <a:pt x="106" y="1379"/>
                    <a:pt x="101" y="1387"/>
                    <a:pt x="98" y="1396"/>
                  </a:cubicBezTo>
                  <a:cubicBezTo>
                    <a:pt x="92" y="1410"/>
                    <a:pt x="88" y="1425"/>
                    <a:pt x="83" y="1441"/>
                  </a:cubicBezTo>
                  <a:cubicBezTo>
                    <a:pt x="79" y="1455"/>
                    <a:pt x="70" y="1482"/>
                    <a:pt x="74" y="1486"/>
                  </a:cubicBezTo>
                  <a:close/>
                  <a:moveTo>
                    <a:pt x="49" y="1400"/>
                  </a:moveTo>
                  <a:cubicBezTo>
                    <a:pt x="45" y="1385"/>
                    <a:pt x="39" y="1362"/>
                    <a:pt x="25" y="1357"/>
                  </a:cubicBezTo>
                  <a:cubicBezTo>
                    <a:pt x="21" y="1355"/>
                    <a:pt x="16" y="1357"/>
                    <a:pt x="13" y="1361"/>
                  </a:cubicBezTo>
                  <a:cubicBezTo>
                    <a:pt x="9" y="1366"/>
                    <a:pt x="9" y="1375"/>
                    <a:pt x="11" y="1382"/>
                  </a:cubicBezTo>
                  <a:cubicBezTo>
                    <a:pt x="17" y="1403"/>
                    <a:pt x="25" y="1423"/>
                    <a:pt x="35" y="1442"/>
                  </a:cubicBezTo>
                  <a:cubicBezTo>
                    <a:pt x="40" y="1451"/>
                    <a:pt x="46" y="1460"/>
                    <a:pt x="51" y="1468"/>
                  </a:cubicBezTo>
                  <a:cubicBezTo>
                    <a:pt x="54" y="1473"/>
                    <a:pt x="68" y="1497"/>
                    <a:pt x="68" y="1487"/>
                  </a:cubicBezTo>
                  <a:cubicBezTo>
                    <a:pt x="68" y="1475"/>
                    <a:pt x="65" y="1462"/>
                    <a:pt x="62" y="1451"/>
                  </a:cubicBezTo>
                  <a:cubicBezTo>
                    <a:pt x="59" y="1434"/>
                    <a:pt x="54" y="1416"/>
                    <a:pt x="49" y="1400"/>
                  </a:cubicBezTo>
                  <a:close/>
                  <a:moveTo>
                    <a:pt x="2353" y="1400"/>
                  </a:moveTo>
                  <a:cubicBezTo>
                    <a:pt x="2348" y="1385"/>
                    <a:pt x="2343" y="1362"/>
                    <a:pt x="2329" y="1357"/>
                  </a:cubicBezTo>
                  <a:cubicBezTo>
                    <a:pt x="2325" y="1355"/>
                    <a:pt x="2320" y="1357"/>
                    <a:pt x="2317" y="1361"/>
                  </a:cubicBezTo>
                  <a:cubicBezTo>
                    <a:pt x="2313" y="1366"/>
                    <a:pt x="2313" y="1375"/>
                    <a:pt x="2315" y="1382"/>
                  </a:cubicBezTo>
                  <a:cubicBezTo>
                    <a:pt x="2321" y="1403"/>
                    <a:pt x="2329" y="1423"/>
                    <a:pt x="2339" y="1442"/>
                  </a:cubicBezTo>
                  <a:cubicBezTo>
                    <a:pt x="2344" y="1451"/>
                    <a:pt x="2349" y="1460"/>
                    <a:pt x="2355" y="1468"/>
                  </a:cubicBezTo>
                  <a:cubicBezTo>
                    <a:pt x="2358" y="1473"/>
                    <a:pt x="2372" y="1497"/>
                    <a:pt x="2372" y="1487"/>
                  </a:cubicBezTo>
                  <a:cubicBezTo>
                    <a:pt x="2372" y="1475"/>
                    <a:pt x="2369" y="1462"/>
                    <a:pt x="2366" y="1451"/>
                  </a:cubicBezTo>
                  <a:cubicBezTo>
                    <a:pt x="2363" y="1434"/>
                    <a:pt x="2358" y="1416"/>
                    <a:pt x="2353" y="1400"/>
                  </a:cubicBezTo>
                  <a:close/>
                  <a:moveTo>
                    <a:pt x="2396" y="762"/>
                  </a:moveTo>
                  <a:cubicBezTo>
                    <a:pt x="2402" y="754"/>
                    <a:pt x="2408" y="746"/>
                    <a:pt x="2413" y="737"/>
                  </a:cubicBezTo>
                  <a:cubicBezTo>
                    <a:pt x="2420" y="726"/>
                    <a:pt x="2426" y="714"/>
                    <a:pt x="2432" y="701"/>
                  </a:cubicBezTo>
                  <a:cubicBezTo>
                    <a:pt x="2437" y="689"/>
                    <a:pt x="2443" y="677"/>
                    <a:pt x="2441" y="662"/>
                  </a:cubicBezTo>
                  <a:cubicBezTo>
                    <a:pt x="2441" y="659"/>
                    <a:pt x="2440" y="655"/>
                    <a:pt x="2439" y="653"/>
                  </a:cubicBezTo>
                  <a:cubicBezTo>
                    <a:pt x="2436" y="650"/>
                    <a:pt x="2433" y="650"/>
                    <a:pt x="2430" y="651"/>
                  </a:cubicBezTo>
                  <a:cubicBezTo>
                    <a:pt x="2423" y="653"/>
                    <a:pt x="2419" y="659"/>
                    <a:pt x="2415" y="666"/>
                  </a:cubicBezTo>
                  <a:cubicBezTo>
                    <a:pt x="2410" y="673"/>
                    <a:pt x="2405" y="681"/>
                    <a:pt x="2402" y="690"/>
                  </a:cubicBezTo>
                  <a:cubicBezTo>
                    <a:pt x="2396" y="705"/>
                    <a:pt x="2392" y="720"/>
                    <a:pt x="2387" y="735"/>
                  </a:cubicBezTo>
                  <a:cubicBezTo>
                    <a:pt x="2383" y="750"/>
                    <a:pt x="2374" y="776"/>
                    <a:pt x="2378" y="780"/>
                  </a:cubicBezTo>
                  <a:cubicBezTo>
                    <a:pt x="2381" y="784"/>
                    <a:pt x="2391" y="769"/>
                    <a:pt x="2396" y="762"/>
                  </a:cubicBezTo>
                  <a:close/>
                  <a:moveTo>
                    <a:pt x="1229" y="932"/>
                  </a:moveTo>
                  <a:cubicBezTo>
                    <a:pt x="1224" y="929"/>
                    <a:pt x="1217" y="931"/>
                    <a:pt x="1213" y="937"/>
                  </a:cubicBezTo>
                  <a:cubicBezTo>
                    <a:pt x="1209" y="942"/>
                    <a:pt x="1207" y="949"/>
                    <a:pt x="1206" y="956"/>
                  </a:cubicBezTo>
                  <a:cubicBezTo>
                    <a:pt x="1207" y="981"/>
                    <a:pt x="1210" y="1006"/>
                    <a:pt x="1213" y="1031"/>
                  </a:cubicBezTo>
                  <a:cubicBezTo>
                    <a:pt x="1215" y="1041"/>
                    <a:pt x="1216" y="1051"/>
                    <a:pt x="1218" y="1061"/>
                  </a:cubicBezTo>
                  <a:cubicBezTo>
                    <a:pt x="1219" y="1064"/>
                    <a:pt x="1222" y="1082"/>
                    <a:pt x="1226" y="1074"/>
                  </a:cubicBezTo>
                  <a:cubicBezTo>
                    <a:pt x="1228" y="1069"/>
                    <a:pt x="1229" y="1063"/>
                    <a:pt x="1230" y="1058"/>
                  </a:cubicBezTo>
                  <a:cubicBezTo>
                    <a:pt x="1232" y="1048"/>
                    <a:pt x="1233" y="1038"/>
                    <a:pt x="1234" y="1028"/>
                  </a:cubicBezTo>
                  <a:cubicBezTo>
                    <a:pt x="1237" y="1011"/>
                    <a:pt x="1238" y="994"/>
                    <a:pt x="1239" y="977"/>
                  </a:cubicBezTo>
                  <a:cubicBezTo>
                    <a:pt x="1240" y="963"/>
                    <a:pt x="1241" y="940"/>
                    <a:pt x="1229" y="932"/>
                  </a:cubicBezTo>
                  <a:close/>
                  <a:moveTo>
                    <a:pt x="2329" y="651"/>
                  </a:moveTo>
                  <a:cubicBezTo>
                    <a:pt x="2325" y="650"/>
                    <a:pt x="2320" y="651"/>
                    <a:pt x="2317" y="655"/>
                  </a:cubicBezTo>
                  <a:cubicBezTo>
                    <a:pt x="2313" y="661"/>
                    <a:pt x="2313" y="669"/>
                    <a:pt x="2315" y="676"/>
                  </a:cubicBezTo>
                  <a:cubicBezTo>
                    <a:pt x="2321" y="697"/>
                    <a:pt x="2329" y="718"/>
                    <a:pt x="2339" y="736"/>
                  </a:cubicBezTo>
                  <a:cubicBezTo>
                    <a:pt x="2344" y="745"/>
                    <a:pt x="2349" y="754"/>
                    <a:pt x="2355" y="763"/>
                  </a:cubicBezTo>
                  <a:cubicBezTo>
                    <a:pt x="2358" y="767"/>
                    <a:pt x="2372" y="791"/>
                    <a:pt x="2372" y="781"/>
                  </a:cubicBezTo>
                  <a:cubicBezTo>
                    <a:pt x="2372" y="769"/>
                    <a:pt x="2369" y="757"/>
                    <a:pt x="2366" y="745"/>
                  </a:cubicBezTo>
                  <a:cubicBezTo>
                    <a:pt x="2363" y="728"/>
                    <a:pt x="2358" y="711"/>
                    <a:pt x="2353" y="694"/>
                  </a:cubicBezTo>
                  <a:cubicBezTo>
                    <a:pt x="2348" y="680"/>
                    <a:pt x="2343" y="656"/>
                    <a:pt x="2329" y="651"/>
                  </a:cubicBezTo>
                  <a:close/>
                  <a:moveTo>
                    <a:pt x="2381" y="1285"/>
                  </a:moveTo>
                  <a:cubicBezTo>
                    <a:pt x="2376" y="1282"/>
                    <a:pt x="2369" y="1284"/>
                    <a:pt x="2365" y="1289"/>
                  </a:cubicBezTo>
                  <a:cubicBezTo>
                    <a:pt x="2361" y="1294"/>
                    <a:pt x="2359" y="1302"/>
                    <a:pt x="2358" y="1309"/>
                  </a:cubicBezTo>
                  <a:cubicBezTo>
                    <a:pt x="2359" y="1334"/>
                    <a:pt x="2362" y="1359"/>
                    <a:pt x="2365" y="1384"/>
                  </a:cubicBezTo>
                  <a:cubicBezTo>
                    <a:pt x="2367" y="1394"/>
                    <a:pt x="2368" y="1404"/>
                    <a:pt x="2370" y="1413"/>
                  </a:cubicBezTo>
                  <a:cubicBezTo>
                    <a:pt x="2371" y="1416"/>
                    <a:pt x="2374" y="1435"/>
                    <a:pt x="2378" y="1427"/>
                  </a:cubicBezTo>
                  <a:cubicBezTo>
                    <a:pt x="2380" y="1422"/>
                    <a:pt x="2381" y="1416"/>
                    <a:pt x="2382" y="1411"/>
                  </a:cubicBezTo>
                  <a:cubicBezTo>
                    <a:pt x="2384" y="1401"/>
                    <a:pt x="2385" y="1391"/>
                    <a:pt x="2386" y="1381"/>
                  </a:cubicBezTo>
                  <a:cubicBezTo>
                    <a:pt x="2389" y="1364"/>
                    <a:pt x="2390" y="1347"/>
                    <a:pt x="2391" y="1330"/>
                  </a:cubicBezTo>
                  <a:cubicBezTo>
                    <a:pt x="2392" y="1315"/>
                    <a:pt x="2393" y="1293"/>
                    <a:pt x="2381" y="1285"/>
                  </a:cubicBezTo>
                  <a:close/>
                  <a:moveTo>
                    <a:pt x="2378" y="1486"/>
                  </a:moveTo>
                  <a:cubicBezTo>
                    <a:pt x="2381" y="1490"/>
                    <a:pt x="2391" y="1475"/>
                    <a:pt x="2396" y="1467"/>
                  </a:cubicBezTo>
                  <a:cubicBezTo>
                    <a:pt x="2402" y="1460"/>
                    <a:pt x="2408" y="1451"/>
                    <a:pt x="2413" y="1443"/>
                  </a:cubicBezTo>
                  <a:cubicBezTo>
                    <a:pt x="2420" y="1432"/>
                    <a:pt x="2426" y="1420"/>
                    <a:pt x="2432" y="1407"/>
                  </a:cubicBezTo>
                  <a:cubicBezTo>
                    <a:pt x="2437" y="1395"/>
                    <a:pt x="2443" y="1382"/>
                    <a:pt x="2441" y="1367"/>
                  </a:cubicBezTo>
                  <a:cubicBezTo>
                    <a:pt x="2441" y="1364"/>
                    <a:pt x="2440" y="1361"/>
                    <a:pt x="2439" y="1359"/>
                  </a:cubicBezTo>
                  <a:cubicBezTo>
                    <a:pt x="2436" y="1356"/>
                    <a:pt x="2433" y="1356"/>
                    <a:pt x="2430" y="1357"/>
                  </a:cubicBezTo>
                  <a:cubicBezTo>
                    <a:pt x="2423" y="1359"/>
                    <a:pt x="2419" y="1365"/>
                    <a:pt x="2415" y="1371"/>
                  </a:cubicBezTo>
                  <a:cubicBezTo>
                    <a:pt x="2410" y="1379"/>
                    <a:pt x="2405" y="1387"/>
                    <a:pt x="2402" y="1396"/>
                  </a:cubicBezTo>
                  <a:cubicBezTo>
                    <a:pt x="2396" y="1410"/>
                    <a:pt x="2392" y="1425"/>
                    <a:pt x="2387" y="1441"/>
                  </a:cubicBezTo>
                  <a:cubicBezTo>
                    <a:pt x="2383" y="1455"/>
                    <a:pt x="2374" y="1482"/>
                    <a:pt x="2378" y="1486"/>
                  </a:cubicBezTo>
                  <a:close/>
                  <a:moveTo>
                    <a:pt x="2378" y="721"/>
                  </a:moveTo>
                  <a:cubicBezTo>
                    <a:pt x="2380" y="717"/>
                    <a:pt x="2381" y="710"/>
                    <a:pt x="2382" y="705"/>
                  </a:cubicBezTo>
                  <a:cubicBezTo>
                    <a:pt x="2384" y="695"/>
                    <a:pt x="2385" y="685"/>
                    <a:pt x="2386" y="675"/>
                  </a:cubicBezTo>
                  <a:cubicBezTo>
                    <a:pt x="2389" y="658"/>
                    <a:pt x="2390" y="641"/>
                    <a:pt x="2391" y="624"/>
                  </a:cubicBezTo>
                  <a:cubicBezTo>
                    <a:pt x="2392" y="610"/>
                    <a:pt x="2393" y="587"/>
                    <a:pt x="2381" y="580"/>
                  </a:cubicBezTo>
                  <a:cubicBezTo>
                    <a:pt x="2376" y="577"/>
                    <a:pt x="2369" y="579"/>
                    <a:pt x="2365" y="584"/>
                  </a:cubicBezTo>
                  <a:cubicBezTo>
                    <a:pt x="2361" y="589"/>
                    <a:pt x="2359" y="596"/>
                    <a:pt x="2358" y="603"/>
                  </a:cubicBezTo>
                  <a:cubicBezTo>
                    <a:pt x="2359" y="629"/>
                    <a:pt x="2362" y="653"/>
                    <a:pt x="2365" y="678"/>
                  </a:cubicBezTo>
                  <a:cubicBezTo>
                    <a:pt x="2367" y="688"/>
                    <a:pt x="2368" y="698"/>
                    <a:pt x="2370" y="708"/>
                  </a:cubicBezTo>
                  <a:cubicBezTo>
                    <a:pt x="2371" y="711"/>
                    <a:pt x="2374" y="729"/>
                    <a:pt x="2378" y="721"/>
                  </a:cubicBezTo>
                  <a:close/>
                  <a:moveTo>
                    <a:pt x="2307" y="763"/>
                  </a:moveTo>
                  <a:cubicBezTo>
                    <a:pt x="2318" y="793"/>
                    <a:pt x="2338" y="812"/>
                    <a:pt x="2358" y="829"/>
                  </a:cubicBezTo>
                  <a:cubicBezTo>
                    <a:pt x="2360" y="831"/>
                    <a:pt x="2362" y="832"/>
                    <a:pt x="2364" y="833"/>
                  </a:cubicBezTo>
                  <a:cubicBezTo>
                    <a:pt x="2365" y="833"/>
                    <a:pt x="2366" y="833"/>
                    <a:pt x="2366" y="833"/>
                  </a:cubicBezTo>
                  <a:cubicBezTo>
                    <a:pt x="2368" y="833"/>
                    <a:pt x="2369" y="832"/>
                    <a:pt x="2370" y="831"/>
                  </a:cubicBezTo>
                  <a:cubicBezTo>
                    <a:pt x="2374" y="826"/>
                    <a:pt x="2368" y="813"/>
                    <a:pt x="2367" y="808"/>
                  </a:cubicBezTo>
                  <a:cubicBezTo>
                    <a:pt x="2363" y="800"/>
                    <a:pt x="2359" y="792"/>
                    <a:pt x="2355" y="784"/>
                  </a:cubicBezTo>
                  <a:cubicBezTo>
                    <a:pt x="2349" y="771"/>
                    <a:pt x="2342" y="757"/>
                    <a:pt x="2333" y="746"/>
                  </a:cubicBezTo>
                  <a:cubicBezTo>
                    <a:pt x="2330" y="741"/>
                    <a:pt x="2326" y="736"/>
                    <a:pt x="2321" y="734"/>
                  </a:cubicBezTo>
                  <a:cubicBezTo>
                    <a:pt x="2316" y="733"/>
                    <a:pt x="2310" y="734"/>
                    <a:pt x="2307" y="740"/>
                  </a:cubicBezTo>
                  <a:cubicBezTo>
                    <a:pt x="2305" y="743"/>
                    <a:pt x="2304" y="747"/>
                    <a:pt x="2305" y="751"/>
                  </a:cubicBezTo>
                  <a:cubicBezTo>
                    <a:pt x="2305" y="756"/>
                    <a:pt x="2306" y="759"/>
                    <a:pt x="2307" y="763"/>
                  </a:cubicBezTo>
                  <a:close/>
                  <a:moveTo>
                    <a:pt x="2307" y="58"/>
                  </a:moveTo>
                  <a:cubicBezTo>
                    <a:pt x="2318" y="87"/>
                    <a:pt x="2338" y="107"/>
                    <a:pt x="2358" y="124"/>
                  </a:cubicBezTo>
                  <a:cubicBezTo>
                    <a:pt x="2360" y="125"/>
                    <a:pt x="2362" y="127"/>
                    <a:pt x="2364" y="127"/>
                  </a:cubicBezTo>
                  <a:cubicBezTo>
                    <a:pt x="2365" y="128"/>
                    <a:pt x="2366" y="128"/>
                    <a:pt x="2366" y="128"/>
                  </a:cubicBezTo>
                  <a:cubicBezTo>
                    <a:pt x="2368" y="127"/>
                    <a:pt x="2369" y="127"/>
                    <a:pt x="2370" y="125"/>
                  </a:cubicBezTo>
                  <a:cubicBezTo>
                    <a:pt x="2374" y="121"/>
                    <a:pt x="2368" y="107"/>
                    <a:pt x="2367" y="102"/>
                  </a:cubicBezTo>
                  <a:cubicBezTo>
                    <a:pt x="2363" y="94"/>
                    <a:pt x="2359" y="86"/>
                    <a:pt x="2355" y="78"/>
                  </a:cubicBezTo>
                  <a:cubicBezTo>
                    <a:pt x="2349" y="65"/>
                    <a:pt x="2342" y="52"/>
                    <a:pt x="2333" y="40"/>
                  </a:cubicBezTo>
                  <a:cubicBezTo>
                    <a:pt x="2330" y="35"/>
                    <a:pt x="2326" y="31"/>
                    <a:pt x="2321" y="29"/>
                  </a:cubicBezTo>
                  <a:cubicBezTo>
                    <a:pt x="2316" y="27"/>
                    <a:pt x="2310" y="29"/>
                    <a:pt x="2307" y="34"/>
                  </a:cubicBezTo>
                  <a:cubicBezTo>
                    <a:pt x="2305" y="37"/>
                    <a:pt x="2304" y="42"/>
                    <a:pt x="2305" y="46"/>
                  </a:cubicBezTo>
                  <a:cubicBezTo>
                    <a:pt x="2305" y="50"/>
                    <a:pt x="2306" y="54"/>
                    <a:pt x="2307" y="58"/>
                  </a:cubicBezTo>
                  <a:close/>
                  <a:moveTo>
                    <a:pt x="2378" y="75"/>
                  </a:moveTo>
                  <a:cubicBezTo>
                    <a:pt x="2381" y="79"/>
                    <a:pt x="2391" y="63"/>
                    <a:pt x="2396" y="56"/>
                  </a:cubicBezTo>
                  <a:cubicBezTo>
                    <a:pt x="2402" y="48"/>
                    <a:pt x="2408" y="40"/>
                    <a:pt x="2413" y="32"/>
                  </a:cubicBezTo>
                  <a:cubicBezTo>
                    <a:pt x="2419" y="22"/>
                    <a:pt x="2425" y="11"/>
                    <a:pt x="2430" y="0"/>
                  </a:cubicBezTo>
                  <a:cubicBezTo>
                    <a:pt x="2396" y="0"/>
                    <a:pt x="2396" y="0"/>
                    <a:pt x="2396" y="0"/>
                  </a:cubicBezTo>
                  <a:cubicBezTo>
                    <a:pt x="2393" y="10"/>
                    <a:pt x="2390" y="20"/>
                    <a:pt x="2387" y="29"/>
                  </a:cubicBezTo>
                  <a:cubicBezTo>
                    <a:pt x="2383" y="44"/>
                    <a:pt x="2374" y="71"/>
                    <a:pt x="2378" y="75"/>
                  </a:cubicBezTo>
                  <a:close/>
                  <a:moveTo>
                    <a:pt x="1226" y="425"/>
                  </a:moveTo>
                  <a:cubicBezTo>
                    <a:pt x="1229" y="429"/>
                    <a:pt x="1239" y="413"/>
                    <a:pt x="1244" y="406"/>
                  </a:cubicBezTo>
                  <a:cubicBezTo>
                    <a:pt x="1250" y="398"/>
                    <a:pt x="1256" y="390"/>
                    <a:pt x="1261" y="382"/>
                  </a:cubicBezTo>
                  <a:cubicBezTo>
                    <a:pt x="1268" y="370"/>
                    <a:pt x="1274" y="358"/>
                    <a:pt x="1280" y="346"/>
                  </a:cubicBezTo>
                  <a:cubicBezTo>
                    <a:pt x="1285" y="333"/>
                    <a:pt x="1291" y="321"/>
                    <a:pt x="1289" y="306"/>
                  </a:cubicBezTo>
                  <a:cubicBezTo>
                    <a:pt x="1289" y="303"/>
                    <a:pt x="1288" y="300"/>
                    <a:pt x="1287" y="298"/>
                  </a:cubicBezTo>
                  <a:cubicBezTo>
                    <a:pt x="1284" y="295"/>
                    <a:pt x="1281" y="295"/>
                    <a:pt x="1278" y="295"/>
                  </a:cubicBezTo>
                  <a:cubicBezTo>
                    <a:pt x="1271" y="297"/>
                    <a:pt x="1267" y="303"/>
                    <a:pt x="1263" y="310"/>
                  </a:cubicBezTo>
                  <a:cubicBezTo>
                    <a:pt x="1258" y="318"/>
                    <a:pt x="1253" y="325"/>
                    <a:pt x="1250" y="334"/>
                  </a:cubicBezTo>
                  <a:cubicBezTo>
                    <a:pt x="1244" y="349"/>
                    <a:pt x="1240" y="364"/>
                    <a:pt x="1235" y="379"/>
                  </a:cubicBezTo>
                  <a:cubicBezTo>
                    <a:pt x="1231" y="394"/>
                    <a:pt x="1222" y="420"/>
                    <a:pt x="1226" y="425"/>
                  </a:cubicBezTo>
                  <a:close/>
                  <a:moveTo>
                    <a:pt x="2355" y="57"/>
                  </a:moveTo>
                  <a:cubicBezTo>
                    <a:pt x="2358" y="61"/>
                    <a:pt x="2372" y="86"/>
                    <a:pt x="2372" y="75"/>
                  </a:cubicBezTo>
                  <a:cubicBezTo>
                    <a:pt x="2372" y="64"/>
                    <a:pt x="2369" y="51"/>
                    <a:pt x="2366" y="40"/>
                  </a:cubicBezTo>
                  <a:cubicBezTo>
                    <a:pt x="2363" y="26"/>
                    <a:pt x="2360" y="13"/>
                    <a:pt x="2356" y="0"/>
                  </a:cubicBezTo>
                  <a:cubicBezTo>
                    <a:pt x="2325" y="0"/>
                    <a:pt x="2325" y="0"/>
                    <a:pt x="2325" y="0"/>
                  </a:cubicBezTo>
                  <a:cubicBezTo>
                    <a:pt x="2329" y="11"/>
                    <a:pt x="2334" y="21"/>
                    <a:pt x="2339" y="31"/>
                  </a:cubicBezTo>
                  <a:cubicBezTo>
                    <a:pt x="2344" y="40"/>
                    <a:pt x="2349" y="49"/>
                    <a:pt x="2355" y="57"/>
                  </a:cubicBezTo>
                  <a:close/>
                  <a:moveTo>
                    <a:pt x="2378" y="16"/>
                  </a:moveTo>
                  <a:cubicBezTo>
                    <a:pt x="2380" y="11"/>
                    <a:pt x="2381" y="5"/>
                    <a:pt x="2382" y="0"/>
                  </a:cubicBezTo>
                  <a:cubicBezTo>
                    <a:pt x="2370" y="0"/>
                    <a:pt x="2370" y="0"/>
                    <a:pt x="2370" y="0"/>
                  </a:cubicBezTo>
                  <a:cubicBezTo>
                    <a:pt x="2370" y="1"/>
                    <a:pt x="2370" y="2"/>
                    <a:pt x="2370" y="2"/>
                  </a:cubicBezTo>
                  <a:cubicBezTo>
                    <a:pt x="2371" y="5"/>
                    <a:pt x="2374" y="24"/>
                    <a:pt x="2378" y="16"/>
                  </a:cubicBezTo>
                  <a:close/>
                  <a:moveTo>
                    <a:pt x="2404" y="65"/>
                  </a:moveTo>
                  <a:cubicBezTo>
                    <a:pt x="2392" y="82"/>
                    <a:pt x="2377" y="118"/>
                    <a:pt x="2380" y="124"/>
                  </a:cubicBezTo>
                  <a:cubicBezTo>
                    <a:pt x="2383" y="130"/>
                    <a:pt x="2421" y="105"/>
                    <a:pt x="2436" y="85"/>
                  </a:cubicBezTo>
                  <a:cubicBezTo>
                    <a:pt x="2444" y="74"/>
                    <a:pt x="2459" y="52"/>
                    <a:pt x="2450" y="36"/>
                  </a:cubicBezTo>
                  <a:cubicBezTo>
                    <a:pt x="2449" y="35"/>
                    <a:pt x="2448" y="33"/>
                    <a:pt x="2446" y="32"/>
                  </a:cubicBezTo>
                  <a:cubicBezTo>
                    <a:pt x="2446" y="32"/>
                    <a:pt x="2445" y="32"/>
                    <a:pt x="2445" y="32"/>
                  </a:cubicBezTo>
                  <a:cubicBezTo>
                    <a:pt x="2443" y="30"/>
                    <a:pt x="2440" y="31"/>
                    <a:pt x="2437" y="32"/>
                  </a:cubicBezTo>
                  <a:cubicBezTo>
                    <a:pt x="2424" y="37"/>
                    <a:pt x="2413" y="51"/>
                    <a:pt x="2404" y="65"/>
                  </a:cubicBezTo>
                  <a:close/>
                  <a:moveTo>
                    <a:pt x="1226" y="1778"/>
                  </a:moveTo>
                  <a:cubicBezTo>
                    <a:pt x="1228" y="1773"/>
                    <a:pt x="1229" y="1767"/>
                    <a:pt x="1230" y="1762"/>
                  </a:cubicBezTo>
                  <a:cubicBezTo>
                    <a:pt x="1232" y="1752"/>
                    <a:pt x="1233" y="1742"/>
                    <a:pt x="1234" y="1731"/>
                  </a:cubicBezTo>
                  <a:cubicBezTo>
                    <a:pt x="1237" y="1715"/>
                    <a:pt x="1238" y="1698"/>
                    <a:pt x="1239" y="1680"/>
                  </a:cubicBezTo>
                  <a:cubicBezTo>
                    <a:pt x="1240" y="1666"/>
                    <a:pt x="1241" y="1643"/>
                    <a:pt x="1229" y="1636"/>
                  </a:cubicBezTo>
                  <a:cubicBezTo>
                    <a:pt x="1224" y="1633"/>
                    <a:pt x="1217" y="1635"/>
                    <a:pt x="1213" y="1640"/>
                  </a:cubicBezTo>
                  <a:cubicBezTo>
                    <a:pt x="1209" y="1645"/>
                    <a:pt x="1207" y="1653"/>
                    <a:pt x="1206" y="1660"/>
                  </a:cubicBezTo>
                  <a:cubicBezTo>
                    <a:pt x="1207" y="1685"/>
                    <a:pt x="1210" y="1710"/>
                    <a:pt x="1213" y="1735"/>
                  </a:cubicBezTo>
                  <a:cubicBezTo>
                    <a:pt x="1215" y="1745"/>
                    <a:pt x="1216" y="1755"/>
                    <a:pt x="1218" y="1764"/>
                  </a:cubicBezTo>
                  <a:cubicBezTo>
                    <a:pt x="1219" y="1767"/>
                    <a:pt x="1222" y="1786"/>
                    <a:pt x="1226" y="1778"/>
                  </a:cubicBezTo>
                  <a:close/>
                  <a:moveTo>
                    <a:pt x="1294" y="1091"/>
                  </a:moveTo>
                  <a:cubicBezTo>
                    <a:pt x="1294" y="1090"/>
                    <a:pt x="1293" y="1090"/>
                    <a:pt x="1293" y="1090"/>
                  </a:cubicBezTo>
                  <a:cubicBezTo>
                    <a:pt x="1291" y="1089"/>
                    <a:pt x="1288" y="1089"/>
                    <a:pt x="1285" y="1090"/>
                  </a:cubicBezTo>
                  <a:cubicBezTo>
                    <a:pt x="1272" y="1095"/>
                    <a:pt x="1261" y="1110"/>
                    <a:pt x="1252" y="1123"/>
                  </a:cubicBezTo>
                  <a:cubicBezTo>
                    <a:pt x="1240" y="1140"/>
                    <a:pt x="1225" y="1176"/>
                    <a:pt x="1228" y="1182"/>
                  </a:cubicBezTo>
                  <a:cubicBezTo>
                    <a:pt x="1231" y="1189"/>
                    <a:pt x="1269" y="1164"/>
                    <a:pt x="1284" y="1143"/>
                  </a:cubicBezTo>
                  <a:cubicBezTo>
                    <a:pt x="1292" y="1132"/>
                    <a:pt x="1307" y="1111"/>
                    <a:pt x="1298" y="1095"/>
                  </a:cubicBezTo>
                  <a:cubicBezTo>
                    <a:pt x="1297" y="1093"/>
                    <a:pt x="1296" y="1092"/>
                    <a:pt x="1294" y="1091"/>
                  </a:cubicBezTo>
                  <a:close/>
                  <a:moveTo>
                    <a:pt x="2358" y="1535"/>
                  </a:moveTo>
                  <a:cubicBezTo>
                    <a:pt x="2360" y="1536"/>
                    <a:pt x="2362" y="1538"/>
                    <a:pt x="2364" y="1539"/>
                  </a:cubicBezTo>
                  <a:cubicBezTo>
                    <a:pt x="2365" y="1539"/>
                    <a:pt x="2366" y="1539"/>
                    <a:pt x="2366" y="1539"/>
                  </a:cubicBezTo>
                  <a:cubicBezTo>
                    <a:pt x="2368" y="1539"/>
                    <a:pt x="2369" y="1538"/>
                    <a:pt x="2370" y="1537"/>
                  </a:cubicBezTo>
                  <a:cubicBezTo>
                    <a:pt x="2374" y="1532"/>
                    <a:pt x="2368" y="1518"/>
                    <a:pt x="2367" y="1514"/>
                  </a:cubicBezTo>
                  <a:cubicBezTo>
                    <a:pt x="2363" y="1505"/>
                    <a:pt x="2359" y="1497"/>
                    <a:pt x="2355" y="1490"/>
                  </a:cubicBezTo>
                  <a:cubicBezTo>
                    <a:pt x="2349" y="1476"/>
                    <a:pt x="2342" y="1463"/>
                    <a:pt x="2333" y="1451"/>
                  </a:cubicBezTo>
                  <a:cubicBezTo>
                    <a:pt x="2330" y="1446"/>
                    <a:pt x="2326" y="1442"/>
                    <a:pt x="2321" y="1440"/>
                  </a:cubicBezTo>
                  <a:cubicBezTo>
                    <a:pt x="2316" y="1438"/>
                    <a:pt x="2310" y="1440"/>
                    <a:pt x="2307" y="1445"/>
                  </a:cubicBezTo>
                  <a:cubicBezTo>
                    <a:pt x="2305" y="1448"/>
                    <a:pt x="2304" y="1453"/>
                    <a:pt x="2305" y="1457"/>
                  </a:cubicBezTo>
                  <a:cubicBezTo>
                    <a:pt x="2305" y="1461"/>
                    <a:pt x="2306" y="1465"/>
                    <a:pt x="2307" y="1469"/>
                  </a:cubicBezTo>
                  <a:cubicBezTo>
                    <a:pt x="2318" y="1498"/>
                    <a:pt x="2338" y="1518"/>
                    <a:pt x="2358" y="1535"/>
                  </a:cubicBezTo>
                  <a:close/>
                  <a:moveTo>
                    <a:pt x="1244" y="1818"/>
                  </a:moveTo>
                  <a:cubicBezTo>
                    <a:pt x="1250" y="1810"/>
                    <a:pt x="1256" y="1802"/>
                    <a:pt x="1261" y="1794"/>
                  </a:cubicBezTo>
                  <a:cubicBezTo>
                    <a:pt x="1268" y="1782"/>
                    <a:pt x="1274" y="1770"/>
                    <a:pt x="1280" y="1758"/>
                  </a:cubicBezTo>
                  <a:cubicBezTo>
                    <a:pt x="1285" y="1745"/>
                    <a:pt x="1291" y="1733"/>
                    <a:pt x="1289" y="1718"/>
                  </a:cubicBezTo>
                  <a:cubicBezTo>
                    <a:pt x="1289" y="1715"/>
                    <a:pt x="1288" y="1712"/>
                    <a:pt x="1287" y="1710"/>
                  </a:cubicBezTo>
                  <a:cubicBezTo>
                    <a:pt x="1284" y="1707"/>
                    <a:pt x="1281" y="1707"/>
                    <a:pt x="1278" y="1708"/>
                  </a:cubicBezTo>
                  <a:cubicBezTo>
                    <a:pt x="1271" y="1710"/>
                    <a:pt x="1267" y="1716"/>
                    <a:pt x="1263" y="1722"/>
                  </a:cubicBezTo>
                  <a:cubicBezTo>
                    <a:pt x="1258" y="1730"/>
                    <a:pt x="1253" y="1738"/>
                    <a:pt x="1250" y="1746"/>
                  </a:cubicBezTo>
                  <a:cubicBezTo>
                    <a:pt x="1244" y="1761"/>
                    <a:pt x="1240" y="1776"/>
                    <a:pt x="1235" y="1792"/>
                  </a:cubicBezTo>
                  <a:cubicBezTo>
                    <a:pt x="1231" y="1806"/>
                    <a:pt x="1222" y="1833"/>
                    <a:pt x="1226" y="1837"/>
                  </a:cubicBezTo>
                  <a:cubicBezTo>
                    <a:pt x="1229" y="1841"/>
                    <a:pt x="1239" y="1826"/>
                    <a:pt x="1244" y="1818"/>
                  </a:cubicBezTo>
                  <a:close/>
                  <a:moveTo>
                    <a:pt x="2321" y="2146"/>
                  </a:moveTo>
                  <a:cubicBezTo>
                    <a:pt x="2316" y="2144"/>
                    <a:pt x="2310" y="2145"/>
                    <a:pt x="2307" y="2151"/>
                  </a:cubicBezTo>
                  <a:cubicBezTo>
                    <a:pt x="2306" y="2153"/>
                    <a:pt x="2305" y="2156"/>
                    <a:pt x="2305" y="2158"/>
                  </a:cubicBezTo>
                  <a:cubicBezTo>
                    <a:pt x="2335" y="2158"/>
                    <a:pt x="2335" y="2158"/>
                    <a:pt x="2335" y="2158"/>
                  </a:cubicBezTo>
                  <a:cubicBezTo>
                    <a:pt x="2334" y="2158"/>
                    <a:pt x="2334" y="2157"/>
                    <a:pt x="2333" y="2157"/>
                  </a:cubicBezTo>
                  <a:cubicBezTo>
                    <a:pt x="2330" y="2152"/>
                    <a:pt x="2326" y="2147"/>
                    <a:pt x="2321" y="2146"/>
                  </a:cubicBezTo>
                  <a:close/>
                  <a:moveTo>
                    <a:pt x="1294" y="1794"/>
                  </a:moveTo>
                  <a:cubicBezTo>
                    <a:pt x="1294" y="1794"/>
                    <a:pt x="1293" y="1794"/>
                    <a:pt x="1293" y="1794"/>
                  </a:cubicBezTo>
                  <a:cubicBezTo>
                    <a:pt x="1291" y="1792"/>
                    <a:pt x="1288" y="1793"/>
                    <a:pt x="1285" y="1794"/>
                  </a:cubicBezTo>
                  <a:cubicBezTo>
                    <a:pt x="1272" y="1799"/>
                    <a:pt x="1261" y="1813"/>
                    <a:pt x="1252" y="1827"/>
                  </a:cubicBezTo>
                  <a:cubicBezTo>
                    <a:pt x="1240" y="1844"/>
                    <a:pt x="1225" y="1880"/>
                    <a:pt x="1228" y="1886"/>
                  </a:cubicBezTo>
                  <a:cubicBezTo>
                    <a:pt x="1231" y="1892"/>
                    <a:pt x="1269" y="1868"/>
                    <a:pt x="1284" y="1847"/>
                  </a:cubicBezTo>
                  <a:cubicBezTo>
                    <a:pt x="1292" y="1836"/>
                    <a:pt x="1307" y="1814"/>
                    <a:pt x="1298" y="1799"/>
                  </a:cubicBezTo>
                  <a:cubicBezTo>
                    <a:pt x="1297" y="1797"/>
                    <a:pt x="1296" y="1795"/>
                    <a:pt x="1294" y="1794"/>
                  </a:cubicBezTo>
                  <a:close/>
                  <a:moveTo>
                    <a:pt x="1294" y="382"/>
                  </a:moveTo>
                  <a:cubicBezTo>
                    <a:pt x="1294" y="382"/>
                    <a:pt x="1293" y="382"/>
                    <a:pt x="1293" y="381"/>
                  </a:cubicBezTo>
                  <a:cubicBezTo>
                    <a:pt x="1291" y="380"/>
                    <a:pt x="1288" y="380"/>
                    <a:pt x="1285" y="381"/>
                  </a:cubicBezTo>
                  <a:cubicBezTo>
                    <a:pt x="1272" y="387"/>
                    <a:pt x="1261" y="401"/>
                    <a:pt x="1252" y="415"/>
                  </a:cubicBezTo>
                  <a:cubicBezTo>
                    <a:pt x="1240" y="432"/>
                    <a:pt x="1225" y="468"/>
                    <a:pt x="1228" y="474"/>
                  </a:cubicBezTo>
                  <a:cubicBezTo>
                    <a:pt x="1231" y="480"/>
                    <a:pt x="1269" y="455"/>
                    <a:pt x="1284" y="435"/>
                  </a:cubicBezTo>
                  <a:cubicBezTo>
                    <a:pt x="1292" y="424"/>
                    <a:pt x="1307" y="402"/>
                    <a:pt x="1298" y="386"/>
                  </a:cubicBezTo>
                  <a:cubicBezTo>
                    <a:pt x="1297" y="385"/>
                    <a:pt x="1296" y="383"/>
                    <a:pt x="1294" y="382"/>
                  </a:cubicBezTo>
                  <a:close/>
                  <a:moveTo>
                    <a:pt x="2446" y="1443"/>
                  </a:moveTo>
                  <a:cubicBezTo>
                    <a:pt x="2446" y="1443"/>
                    <a:pt x="2445" y="1443"/>
                    <a:pt x="2445" y="1443"/>
                  </a:cubicBezTo>
                  <a:cubicBezTo>
                    <a:pt x="2443" y="1441"/>
                    <a:pt x="2440" y="1442"/>
                    <a:pt x="2437" y="1443"/>
                  </a:cubicBezTo>
                  <a:cubicBezTo>
                    <a:pt x="2424" y="1448"/>
                    <a:pt x="2413" y="1463"/>
                    <a:pt x="2404" y="1476"/>
                  </a:cubicBezTo>
                  <a:cubicBezTo>
                    <a:pt x="2392" y="1493"/>
                    <a:pt x="2377" y="1529"/>
                    <a:pt x="2380" y="1535"/>
                  </a:cubicBezTo>
                  <a:cubicBezTo>
                    <a:pt x="2383" y="1542"/>
                    <a:pt x="2421" y="1517"/>
                    <a:pt x="2436" y="1496"/>
                  </a:cubicBezTo>
                  <a:cubicBezTo>
                    <a:pt x="2444" y="1485"/>
                    <a:pt x="2459" y="1463"/>
                    <a:pt x="2450" y="1448"/>
                  </a:cubicBezTo>
                  <a:cubicBezTo>
                    <a:pt x="2449" y="1446"/>
                    <a:pt x="2448" y="1444"/>
                    <a:pt x="2446" y="1443"/>
                  </a:cubicBezTo>
                  <a:close/>
                  <a:moveTo>
                    <a:pt x="2446" y="2149"/>
                  </a:moveTo>
                  <a:cubicBezTo>
                    <a:pt x="2446" y="2149"/>
                    <a:pt x="2445" y="2148"/>
                    <a:pt x="2445" y="2148"/>
                  </a:cubicBezTo>
                  <a:cubicBezTo>
                    <a:pt x="2443" y="2147"/>
                    <a:pt x="2440" y="2147"/>
                    <a:pt x="2437" y="2148"/>
                  </a:cubicBezTo>
                  <a:cubicBezTo>
                    <a:pt x="2432" y="2150"/>
                    <a:pt x="2427" y="2154"/>
                    <a:pt x="2422" y="2158"/>
                  </a:cubicBezTo>
                  <a:cubicBezTo>
                    <a:pt x="2452" y="2158"/>
                    <a:pt x="2452" y="2158"/>
                    <a:pt x="2452" y="2158"/>
                  </a:cubicBezTo>
                  <a:cubicBezTo>
                    <a:pt x="2451" y="2157"/>
                    <a:pt x="2451" y="2155"/>
                    <a:pt x="2450" y="2153"/>
                  </a:cubicBezTo>
                  <a:cubicBezTo>
                    <a:pt x="2449" y="2151"/>
                    <a:pt x="2448" y="2150"/>
                    <a:pt x="2446" y="2149"/>
                  </a:cubicBezTo>
                  <a:close/>
                  <a:moveTo>
                    <a:pt x="2446" y="738"/>
                  </a:moveTo>
                  <a:cubicBezTo>
                    <a:pt x="2446" y="738"/>
                    <a:pt x="2445" y="737"/>
                    <a:pt x="2445" y="737"/>
                  </a:cubicBezTo>
                  <a:cubicBezTo>
                    <a:pt x="2443" y="736"/>
                    <a:pt x="2440" y="736"/>
                    <a:pt x="2437" y="737"/>
                  </a:cubicBezTo>
                  <a:cubicBezTo>
                    <a:pt x="2424" y="742"/>
                    <a:pt x="2413" y="757"/>
                    <a:pt x="2404" y="770"/>
                  </a:cubicBezTo>
                  <a:cubicBezTo>
                    <a:pt x="2392" y="787"/>
                    <a:pt x="2377" y="823"/>
                    <a:pt x="2380" y="830"/>
                  </a:cubicBezTo>
                  <a:cubicBezTo>
                    <a:pt x="2383" y="836"/>
                    <a:pt x="2421" y="811"/>
                    <a:pt x="2436" y="791"/>
                  </a:cubicBezTo>
                  <a:cubicBezTo>
                    <a:pt x="2444" y="780"/>
                    <a:pt x="2459" y="758"/>
                    <a:pt x="2450" y="742"/>
                  </a:cubicBezTo>
                  <a:cubicBezTo>
                    <a:pt x="2449" y="740"/>
                    <a:pt x="2448" y="739"/>
                    <a:pt x="2446" y="738"/>
                  </a:cubicBezTo>
                  <a:close/>
                  <a:moveTo>
                    <a:pt x="2353" y="2105"/>
                  </a:moveTo>
                  <a:cubicBezTo>
                    <a:pt x="2348" y="2091"/>
                    <a:pt x="2343" y="2067"/>
                    <a:pt x="2329" y="2063"/>
                  </a:cubicBezTo>
                  <a:cubicBezTo>
                    <a:pt x="2325" y="2061"/>
                    <a:pt x="2320" y="2062"/>
                    <a:pt x="2317" y="2067"/>
                  </a:cubicBezTo>
                  <a:cubicBezTo>
                    <a:pt x="2313" y="2072"/>
                    <a:pt x="2313" y="2080"/>
                    <a:pt x="2315" y="2087"/>
                  </a:cubicBezTo>
                  <a:cubicBezTo>
                    <a:pt x="2321" y="2108"/>
                    <a:pt x="2329" y="2129"/>
                    <a:pt x="2339" y="2147"/>
                  </a:cubicBezTo>
                  <a:cubicBezTo>
                    <a:pt x="2341" y="2151"/>
                    <a:pt x="2343" y="2155"/>
                    <a:pt x="2345" y="2158"/>
                  </a:cubicBezTo>
                  <a:cubicBezTo>
                    <a:pt x="2367" y="2158"/>
                    <a:pt x="2367" y="2158"/>
                    <a:pt x="2367" y="2158"/>
                  </a:cubicBezTo>
                  <a:cubicBezTo>
                    <a:pt x="2366" y="2158"/>
                    <a:pt x="2366" y="2157"/>
                    <a:pt x="2366" y="2156"/>
                  </a:cubicBezTo>
                  <a:cubicBezTo>
                    <a:pt x="2363" y="2139"/>
                    <a:pt x="2358" y="2122"/>
                    <a:pt x="2353" y="2105"/>
                  </a:cubicBezTo>
                  <a:close/>
                  <a:moveTo>
                    <a:pt x="2391" y="2035"/>
                  </a:moveTo>
                  <a:cubicBezTo>
                    <a:pt x="2392" y="2021"/>
                    <a:pt x="2393" y="1998"/>
                    <a:pt x="2381" y="1991"/>
                  </a:cubicBezTo>
                  <a:cubicBezTo>
                    <a:pt x="2376" y="1988"/>
                    <a:pt x="2369" y="1990"/>
                    <a:pt x="2365" y="1995"/>
                  </a:cubicBezTo>
                  <a:cubicBezTo>
                    <a:pt x="2361" y="2000"/>
                    <a:pt x="2359" y="2007"/>
                    <a:pt x="2358" y="2015"/>
                  </a:cubicBezTo>
                  <a:cubicBezTo>
                    <a:pt x="2359" y="2040"/>
                    <a:pt x="2362" y="2065"/>
                    <a:pt x="2365" y="2089"/>
                  </a:cubicBezTo>
                  <a:cubicBezTo>
                    <a:pt x="2367" y="2099"/>
                    <a:pt x="2368" y="2109"/>
                    <a:pt x="2370" y="2119"/>
                  </a:cubicBezTo>
                  <a:cubicBezTo>
                    <a:pt x="2371" y="2122"/>
                    <a:pt x="2374" y="2140"/>
                    <a:pt x="2378" y="2132"/>
                  </a:cubicBezTo>
                  <a:cubicBezTo>
                    <a:pt x="2380" y="2128"/>
                    <a:pt x="2381" y="2122"/>
                    <a:pt x="2382" y="2117"/>
                  </a:cubicBezTo>
                  <a:cubicBezTo>
                    <a:pt x="2384" y="2106"/>
                    <a:pt x="2385" y="2096"/>
                    <a:pt x="2386" y="2086"/>
                  </a:cubicBezTo>
                  <a:cubicBezTo>
                    <a:pt x="2389" y="2069"/>
                    <a:pt x="2390" y="2052"/>
                    <a:pt x="2391" y="2035"/>
                  </a:cubicBezTo>
                  <a:close/>
                  <a:moveTo>
                    <a:pt x="51" y="57"/>
                  </a:moveTo>
                  <a:cubicBezTo>
                    <a:pt x="54" y="61"/>
                    <a:pt x="68" y="86"/>
                    <a:pt x="68" y="75"/>
                  </a:cubicBezTo>
                  <a:cubicBezTo>
                    <a:pt x="68" y="64"/>
                    <a:pt x="65" y="51"/>
                    <a:pt x="62" y="40"/>
                  </a:cubicBezTo>
                  <a:cubicBezTo>
                    <a:pt x="59" y="26"/>
                    <a:pt x="56" y="13"/>
                    <a:pt x="53" y="0"/>
                  </a:cubicBezTo>
                  <a:cubicBezTo>
                    <a:pt x="21" y="0"/>
                    <a:pt x="21" y="0"/>
                    <a:pt x="21" y="0"/>
                  </a:cubicBezTo>
                  <a:cubicBezTo>
                    <a:pt x="25" y="11"/>
                    <a:pt x="30" y="21"/>
                    <a:pt x="35" y="31"/>
                  </a:cubicBezTo>
                  <a:cubicBezTo>
                    <a:pt x="40" y="40"/>
                    <a:pt x="46" y="49"/>
                    <a:pt x="51" y="57"/>
                  </a:cubicBezTo>
                  <a:close/>
                  <a:moveTo>
                    <a:pt x="2441" y="2073"/>
                  </a:moveTo>
                  <a:cubicBezTo>
                    <a:pt x="2441" y="2070"/>
                    <a:pt x="2440" y="2067"/>
                    <a:pt x="2439" y="2064"/>
                  </a:cubicBezTo>
                  <a:cubicBezTo>
                    <a:pt x="2436" y="2062"/>
                    <a:pt x="2433" y="2061"/>
                    <a:pt x="2430" y="2062"/>
                  </a:cubicBezTo>
                  <a:cubicBezTo>
                    <a:pt x="2423" y="2064"/>
                    <a:pt x="2419" y="2070"/>
                    <a:pt x="2415" y="2077"/>
                  </a:cubicBezTo>
                  <a:cubicBezTo>
                    <a:pt x="2410" y="2085"/>
                    <a:pt x="2405" y="2092"/>
                    <a:pt x="2402" y="2101"/>
                  </a:cubicBezTo>
                  <a:cubicBezTo>
                    <a:pt x="2396" y="2116"/>
                    <a:pt x="2392" y="2131"/>
                    <a:pt x="2387" y="2146"/>
                  </a:cubicBezTo>
                  <a:cubicBezTo>
                    <a:pt x="2386" y="2150"/>
                    <a:pt x="2385" y="2154"/>
                    <a:pt x="2383" y="2158"/>
                  </a:cubicBezTo>
                  <a:cubicBezTo>
                    <a:pt x="2406" y="2158"/>
                    <a:pt x="2406" y="2158"/>
                    <a:pt x="2406" y="2158"/>
                  </a:cubicBezTo>
                  <a:cubicBezTo>
                    <a:pt x="2409" y="2155"/>
                    <a:pt x="2411" y="2152"/>
                    <a:pt x="2413" y="2149"/>
                  </a:cubicBezTo>
                  <a:cubicBezTo>
                    <a:pt x="2420" y="2137"/>
                    <a:pt x="2426" y="2125"/>
                    <a:pt x="2432" y="2112"/>
                  </a:cubicBezTo>
                  <a:cubicBezTo>
                    <a:pt x="2437" y="2100"/>
                    <a:pt x="2443" y="2088"/>
                    <a:pt x="2441" y="2073"/>
                  </a:cubicBezTo>
                  <a:close/>
                  <a:moveTo>
                    <a:pt x="54" y="1535"/>
                  </a:moveTo>
                  <a:cubicBezTo>
                    <a:pt x="56" y="1536"/>
                    <a:pt x="58" y="1538"/>
                    <a:pt x="60" y="1539"/>
                  </a:cubicBezTo>
                  <a:cubicBezTo>
                    <a:pt x="61" y="1539"/>
                    <a:pt x="62" y="1539"/>
                    <a:pt x="63" y="1539"/>
                  </a:cubicBezTo>
                  <a:cubicBezTo>
                    <a:pt x="64" y="1539"/>
                    <a:pt x="65" y="1538"/>
                    <a:pt x="66" y="1537"/>
                  </a:cubicBezTo>
                  <a:cubicBezTo>
                    <a:pt x="70" y="1532"/>
                    <a:pt x="64" y="1518"/>
                    <a:pt x="63" y="1514"/>
                  </a:cubicBezTo>
                  <a:cubicBezTo>
                    <a:pt x="59" y="1505"/>
                    <a:pt x="55" y="1497"/>
                    <a:pt x="51" y="1490"/>
                  </a:cubicBezTo>
                  <a:cubicBezTo>
                    <a:pt x="45" y="1476"/>
                    <a:pt x="38" y="1463"/>
                    <a:pt x="29" y="1451"/>
                  </a:cubicBezTo>
                  <a:cubicBezTo>
                    <a:pt x="26" y="1446"/>
                    <a:pt x="22" y="1442"/>
                    <a:pt x="17" y="1440"/>
                  </a:cubicBezTo>
                  <a:cubicBezTo>
                    <a:pt x="12" y="1438"/>
                    <a:pt x="6" y="1440"/>
                    <a:pt x="3" y="1445"/>
                  </a:cubicBezTo>
                  <a:cubicBezTo>
                    <a:pt x="1" y="1448"/>
                    <a:pt x="0" y="1453"/>
                    <a:pt x="1" y="1457"/>
                  </a:cubicBezTo>
                  <a:cubicBezTo>
                    <a:pt x="1" y="1461"/>
                    <a:pt x="2" y="1465"/>
                    <a:pt x="3" y="1469"/>
                  </a:cubicBezTo>
                  <a:cubicBezTo>
                    <a:pt x="14" y="1498"/>
                    <a:pt x="34" y="1518"/>
                    <a:pt x="54" y="1535"/>
                  </a:cubicBezTo>
                  <a:close/>
                  <a:moveTo>
                    <a:pt x="87" y="2035"/>
                  </a:moveTo>
                  <a:cubicBezTo>
                    <a:pt x="88" y="2021"/>
                    <a:pt x="89" y="1998"/>
                    <a:pt x="77" y="1991"/>
                  </a:cubicBezTo>
                  <a:cubicBezTo>
                    <a:pt x="72" y="1988"/>
                    <a:pt x="65" y="1990"/>
                    <a:pt x="61" y="1995"/>
                  </a:cubicBezTo>
                  <a:cubicBezTo>
                    <a:pt x="57" y="2000"/>
                    <a:pt x="55" y="2007"/>
                    <a:pt x="54" y="2015"/>
                  </a:cubicBezTo>
                  <a:cubicBezTo>
                    <a:pt x="55" y="2040"/>
                    <a:pt x="58" y="2065"/>
                    <a:pt x="61" y="2089"/>
                  </a:cubicBezTo>
                  <a:cubicBezTo>
                    <a:pt x="63" y="2099"/>
                    <a:pt x="64" y="2109"/>
                    <a:pt x="66" y="2119"/>
                  </a:cubicBezTo>
                  <a:cubicBezTo>
                    <a:pt x="67" y="2122"/>
                    <a:pt x="70" y="2140"/>
                    <a:pt x="74" y="2132"/>
                  </a:cubicBezTo>
                  <a:cubicBezTo>
                    <a:pt x="76" y="2128"/>
                    <a:pt x="77" y="2122"/>
                    <a:pt x="78" y="2117"/>
                  </a:cubicBezTo>
                  <a:cubicBezTo>
                    <a:pt x="80" y="2106"/>
                    <a:pt x="81" y="2096"/>
                    <a:pt x="82" y="2086"/>
                  </a:cubicBezTo>
                  <a:cubicBezTo>
                    <a:pt x="85" y="2069"/>
                    <a:pt x="87" y="2052"/>
                    <a:pt x="87" y="2035"/>
                  </a:cubicBezTo>
                  <a:close/>
                  <a:moveTo>
                    <a:pt x="49" y="2105"/>
                  </a:moveTo>
                  <a:cubicBezTo>
                    <a:pt x="45" y="2091"/>
                    <a:pt x="39" y="2067"/>
                    <a:pt x="25" y="2063"/>
                  </a:cubicBezTo>
                  <a:cubicBezTo>
                    <a:pt x="21" y="2061"/>
                    <a:pt x="16" y="2062"/>
                    <a:pt x="13" y="2067"/>
                  </a:cubicBezTo>
                  <a:cubicBezTo>
                    <a:pt x="9" y="2072"/>
                    <a:pt x="9" y="2080"/>
                    <a:pt x="11" y="2087"/>
                  </a:cubicBezTo>
                  <a:cubicBezTo>
                    <a:pt x="17" y="2108"/>
                    <a:pt x="25" y="2129"/>
                    <a:pt x="35" y="2147"/>
                  </a:cubicBezTo>
                  <a:cubicBezTo>
                    <a:pt x="37" y="2151"/>
                    <a:pt x="39" y="2155"/>
                    <a:pt x="42" y="2158"/>
                  </a:cubicBezTo>
                  <a:cubicBezTo>
                    <a:pt x="63" y="2158"/>
                    <a:pt x="63" y="2158"/>
                    <a:pt x="63" y="2158"/>
                  </a:cubicBezTo>
                  <a:cubicBezTo>
                    <a:pt x="63" y="2158"/>
                    <a:pt x="62" y="2157"/>
                    <a:pt x="62" y="2156"/>
                  </a:cubicBezTo>
                  <a:cubicBezTo>
                    <a:pt x="59" y="2139"/>
                    <a:pt x="54" y="2122"/>
                    <a:pt x="49" y="2105"/>
                  </a:cubicBezTo>
                  <a:close/>
                  <a:moveTo>
                    <a:pt x="17" y="2146"/>
                  </a:moveTo>
                  <a:cubicBezTo>
                    <a:pt x="12" y="2144"/>
                    <a:pt x="6" y="2145"/>
                    <a:pt x="3" y="2151"/>
                  </a:cubicBezTo>
                  <a:cubicBezTo>
                    <a:pt x="2" y="2153"/>
                    <a:pt x="1" y="2156"/>
                    <a:pt x="1" y="2158"/>
                  </a:cubicBezTo>
                  <a:cubicBezTo>
                    <a:pt x="31" y="2158"/>
                    <a:pt x="31" y="2158"/>
                    <a:pt x="31" y="2158"/>
                  </a:cubicBezTo>
                  <a:cubicBezTo>
                    <a:pt x="30" y="2158"/>
                    <a:pt x="30" y="2157"/>
                    <a:pt x="29" y="2157"/>
                  </a:cubicBezTo>
                  <a:cubicBezTo>
                    <a:pt x="26" y="2152"/>
                    <a:pt x="22" y="2147"/>
                    <a:pt x="17" y="2146"/>
                  </a:cubicBezTo>
                  <a:close/>
                  <a:moveTo>
                    <a:pt x="1201" y="1751"/>
                  </a:moveTo>
                  <a:cubicBezTo>
                    <a:pt x="1197" y="1736"/>
                    <a:pt x="1191" y="1713"/>
                    <a:pt x="1177" y="1708"/>
                  </a:cubicBezTo>
                  <a:cubicBezTo>
                    <a:pt x="1173" y="1706"/>
                    <a:pt x="1168" y="1707"/>
                    <a:pt x="1165" y="1712"/>
                  </a:cubicBezTo>
                  <a:cubicBezTo>
                    <a:pt x="1161" y="1717"/>
                    <a:pt x="1161" y="1726"/>
                    <a:pt x="1163" y="1733"/>
                  </a:cubicBezTo>
                  <a:cubicBezTo>
                    <a:pt x="1169" y="1754"/>
                    <a:pt x="1177" y="1774"/>
                    <a:pt x="1187" y="1793"/>
                  </a:cubicBezTo>
                  <a:cubicBezTo>
                    <a:pt x="1192" y="1802"/>
                    <a:pt x="1197" y="1811"/>
                    <a:pt x="1203" y="1819"/>
                  </a:cubicBezTo>
                  <a:cubicBezTo>
                    <a:pt x="1206" y="1823"/>
                    <a:pt x="1220" y="1848"/>
                    <a:pt x="1220" y="1838"/>
                  </a:cubicBezTo>
                  <a:cubicBezTo>
                    <a:pt x="1220" y="1826"/>
                    <a:pt x="1217" y="1813"/>
                    <a:pt x="1214" y="1802"/>
                  </a:cubicBezTo>
                  <a:cubicBezTo>
                    <a:pt x="1211" y="1784"/>
                    <a:pt x="1206" y="1767"/>
                    <a:pt x="1201" y="1751"/>
                  </a:cubicBezTo>
                  <a:close/>
                  <a:moveTo>
                    <a:pt x="3" y="763"/>
                  </a:moveTo>
                  <a:cubicBezTo>
                    <a:pt x="14" y="793"/>
                    <a:pt x="34" y="812"/>
                    <a:pt x="54" y="829"/>
                  </a:cubicBezTo>
                  <a:cubicBezTo>
                    <a:pt x="56" y="831"/>
                    <a:pt x="58" y="832"/>
                    <a:pt x="60" y="833"/>
                  </a:cubicBezTo>
                  <a:cubicBezTo>
                    <a:pt x="61" y="833"/>
                    <a:pt x="62" y="833"/>
                    <a:pt x="63" y="833"/>
                  </a:cubicBezTo>
                  <a:cubicBezTo>
                    <a:pt x="64" y="833"/>
                    <a:pt x="65" y="832"/>
                    <a:pt x="66" y="831"/>
                  </a:cubicBezTo>
                  <a:cubicBezTo>
                    <a:pt x="70" y="826"/>
                    <a:pt x="64" y="813"/>
                    <a:pt x="63" y="808"/>
                  </a:cubicBezTo>
                  <a:cubicBezTo>
                    <a:pt x="59" y="800"/>
                    <a:pt x="55" y="792"/>
                    <a:pt x="51" y="784"/>
                  </a:cubicBezTo>
                  <a:cubicBezTo>
                    <a:pt x="45" y="771"/>
                    <a:pt x="38" y="757"/>
                    <a:pt x="29" y="746"/>
                  </a:cubicBezTo>
                  <a:cubicBezTo>
                    <a:pt x="26" y="741"/>
                    <a:pt x="22" y="736"/>
                    <a:pt x="17" y="734"/>
                  </a:cubicBezTo>
                  <a:cubicBezTo>
                    <a:pt x="12" y="733"/>
                    <a:pt x="6" y="734"/>
                    <a:pt x="3" y="740"/>
                  </a:cubicBezTo>
                  <a:cubicBezTo>
                    <a:pt x="1" y="743"/>
                    <a:pt x="0" y="747"/>
                    <a:pt x="1" y="751"/>
                  </a:cubicBezTo>
                  <a:cubicBezTo>
                    <a:pt x="1" y="756"/>
                    <a:pt x="2" y="759"/>
                    <a:pt x="3" y="763"/>
                  </a:cubicBezTo>
                  <a:close/>
                  <a:moveTo>
                    <a:pt x="3" y="58"/>
                  </a:moveTo>
                  <a:cubicBezTo>
                    <a:pt x="14" y="87"/>
                    <a:pt x="34" y="107"/>
                    <a:pt x="54" y="124"/>
                  </a:cubicBezTo>
                  <a:cubicBezTo>
                    <a:pt x="56" y="125"/>
                    <a:pt x="58" y="127"/>
                    <a:pt x="60" y="127"/>
                  </a:cubicBezTo>
                  <a:cubicBezTo>
                    <a:pt x="61" y="128"/>
                    <a:pt x="62" y="128"/>
                    <a:pt x="63" y="128"/>
                  </a:cubicBezTo>
                  <a:cubicBezTo>
                    <a:pt x="64" y="127"/>
                    <a:pt x="65" y="127"/>
                    <a:pt x="66" y="125"/>
                  </a:cubicBezTo>
                  <a:cubicBezTo>
                    <a:pt x="70" y="121"/>
                    <a:pt x="64" y="107"/>
                    <a:pt x="63" y="102"/>
                  </a:cubicBezTo>
                  <a:cubicBezTo>
                    <a:pt x="59" y="94"/>
                    <a:pt x="55" y="86"/>
                    <a:pt x="51" y="78"/>
                  </a:cubicBezTo>
                  <a:cubicBezTo>
                    <a:pt x="45" y="65"/>
                    <a:pt x="38" y="52"/>
                    <a:pt x="29" y="40"/>
                  </a:cubicBezTo>
                  <a:cubicBezTo>
                    <a:pt x="26" y="35"/>
                    <a:pt x="22" y="31"/>
                    <a:pt x="17" y="29"/>
                  </a:cubicBezTo>
                  <a:cubicBezTo>
                    <a:pt x="12" y="27"/>
                    <a:pt x="6" y="29"/>
                    <a:pt x="3" y="34"/>
                  </a:cubicBezTo>
                  <a:cubicBezTo>
                    <a:pt x="1" y="37"/>
                    <a:pt x="0" y="42"/>
                    <a:pt x="1" y="46"/>
                  </a:cubicBezTo>
                  <a:cubicBezTo>
                    <a:pt x="1" y="50"/>
                    <a:pt x="2" y="54"/>
                    <a:pt x="3" y="58"/>
                  </a:cubicBezTo>
                  <a:close/>
                  <a:moveTo>
                    <a:pt x="142" y="32"/>
                  </a:moveTo>
                  <a:cubicBezTo>
                    <a:pt x="142" y="32"/>
                    <a:pt x="141" y="32"/>
                    <a:pt x="141" y="32"/>
                  </a:cubicBezTo>
                  <a:cubicBezTo>
                    <a:pt x="139" y="30"/>
                    <a:pt x="136" y="31"/>
                    <a:pt x="133" y="32"/>
                  </a:cubicBezTo>
                  <a:cubicBezTo>
                    <a:pt x="120" y="37"/>
                    <a:pt x="109" y="51"/>
                    <a:pt x="100" y="65"/>
                  </a:cubicBezTo>
                  <a:cubicBezTo>
                    <a:pt x="89" y="82"/>
                    <a:pt x="73" y="118"/>
                    <a:pt x="76" y="124"/>
                  </a:cubicBezTo>
                  <a:cubicBezTo>
                    <a:pt x="79" y="130"/>
                    <a:pt x="117" y="105"/>
                    <a:pt x="132" y="85"/>
                  </a:cubicBezTo>
                  <a:cubicBezTo>
                    <a:pt x="140" y="74"/>
                    <a:pt x="155" y="52"/>
                    <a:pt x="146" y="36"/>
                  </a:cubicBezTo>
                  <a:cubicBezTo>
                    <a:pt x="145" y="35"/>
                    <a:pt x="144" y="33"/>
                    <a:pt x="142" y="32"/>
                  </a:cubicBezTo>
                  <a:close/>
                  <a:moveTo>
                    <a:pt x="142" y="738"/>
                  </a:moveTo>
                  <a:cubicBezTo>
                    <a:pt x="142" y="738"/>
                    <a:pt x="141" y="737"/>
                    <a:pt x="141" y="737"/>
                  </a:cubicBezTo>
                  <a:cubicBezTo>
                    <a:pt x="139" y="736"/>
                    <a:pt x="136" y="736"/>
                    <a:pt x="133" y="737"/>
                  </a:cubicBezTo>
                  <a:cubicBezTo>
                    <a:pt x="120" y="742"/>
                    <a:pt x="109" y="757"/>
                    <a:pt x="100" y="770"/>
                  </a:cubicBezTo>
                  <a:cubicBezTo>
                    <a:pt x="89" y="787"/>
                    <a:pt x="73" y="823"/>
                    <a:pt x="76" y="830"/>
                  </a:cubicBezTo>
                  <a:cubicBezTo>
                    <a:pt x="79" y="836"/>
                    <a:pt x="117" y="811"/>
                    <a:pt x="132" y="791"/>
                  </a:cubicBezTo>
                  <a:cubicBezTo>
                    <a:pt x="140" y="780"/>
                    <a:pt x="155" y="758"/>
                    <a:pt x="146" y="742"/>
                  </a:cubicBezTo>
                  <a:cubicBezTo>
                    <a:pt x="145" y="740"/>
                    <a:pt x="144" y="739"/>
                    <a:pt x="142" y="738"/>
                  </a:cubicBezTo>
                  <a:close/>
                  <a:moveTo>
                    <a:pt x="137" y="2073"/>
                  </a:moveTo>
                  <a:cubicBezTo>
                    <a:pt x="137" y="2070"/>
                    <a:pt x="136" y="2067"/>
                    <a:pt x="135" y="2064"/>
                  </a:cubicBezTo>
                  <a:cubicBezTo>
                    <a:pt x="132" y="2062"/>
                    <a:pt x="129" y="2061"/>
                    <a:pt x="126" y="2062"/>
                  </a:cubicBezTo>
                  <a:cubicBezTo>
                    <a:pt x="119" y="2064"/>
                    <a:pt x="115" y="2070"/>
                    <a:pt x="111" y="2077"/>
                  </a:cubicBezTo>
                  <a:cubicBezTo>
                    <a:pt x="106" y="2085"/>
                    <a:pt x="101" y="2092"/>
                    <a:pt x="98" y="2101"/>
                  </a:cubicBezTo>
                  <a:cubicBezTo>
                    <a:pt x="92" y="2116"/>
                    <a:pt x="88" y="2131"/>
                    <a:pt x="83" y="2146"/>
                  </a:cubicBezTo>
                  <a:cubicBezTo>
                    <a:pt x="82" y="2150"/>
                    <a:pt x="81" y="2154"/>
                    <a:pt x="79" y="2158"/>
                  </a:cubicBezTo>
                  <a:cubicBezTo>
                    <a:pt x="102" y="2158"/>
                    <a:pt x="102" y="2158"/>
                    <a:pt x="102" y="2158"/>
                  </a:cubicBezTo>
                  <a:cubicBezTo>
                    <a:pt x="105" y="2155"/>
                    <a:pt x="107" y="2152"/>
                    <a:pt x="109" y="2149"/>
                  </a:cubicBezTo>
                  <a:cubicBezTo>
                    <a:pt x="116" y="2137"/>
                    <a:pt x="122" y="2125"/>
                    <a:pt x="128" y="2112"/>
                  </a:cubicBezTo>
                  <a:cubicBezTo>
                    <a:pt x="133" y="2100"/>
                    <a:pt x="139" y="2088"/>
                    <a:pt x="137" y="2073"/>
                  </a:cubicBezTo>
                  <a:close/>
                  <a:moveTo>
                    <a:pt x="1203" y="1840"/>
                  </a:moveTo>
                  <a:cubicBezTo>
                    <a:pt x="1197" y="1827"/>
                    <a:pt x="1190" y="1814"/>
                    <a:pt x="1181" y="1802"/>
                  </a:cubicBezTo>
                  <a:cubicBezTo>
                    <a:pt x="1178" y="1797"/>
                    <a:pt x="1174" y="1793"/>
                    <a:pt x="1169" y="1791"/>
                  </a:cubicBezTo>
                  <a:cubicBezTo>
                    <a:pt x="1164" y="1789"/>
                    <a:pt x="1158" y="1791"/>
                    <a:pt x="1155" y="1796"/>
                  </a:cubicBezTo>
                  <a:cubicBezTo>
                    <a:pt x="1153" y="1799"/>
                    <a:pt x="1152" y="1804"/>
                    <a:pt x="1153" y="1808"/>
                  </a:cubicBezTo>
                  <a:cubicBezTo>
                    <a:pt x="1153" y="1812"/>
                    <a:pt x="1154" y="1816"/>
                    <a:pt x="1155" y="1820"/>
                  </a:cubicBezTo>
                  <a:cubicBezTo>
                    <a:pt x="1166" y="1849"/>
                    <a:pt x="1186" y="1869"/>
                    <a:pt x="1206" y="1886"/>
                  </a:cubicBezTo>
                  <a:cubicBezTo>
                    <a:pt x="1208" y="1887"/>
                    <a:pt x="1210" y="1889"/>
                    <a:pt x="1212" y="1889"/>
                  </a:cubicBezTo>
                  <a:cubicBezTo>
                    <a:pt x="1213" y="1890"/>
                    <a:pt x="1214" y="1890"/>
                    <a:pt x="1215" y="1890"/>
                  </a:cubicBezTo>
                  <a:cubicBezTo>
                    <a:pt x="1216" y="1889"/>
                    <a:pt x="1217" y="1889"/>
                    <a:pt x="1218" y="1888"/>
                  </a:cubicBezTo>
                  <a:cubicBezTo>
                    <a:pt x="1222" y="1883"/>
                    <a:pt x="1216" y="1869"/>
                    <a:pt x="1215" y="1865"/>
                  </a:cubicBezTo>
                  <a:cubicBezTo>
                    <a:pt x="1211" y="1856"/>
                    <a:pt x="1207" y="1848"/>
                    <a:pt x="1203" y="1840"/>
                  </a:cubicBezTo>
                  <a:close/>
                  <a:moveTo>
                    <a:pt x="142" y="1443"/>
                  </a:moveTo>
                  <a:cubicBezTo>
                    <a:pt x="142" y="1443"/>
                    <a:pt x="141" y="1443"/>
                    <a:pt x="141" y="1443"/>
                  </a:cubicBezTo>
                  <a:cubicBezTo>
                    <a:pt x="139" y="1441"/>
                    <a:pt x="136" y="1442"/>
                    <a:pt x="133" y="1443"/>
                  </a:cubicBezTo>
                  <a:cubicBezTo>
                    <a:pt x="120" y="1448"/>
                    <a:pt x="109" y="1463"/>
                    <a:pt x="100" y="1476"/>
                  </a:cubicBezTo>
                  <a:cubicBezTo>
                    <a:pt x="89" y="1493"/>
                    <a:pt x="73" y="1529"/>
                    <a:pt x="76" y="1535"/>
                  </a:cubicBezTo>
                  <a:cubicBezTo>
                    <a:pt x="79" y="1542"/>
                    <a:pt x="117" y="1517"/>
                    <a:pt x="132" y="1496"/>
                  </a:cubicBezTo>
                  <a:cubicBezTo>
                    <a:pt x="140" y="1485"/>
                    <a:pt x="155" y="1463"/>
                    <a:pt x="146" y="1448"/>
                  </a:cubicBezTo>
                  <a:cubicBezTo>
                    <a:pt x="145" y="1446"/>
                    <a:pt x="144" y="1444"/>
                    <a:pt x="142" y="1443"/>
                  </a:cubicBezTo>
                  <a:close/>
                  <a:moveTo>
                    <a:pt x="142" y="2149"/>
                  </a:moveTo>
                  <a:cubicBezTo>
                    <a:pt x="142" y="2149"/>
                    <a:pt x="141" y="2148"/>
                    <a:pt x="141" y="2148"/>
                  </a:cubicBezTo>
                  <a:cubicBezTo>
                    <a:pt x="139" y="2147"/>
                    <a:pt x="136" y="2147"/>
                    <a:pt x="133" y="2148"/>
                  </a:cubicBezTo>
                  <a:cubicBezTo>
                    <a:pt x="128" y="2150"/>
                    <a:pt x="123" y="2154"/>
                    <a:pt x="118" y="2158"/>
                  </a:cubicBezTo>
                  <a:cubicBezTo>
                    <a:pt x="148" y="2158"/>
                    <a:pt x="148" y="2158"/>
                    <a:pt x="148" y="2158"/>
                  </a:cubicBezTo>
                  <a:cubicBezTo>
                    <a:pt x="147" y="2157"/>
                    <a:pt x="147" y="2155"/>
                    <a:pt x="146" y="2153"/>
                  </a:cubicBezTo>
                  <a:cubicBezTo>
                    <a:pt x="145" y="2151"/>
                    <a:pt x="144" y="2150"/>
                    <a:pt x="142" y="2149"/>
                  </a:cubicBezTo>
                  <a:close/>
                </a:path>
              </a:pathLst>
            </a:custGeom>
            <a:solidFill>
              <a:schemeClr val="accent4"/>
            </a:solidFill>
            <a:ln>
              <a:noFill/>
            </a:ln>
          </p:spPr>
        </p:sp>
      </p:grpSp>
      <p:grpSp>
        <p:nvGrpSpPr>
          <p:cNvPr id="9" name="Group 8" title="Text Container Shape"/>
          <p:cNvGrpSpPr/>
          <p:nvPr/>
        </p:nvGrpSpPr>
        <p:grpSpPr>
          <a:xfrm>
            <a:off x="7320300" y="467786"/>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3" y="1023869"/>
            <a:ext cx="3793679" cy="3349641"/>
          </a:xfrm>
        </p:spPr>
        <p:txBody>
          <a:bodyPr anchor="t">
            <a:normAutofit/>
          </a:bodyPr>
          <a:lstStyle>
            <a:lvl1pPr algn="l">
              <a:lnSpc>
                <a:spcPct val="105000"/>
              </a:lnSpc>
              <a:defRPr sz="3900" baseline="0">
                <a:solidFill>
                  <a:schemeClr val="accent1">
                    <a:lumMod val="40000"/>
                    <a:lumOff val="6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3" y="4945377"/>
            <a:ext cx="3793679" cy="1037760"/>
          </a:xfrm>
        </p:spPr>
        <p:txBody>
          <a:bodyPr anchor="t">
            <a:normAutofit/>
          </a:bodyPr>
          <a:lstStyle>
            <a:lvl1pPr marL="0" indent="0" algn="l">
              <a:lnSpc>
                <a:spcPct val="130000"/>
              </a:lnSpc>
              <a:buNone/>
              <a:defRPr sz="2000" baseline="0">
                <a:solidFill>
                  <a:schemeClr val="accent1">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973319" y="6442526"/>
            <a:ext cx="2743200" cy="365125"/>
          </a:xfrm>
        </p:spPr>
        <p:txBody>
          <a:bodyPr/>
          <a:lstStyle>
            <a:lvl1pPr>
              <a:defRPr>
                <a:solidFill>
                  <a:schemeClr val="accent1">
                    <a:lumMod val="40000"/>
                    <a:lumOff val="60000"/>
                  </a:schemeClr>
                </a:solidFill>
              </a:defRPr>
            </a:lvl1pPr>
          </a:lstStyle>
          <a:p>
            <a:fld id="{873DBDF2-06A4-4EFC-AE17-402FA83C25B7}" type="datetimeFigureOut">
              <a:rPr lang="en-ID" smtClean="0"/>
              <a:t>12/10/2023</a:t>
            </a:fld>
            <a:endParaRPr lang="en-ID"/>
          </a:p>
        </p:txBody>
      </p:sp>
      <p:sp>
        <p:nvSpPr>
          <p:cNvPr id="5" name="Footer Placeholder 4"/>
          <p:cNvSpPr>
            <a:spLocks noGrp="1"/>
          </p:cNvSpPr>
          <p:nvPr>
            <p:ph type="ftr" sz="quarter" idx="11"/>
          </p:nvPr>
        </p:nvSpPr>
        <p:spPr>
          <a:xfrm>
            <a:off x="4032211" y="6442526"/>
            <a:ext cx="4114800" cy="365125"/>
          </a:xfrm>
        </p:spPr>
        <p:txBody>
          <a:bodyPr/>
          <a:lstStyle>
            <a:lvl1pPr algn="ctr">
              <a:defRPr>
                <a:solidFill>
                  <a:schemeClr val="accent1">
                    <a:lumMod val="40000"/>
                    <a:lumOff val="60000"/>
                  </a:schemeClr>
                </a:solidFill>
              </a:defRPr>
            </a:lvl1pPr>
          </a:lstStyle>
          <a:p>
            <a:endParaRPr lang="en-ID"/>
          </a:p>
        </p:txBody>
      </p:sp>
      <p:sp>
        <p:nvSpPr>
          <p:cNvPr id="6" name="Slide Number Placeholder 5"/>
          <p:cNvSpPr>
            <a:spLocks noGrp="1"/>
          </p:cNvSpPr>
          <p:nvPr>
            <p:ph type="sldNum" sz="quarter" idx="12"/>
          </p:nvPr>
        </p:nvSpPr>
        <p:spPr>
          <a:xfrm>
            <a:off x="466432" y="6442526"/>
            <a:ext cx="2755379" cy="365125"/>
          </a:xfrm>
        </p:spPr>
        <p:txBody>
          <a:bodyPr anchor="ctr"/>
          <a:lstStyle>
            <a:lvl1pPr algn="l">
              <a:defRPr sz="1200">
                <a:solidFill>
                  <a:schemeClr val="accent1">
                    <a:lumMod val="40000"/>
                    <a:lumOff val="60000"/>
                  </a:schemeClr>
                </a:solidFill>
              </a:defRPr>
            </a:lvl1pPr>
          </a:lstStyle>
          <a:p>
            <a:fld id="{D34026E2-0352-4358-99DF-0EC6496B38FD}" type="slidenum">
              <a:rPr lang="en-ID" smtClean="0"/>
              <a:t>‹#›</a:t>
            </a:fld>
            <a:endParaRPr lang="en-ID"/>
          </a:p>
        </p:txBody>
      </p:sp>
    </p:spTree>
    <p:extLst>
      <p:ext uri="{BB962C8B-B14F-4D97-AF65-F5344CB8AC3E}">
        <p14:creationId xmlns:p14="http://schemas.microsoft.com/office/powerpoint/2010/main" val="270694736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3DBDF2-06A4-4EFC-AE17-402FA83C25B7}" type="datetimeFigureOut">
              <a:rPr lang="en-ID" smtClean="0"/>
              <a:t>12/10/2023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34026E2-0352-4358-99DF-0EC6496B38FD}" type="slidenum">
              <a:rPr lang="en-ID" smtClean="0"/>
              <a:t>‹#›</a:t>
            </a:fld>
            <a:endParaRPr lang="en-ID"/>
          </a:p>
        </p:txBody>
      </p:sp>
    </p:spTree>
    <p:extLst>
      <p:ext uri="{BB962C8B-B14F-4D97-AF65-F5344CB8AC3E}">
        <p14:creationId xmlns:p14="http://schemas.microsoft.com/office/powerpoint/2010/main" val="652520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4" name="Freeform 9"/>
          <p:cNvSpPr>
            <a:spLocks noEditPoints="1"/>
          </p:cNvSpPr>
          <p:nvPr/>
        </p:nvSpPr>
        <p:spPr bwMode="auto">
          <a:xfrm>
            <a:off x="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Vertical Title 1"/>
          <p:cNvSpPr>
            <a:spLocks noGrp="1"/>
          </p:cNvSpPr>
          <p:nvPr>
            <p:ph type="title" orient="vert"/>
          </p:nvPr>
        </p:nvSpPr>
        <p:spPr>
          <a:xfrm>
            <a:off x="9277965" y="507037"/>
            <a:ext cx="1571627"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1"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6" y="6296617"/>
            <a:ext cx="2505996" cy="365125"/>
          </a:xfrm>
        </p:spPr>
        <p:txBody>
          <a:bodyPr/>
          <a:lstStyle/>
          <a:p>
            <a:fld id="{873DBDF2-06A4-4EFC-AE17-402FA83C25B7}" type="datetimeFigureOut">
              <a:rPr lang="en-ID" smtClean="0"/>
              <a:t>12/10/2023</a:t>
            </a:fld>
            <a:endParaRPr lang="en-ID"/>
          </a:p>
        </p:txBody>
      </p:sp>
      <p:sp>
        <p:nvSpPr>
          <p:cNvPr id="5" name="Footer Placeholder 4"/>
          <p:cNvSpPr>
            <a:spLocks noGrp="1"/>
          </p:cNvSpPr>
          <p:nvPr>
            <p:ph type="ftr" sz="quarter" idx="11"/>
          </p:nvPr>
        </p:nvSpPr>
        <p:spPr>
          <a:xfrm>
            <a:off x="2933701" y="6296617"/>
            <a:ext cx="5959577" cy="365125"/>
          </a:xfrm>
        </p:spPr>
        <p:txBody>
          <a:bodyPr/>
          <a:lstStyle/>
          <a:p>
            <a:endParaRPr lang="en-ID"/>
          </a:p>
        </p:txBody>
      </p:sp>
      <p:sp>
        <p:nvSpPr>
          <p:cNvPr id="6" name="Slide Number Placeholder 5"/>
          <p:cNvSpPr>
            <a:spLocks noGrp="1"/>
          </p:cNvSpPr>
          <p:nvPr>
            <p:ph type="sldNum" sz="quarter" idx="12"/>
          </p:nvPr>
        </p:nvSpPr>
        <p:spPr>
          <a:xfrm rot="5400000">
            <a:off x="8734644" y="2853202"/>
            <a:ext cx="5383267" cy="604269"/>
          </a:xfrm>
        </p:spPr>
        <p:txBody>
          <a:bodyPr/>
          <a:lstStyle>
            <a:lvl1pPr algn="l">
              <a:defRPr/>
            </a:lvl1pPr>
          </a:lstStyle>
          <a:p>
            <a:fld id="{D34026E2-0352-4358-99DF-0EC6496B38FD}" type="slidenum">
              <a:rPr lang="en-ID" smtClean="0"/>
              <a:t>‹#›</a:t>
            </a:fld>
            <a:endParaRPr lang="en-ID"/>
          </a:p>
        </p:txBody>
      </p:sp>
      <p:cxnSp>
        <p:nvCxnSpPr>
          <p:cNvPr id="7" name="Straight Connector 6" title="Rule Line"/>
          <p:cNvCxnSpPr/>
          <p:nvPr/>
        </p:nvCxnSpPr>
        <p:spPr>
          <a:xfrm>
            <a:off x="9111583" y="571504"/>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58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3DBDF2-06A4-4EFC-AE17-402FA83C25B7}" type="datetimeFigureOut">
              <a:rPr lang="en-ID" smtClean="0"/>
              <a:t>12/10/2023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34026E2-0352-4358-99DF-0EC6496B38FD}" type="slidenum">
              <a:rPr lang="en-ID" smtClean="0"/>
              <a:t>‹#›</a:t>
            </a:fld>
            <a:endParaRPr lang="en-ID"/>
          </a:p>
        </p:txBody>
      </p:sp>
    </p:spTree>
    <p:extLst>
      <p:ext uri="{BB962C8B-B14F-4D97-AF65-F5344CB8AC3E}">
        <p14:creationId xmlns:p14="http://schemas.microsoft.com/office/powerpoint/2010/main" val="2841290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2" name="Freeform 5"/>
          <p:cNvSpPr>
            <a:spLocks noEditPoints="1"/>
          </p:cNvSpPr>
          <p:nvPr/>
        </p:nvSpPr>
        <p:spPr bwMode="auto">
          <a:xfrm>
            <a:off x="0" y="1"/>
            <a:ext cx="12194835"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accent1">
              <a:lumMod val="75000"/>
            </a:schemeClr>
          </a:solidFill>
          <a:ln>
            <a:noFill/>
          </a:ln>
        </p:spPr>
      </p:sp>
      <p:grpSp>
        <p:nvGrpSpPr>
          <p:cNvPr id="9" name="Group 8" title="Text Container Shape"/>
          <p:cNvGrpSpPr/>
          <p:nvPr/>
        </p:nvGrpSpPr>
        <p:grpSpPr>
          <a:xfrm>
            <a:off x="2452689" y="1262065"/>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2"/>
            <a:ext cx="2743200" cy="365125"/>
          </a:xfrm>
        </p:spPr>
        <p:txBody>
          <a:bodyPr/>
          <a:lstStyle>
            <a:lvl1pPr>
              <a:defRPr>
                <a:solidFill>
                  <a:schemeClr val="bg2"/>
                </a:solidFill>
              </a:defRPr>
            </a:lvl1pPr>
          </a:lstStyle>
          <a:p>
            <a:fld id="{873DBDF2-06A4-4EFC-AE17-402FA83C25B7}" type="datetimeFigureOut">
              <a:rPr lang="en-ID" smtClean="0"/>
              <a:t>12/10/2023</a:t>
            </a:fld>
            <a:endParaRPr lang="en-ID"/>
          </a:p>
        </p:txBody>
      </p:sp>
      <p:sp>
        <p:nvSpPr>
          <p:cNvPr id="5" name="Footer Placeholder 4"/>
          <p:cNvSpPr>
            <a:spLocks noGrp="1"/>
          </p:cNvSpPr>
          <p:nvPr>
            <p:ph type="ftr" sz="quarter" idx="11"/>
          </p:nvPr>
        </p:nvSpPr>
        <p:spPr>
          <a:xfrm>
            <a:off x="4040911" y="6296732"/>
            <a:ext cx="4114800" cy="365125"/>
          </a:xfrm>
        </p:spPr>
        <p:txBody>
          <a:bodyPr/>
          <a:lstStyle>
            <a:lvl1pPr algn="ctr">
              <a:defRPr>
                <a:solidFill>
                  <a:schemeClr val="bg2"/>
                </a:solidFill>
              </a:defRPr>
            </a:lvl1pPr>
          </a:lstStyle>
          <a:p>
            <a:endParaRPr lang="en-ID"/>
          </a:p>
        </p:txBody>
      </p:sp>
      <p:sp>
        <p:nvSpPr>
          <p:cNvPr id="6" name="Slide Number Placeholder 5"/>
          <p:cNvSpPr>
            <a:spLocks noGrp="1"/>
          </p:cNvSpPr>
          <p:nvPr>
            <p:ph type="sldNum" sz="quarter" idx="12"/>
          </p:nvPr>
        </p:nvSpPr>
        <p:spPr>
          <a:xfrm>
            <a:off x="464077" y="6296732"/>
            <a:ext cx="2781543" cy="365125"/>
          </a:xfrm>
        </p:spPr>
        <p:txBody>
          <a:bodyPr anchor="ctr"/>
          <a:lstStyle>
            <a:lvl1pPr algn="l">
              <a:defRPr sz="1200">
                <a:solidFill>
                  <a:schemeClr val="bg2"/>
                </a:solidFill>
              </a:defRPr>
            </a:lvl1pPr>
          </a:lstStyle>
          <a:p>
            <a:fld id="{D34026E2-0352-4358-99DF-0EC6496B38FD}" type="slidenum">
              <a:rPr lang="en-ID" smtClean="0"/>
              <a:t>‹#›</a:t>
            </a:fld>
            <a:endParaRPr lang="en-ID"/>
          </a:p>
        </p:txBody>
      </p:sp>
      <p:sp>
        <p:nvSpPr>
          <p:cNvPr id="2" name="Title 1"/>
          <p:cNvSpPr>
            <a:spLocks noGrp="1"/>
          </p:cNvSpPr>
          <p:nvPr>
            <p:ph type="title"/>
          </p:nvPr>
        </p:nvSpPr>
        <p:spPr>
          <a:xfrm>
            <a:off x="3162302" y="1830581"/>
            <a:ext cx="5859724" cy="1841715"/>
          </a:xfrm>
        </p:spPr>
        <p:txBody>
          <a:bodyPr anchor="t">
            <a:normAutofit/>
          </a:bodyPr>
          <a:lstStyle>
            <a:lvl1pPr algn="ctr">
              <a:lnSpc>
                <a:spcPct val="105000"/>
              </a:lnSpc>
              <a:defRPr sz="3900" baseline="0">
                <a:solidFill>
                  <a:schemeClr val="bg2">
                    <a:lumMod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3"/>
            <a:ext cx="4566475" cy="1038807"/>
          </a:xfrm>
        </p:spPr>
        <p:txBody>
          <a:bodyPr>
            <a:normAutofit/>
          </a:bodyPr>
          <a:lstStyle>
            <a:lvl1pPr marL="0" indent="0" algn="ctr">
              <a:lnSpc>
                <a:spcPct val="130000"/>
              </a:lnSpc>
              <a:spcBef>
                <a:spcPts val="0"/>
              </a:spcBef>
              <a:buNone/>
              <a:defRPr sz="2000" baseline="0">
                <a:solidFill>
                  <a:schemeClr val="bg2">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732716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401"/>
            <a:ext cx="4073552"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401"/>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3DBDF2-06A4-4EFC-AE17-402FA83C25B7}" type="datetimeFigureOut">
              <a:rPr lang="en-ID" smtClean="0"/>
              <a:t>12/10/2023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D34026E2-0352-4358-99DF-0EC6496B38FD}" type="slidenum">
              <a:rPr lang="en-ID" smtClean="0"/>
              <a:t>‹#›</a:t>
            </a:fld>
            <a:endParaRPr lang="en-ID"/>
          </a:p>
        </p:txBody>
      </p:sp>
    </p:spTree>
    <p:extLst>
      <p:ext uri="{BB962C8B-B14F-4D97-AF65-F5344CB8AC3E}">
        <p14:creationId xmlns:p14="http://schemas.microsoft.com/office/powerpoint/2010/main" val="2223879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41"/>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41"/>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3DBDF2-06A4-4EFC-AE17-402FA83C25B7}" type="datetimeFigureOut">
              <a:rPr lang="en-ID" smtClean="0"/>
              <a:t>12/10/2023</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D34026E2-0352-4358-99DF-0EC6496B38FD}" type="slidenum">
              <a:rPr lang="en-ID" smtClean="0"/>
              <a:t>‹#›</a:t>
            </a:fld>
            <a:endParaRPr lang="en-ID"/>
          </a:p>
        </p:txBody>
      </p:sp>
    </p:spTree>
    <p:extLst>
      <p:ext uri="{BB962C8B-B14F-4D97-AF65-F5344CB8AC3E}">
        <p14:creationId xmlns:p14="http://schemas.microsoft.com/office/powerpoint/2010/main" val="136396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3DBDF2-06A4-4EFC-AE17-402FA83C25B7}" type="datetimeFigureOut">
              <a:rPr lang="en-ID" smtClean="0"/>
              <a:t>12/10/2023</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D34026E2-0352-4358-99DF-0EC6496B38FD}" type="slidenum">
              <a:rPr lang="en-ID" smtClean="0"/>
              <a:t>‹#›</a:t>
            </a:fld>
            <a:endParaRPr lang="en-ID"/>
          </a:p>
        </p:txBody>
      </p:sp>
    </p:spTree>
    <p:extLst>
      <p:ext uri="{BB962C8B-B14F-4D97-AF65-F5344CB8AC3E}">
        <p14:creationId xmlns:p14="http://schemas.microsoft.com/office/powerpoint/2010/main" val="2577144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DBDF2-06A4-4EFC-AE17-402FA83C25B7}" type="datetimeFigureOut">
              <a:rPr lang="en-ID" smtClean="0"/>
              <a:t>12/10/2023</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D34026E2-0352-4358-99DF-0EC6496B38FD}" type="slidenum">
              <a:rPr lang="en-ID" smtClean="0"/>
              <a:t>‹#›</a:t>
            </a:fld>
            <a:endParaRPr lang="en-ID"/>
          </a:p>
        </p:txBody>
      </p:sp>
      <p:sp>
        <p:nvSpPr>
          <p:cNvPr id="11" name="Freeform 9"/>
          <p:cNvSpPr>
            <a:spLocks noEditPoints="1"/>
          </p:cNvSpPr>
          <p:nvPr/>
        </p:nvSpPr>
        <p:spPr bwMode="auto">
          <a:xfrm>
            <a:off x="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Tree>
    <p:extLst>
      <p:ext uri="{BB962C8B-B14F-4D97-AF65-F5344CB8AC3E}">
        <p14:creationId xmlns:p14="http://schemas.microsoft.com/office/powerpoint/2010/main" val="3929058215"/>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3"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9"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1"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9" y="3223805"/>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6" y="6286502"/>
            <a:ext cx="3227715" cy="365125"/>
          </a:xfrm>
        </p:spPr>
        <p:txBody>
          <a:bodyPr/>
          <a:lstStyle>
            <a:lvl1pPr algn="l">
              <a:defRPr/>
            </a:lvl1pPr>
          </a:lstStyle>
          <a:p>
            <a:fld id="{873DBDF2-06A4-4EFC-AE17-402FA83C25B7}" type="datetimeFigureOut">
              <a:rPr lang="en-ID" smtClean="0"/>
              <a:t>12/10/2023</a:t>
            </a:fld>
            <a:endParaRPr lang="en-ID"/>
          </a:p>
        </p:txBody>
      </p:sp>
      <p:sp>
        <p:nvSpPr>
          <p:cNvPr id="6" name="Footer Placeholder 5"/>
          <p:cNvSpPr>
            <a:spLocks noGrp="1"/>
          </p:cNvSpPr>
          <p:nvPr>
            <p:ph type="ftr" sz="quarter" idx="11"/>
          </p:nvPr>
        </p:nvSpPr>
        <p:spPr>
          <a:xfrm>
            <a:off x="487731" y="6286502"/>
            <a:ext cx="7597040" cy="365125"/>
          </a:xfrm>
        </p:spPr>
        <p:txBody>
          <a:bodyPr/>
          <a:lstStyle>
            <a:lvl1pPr algn="l">
              <a:defRPr/>
            </a:lvl1pPr>
          </a:lstStyle>
          <a:p>
            <a:endParaRPr lang="en-ID"/>
          </a:p>
        </p:txBody>
      </p:sp>
      <p:sp>
        <p:nvSpPr>
          <p:cNvPr id="7" name="Slide Number Placeholder 6"/>
          <p:cNvSpPr>
            <a:spLocks noGrp="1"/>
          </p:cNvSpPr>
          <p:nvPr>
            <p:ph type="sldNum" sz="quarter" idx="12"/>
          </p:nvPr>
        </p:nvSpPr>
        <p:spPr>
          <a:xfrm>
            <a:off x="8476489" y="373606"/>
            <a:ext cx="3227715" cy="816481"/>
          </a:xfrm>
        </p:spPr>
        <p:txBody>
          <a:bodyPr anchor="t"/>
          <a:lstStyle>
            <a:lvl1pPr algn="l">
              <a:defRPr sz="4400"/>
            </a:lvl1pPr>
          </a:lstStyle>
          <a:p>
            <a:fld id="{D34026E2-0352-4358-99DF-0EC6496B38FD}" type="slidenum">
              <a:rPr lang="en-ID" smtClean="0"/>
              <a:t>‹#›</a:t>
            </a:fld>
            <a:endParaRPr lang="en-ID"/>
          </a:p>
        </p:txBody>
      </p:sp>
    </p:spTree>
    <p:extLst>
      <p:ext uri="{BB962C8B-B14F-4D97-AF65-F5344CB8AC3E}">
        <p14:creationId xmlns:p14="http://schemas.microsoft.com/office/powerpoint/2010/main" val="239358228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3"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9"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 y="2"/>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4"/>
            <a:ext cx="3227832" cy="365125"/>
          </a:xfrm>
        </p:spPr>
        <p:txBody>
          <a:bodyPr/>
          <a:lstStyle>
            <a:lvl1pPr algn="l">
              <a:defRPr/>
            </a:lvl1pPr>
          </a:lstStyle>
          <a:p>
            <a:fld id="{873DBDF2-06A4-4EFC-AE17-402FA83C25B7}" type="datetimeFigureOut">
              <a:rPr lang="en-ID" smtClean="0"/>
              <a:t>12/10/2023</a:t>
            </a:fld>
            <a:endParaRPr lang="en-ID"/>
          </a:p>
        </p:txBody>
      </p:sp>
      <p:sp>
        <p:nvSpPr>
          <p:cNvPr id="6" name="Footer Placeholder 5"/>
          <p:cNvSpPr>
            <a:spLocks noGrp="1"/>
          </p:cNvSpPr>
          <p:nvPr>
            <p:ph type="ftr" sz="quarter" idx="11"/>
          </p:nvPr>
        </p:nvSpPr>
        <p:spPr>
          <a:xfrm>
            <a:off x="487731" y="6291074"/>
            <a:ext cx="7598664" cy="365125"/>
          </a:xfrm>
        </p:spPr>
        <p:txBody>
          <a:bodyPr/>
          <a:lstStyle>
            <a:lvl1pPr algn="l">
              <a:defRPr/>
            </a:lvl1pPr>
          </a:lstStyle>
          <a:p>
            <a:endParaRPr lang="en-ID"/>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D34026E2-0352-4358-99DF-0EC6496B38FD}" type="slidenum">
              <a:rPr lang="en-ID" smtClean="0"/>
              <a:t>‹#›</a:t>
            </a:fld>
            <a:endParaRPr lang="en-ID"/>
          </a:p>
        </p:txBody>
      </p:sp>
    </p:spTree>
    <p:extLst>
      <p:ext uri="{BB962C8B-B14F-4D97-AF65-F5344CB8AC3E}">
        <p14:creationId xmlns:p14="http://schemas.microsoft.com/office/powerpoint/2010/main" val="2292523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9"/>
          <p:cNvSpPr>
            <a:spLocks noEditPoints="1"/>
          </p:cNvSpPr>
          <p:nvPr/>
        </p:nvSpPr>
        <p:spPr bwMode="auto">
          <a:xfrm>
            <a:off x="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Placeholder 1"/>
          <p:cNvSpPr>
            <a:spLocks noGrp="1"/>
          </p:cNvSpPr>
          <p:nvPr>
            <p:ph type="title"/>
          </p:nvPr>
        </p:nvSpPr>
        <p:spPr>
          <a:xfrm>
            <a:off x="2806707"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1"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7"/>
            <a:ext cx="2743200" cy="365125"/>
          </a:xfrm>
          <a:prstGeom prst="rect">
            <a:avLst/>
          </a:prstGeom>
        </p:spPr>
        <p:txBody>
          <a:bodyPr vert="horz" lIns="91440" tIns="45720" rIns="91440" bIns="45720" rtlCol="0" anchor="ctr"/>
          <a:lstStyle>
            <a:lvl1pPr algn="r">
              <a:defRPr sz="1200" baseline="0">
                <a:solidFill>
                  <a:schemeClr val="bg2">
                    <a:lumMod val="25000"/>
                  </a:schemeClr>
                </a:solidFill>
                <a:latin typeface="+mj-lt"/>
              </a:defRPr>
            </a:lvl1pPr>
          </a:lstStyle>
          <a:p>
            <a:fld id="{873DBDF2-06A4-4EFC-AE17-402FA83C25B7}" type="datetimeFigureOut">
              <a:rPr lang="en-ID" smtClean="0"/>
              <a:t>12/10/2023</a:t>
            </a:fld>
            <a:endParaRPr lang="en-ID"/>
          </a:p>
        </p:txBody>
      </p:sp>
      <p:sp>
        <p:nvSpPr>
          <p:cNvPr id="5" name="Footer Placeholder 4"/>
          <p:cNvSpPr>
            <a:spLocks noGrp="1"/>
          </p:cNvSpPr>
          <p:nvPr>
            <p:ph type="ftr" sz="quarter" idx="3"/>
          </p:nvPr>
        </p:nvSpPr>
        <p:spPr>
          <a:xfrm>
            <a:off x="2933701" y="6296617"/>
            <a:ext cx="5667375" cy="365125"/>
          </a:xfrm>
          <a:prstGeom prst="rect">
            <a:avLst/>
          </a:prstGeom>
        </p:spPr>
        <p:txBody>
          <a:bodyPr vert="horz" lIns="91440" tIns="45720" rIns="91440" bIns="45720" rtlCol="0" anchor="ctr"/>
          <a:lstStyle>
            <a:lvl1pPr algn="l">
              <a:defRPr sz="1200" baseline="0">
                <a:solidFill>
                  <a:schemeClr val="bg2">
                    <a:lumMod val="25000"/>
                  </a:schemeClr>
                </a:solidFill>
                <a:latin typeface="+mj-lt"/>
              </a:defRPr>
            </a:lvl1pPr>
          </a:lstStyle>
          <a:p>
            <a:endParaRPr lang="en-ID"/>
          </a:p>
        </p:txBody>
      </p:sp>
      <p:sp>
        <p:nvSpPr>
          <p:cNvPr id="6" name="Slide Number Placeholder 5"/>
          <p:cNvSpPr>
            <a:spLocks noGrp="1"/>
          </p:cNvSpPr>
          <p:nvPr>
            <p:ph type="sldNum" sz="quarter" idx="4"/>
          </p:nvPr>
        </p:nvSpPr>
        <p:spPr>
          <a:xfrm>
            <a:off x="512999" y="723330"/>
            <a:ext cx="1884348" cy="604269"/>
          </a:xfrm>
          <a:prstGeom prst="rect">
            <a:avLst/>
          </a:prstGeom>
        </p:spPr>
        <p:txBody>
          <a:bodyPr vert="horz" lIns="91440" tIns="45720" rIns="91440" bIns="45720" rtlCol="0" anchor="b"/>
          <a:lstStyle>
            <a:lvl1pPr algn="r">
              <a:defRPr sz="4400" baseline="0">
                <a:solidFill>
                  <a:schemeClr val="bg2">
                    <a:lumMod val="25000"/>
                  </a:schemeClr>
                </a:solidFill>
                <a:latin typeface="+mj-lt"/>
              </a:defRPr>
            </a:lvl1pPr>
          </a:lstStyle>
          <a:p>
            <a:fld id="{D34026E2-0352-4358-99DF-0EC6496B38FD}" type="slidenum">
              <a:rPr lang="en-ID" smtClean="0"/>
              <a:t>‹#›</a:t>
            </a:fld>
            <a:endParaRPr lang="en-ID"/>
          </a:p>
        </p:txBody>
      </p:sp>
      <p:cxnSp>
        <p:nvCxnSpPr>
          <p:cNvPr id="9" name="Straight Connector 8" title="Rule Line"/>
          <p:cNvCxnSpPr/>
          <p:nvPr/>
        </p:nvCxnSpPr>
        <p:spPr>
          <a:xfrm>
            <a:off x="2933701"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1124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9000"/>
        </a:lnSpc>
        <a:spcBef>
          <a:spcPct val="0"/>
        </a:spcBef>
        <a:buNone/>
        <a:defRPr sz="4400" kern="1200">
          <a:solidFill>
            <a:schemeClr val="bg2">
              <a:lumMod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bg2">
              <a:lumMod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bg2">
              <a:lumMod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bg2">
              <a:lumMod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bg2">
              <a:lumMod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bg2">
              <a:lumMod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D"/>
              <a:t/>
            </a:r>
            <a:br>
              <a:rPr lang="en-ID"/>
            </a:br>
            <a:r>
              <a:rPr lang="en-ID" smtClean="0"/>
              <a:t>Data Mining</a:t>
            </a:r>
            <a:br>
              <a:rPr lang="en-ID" smtClean="0"/>
            </a:br>
            <a:r>
              <a:rPr lang="en-ID" sz="2000" smtClean="0"/>
              <a:t> </a:t>
            </a:r>
            <a:r>
              <a:rPr lang="en-ID"/>
              <a:t/>
            </a:r>
            <a:br>
              <a:rPr lang="en-ID"/>
            </a:br>
            <a:r>
              <a:rPr lang="en-ID" sz="3200"/>
              <a:t> ~ ~ Meet </a:t>
            </a:r>
            <a:r>
              <a:rPr lang="en-ID" sz="3200" smtClean="0"/>
              <a:t>03 </a:t>
            </a:r>
            <a:r>
              <a:rPr lang="en-ID" sz="3200"/>
              <a:t>~ ~</a:t>
            </a:r>
            <a:r>
              <a:rPr lang="en-ID"/>
              <a:t/>
            </a:r>
            <a:br>
              <a:rPr lang="en-ID"/>
            </a:br>
            <a:r>
              <a:rPr lang="en-ID"/>
              <a:t/>
            </a:r>
            <a:br>
              <a:rPr lang="en-ID"/>
            </a:br>
            <a:r>
              <a:rPr lang="en-ID" sz="1400"/>
              <a:t>Program Studi </a:t>
            </a:r>
            <a:r>
              <a:rPr lang="en-ID" sz="1400" smtClean="0"/>
              <a:t>Sains Data</a:t>
            </a:r>
            <a:r>
              <a:rPr lang="en-ID" sz="1400"/>
              <a:t/>
            </a:r>
            <a:br>
              <a:rPr lang="en-ID" sz="1400"/>
            </a:br>
            <a:r>
              <a:rPr lang="en-ID" sz="1400"/>
              <a:t>Universitas Teknologi Yogyakarta</a:t>
            </a:r>
            <a:endParaRPr lang="en-ID" sz="2400"/>
          </a:p>
        </p:txBody>
      </p:sp>
      <p:sp>
        <p:nvSpPr>
          <p:cNvPr id="3" name="Subtitle 2"/>
          <p:cNvSpPr>
            <a:spLocks noGrp="1"/>
          </p:cNvSpPr>
          <p:nvPr>
            <p:ph type="subTitle" idx="1"/>
          </p:nvPr>
        </p:nvSpPr>
        <p:spPr/>
        <p:txBody>
          <a:bodyPr anchor="b">
            <a:normAutofit/>
          </a:bodyPr>
          <a:lstStyle/>
          <a:p>
            <a:pPr algn="r"/>
            <a:r>
              <a:rPr lang="en-ID" sz="1100" smtClean="0"/>
              <a:t>Dr. Donny </a:t>
            </a:r>
            <a:r>
              <a:rPr lang="en-ID" sz="1100"/>
              <a:t>Avianto, S.T., M.T.</a:t>
            </a:r>
          </a:p>
        </p:txBody>
      </p:sp>
    </p:spTree>
    <p:extLst>
      <p:ext uri="{BB962C8B-B14F-4D97-AF65-F5344CB8AC3E}">
        <p14:creationId xmlns:p14="http://schemas.microsoft.com/office/powerpoint/2010/main" val="2053633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Handle Missing Data?</a:t>
            </a:r>
            <a:endParaRPr lang="en-ID"/>
          </a:p>
        </p:txBody>
      </p:sp>
      <p:sp>
        <p:nvSpPr>
          <p:cNvPr id="3" name="Content Placeholder 2"/>
          <p:cNvSpPr>
            <a:spLocks noGrp="1"/>
          </p:cNvSpPr>
          <p:nvPr>
            <p:ph idx="1"/>
          </p:nvPr>
        </p:nvSpPr>
        <p:spPr>
          <a:xfrm>
            <a:off x="2933701" y="2438399"/>
            <a:ext cx="8770571" cy="4136571"/>
          </a:xfrm>
        </p:spPr>
        <p:txBody>
          <a:bodyPr>
            <a:normAutofit fontScale="92500" lnSpcReduction="20000"/>
          </a:bodyPr>
          <a:lstStyle/>
          <a:p>
            <a:pPr marL="274320" lvl="0" indent="-274320">
              <a:lnSpc>
                <a:spcPct val="140000"/>
              </a:lnSpc>
              <a:spcBef>
                <a:spcPct val="20000"/>
              </a:spcBef>
              <a:buClr>
                <a:srgbClr val="0BD0D9"/>
              </a:buClr>
              <a:buSzPct val="95000"/>
              <a:buFont typeface="Wingdings 2"/>
              <a:buChar char=""/>
            </a:pPr>
            <a:r>
              <a:rPr lang="en-US">
                <a:solidFill>
                  <a:srgbClr val="FF0000"/>
                </a:solidFill>
              </a:rPr>
              <a:t>Ignore the tuple</a:t>
            </a:r>
            <a:r>
              <a:rPr lang="en-US">
                <a:solidFill>
                  <a:prstClr val="black"/>
                </a:solidFill>
              </a:rPr>
              <a:t>:  usually done when class label is missing (assuming the tasks in classification)—not effective when the percentage of missing values per attribute varies considerably.</a:t>
            </a:r>
          </a:p>
          <a:p>
            <a:pPr marL="274320" lvl="0" indent="-274320">
              <a:lnSpc>
                <a:spcPct val="140000"/>
              </a:lnSpc>
              <a:spcBef>
                <a:spcPct val="20000"/>
              </a:spcBef>
              <a:buClr>
                <a:srgbClr val="0BD0D9"/>
              </a:buClr>
              <a:buSzPct val="95000"/>
              <a:buFont typeface="Wingdings 2"/>
              <a:buChar char=""/>
            </a:pPr>
            <a:r>
              <a:rPr lang="en-US">
                <a:solidFill>
                  <a:srgbClr val="FF0000"/>
                </a:solidFill>
              </a:rPr>
              <a:t>Fill in the missing value manually</a:t>
            </a:r>
            <a:r>
              <a:rPr lang="en-US">
                <a:solidFill>
                  <a:prstClr val="black"/>
                </a:solidFill>
              </a:rPr>
              <a:t>: tedious + infeasible?</a:t>
            </a:r>
          </a:p>
          <a:p>
            <a:pPr marL="274320" lvl="0" indent="-274320">
              <a:lnSpc>
                <a:spcPct val="140000"/>
              </a:lnSpc>
              <a:spcBef>
                <a:spcPct val="20000"/>
              </a:spcBef>
              <a:buClr>
                <a:srgbClr val="0BD0D9"/>
              </a:buClr>
              <a:buSzPct val="95000"/>
              <a:buFont typeface="Wingdings 2"/>
              <a:buChar char=""/>
            </a:pPr>
            <a:r>
              <a:rPr lang="en-US">
                <a:solidFill>
                  <a:srgbClr val="FF0000"/>
                </a:solidFill>
              </a:rPr>
              <a:t>Use a global constant to fill in the missing value</a:t>
            </a:r>
            <a:r>
              <a:rPr lang="en-US">
                <a:solidFill>
                  <a:prstClr val="black"/>
                </a:solidFill>
              </a:rPr>
              <a:t>: e.g., “unknown”, a new class?! </a:t>
            </a:r>
          </a:p>
          <a:p>
            <a:pPr marL="274320" lvl="0" indent="-274320">
              <a:lnSpc>
                <a:spcPct val="140000"/>
              </a:lnSpc>
              <a:spcBef>
                <a:spcPct val="20000"/>
              </a:spcBef>
              <a:buClr>
                <a:srgbClr val="0BD0D9"/>
              </a:buClr>
              <a:buSzPct val="95000"/>
              <a:buFont typeface="Wingdings 2"/>
              <a:buChar char=""/>
            </a:pPr>
            <a:r>
              <a:rPr lang="en-US">
                <a:solidFill>
                  <a:srgbClr val="FF0000"/>
                </a:solidFill>
              </a:rPr>
              <a:t>Use the attribute mean to fill in the missing value</a:t>
            </a:r>
          </a:p>
          <a:p>
            <a:pPr marL="274320" lvl="0" indent="-274320">
              <a:lnSpc>
                <a:spcPct val="140000"/>
              </a:lnSpc>
              <a:spcBef>
                <a:spcPct val="20000"/>
              </a:spcBef>
              <a:buClr>
                <a:srgbClr val="0BD0D9"/>
              </a:buClr>
              <a:buSzPct val="95000"/>
              <a:buFont typeface="Wingdings 2"/>
              <a:buChar char=""/>
            </a:pPr>
            <a:r>
              <a:rPr lang="en-US">
                <a:solidFill>
                  <a:srgbClr val="FF0000"/>
                </a:solidFill>
              </a:rPr>
              <a:t>Use the attribute mean for all samples belonging to the same class to fill in the missing value</a:t>
            </a:r>
            <a:r>
              <a:rPr lang="en-US">
                <a:solidFill>
                  <a:prstClr val="black"/>
                </a:solidFill>
              </a:rPr>
              <a:t>: smarter</a:t>
            </a:r>
          </a:p>
          <a:p>
            <a:pPr marL="274320" lvl="0" indent="-274320">
              <a:lnSpc>
                <a:spcPct val="140000"/>
              </a:lnSpc>
              <a:spcBef>
                <a:spcPct val="20000"/>
              </a:spcBef>
              <a:buClr>
                <a:srgbClr val="0BD0D9"/>
              </a:buClr>
              <a:buSzPct val="95000"/>
              <a:buFont typeface="Wingdings 2"/>
              <a:buChar char=""/>
            </a:pPr>
            <a:r>
              <a:rPr lang="en-US">
                <a:solidFill>
                  <a:srgbClr val="FF0000"/>
                </a:solidFill>
              </a:rPr>
              <a:t>Use the most probable value to fill in the missing value: inference-based such as Bayesian formula or decision tree</a:t>
            </a:r>
            <a:endParaRPr lang="en-US" sz="2400" dirty="0">
              <a:solidFill>
                <a:srgbClr val="FF0000"/>
              </a:solidFill>
            </a:endParaRPr>
          </a:p>
        </p:txBody>
      </p:sp>
    </p:spTree>
    <p:extLst>
      <p:ext uri="{BB962C8B-B14F-4D97-AF65-F5344CB8AC3E}">
        <p14:creationId xmlns:p14="http://schemas.microsoft.com/office/powerpoint/2010/main" val="42840405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Handle Missing Data?</a:t>
            </a:r>
            <a:endParaRPr lang="en-ID"/>
          </a:p>
        </p:txBody>
      </p:sp>
      <p:sp>
        <p:nvSpPr>
          <p:cNvPr id="3" name="Content Placeholder 2"/>
          <p:cNvSpPr>
            <a:spLocks noGrp="1"/>
          </p:cNvSpPr>
          <p:nvPr>
            <p:ph idx="1"/>
          </p:nvPr>
        </p:nvSpPr>
        <p:spPr>
          <a:xfrm>
            <a:off x="2933701" y="4328160"/>
            <a:ext cx="8770571" cy="2246810"/>
          </a:xfrm>
        </p:spPr>
        <p:txBody>
          <a:bodyPr>
            <a:normAutofit/>
          </a:bodyPr>
          <a:lstStyle/>
          <a:p>
            <a:pPr marL="0" lvl="0" indent="0">
              <a:lnSpc>
                <a:spcPct val="100000"/>
              </a:lnSpc>
              <a:spcBef>
                <a:spcPct val="0"/>
              </a:spcBef>
              <a:buNone/>
            </a:pPr>
            <a:r>
              <a:rPr lang="en-US" sz="1800" smtClean="0">
                <a:solidFill>
                  <a:srgbClr val="F8400E"/>
                </a:solidFill>
                <a:ea typeface="Tahoma" panose="020B0604030504040204" pitchFamily="34" charset="0"/>
                <a:cs typeface="Tahoma" panose="020B0604030504040204" pitchFamily="34" charset="0"/>
              </a:rPr>
              <a:t>Fill missing values using aggregate functions (e.g., average) or probabilistic estimates on global value distribution</a:t>
            </a:r>
          </a:p>
          <a:p>
            <a:pPr marL="0" lvl="0" indent="0">
              <a:lnSpc>
                <a:spcPct val="100000"/>
              </a:lnSpc>
              <a:spcBef>
                <a:spcPct val="0"/>
              </a:spcBef>
              <a:buNone/>
            </a:pPr>
            <a:r>
              <a:rPr lang="en-US" sz="1800" smtClean="0">
                <a:solidFill>
                  <a:srgbClr val="F8400E"/>
                </a:solidFill>
                <a:ea typeface="Tahoma" panose="020B0604030504040204" pitchFamily="34" charset="0"/>
                <a:cs typeface="Tahoma" panose="020B0604030504040204" pitchFamily="34" charset="0"/>
              </a:rPr>
              <a:t>E.g., put the average income </a:t>
            </a:r>
            <a:r>
              <a:rPr lang="en-US" sz="1800" smtClean="0">
                <a:solidFill>
                  <a:srgbClr val="0000FF"/>
                </a:solidFill>
                <a:ea typeface="Tahoma" panose="020B0604030504040204" pitchFamily="34" charset="0"/>
                <a:cs typeface="Tahoma" panose="020B0604030504040204" pitchFamily="34" charset="0"/>
              </a:rPr>
              <a:t>here</a:t>
            </a:r>
            <a:r>
              <a:rPr lang="en-US" sz="1800" smtClean="0">
                <a:solidFill>
                  <a:srgbClr val="F8400E"/>
                </a:solidFill>
                <a:ea typeface="Tahoma" panose="020B0604030504040204" pitchFamily="34" charset="0"/>
                <a:cs typeface="Tahoma" panose="020B0604030504040204" pitchFamily="34" charset="0"/>
              </a:rPr>
              <a:t>, or put the </a:t>
            </a:r>
            <a:r>
              <a:rPr lang="en-US" sz="1800" smtClean="0">
                <a:solidFill>
                  <a:srgbClr val="00CC66"/>
                </a:solidFill>
                <a:ea typeface="Tahoma" panose="020B0604030504040204" pitchFamily="34" charset="0"/>
                <a:cs typeface="Tahoma" panose="020B0604030504040204" pitchFamily="34" charset="0"/>
              </a:rPr>
              <a:t>most probable</a:t>
            </a:r>
            <a:r>
              <a:rPr lang="en-US" sz="1800" smtClean="0">
                <a:solidFill>
                  <a:srgbClr val="F8400E"/>
                </a:solidFill>
                <a:ea typeface="Tahoma" panose="020B0604030504040204" pitchFamily="34" charset="0"/>
                <a:cs typeface="Tahoma" panose="020B0604030504040204" pitchFamily="34" charset="0"/>
              </a:rPr>
              <a:t> income based on the fact that the person is 39 years old</a:t>
            </a:r>
          </a:p>
          <a:p>
            <a:pPr marL="0" lvl="0" indent="0">
              <a:lnSpc>
                <a:spcPct val="100000"/>
              </a:lnSpc>
              <a:spcBef>
                <a:spcPct val="0"/>
              </a:spcBef>
              <a:buNone/>
            </a:pPr>
            <a:r>
              <a:rPr lang="en-US" sz="1800" smtClean="0">
                <a:solidFill>
                  <a:srgbClr val="F8400E"/>
                </a:solidFill>
                <a:ea typeface="Tahoma" panose="020B0604030504040204" pitchFamily="34" charset="0"/>
                <a:cs typeface="Tahoma" panose="020B0604030504040204" pitchFamily="34" charset="0"/>
              </a:rPr>
              <a:t>E.g., put the most frequent religion </a:t>
            </a:r>
            <a:r>
              <a:rPr lang="en-US" sz="1800" smtClean="0">
                <a:solidFill>
                  <a:prstClr val="black"/>
                </a:solidFill>
                <a:ea typeface="Tahoma" panose="020B0604030504040204" pitchFamily="34" charset="0"/>
                <a:cs typeface="Tahoma" panose="020B0604030504040204" pitchFamily="34" charset="0"/>
              </a:rPr>
              <a:t>here</a:t>
            </a:r>
            <a:endParaRPr lang="en-US" sz="1800">
              <a:solidFill>
                <a:prstClr val="black"/>
              </a:solidFill>
              <a:ea typeface="Tahoma" panose="020B0604030504040204" pitchFamily="34" charset="0"/>
              <a:cs typeface="Tahoma" panose="020B0604030504040204" pitchFamily="34" charset="0"/>
            </a:endParaRPr>
          </a:p>
        </p:txBody>
      </p:sp>
      <p:graphicFrame>
        <p:nvGraphicFramePr>
          <p:cNvPr id="4" name="Group 81"/>
          <p:cNvGraphicFramePr>
            <a:graphicFrameLocks noGrp="1"/>
          </p:cNvGraphicFramePr>
          <p:nvPr>
            <p:extLst>
              <p:ext uri="{D42A27DB-BD31-4B8C-83A1-F6EECF244321}">
                <p14:modId xmlns:p14="http://schemas.microsoft.com/office/powerpoint/2010/main" val="2169653960"/>
              </p:ext>
            </p:extLst>
          </p:nvPr>
        </p:nvGraphicFramePr>
        <p:xfrm>
          <a:off x="2580550" y="2384788"/>
          <a:ext cx="3946525" cy="1508125"/>
        </p:xfrm>
        <a:graphic>
          <a:graphicData uri="http://schemas.openxmlformats.org/drawingml/2006/table">
            <a:tbl>
              <a:tblPr/>
              <a:tblGrid>
                <a:gridCol w="669925">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tblGrid>
              <a:tr h="3651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smtClean="0">
                          <a:ln>
                            <a:noFill/>
                          </a:ln>
                          <a:solidFill>
                            <a:srgbClr val="40458C"/>
                          </a:solidFill>
                          <a:effectLst/>
                          <a:latin typeface="Verdana" pitchFamily="34" charset="0"/>
                          <a:cs typeface="Arial" charset="0"/>
                        </a:rPr>
                        <a:t>Age</a:t>
                      </a:r>
                    </a:p>
                  </a:txBody>
                  <a:tcPr horzOverflow="overflow">
                    <a:lnL w="28575" cap="flat" cmpd="sng" algn="ctr">
                      <a:solidFill>
                        <a:srgbClr val="40458C"/>
                      </a:solidFill>
                      <a:prstDash val="solid"/>
                      <a:miter lim="800000"/>
                      <a:headEnd type="none" w="med" len="med"/>
                      <a:tailEnd type="none" w="med" len="med"/>
                    </a:lnL>
                    <a:lnR w="12700" cap="flat" cmpd="sng" algn="ctr">
                      <a:solidFill>
                        <a:srgbClr val="40458C"/>
                      </a:solidFill>
                      <a:prstDash val="solid"/>
                      <a:miter lim="800000"/>
                      <a:headEnd type="none" w="med" len="med"/>
                      <a:tailEnd type="none" w="med" len="med"/>
                    </a:lnR>
                    <a:lnT w="28575" cap="flat" cmpd="sng" algn="ctr">
                      <a:solidFill>
                        <a:srgbClr val="40458C"/>
                      </a:solidFill>
                      <a:prstDash val="solid"/>
                      <a:miter lim="800000"/>
                      <a:headEnd type="none" w="med" len="med"/>
                      <a:tailEnd type="none" w="med" len="med"/>
                    </a:lnT>
                    <a:lnB w="12700" cap="flat" cmpd="sng" algn="ctr">
                      <a:solidFill>
                        <a:srgbClr val="40458C"/>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smtClean="0">
                          <a:ln>
                            <a:noFill/>
                          </a:ln>
                          <a:solidFill>
                            <a:srgbClr val="40458C"/>
                          </a:solidFill>
                          <a:effectLst/>
                          <a:latin typeface="Verdana" pitchFamily="34" charset="0"/>
                          <a:cs typeface="Arial" charset="0"/>
                        </a:rPr>
                        <a:t>Income</a:t>
                      </a:r>
                    </a:p>
                  </a:txBody>
                  <a:tcPr horzOverflow="overflow">
                    <a:lnL w="12700" cap="flat" cmpd="sng" algn="ctr">
                      <a:solidFill>
                        <a:srgbClr val="40458C"/>
                      </a:solidFill>
                      <a:prstDash val="solid"/>
                      <a:miter lim="800000"/>
                      <a:headEnd type="none" w="med" len="med"/>
                      <a:tailEnd type="none" w="med" len="med"/>
                    </a:lnL>
                    <a:lnR w="12700" cap="flat" cmpd="sng" algn="ctr">
                      <a:solidFill>
                        <a:srgbClr val="40458C"/>
                      </a:solidFill>
                      <a:prstDash val="solid"/>
                      <a:miter lim="800000"/>
                      <a:headEnd type="none" w="med" len="med"/>
                      <a:tailEnd type="none" w="med" len="med"/>
                    </a:lnR>
                    <a:lnT w="28575" cap="flat" cmpd="sng" algn="ctr">
                      <a:solidFill>
                        <a:srgbClr val="40458C"/>
                      </a:solidFill>
                      <a:prstDash val="solid"/>
                      <a:miter lim="800000"/>
                      <a:headEnd type="none" w="med" len="med"/>
                      <a:tailEnd type="none" w="med" len="med"/>
                    </a:lnT>
                    <a:lnB w="12700" cap="flat" cmpd="sng" algn="ctr">
                      <a:solidFill>
                        <a:srgbClr val="40458C"/>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smtClean="0">
                          <a:ln>
                            <a:noFill/>
                          </a:ln>
                          <a:solidFill>
                            <a:srgbClr val="40458C"/>
                          </a:solidFill>
                          <a:effectLst/>
                          <a:latin typeface="Verdana" pitchFamily="34" charset="0"/>
                          <a:cs typeface="Arial" charset="0"/>
                        </a:rPr>
                        <a:t>Religion</a:t>
                      </a:r>
                    </a:p>
                  </a:txBody>
                  <a:tcPr horzOverflow="overflow">
                    <a:lnL w="12700" cap="flat" cmpd="sng" algn="ctr">
                      <a:solidFill>
                        <a:srgbClr val="40458C"/>
                      </a:solidFill>
                      <a:prstDash val="solid"/>
                      <a:miter lim="800000"/>
                      <a:headEnd type="none" w="med" len="med"/>
                      <a:tailEnd type="none" w="med" len="med"/>
                    </a:lnL>
                    <a:lnR w="12700" cap="flat" cmpd="sng" algn="ctr">
                      <a:solidFill>
                        <a:srgbClr val="40458C"/>
                      </a:solidFill>
                      <a:prstDash val="solid"/>
                      <a:miter lim="800000"/>
                      <a:headEnd type="none" w="med" len="med"/>
                      <a:tailEnd type="none" w="med" len="med"/>
                    </a:lnR>
                    <a:lnT w="28575" cap="flat" cmpd="sng" algn="ctr">
                      <a:solidFill>
                        <a:srgbClr val="40458C"/>
                      </a:solidFill>
                      <a:prstDash val="solid"/>
                      <a:miter lim="800000"/>
                      <a:headEnd type="none" w="med" len="med"/>
                      <a:tailEnd type="none" w="med" len="med"/>
                    </a:lnT>
                    <a:lnB w="12700" cap="flat" cmpd="sng" algn="ctr">
                      <a:solidFill>
                        <a:srgbClr val="40458C"/>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smtClean="0">
                          <a:ln>
                            <a:noFill/>
                          </a:ln>
                          <a:solidFill>
                            <a:srgbClr val="40458C"/>
                          </a:solidFill>
                          <a:effectLst/>
                          <a:latin typeface="Verdana" pitchFamily="34" charset="0"/>
                          <a:cs typeface="Arial" charset="0"/>
                        </a:rPr>
                        <a:t>Gender</a:t>
                      </a:r>
                    </a:p>
                  </a:txBody>
                  <a:tcPr horzOverflow="overflow">
                    <a:lnL w="12700" cap="flat" cmpd="sng" algn="ctr">
                      <a:solidFill>
                        <a:srgbClr val="40458C"/>
                      </a:solidFill>
                      <a:prstDash val="solid"/>
                      <a:miter lim="800000"/>
                      <a:headEnd type="none" w="med" len="med"/>
                      <a:tailEnd type="none" w="med" len="med"/>
                    </a:lnL>
                    <a:lnR w="28575" cap="flat" cmpd="sng" algn="ctr">
                      <a:solidFill>
                        <a:srgbClr val="40458C"/>
                      </a:solidFill>
                      <a:prstDash val="solid"/>
                      <a:miter lim="800000"/>
                      <a:headEnd type="none" w="med" len="med"/>
                      <a:tailEnd type="none" w="med" len="med"/>
                    </a:lnR>
                    <a:lnT w="28575" cap="flat" cmpd="sng" algn="ctr">
                      <a:solidFill>
                        <a:srgbClr val="40458C"/>
                      </a:solidFill>
                      <a:prstDash val="solid"/>
                      <a:miter lim="800000"/>
                      <a:headEnd type="none" w="med" len="med"/>
                      <a:tailEnd type="none" w="med" len="med"/>
                    </a:lnT>
                    <a:lnB w="12700" cap="flat" cmpd="sng" algn="ctr">
                      <a:solidFill>
                        <a:srgbClr val="40458C"/>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rgbClr val="40458C"/>
                          </a:solidFill>
                          <a:effectLst/>
                          <a:latin typeface="Verdana" pitchFamily="34" charset="0"/>
                          <a:cs typeface="Arial" charset="0"/>
                        </a:rPr>
                        <a:t>23</a:t>
                      </a:r>
                    </a:p>
                  </a:txBody>
                  <a:tcPr horzOverflow="overflow">
                    <a:lnL w="28575" cap="flat" cmpd="sng" algn="ctr">
                      <a:solidFill>
                        <a:srgbClr val="40458C"/>
                      </a:solidFill>
                      <a:prstDash val="solid"/>
                      <a:miter lim="800000"/>
                      <a:headEnd type="none" w="med" len="med"/>
                      <a:tailEnd type="none" w="med" len="med"/>
                    </a:lnL>
                    <a:lnR w="12700" cap="flat" cmpd="sng" algn="ctr">
                      <a:solidFill>
                        <a:srgbClr val="40458C"/>
                      </a:solidFill>
                      <a:prstDash val="solid"/>
                      <a:miter lim="800000"/>
                      <a:headEnd type="none" w="med" len="med"/>
                      <a:tailEnd type="none" w="med" len="med"/>
                    </a:lnR>
                    <a:lnT w="12700" cap="flat" cmpd="sng" algn="ctr">
                      <a:solidFill>
                        <a:srgbClr val="40458C"/>
                      </a:solidFill>
                      <a:prstDash val="solid"/>
                      <a:miter lim="800000"/>
                      <a:headEnd type="none" w="med" len="med"/>
                      <a:tailEnd type="none" w="med" len="med"/>
                    </a:lnT>
                    <a:lnB w="12700" cap="flat" cmpd="sng" algn="ctr">
                      <a:solidFill>
                        <a:srgbClr val="40458C"/>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rgbClr val="40458C"/>
                          </a:solidFill>
                          <a:effectLst/>
                          <a:latin typeface="Verdana" pitchFamily="34" charset="0"/>
                          <a:cs typeface="Arial" charset="0"/>
                        </a:rPr>
                        <a:t>24,200</a:t>
                      </a:r>
                    </a:p>
                  </a:txBody>
                  <a:tcPr horzOverflow="overflow">
                    <a:lnL w="12700" cap="flat" cmpd="sng" algn="ctr">
                      <a:solidFill>
                        <a:srgbClr val="40458C"/>
                      </a:solidFill>
                      <a:prstDash val="solid"/>
                      <a:miter lim="800000"/>
                      <a:headEnd type="none" w="med" len="med"/>
                      <a:tailEnd type="none" w="med" len="med"/>
                    </a:lnL>
                    <a:lnR w="12700" cap="flat" cmpd="sng" algn="ctr">
                      <a:solidFill>
                        <a:srgbClr val="40458C"/>
                      </a:solidFill>
                      <a:prstDash val="solid"/>
                      <a:miter lim="800000"/>
                      <a:headEnd type="none" w="med" len="med"/>
                      <a:tailEnd type="none" w="med" len="med"/>
                    </a:lnR>
                    <a:lnT w="12700" cap="flat" cmpd="sng" algn="ctr">
                      <a:solidFill>
                        <a:srgbClr val="40458C"/>
                      </a:solidFill>
                      <a:prstDash val="solid"/>
                      <a:miter lim="800000"/>
                      <a:headEnd type="none" w="med" len="med"/>
                      <a:tailEnd type="none" w="med" len="med"/>
                    </a:lnT>
                    <a:lnB w="12700" cap="flat" cmpd="sng" algn="ctr">
                      <a:solidFill>
                        <a:srgbClr val="40458C"/>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rgbClr val="40458C"/>
                          </a:solidFill>
                          <a:effectLst/>
                          <a:latin typeface="Verdana" pitchFamily="34" charset="0"/>
                          <a:cs typeface="Arial" charset="0"/>
                        </a:rPr>
                        <a:t>Muslim</a:t>
                      </a:r>
                    </a:p>
                  </a:txBody>
                  <a:tcPr horzOverflow="overflow">
                    <a:lnL w="12700" cap="flat" cmpd="sng" algn="ctr">
                      <a:solidFill>
                        <a:srgbClr val="40458C"/>
                      </a:solidFill>
                      <a:prstDash val="solid"/>
                      <a:miter lim="800000"/>
                      <a:headEnd type="none" w="med" len="med"/>
                      <a:tailEnd type="none" w="med" len="med"/>
                    </a:lnL>
                    <a:lnR w="12700" cap="flat" cmpd="sng" algn="ctr">
                      <a:solidFill>
                        <a:srgbClr val="40458C"/>
                      </a:solidFill>
                      <a:prstDash val="solid"/>
                      <a:miter lim="800000"/>
                      <a:headEnd type="none" w="med" len="med"/>
                      <a:tailEnd type="none" w="med" len="med"/>
                    </a:lnR>
                    <a:lnT w="12700" cap="flat" cmpd="sng" algn="ctr">
                      <a:solidFill>
                        <a:srgbClr val="40458C"/>
                      </a:solidFill>
                      <a:prstDash val="solid"/>
                      <a:miter lim="800000"/>
                      <a:headEnd type="none" w="med" len="med"/>
                      <a:tailEnd type="none" w="med" len="med"/>
                    </a:lnT>
                    <a:lnB w="12700" cap="flat" cmpd="sng" algn="ctr">
                      <a:solidFill>
                        <a:srgbClr val="40458C"/>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rgbClr val="40458C"/>
                          </a:solidFill>
                          <a:effectLst/>
                          <a:latin typeface="Verdana" pitchFamily="34" charset="0"/>
                          <a:cs typeface="Arial" charset="0"/>
                        </a:rPr>
                        <a:t>M</a:t>
                      </a:r>
                    </a:p>
                  </a:txBody>
                  <a:tcPr horzOverflow="overflow">
                    <a:lnL w="12700" cap="flat" cmpd="sng" algn="ctr">
                      <a:solidFill>
                        <a:srgbClr val="40458C"/>
                      </a:solidFill>
                      <a:prstDash val="solid"/>
                      <a:miter lim="800000"/>
                      <a:headEnd type="none" w="med" len="med"/>
                      <a:tailEnd type="none" w="med" len="med"/>
                    </a:lnL>
                    <a:lnR w="28575" cap="flat" cmpd="sng" algn="ctr">
                      <a:solidFill>
                        <a:srgbClr val="40458C"/>
                      </a:solidFill>
                      <a:prstDash val="solid"/>
                      <a:miter lim="800000"/>
                      <a:headEnd type="none" w="med" len="med"/>
                      <a:tailEnd type="none" w="med" len="med"/>
                    </a:lnR>
                    <a:lnT w="12700" cap="flat" cmpd="sng" algn="ctr">
                      <a:solidFill>
                        <a:srgbClr val="40458C"/>
                      </a:solidFill>
                      <a:prstDash val="solid"/>
                      <a:miter lim="800000"/>
                      <a:headEnd type="none" w="med" len="med"/>
                      <a:tailEnd type="none" w="med" len="med"/>
                    </a:lnT>
                    <a:lnB w="12700" cap="flat" cmpd="sng" algn="ctr">
                      <a:solidFill>
                        <a:srgbClr val="40458C"/>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rgbClr val="40458C"/>
                          </a:solidFill>
                          <a:effectLst/>
                          <a:latin typeface="Verdana" pitchFamily="34" charset="0"/>
                          <a:cs typeface="Arial" charset="0"/>
                        </a:rPr>
                        <a:t>39</a:t>
                      </a:r>
                    </a:p>
                  </a:txBody>
                  <a:tcPr horzOverflow="overflow">
                    <a:lnL w="28575" cap="flat" cmpd="sng" algn="ctr">
                      <a:solidFill>
                        <a:srgbClr val="40458C"/>
                      </a:solidFill>
                      <a:prstDash val="solid"/>
                      <a:miter lim="800000"/>
                      <a:headEnd type="none" w="med" len="med"/>
                      <a:tailEnd type="none" w="med" len="med"/>
                    </a:lnL>
                    <a:lnR w="12700" cap="flat" cmpd="sng" algn="ctr">
                      <a:solidFill>
                        <a:srgbClr val="40458C"/>
                      </a:solidFill>
                      <a:prstDash val="solid"/>
                      <a:miter lim="800000"/>
                      <a:headEnd type="none" w="med" len="med"/>
                      <a:tailEnd type="none" w="med" len="med"/>
                    </a:lnR>
                    <a:lnT w="12700" cap="flat" cmpd="sng" algn="ctr">
                      <a:solidFill>
                        <a:srgbClr val="40458C"/>
                      </a:solidFill>
                      <a:prstDash val="solid"/>
                      <a:miter lim="800000"/>
                      <a:headEnd type="none" w="med" len="med"/>
                      <a:tailEnd type="none" w="med" len="med"/>
                    </a:lnT>
                    <a:lnB w="12700" cap="flat" cmpd="sng" algn="ctr">
                      <a:solidFill>
                        <a:srgbClr val="40458C"/>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rgbClr val="40458C"/>
                          </a:solidFill>
                          <a:effectLst/>
                          <a:latin typeface="Verdana" pitchFamily="34" charset="0"/>
                          <a:cs typeface="Arial" charset="0"/>
                        </a:rPr>
                        <a:t>?</a:t>
                      </a:r>
                    </a:p>
                  </a:txBody>
                  <a:tcPr horzOverflow="overflow">
                    <a:lnL w="12700" cap="flat" cmpd="sng" algn="ctr">
                      <a:solidFill>
                        <a:srgbClr val="40458C"/>
                      </a:solidFill>
                      <a:prstDash val="solid"/>
                      <a:miter lim="800000"/>
                      <a:headEnd type="none" w="med" len="med"/>
                      <a:tailEnd type="none" w="med" len="med"/>
                    </a:lnL>
                    <a:lnR w="12700" cap="flat" cmpd="sng" algn="ctr">
                      <a:solidFill>
                        <a:srgbClr val="40458C"/>
                      </a:solidFill>
                      <a:prstDash val="solid"/>
                      <a:miter lim="800000"/>
                      <a:headEnd type="none" w="med" len="med"/>
                      <a:tailEnd type="none" w="med" len="med"/>
                    </a:lnR>
                    <a:lnT w="12700" cap="flat" cmpd="sng" algn="ctr">
                      <a:solidFill>
                        <a:srgbClr val="40458C"/>
                      </a:solidFill>
                      <a:prstDash val="solid"/>
                      <a:miter lim="800000"/>
                      <a:headEnd type="none" w="med" len="med"/>
                      <a:tailEnd type="none" w="med" len="med"/>
                    </a:lnT>
                    <a:lnB w="12700" cap="flat" cmpd="sng" algn="ctr">
                      <a:solidFill>
                        <a:srgbClr val="40458C"/>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rgbClr val="40458C"/>
                          </a:solidFill>
                          <a:effectLst/>
                          <a:latin typeface="Verdana" pitchFamily="34" charset="0"/>
                          <a:cs typeface="Arial" charset="0"/>
                        </a:rPr>
                        <a:t>Christian</a:t>
                      </a:r>
                    </a:p>
                  </a:txBody>
                  <a:tcPr horzOverflow="overflow">
                    <a:lnL w="12700" cap="flat" cmpd="sng" algn="ctr">
                      <a:solidFill>
                        <a:srgbClr val="40458C"/>
                      </a:solidFill>
                      <a:prstDash val="solid"/>
                      <a:miter lim="800000"/>
                      <a:headEnd type="none" w="med" len="med"/>
                      <a:tailEnd type="none" w="med" len="med"/>
                    </a:lnL>
                    <a:lnR w="12700" cap="flat" cmpd="sng" algn="ctr">
                      <a:solidFill>
                        <a:srgbClr val="40458C"/>
                      </a:solidFill>
                      <a:prstDash val="solid"/>
                      <a:miter lim="800000"/>
                      <a:headEnd type="none" w="med" len="med"/>
                      <a:tailEnd type="none" w="med" len="med"/>
                    </a:lnR>
                    <a:lnT w="12700" cap="flat" cmpd="sng" algn="ctr">
                      <a:solidFill>
                        <a:srgbClr val="40458C"/>
                      </a:solidFill>
                      <a:prstDash val="solid"/>
                      <a:miter lim="800000"/>
                      <a:headEnd type="none" w="med" len="med"/>
                      <a:tailEnd type="none" w="med" len="med"/>
                    </a:lnT>
                    <a:lnB w="12700" cap="flat" cmpd="sng" algn="ctr">
                      <a:solidFill>
                        <a:srgbClr val="40458C"/>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rgbClr val="40458C"/>
                          </a:solidFill>
                          <a:effectLst/>
                          <a:latin typeface="Verdana" pitchFamily="34" charset="0"/>
                          <a:cs typeface="Arial" charset="0"/>
                        </a:rPr>
                        <a:t>F</a:t>
                      </a:r>
                    </a:p>
                  </a:txBody>
                  <a:tcPr horzOverflow="overflow">
                    <a:lnL w="12700" cap="flat" cmpd="sng" algn="ctr">
                      <a:solidFill>
                        <a:srgbClr val="40458C"/>
                      </a:solidFill>
                      <a:prstDash val="solid"/>
                      <a:miter lim="800000"/>
                      <a:headEnd type="none" w="med" len="med"/>
                      <a:tailEnd type="none" w="med" len="med"/>
                    </a:lnL>
                    <a:lnR w="28575" cap="flat" cmpd="sng" algn="ctr">
                      <a:solidFill>
                        <a:srgbClr val="40458C"/>
                      </a:solidFill>
                      <a:prstDash val="solid"/>
                      <a:miter lim="800000"/>
                      <a:headEnd type="none" w="med" len="med"/>
                      <a:tailEnd type="none" w="med" len="med"/>
                    </a:lnR>
                    <a:lnT w="12700" cap="flat" cmpd="sng" algn="ctr">
                      <a:solidFill>
                        <a:srgbClr val="40458C"/>
                      </a:solidFill>
                      <a:prstDash val="solid"/>
                      <a:miter lim="800000"/>
                      <a:headEnd type="none" w="med" len="med"/>
                      <a:tailEnd type="none" w="med" len="med"/>
                    </a:lnT>
                    <a:lnB w="12700" cap="flat" cmpd="sng" algn="ctr">
                      <a:solidFill>
                        <a:srgbClr val="40458C"/>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rgbClr val="40458C"/>
                          </a:solidFill>
                          <a:effectLst/>
                          <a:latin typeface="Verdana" pitchFamily="34" charset="0"/>
                          <a:cs typeface="Arial" charset="0"/>
                        </a:rPr>
                        <a:t>45</a:t>
                      </a:r>
                    </a:p>
                  </a:txBody>
                  <a:tcPr horzOverflow="overflow">
                    <a:lnL w="28575" cap="flat" cmpd="sng" algn="ctr">
                      <a:solidFill>
                        <a:srgbClr val="40458C"/>
                      </a:solidFill>
                      <a:prstDash val="solid"/>
                      <a:miter lim="800000"/>
                      <a:headEnd type="none" w="med" len="med"/>
                      <a:tailEnd type="none" w="med" len="med"/>
                    </a:lnL>
                    <a:lnR w="12700" cap="flat" cmpd="sng" algn="ctr">
                      <a:solidFill>
                        <a:srgbClr val="40458C"/>
                      </a:solidFill>
                      <a:prstDash val="solid"/>
                      <a:miter lim="800000"/>
                      <a:headEnd type="none" w="med" len="med"/>
                      <a:tailEnd type="none" w="med" len="med"/>
                    </a:lnR>
                    <a:lnT w="12700" cap="flat" cmpd="sng" algn="ctr">
                      <a:solidFill>
                        <a:srgbClr val="40458C"/>
                      </a:solidFill>
                      <a:prstDash val="solid"/>
                      <a:miter lim="800000"/>
                      <a:headEnd type="none" w="med" len="med"/>
                      <a:tailEnd type="none" w="med" len="med"/>
                    </a:lnT>
                    <a:lnB w="28575" cap="flat" cmpd="sng" algn="ctr">
                      <a:solidFill>
                        <a:srgbClr val="40458C"/>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rgbClr val="40458C"/>
                          </a:solidFill>
                          <a:effectLst/>
                          <a:latin typeface="Verdana" pitchFamily="34" charset="0"/>
                          <a:cs typeface="Arial" charset="0"/>
                        </a:rPr>
                        <a:t>45,390</a:t>
                      </a:r>
                    </a:p>
                  </a:txBody>
                  <a:tcPr horzOverflow="overflow">
                    <a:lnL w="12700" cap="flat" cmpd="sng" algn="ctr">
                      <a:solidFill>
                        <a:srgbClr val="40458C"/>
                      </a:solidFill>
                      <a:prstDash val="solid"/>
                      <a:miter lim="800000"/>
                      <a:headEnd type="none" w="med" len="med"/>
                      <a:tailEnd type="none" w="med" len="med"/>
                    </a:lnL>
                    <a:lnR w="12700" cap="flat" cmpd="sng" algn="ctr">
                      <a:solidFill>
                        <a:srgbClr val="40458C"/>
                      </a:solidFill>
                      <a:prstDash val="solid"/>
                      <a:miter lim="800000"/>
                      <a:headEnd type="none" w="med" len="med"/>
                      <a:tailEnd type="none" w="med" len="med"/>
                    </a:lnR>
                    <a:lnT w="12700" cap="flat" cmpd="sng" algn="ctr">
                      <a:solidFill>
                        <a:srgbClr val="40458C"/>
                      </a:solidFill>
                      <a:prstDash val="solid"/>
                      <a:miter lim="800000"/>
                      <a:headEnd type="none" w="med" len="med"/>
                      <a:tailEnd type="none" w="med" len="med"/>
                    </a:lnT>
                    <a:lnB w="28575" cap="flat" cmpd="sng" algn="ctr">
                      <a:solidFill>
                        <a:srgbClr val="40458C"/>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rgbClr val="40458C"/>
                          </a:solidFill>
                          <a:effectLst/>
                          <a:latin typeface="Verdana" pitchFamily="34" charset="0"/>
                          <a:cs typeface="Arial" charset="0"/>
                        </a:rPr>
                        <a:t>?</a:t>
                      </a:r>
                    </a:p>
                  </a:txBody>
                  <a:tcPr horzOverflow="overflow">
                    <a:lnL w="12700" cap="flat" cmpd="sng" algn="ctr">
                      <a:solidFill>
                        <a:srgbClr val="40458C"/>
                      </a:solidFill>
                      <a:prstDash val="solid"/>
                      <a:miter lim="800000"/>
                      <a:headEnd type="none" w="med" len="med"/>
                      <a:tailEnd type="none" w="med" len="med"/>
                    </a:lnL>
                    <a:lnR w="12700" cap="flat" cmpd="sng" algn="ctr">
                      <a:solidFill>
                        <a:srgbClr val="40458C"/>
                      </a:solidFill>
                      <a:prstDash val="solid"/>
                      <a:miter lim="800000"/>
                      <a:headEnd type="none" w="med" len="med"/>
                      <a:tailEnd type="none" w="med" len="med"/>
                    </a:lnR>
                    <a:lnT w="12700" cap="flat" cmpd="sng" algn="ctr">
                      <a:solidFill>
                        <a:srgbClr val="40458C"/>
                      </a:solidFill>
                      <a:prstDash val="solid"/>
                      <a:miter lim="800000"/>
                      <a:headEnd type="none" w="med" len="med"/>
                      <a:tailEnd type="none" w="med" len="med"/>
                    </a:lnT>
                    <a:lnB w="28575" cap="flat" cmpd="sng" algn="ctr">
                      <a:solidFill>
                        <a:srgbClr val="40458C"/>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rgbClr val="40458C"/>
                          </a:solidFill>
                          <a:effectLst/>
                          <a:latin typeface="Verdana" pitchFamily="34" charset="0"/>
                          <a:cs typeface="Arial" charset="0"/>
                        </a:rPr>
                        <a:t>F</a:t>
                      </a:r>
                    </a:p>
                  </a:txBody>
                  <a:tcPr horzOverflow="overflow">
                    <a:lnL w="12700" cap="flat" cmpd="sng" algn="ctr">
                      <a:solidFill>
                        <a:srgbClr val="40458C"/>
                      </a:solidFill>
                      <a:prstDash val="solid"/>
                      <a:miter lim="800000"/>
                      <a:headEnd type="none" w="med" len="med"/>
                      <a:tailEnd type="none" w="med" len="med"/>
                    </a:lnL>
                    <a:lnR w="28575" cap="flat" cmpd="sng" algn="ctr">
                      <a:solidFill>
                        <a:srgbClr val="40458C"/>
                      </a:solidFill>
                      <a:prstDash val="solid"/>
                      <a:miter lim="800000"/>
                      <a:headEnd type="none" w="med" len="med"/>
                      <a:tailEnd type="none" w="med" len="med"/>
                    </a:lnR>
                    <a:lnT w="12700" cap="flat" cmpd="sng" algn="ctr">
                      <a:solidFill>
                        <a:srgbClr val="40458C"/>
                      </a:solidFill>
                      <a:prstDash val="solid"/>
                      <a:miter lim="800000"/>
                      <a:headEnd type="none" w="med" len="med"/>
                      <a:tailEnd type="none" w="med" len="med"/>
                    </a:lnT>
                    <a:lnB w="28575" cap="flat" cmpd="sng" algn="ctr">
                      <a:solidFill>
                        <a:srgbClr val="40458C"/>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Oval 65"/>
          <p:cNvSpPr>
            <a:spLocks noChangeArrowheads="1"/>
          </p:cNvSpPr>
          <p:nvPr/>
        </p:nvSpPr>
        <p:spPr bwMode="auto">
          <a:xfrm>
            <a:off x="3250475" y="3137263"/>
            <a:ext cx="304800" cy="381000"/>
          </a:xfrm>
          <a:prstGeom prst="ellipse">
            <a:avLst/>
          </a:prstGeom>
          <a:noFill/>
          <a:ln w="9525">
            <a:solidFill>
              <a:srgbClr val="0000FF"/>
            </a:solidFill>
            <a:miter lim="800000"/>
            <a:headEnd/>
            <a:tailEnd/>
          </a:ln>
        </p:spPr>
        <p:txBody>
          <a:bodyPr wrap="none" anchor="ctr"/>
          <a:lstStyle/>
          <a:p>
            <a:endParaRPr lang="en-US"/>
          </a:p>
        </p:txBody>
      </p:sp>
      <p:sp>
        <p:nvSpPr>
          <p:cNvPr id="6" name="Line 66"/>
          <p:cNvSpPr>
            <a:spLocks noChangeShapeType="1"/>
          </p:cNvSpPr>
          <p:nvPr/>
        </p:nvSpPr>
        <p:spPr bwMode="auto">
          <a:xfrm flipH="1" flipV="1">
            <a:off x="3326675" y="3518263"/>
            <a:ext cx="2590800" cy="1447800"/>
          </a:xfrm>
          <a:prstGeom prst="line">
            <a:avLst/>
          </a:prstGeom>
          <a:noFill/>
          <a:ln w="9525">
            <a:solidFill>
              <a:srgbClr val="0000FF"/>
            </a:solidFill>
            <a:miter lim="800000"/>
            <a:headEnd/>
            <a:tailEnd/>
          </a:ln>
        </p:spPr>
        <p:txBody>
          <a:bodyPr wrap="none"/>
          <a:lstStyle/>
          <a:p>
            <a:endParaRPr lang="en-US"/>
          </a:p>
        </p:txBody>
      </p:sp>
      <p:sp>
        <p:nvSpPr>
          <p:cNvPr id="7" name="Oval 67"/>
          <p:cNvSpPr>
            <a:spLocks noChangeArrowheads="1"/>
          </p:cNvSpPr>
          <p:nvPr/>
        </p:nvSpPr>
        <p:spPr bwMode="auto">
          <a:xfrm>
            <a:off x="4317275" y="3518263"/>
            <a:ext cx="304800" cy="381000"/>
          </a:xfrm>
          <a:prstGeom prst="ellipse">
            <a:avLst/>
          </a:prstGeom>
          <a:noFill/>
          <a:ln w="9525">
            <a:solidFill>
              <a:schemeClr val="tx1"/>
            </a:solidFill>
            <a:miter lim="800000"/>
            <a:headEnd/>
            <a:tailEnd/>
          </a:ln>
        </p:spPr>
        <p:txBody>
          <a:bodyPr wrap="none" anchor="ctr"/>
          <a:lstStyle/>
          <a:p>
            <a:endParaRPr lang="en-US"/>
          </a:p>
        </p:txBody>
      </p:sp>
      <p:sp>
        <p:nvSpPr>
          <p:cNvPr id="8" name="Line 68"/>
          <p:cNvSpPr>
            <a:spLocks noChangeShapeType="1"/>
          </p:cNvSpPr>
          <p:nvPr/>
        </p:nvSpPr>
        <p:spPr bwMode="auto">
          <a:xfrm flipH="1" flipV="1">
            <a:off x="4545875" y="3823063"/>
            <a:ext cx="2255519" cy="1715588"/>
          </a:xfrm>
          <a:prstGeom prst="line">
            <a:avLst/>
          </a:prstGeom>
          <a:noFill/>
          <a:ln w="9525">
            <a:solidFill>
              <a:schemeClr val="tx1"/>
            </a:solidFill>
            <a:miter lim="800000"/>
            <a:headEnd/>
            <a:tailEnd/>
          </a:ln>
        </p:spPr>
        <p:txBody>
          <a:bodyPr wrap="none"/>
          <a:lstStyle/>
          <a:p>
            <a:endParaRPr lang="en-US"/>
          </a:p>
        </p:txBody>
      </p:sp>
    </p:spTree>
    <p:extLst>
      <p:ext uri="{BB962C8B-B14F-4D97-AF65-F5344CB8AC3E}">
        <p14:creationId xmlns:p14="http://schemas.microsoft.com/office/powerpoint/2010/main" val="2528165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Handle Noisy Data?</a:t>
            </a:r>
            <a:br>
              <a:rPr lang="en-US"/>
            </a:br>
            <a:r>
              <a:rPr lang="en-US"/>
              <a:t>Smoothing techniques </a:t>
            </a:r>
            <a:endParaRPr lang="en-ID"/>
          </a:p>
        </p:txBody>
      </p:sp>
      <p:sp>
        <p:nvSpPr>
          <p:cNvPr id="3" name="Content Placeholder 2"/>
          <p:cNvSpPr>
            <a:spLocks noGrp="1"/>
          </p:cNvSpPr>
          <p:nvPr>
            <p:ph idx="1"/>
          </p:nvPr>
        </p:nvSpPr>
        <p:spPr>
          <a:xfrm>
            <a:off x="2933701" y="2438399"/>
            <a:ext cx="8770571" cy="4136571"/>
          </a:xfrm>
        </p:spPr>
        <p:txBody>
          <a:bodyPr>
            <a:normAutofit fontScale="92500" lnSpcReduction="10000"/>
          </a:bodyPr>
          <a:lstStyle/>
          <a:p>
            <a:pPr marL="274320" lvl="0" indent="-274320">
              <a:lnSpc>
                <a:spcPct val="90000"/>
              </a:lnSpc>
              <a:spcBef>
                <a:spcPct val="20000"/>
              </a:spcBef>
              <a:buClr>
                <a:srgbClr val="0BD0D9"/>
              </a:buClr>
              <a:buSzPct val="95000"/>
              <a:buFont typeface="Wingdings 2"/>
              <a:buChar char=""/>
            </a:pPr>
            <a:r>
              <a:rPr lang="en-US" sz="2400">
                <a:solidFill>
                  <a:prstClr val="black"/>
                </a:solidFill>
              </a:rPr>
              <a:t>Noise: random error or variance in a measured variable</a:t>
            </a:r>
          </a:p>
          <a:p>
            <a:pPr marL="274320" lvl="0" indent="-274320">
              <a:lnSpc>
                <a:spcPct val="90000"/>
              </a:lnSpc>
              <a:spcBef>
                <a:spcPct val="20000"/>
              </a:spcBef>
              <a:buClr>
                <a:srgbClr val="0BD0D9"/>
              </a:buClr>
              <a:buSzPct val="95000"/>
              <a:buFont typeface="Wingdings 2"/>
              <a:buChar char=""/>
            </a:pPr>
            <a:r>
              <a:rPr lang="en-US" sz="2400">
                <a:solidFill>
                  <a:prstClr val="black"/>
                </a:solidFill>
              </a:rPr>
              <a:t>Binning method:</a:t>
            </a:r>
          </a:p>
          <a:p>
            <a:pPr lvl="1" indent="-246888">
              <a:lnSpc>
                <a:spcPct val="90000"/>
              </a:lnSpc>
              <a:spcBef>
                <a:spcPct val="20000"/>
              </a:spcBef>
              <a:buClr>
                <a:srgbClr val="0F6FC6"/>
              </a:buClr>
              <a:buSzPct val="85000"/>
              <a:buFont typeface="Wingdings 2"/>
              <a:buChar char=""/>
            </a:pPr>
            <a:r>
              <a:rPr lang="en-US" sz="2000">
                <a:solidFill>
                  <a:prstClr val="black"/>
                </a:solidFill>
              </a:rPr>
              <a:t>first sort data and partition into (equi-depth) bins</a:t>
            </a:r>
          </a:p>
          <a:p>
            <a:pPr lvl="1" indent="-246888">
              <a:lnSpc>
                <a:spcPct val="90000"/>
              </a:lnSpc>
              <a:spcBef>
                <a:spcPct val="20000"/>
              </a:spcBef>
              <a:buClr>
                <a:srgbClr val="0F6FC6"/>
              </a:buClr>
              <a:buSzPct val="85000"/>
              <a:buFont typeface="Wingdings 2"/>
              <a:buChar char=""/>
            </a:pPr>
            <a:r>
              <a:rPr lang="en-US" sz="2000">
                <a:solidFill>
                  <a:prstClr val="black"/>
                </a:solidFill>
              </a:rPr>
              <a:t>then one can </a:t>
            </a:r>
            <a:r>
              <a:rPr lang="en-US" sz="2000">
                <a:solidFill>
                  <a:srgbClr val="0000FF"/>
                </a:solidFill>
              </a:rPr>
              <a:t>smooth by bin means,  smooth by bin median, smooth by bin boundaries</a:t>
            </a:r>
            <a:r>
              <a:rPr lang="en-US" sz="2000">
                <a:solidFill>
                  <a:prstClr val="black"/>
                </a:solidFill>
              </a:rPr>
              <a:t>, etc.</a:t>
            </a:r>
          </a:p>
          <a:p>
            <a:pPr marL="274320" lvl="0" indent="-274320">
              <a:lnSpc>
                <a:spcPct val="90000"/>
              </a:lnSpc>
              <a:spcBef>
                <a:spcPct val="20000"/>
              </a:spcBef>
              <a:buClr>
                <a:srgbClr val="0BD0D9"/>
              </a:buClr>
              <a:buSzPct val="95000"/>
              <a:buFont typeface="Wingdings 2"/>
              <a:buChar char=""/>
            </a:pPr>
            <a:r>
              <a:rPr lang="en-US" sz="2400">
                <a:solidFill>
                  <a:prstClr val="black"/>
                </a:solidFill>
              </a:rPr>
              <a:t>Clustering</a:t>
            </a:r>
          </a:p>
          <a:p>
            <a:pPr lvl="1" indent="-246888">
              <a:lnSpc>
                <a:spcPct val="90000"/>
              </a:lnSpc>
              <a:spcBef>
                <a:spcPct val="20000"/>
              </a:spcBef>
              <a:buClr>
                <a:srgbClr val="0F6FC6"/>
              </a:buClr>
              <a:buSzPct val="85000"/>
              <a:buFont typeface="Wingdings 2"/>
              <a:buChar char=""/>
            </a:pPr>
            <a:r>
              <a:rPr lang="en-US" sz="2000">
                <a:solidFill>
                  <a:prstClr val="black"/>
                </a:solidFill>
              </a:rPr>
              <a:t>detect and remove outliers</a:t>
            </a:r>
          </a:p>
          <a:p>
            <a:pPr marL="274320" lvl="0" indent="-274320">
              <a:lnSpc>
                <a:spcPct val="90000"/>
              </a:lnSpc>
              <a:spcBef>
                <a:spcPct val="20000"/>
              </a:spcBef>
              <a:buClr>
                <a:srgbClr val="0BD0D9"/>
              </a:buClr>
              <a:buSzPct val="95000"/>
              <a:buFont typeface="Wingdings 2"/>
              <a:buChar char=""/>
            </a:pPr>
            <a:r>
              <a:rPr lang="en-US" sz="2400">
                <a:solidFill>
                  <a:prstClr val="black"/>
                </a:solidFill>
              </a:rPr>
              <a:t>Combined computer and human inspection</a:t>
            </a:r>
          </a:p>
          <a:p>
            <a:pPr lvl="1" indent="-246888">
              <a:lnSpc>
                <a:spcPct val="90000"/>
              </a:lnSpc>
              <a:spcBef>
                <a:spcPct val="20000"/>
              </a:spcBef>
              <a:buClr>
                <a:srgbClr val="0F6FC6"/>
              </a:buClr>
              <a:buSzPct val="85000"/>
              <a:buFont typeface="Wingdings 2"/>
              <a:buChar char=""/>
            </a:pPr>
            <a:r>
              <a:rPr lang="en-US" sz="2000">
                <a:solidFill>
                  <a:prstClr val="black"/>
                </a:solidFill>
              </a:rPr>
              <a:t>computer detects suspicious values, which are then checked by humans</a:t>
            </a:r>
          </a:p>
          <a:p>
            <a:pPr marL="274320" lvl="0" indent="-274320">
              <a:lnSpc>
                <a:spcPct val="90000"/>
              </a:lnSpc>
              <a:spcBef>
                <a:spcPct val="20000"/>
              </a:spcBef>
              <a:buClr>
                <a:srgbClr val="0BD0D9"/>
              </a:buClr>
              <a:buSzPct val="95000"/>
              <a:buFont typeface="Wingdings 2"/>
              <a:buChar char=""/>
            </a:pPr>
            <a:r>
              <a:rPr lang="en-US" sz="2400">
                <a:solidFill>
                  <a:prstClr val="black"/>
                </a:solidFill>
              </a:rPr>
              <a:t>Regression</a:t>
            </a:r>
          </a:p>
          <a:p>
            <a:pPr lvl="1" indent="-246888">
              <a:lnSpc>
                <a:spcPct val="90000"/>
              </a:lnSpc>
              <a:spcBef>
                <a:spcPct val="20000"/>
              </a:spcBef>
              <a:buClr>
                <a:srgbClr val="0F6FC6"/>
              </a:buClr>
              <a:buSzPct val="85000"/>
              <a:buFont typeface="Wingdings 2"/>
              <a:buChar char=""/>
            </a:pPr>
            <a:r>
              <a:rPr lang="en-US" sz="2000">
                <a:solidFill>
                  <a:prstClr val="black"/>
                </a:solidFill>
              </a:rPr>
              <a:t>smooth by fitting the data into regression functions</a:t>
            </a:r>
          </a:p>
          <a:p>
            <a:pPr marL="274320" lvl="0" indent="-274320">
              <a:lnSpc>
                <a:spcPct val="90000"/>
              </a:lnSpc>
              <a:spcBef>
                <a:spcPct val="20000"/>
              </a:spcBef>
              <a:buClr>
                <a:srgbClr val="0BD0D9"/>
              </a:buClr>
              <a:buSzPct val="95000"/>
              <a:buFont typeface="Wingdings 2"/>
              <a:buChar char=""/>
            </a:pPr>
            <a:r>
              <a:rPr lang="en-US" sz="2400">
                <a:solidFill>
                  <a:prstClr val="black"/>
                </a:solidFill>
              </a:rPr>
              <a:t>Use Concept hierarchies</a:t>
            </a:r>
          </a:p>
          <a:p>
            <a:pPr lvl="1" indent="-246888">
              <a:lnSpc>
                <a:spcPct val="90000"/>
              </a:lnSpc>
              <a:spcBef>
                <a:spcPct val="20000"/>
              </a:spcBef>
              <a:buClr>
                <a:srgbClr val="0F6FC6"/>
              </a:buClr>
              <a:buSzPct val="85000"/>
              <a:buFont typeface="Wingdings 2"/>
              <a:buChar char=""/>
            </a:pPr>
            <a:r>
              <a:rPr lang="en-US" sz="2000">
                <a:solidFill>
                  <a:prstClr val="black"/>
                </a:solidFill>
              </a:rPr>
              <a:t>use concept hierarchies, e.g., price value -&gt; “expensive”</a:t>
            </a:r>
            <a:endParaRPr lang="en-US" sz="2000" dirty="0">
              <a:solidFill>
                <a:prstClr val="black"/>
              </a:solidFill>
            </a:endParaRPr>
          </a:p>
        </p:txBody>
      </p:sp>
    </p:spTree>
    <p:extLst>
      <p:ext uri="{BB962C8B-B14F-4D97-AF65-F5344CB8AC3E}">
        <p14:creationId xmlns:p14="http://schemas.microsoft.com/office/powerpoint/2010/main" val="382294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Simple Discretization Methods: Binning</a:t>
            </a:r>
            <a:endParaRPr lang="en-ID"/>
          </a:p>
        </p:txBody>
      </p:sp>
      <p:sp>
        <p:nvSpPr>
          <p:cNvPr id="3" name="Content Placeholder 2"/>
          <p:cNvSpPr>
            <a:spLocks noGrp="1"/>
          </p:cNvSpPr>
          <p:nvPr>
            <p:ph idx="1"/>
          </p:nvPr>
        </p:nvSpPr>
        <p:spPr>
          <a:xfrm>
            <a:off x="2933701" y="2438399"/>
            <a:ext cx="8770571" cy="4136571"/>
          </a:xfrm>
        </p:spPr>
        <p:txBody>
          <a:bodyPr>
            <a:normAutofit fontScale="92500" lnSpcReduction="10000"/>
          </a:bodyPr>
          <a:lstStyle/>
          <a:p>
            <a:pPr marL="274320" lvl="0" indent="-274320">
              <a:lnSpc>
                <a:spcPct val="100000"/>
              </a:lnSpc>
              <a:spcBef>
                <a:spcPct val="20000"/>
              </a:spcBef>
              <a:buClr>
                <a:srgbClr val="0BD0D9"/>
              </a:buClr>
              <a:buSzPct val="95000"/>
              <a:buFont typeface="Wingdings 2"/>
              <a:buChar char=""/>
            </a:pPr>
            <a:r>
              <a:rPr lang="en-US" sz="2400">
                <a:solidFill>
                  <a:srgbClr val="0000FF"/>
                </a:solidFill>
              </a:rPr>
              <a:t>Equal-width</a:t>
            </a:r>
            <a:r>
              <a:rPr lang="en-US" sz="2400">
                <a:solidFill>
                  <a:prstClr val="black"/>
                </a:solidFill>
              </a:rPr>
              <a:t> (distance) partitioning:</a:t>
            </a:r>
          </a:p>
          <a:p>
            <a:pPr lvl="1" indent="-246888">
              <a:lnSpc>
                <a:spcPct val="100000"/>
              </a:lnSpc>
              <a:spcBef>
                <a:spcPct val="0"/>
              </a:spcBef>
              <a:buClr>
                <a:srgbClr val="0F6FC6"/>
              </a:buClr>
              <a:buSzPct val="85000"/>
              <a:buFont typeface="Wingdings 2"/>
              <a:buChar char=""/>
            </a:pPr>
            <a:r>
              <a:rPr lang="en-US" sz="2400">
                <a:solidFill>
                  <a:prstClr val="black"/>
                </a:solidFill>
              </a:rPr>
              <a:t>It divides the range into </a:t>
            </a:r>
            <a:r>
              <a:rPr lang="en-US" sz="2400" i="1">
                <a:solidFill>
                  <a:prstClr val="black"/>
                </a:solidFill>
              </a:rPr>
              <a:t>N</a:t>
            </a:r>
            <a:r>
              <a:rPr lang="en-US" sz="2400">
                <a:solidFill>
                  <a:prstClr val="black"/>
                </a:solidFill>
              </a:rPr>
              <a:t> intervals of equal size: </a:t>
            </a:r>
            <a:r>
              <a:rPr lang="en-US" sz="2400">
                <a:solidFill>
                  <a:srgbClr val="39513E"/>
                </a:solidFill>
              </a:rPr>
              <a:t>uniform grid</a:t>
            </a:r>
            <a:endParaRPr lang="en-US" sz="2400">
              <a:solidFill>
                <a:srgbClr val="E2D700"/>
              </a:solidFill>
            </a:endParaRPr>
          </a:p>
          <a:p>
            <a:pPr lvl="1" indent="-246888">
              <a:lnSpc>
                <a:spcPct val="100000"/>
              </a:lnSpc>
              <a:spcBef>
                <a:spcPct val="0"/>
              </a:spcBef>
              <a:buClr>
                <a:srgbClr val="0F6FC6"/>
              </a:buClr>
              <a:buSzPct val="85000"/>
              <a:buFont typeface="Wingdings 2"/>
              <a:buChar char=""/>
            </a:pPr>
            <a:r>
              <a:rPr lang="en-US" sz="2400">
                <a:solidFill>
                  <a:prstClr val="black"/>
                </a:solidFill>
              </a:rPr>
              <a:t>if </a:t>
            </a:r>
            <a:r>
              <a:rPr lang="en-US" sz="2400" i="1">
                <a:solidFill>
                  <a:prstClr val="black"/>
                </a:solidFill>
              </a:rPr>
              <a:t>A</a:t>
            </a:r>
            <a:r>
              <a:rPr lang="en-US" sz="2400">
                <a:solidFill>
                  <a:prstClr val="black"/>
                </a:solidFill>
              </a:rPr>
              <a:t> and </a:t>
            </a:r>
            <a:r>
              <a:rPr lang="en-US" sz="2400" i="1">
                <a:solidFill>
                  <a:prstClr val="black"/>
                </a:solidFill>
              </a:rPr>
              <a:t>B</a:t>
            </a:r>
            <a:r>
              <a:rPr lang="en-US" sz="2400">
                <a:solidFill>
                  <a:prstClr val="black"/>
                </a:solidFill>
              </a:rPr>
              <a:t> are the lowest and highest values of the attribute, the width of intervals will be: </a:t>
            </a:r>
            <a:r>
              <a:rPr lang="en-US" sz="2400" i="1">
                <a:solidFill>
                  <a:prstClr val="black"/>
                </a:solidFill>
              </a:rPr>
              <a:t>W </a:t>
            </a:r>
            <a:r>
              <a:rPr lang="en-US" sz="2400">
                <a:solidFill>
                  <a:prstClr val="black"/>
                </a:solidFill>
              </a:rPr>
              <a:t>= (</a:t>
            </a:r>
            <a:r>
              <a:rPr lang="en-US" sz="2400" i="1">
                <a:solidFill>
                  <a:prstClr val="black"/>
                </a:solidFill>
              </a:rPr>
              <a:t>B</a:t>
            </a:r>
            <a:r>
              <a:rPr lang="en-US" sz="2400">
                <a:solidFill>
                  <a:prstClr val="black"/>
                </a:solidFill>
              </a:rPr>
              <a:t>-</a:t>
            </a:r>
            <a:r>
              <a:rPr lang="en-US" sz="2400" i="1">
                <a:solidFill>
                  <a:prstClr val="black"/>
                </a:solidFill>
              </a:rPr>
              <a:t>A</a:t>
            </a:r>
            <a:r>
              <a:rPr lang="en-US" sz="2400">
                <a:solidFill>
                  <a:prstClr val="black"/>
                </a:solidFill>
              </a:rPr>
              <a:t>)/</a:t>
            </a:r>
            <a:r>
              <a:rPr lang="en-US" sz="2400" i="1">
                <a:solidFill>
                  <a:prstClr val="black"/>
                </a:solidFill>
              </a:rPr>
              <a:t>N.</a:t>
            </a:r>
            <a:endParaRPr lang="en-US" sz="2400">
              <a:solidFill>
                <a:prstClr val="black"/>
              </a:solidFill>
            </a:endParaRPr>
          </a:p>
          <a:p>
            <a:pPr lvl="1" indent="-246888">
              <a:lnSpc>
                <a:spcPct val="100000"/>
              </a:lnSpc>
              <a:spcBef>
                <a:spcPct val="0"/>
              </a:spcBef>
              <a:buClr>
                <a:srgbClr val="0F6FC6"/>
              </a:buClr>
              <a:buSzPct val="85000"/>
              <a:buFont typeface="Wingdings 2"/>
              <a:buChar char=""/>
            </a:pPr>
            <a:r>
              <a:rPr lang="en-US" sz="2400">
                <a:solidFill>
                  <a:prstClr val="black"/>
                </a:solidFill>
              </a:rPr>
              <a:t>The most straightforward</a:t>
            </a:r>
          </a:p>
          <a:p>
            <a:pPr lvl="1" indent="-246888">
              <a:lnSpc>
                <a:spcPct val="100000"/>
              </a:lnSpc>
              <a:spcBef>
                <a:spcPct val="0"/>
              </a:spcBef>
              <a:buClr>
                <a:srgbClr val="0F6FC6"/>
              </a:buClr>
              <a:buSzPct val="85000"/>
              <a:buFont typeface="Wingdings 2"/>
              <a:buChar char=""/>
            </a:pPr>
            <a:r>
              <a:rPr lang="en-US" sz="2400">
                <a:solidFill>
                  <a:prstClr val="black"/>
                </a:solidFill>
              </a:rPr>
              <a:t>But outliers may dominate presentation</a:t>
            </a:r>
          </a:p>
          <a:p>
            <a:pPr lvl="1" indent="-246888">
              <a:lnSpc>
                <a:spcPct val="100000"/>
              </a:lnSpc>
              <a:spcBef>
                <a:spcPct val="0"/>
              </a:spcBef>
              <a:buClr>
                <a:srgbClr val="0F6FC6"/>
              </a:buClr>
              <a:buSzPct val="85000"/>
              <a:buFont typeface="Wingdings 2"/>
              <a:buChar char=""/>
            </a:pPr>
            <a:r>
              <a:rPr lang="en-US" sz="2400">
                <a:solidFill>
                  <a:prstClr val="black"/>
                </a:solidFill>
              </a:rPr>
              <a:t>Skewed data is not handled well.</a:t>
            </a:r>
            <a:br>
              <a:rPr lang="en-US" sz="2400">
                <a:solidFill>
                  <a:prstClr val="black"/>
                </a:solidFill>
              </a:rPr>
            </a:br>
            <a:endParaRPr lang="en-US" sz="2400" i="1">
              <a:solidFill>
                <a:prstClr val="black"/>
              </a:solidFill>
            </a:endParaRPr>
          </a:p>
          <a:p>
            <a:pPr marL="274320" lvl="0" indent="-274320">
              <a:lnSpc>
                <a:spcPct val="100000"/>
              </a:lnSpc>
              <a:spcBef>
                <a:spcPct val="20000"/>
              </a:spcBef>
              <a:buClr>
                <a:srgbClr val="0BD0D9"/>
              </a:buClr>
              <a:buSzPct val="95000"/>
              <a:buFont typeface="Wingdings 2"/>
              <a:buChar char=""/>
            </a:pPr>
            <a:r>
              <a:rPr lang="en-US" sz="2400">
                <a:solidFill>
                  <a:srgbClr val="0000FF"/>
                </a:solidFill>
              </a:rPr>
              <a:t>Equal-depth </a:t>
            </a:r>
            <a:r>
              <a:rPr lang="en-US" sz="2400">
                <a:solidFill>
                  <a:prstClr val="black"/>
                </a:solidFill>
              </a:rPr>
              <a:t>(frequency) partitioning:</a:t>
            </a:r>
          </a:p>
          <a:p>
            <a:pPr lvl="1" indent="-246888">
              <a:lnSpc>
                <a:spcPct val="100000"/>
              </a:lnSpc>
              <a:spcBef>
                <a:spcPct val="0"/>
              </a:spcBef>
              <a:buClr>
                <a:srgbClr val="0F6FC6"/>
              </a:buClr>
              <a:buSzPct val="85000"/>
              <a:buFont typeface="Wingdings 2"/>
              <a:buChar char=""/>
            </a:pPr>
            <a:r>
              <a:rPr lang="en-US" sz="2400">
                <a:solidFill>
                  <a:prstClr val="black"/>
                </a:solidFill>
              </a:rPr>
              <a:t>It divides the range into </a:t>
            </a:r>
            <a:r>
              <a:rPr lang="en-US" sz="2400" i="1">
                <a:solidFill>
                  <a:prstClr val="black"/>
                </a:solidFill>
              </a:rPr>
              <a:t>N</a:t>
            </a:r>
            <a:r>
              <a:rPr lang="en-US" sz="2400">
                <a:solidFill>
                  <a:prstClr val="black"/>
                </a:solidFill>
              </a:rPr>
              <a:t> intervals, each containing approximately same number of samples</a:t>
            </a:r>
          </a:p>
          <a:p>
            <a:pPr lvl="1" indent="-246888">
              <a:lnSpc>
                <a:spcPct val="100000"/>
              </a:lnSpc>
              <a:spcBef>
                <a:spcPct val="0"/>
              </a:spcBef>
              <a:buClr>
                <a:srgbClr val="0F6FC6"/>
              </a:buClr>
              <a:buSzPct val="85000"/>
              <a:buFont typeface="Wingdings 2"/>
              <a:buChar char=""/>
            </a:pPr>
            <a:r>
              <a:rPr lang="en-US" sz="2400">
                <a:solidFill>
                  <a:prstClr val="black"/>
                </a:solidFill>
              </a:rPr>
              <a:t>Good data scaling – good handing of skewed data</a:t>
            </a:r>
            <a:endParaRPr lang="en-US" sz="2400" dirty="0">
              <a:solidFill>
                <a:prstClr val="black"/>
              </a:solidFill>
            </a:endParaRPr>
          </a:p>
        </p:txBody>
      </p:sp>
    </p:spTree>
    <p:extLst>
      <p:ext uri="{BB962C8B-B14F-4D97-AF65-F5344CB8AC3E}">
        <p14:creationId xmlns:p14="http://schemas.microsoft.com/office/powerpoint/2010/main" val="20429053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Simple Discretization Methods: Binning</a:t>
            </a:r>
            <a:endParaRPr lang="en-ID"/>
          </a:p>
        </p:txBody>
      </p:sp>
      <p:sp>
        <p:nvSpPr>
          <p:cNvPr id="6" name="Line 4"/>
          <p:cNvSpPr>
            <a:spLocks noChangeShapeType="1"/>
          </p:cNvSpPr>
          <p:nvPr/>
        </p:nvSpPr>
        <p:spPr bwMode="auto">
          <a:xfrm>
            <a:off x="4562067" y="3957861"/>
            <a:ext cx="0" cy="304800"/>
          </a:xfrm>
          <a:prstGeom prst="line">
            <a:avLst/>
          </a:prstGeom>
          <a:noFill/>
          <a:ln w="9525">
            <a:solidFill>
              <a:schemeClr val="tx1"/>
            </a:solidFill>
            <a:round/>
            <a:headEnd/>
            <a:tailEnd/>
          </a:ln>
        </p:spPr>
        <p:txBody>
          <a:bodyPr lIns="92075" tIns="46038" rIns="92075" bIns="46038">
            <a:spAutoFit/>
          </a:bodyPr>
          <a:lstStyle/>
          <a:p>
            <a:endParaRPr lang="en-US"/>
          </a:p>
        </p:txBody>
      </p:sp>
      <p:sp>
        <p:nvSpPr>
          <p:cNvPr id="7" name="Line 5"/>
          <p:cNvSpPr>
            <a:spLocks noChangeShapeType="1"/>
          </p:cNvSpPr>
          <p:nvPr/>
        </p:nvSpPr>
        <p:spPr bwMode="auto">
          <a:xfrm>
            <a:off x="4562067" y="4110261"/>
            <a:ext cx="6019800" cy="0"/>
          </a:xfrm>
          <a:prstGeom prst="line">
            <a:avLst/>
          </a:prstGeom>
          <a:noFill/>
          <a:ln w="9525">
            <a:solidFill>
              <a:schemeClr val="tx1"/>
            </a:solidFill>
            <a:round/>
            <a:headEnd/>
            <a:tailEnd/>
          </a:ln>
        </p:spPr>
        <p:txBody>
          <a:bodyPr lIns="92075" tIns="46038" rIns="92075" bIns="46038">
            <a:spAutoFit/>
          </a:bodyPr>
          <a:lstStyle/>
          <a:p>
            <a:endParaRPr lang="en-US"/>
          </a:p>
        </p:txBody>
      </p:sp>
      <p:sp>
        <p:nvSpPr>
          <p:cNvPr id="8" name="Line 6"/>
          <p:cNvSpPr>
            <a:spLocks noChangeShapeType="1"/>
          </p:cNvSpPr>
          <p:nvPr/>
        </p:nvSpPr>
        <p:spPr bwMode="auto">
          <a:xfrm>
            <a:off x="10581867" y="3957861"/>
            <a:ext cx="0" cy="304800"/>
          </a:xfrm>
          <a:prstGeom prst="line">
            <a:avLst/>
          </a:prstGeom>
          <a:noFill/>
          <a:ln w="9525">
            <a:solidFill>
              <a:schemeClr val="tx1"/>
            </a:solidFill>
            <a:round/>
            <a:headEnd/>
            <a:tailEnd/>
          </a:ln>
        </p:spPr>
        <p:txBody>
          <a:bodyPr lIns="92075" tIns="46038" rIns="92075" bIns="46038">
            <a:spAutoFit/>
          </a:bodyPr>
          <a:lstStyle/>
          <a:p>
            <a:endParaRPr lang="en-US"/>
          </a:p>
        </p:txBody>
      </p:sp>
      <p:sp>
        <p:nvSpPr>
          <p:cNvPr id="9" name="Text Box 7"/>
          <p:cNvSpPr txBox="1">
            <a:spLocks noChangeArrowheads="1"/>
          </p:cNvSpPr>
          <p:nvPr/>
        </p:nvSpPr>
        <p:spPr bwMode="auto">
          <a:xfrm>
            <a:off x="2527164" y="2295086"/>
            <a:ext cx="3654425" cy="519113"/>
          </a:xfrm>
          <a:prstGeom prst="rect">
            <a:avLst/>
          </a:prstGeom>
          <a:noFill/>
          <a:ln w="9525" algn="ctr">
            <a:noFill/>
            <a:miter lim="800000"/>
            <a:headEnd/>
            <a:tailEnd/>
          </a:ln>
        </p:spPr>
        <p:txBody>
          <a:bodyPr wrap="none" lIns="92075" tIns="46038" rIns="92075" bIns="46038">
            <a:spAutoFit/>
          </a:bodyPr>
          <a:lstStyle/>
          <a:p>
            <a:r>
              <a:rPr lang="en-US" sz="2800">
                <a:solidFill>
                  <a:srgbClr val="0000FF"/>
                </a:solidFill>
              </a:rPr>
              <a:t>Example: customer ages</a:t>
            </a:r>
          </a:p>
        </p:txBody>
      </p:sp>
      <p:sp>
        <p:nvSpPr>
          <p:cNvPr id="10" name="Line 8"/>
          <p:cNvSpPr>
            <a:spLocks noChangeShapeType="1"/>
          </p:cNvSpPr>
          <p:nvPr/>
        </p:nvSpPr>
        <p:spPr bwMode="auto">
          <a:xfrm>
            <a:off x="5324067" y="3957861"/>
            <a:ext cx="0" cy="304800"/>
          </a:xfrm>
          <a:prstGeom prst="line">
            <a:avLst/>
          </a:prstGeom>
          <a:noFill/>
          <a:ln w="9525">
            <a:solidFill>
              <a:schemeClr val="tx1"/>
            </a:solidFill>
            <a:round/>
            <a:headEnd/>
            <a:tailEnd/>
          </a:ln>
        </p:spPr>
        <p:txBody>
          <a:bodyPr lIns="92075" tIns="46038" rIns="92075" bIns="46038">
            <a:spAutoFit/>
          </a:bodyPr>
          <a:lstStyle/>
          <a:p>
            <a:endParaRPr lang="en-US"/>
          </a:p>
        </p:txBody>
      </p:sp>
      <p:sp>
        <p:nvSpPr>
          <p:cNvPr id="11" name="Line 9"/>
          <p:cNvSpPr>
            <a:spLocks noChangeShapeType="1"/>
          </p:cNvSpPr>
          <p:nvPr/>
        </p:nvSpPr>
        <p:spPr bwMode="auto">
          <a:xfrm>
            <a:off x="6086067" y="3957861"/>
            <a:ext cx="0" cy="304800"/>
          </a:xfrm>
          <a:prstGeom prst="line">
            <a:avLst/>
          </a:prstGeom>
          <a:noFill/>
          <a:ln w="9525">
            <a:solidFill>
              <a:schemeClr val="tx1"/>
            </a:solidFill>
            <a:round/>
            <a:headEnd/>
            <a:tailEnd/>
          </a:ln>
        </p:spPr>
        <p:txBody>
          <a:bodyPr lIns="92075" tIns="46038" rIns="92075" bIns="46038">
            <a:spAutoFit/>
          </a:bodyPr>
          <a:lstStyle/>
          <a:p>
            <a:endParaRPr lang="en-US"/>
          </a:p>
        </p:txBody>
      </p:sp>
      <p:sp>
        <p:nvSpPr>
          <p:cNvPr id="12" name="Line 10"/>
          <p:cNvSpPr>
            <a:spLocks noChangeShapeType="1"/>
          </p:cNvSpPr>
          <p:nvPr/>
        </p:nvSpPr>
        <p:spPr bwMode="auto">
          <a:xfrm>
            <a:off x="6848067" y="3957861"/>
            <a:ext cx="0" cy="304800"/>
          </a:xfrm>
          <a:prstGeom prst="line">
            <a:avLst/>
          </a:prstGeom>
          <a:noFill/>
          <a:ln w="9525">
            <a:solidFill>
              <a:schemeClr val="tx1"/>
            </a:solidFill>
            <a:round/>
            <a:headEnd/>
            <a:tailEnd/>
          </a:ln>
        </p:spPr>
        <p:txBody>
          <a:bodyPr lIns="92075" tIns="46038" rIns="92075" bIns="46038">
            <a:spAutoFit/>
          </a:bodyPr>
          <a:lstStyle/>
          <a:p>
            <a:endParaRPr lang="en-US"/>
          </a:p>
        </p:txBody>
      </p:sp>
      <p:sp>
        <p:nvSpPr>
          <p:cNvPr id="13" name="Line 11"/>
          <p:cNvSpPr>
            <a:spLocks noChangeShapeType="1"/>
          </p:cNvSpPr>
          <p:nvPr/>
        </p:nvSpPr>
        <p:spPr bwMode="auto">
          <a:xfrm>
            <a:off x="7610067" y="3957861"/>
            <a:ext cx="0" cy="304800"/>
          </a:xfrm>
          <a:prstGeom prst="line">
            <a:avLst/>
          </a:prstGeom>
          <a:noFill/>
          <a:ln w="9525">
            <a:solidFill>
              <a:schemeClr val="tx1"/>
            </a:solidFill>
            <a:round/>
            <a:headEnd/>
            <a:tailEnd/>
          </a:ln>
        </p:spPr>
        <p:txBody>
          <a:bodyPr lIns="92075" tIns="46038" rIns="92075" bIns="46038">
            <a:spAutoFit/>
          </a:bodyPr>
          <a:lstStyle/>
          <a:p>
            <a:endParaRPr lang="en-US"/>
          </a:p>
        </p:txBody>
      </p:sp>
      <p:sp>
        <p:nvSpPr>
          <p:cNvPr id="14" name="Line 12"/>
          <p:cNvSpPr>
            <a:spLocks noChangeShapeType="1"/>
          </p:cNvSpPr>
          <p:nvPr/>
        </p:nvSpPr>
        <p:spPr bwMode="auto">
          <a:xfrm>
            <a:off x="8372067" y="3957861"/>
            <a:ext cx="0" cy="304800"/>
          </a:xfrm>
          <a:prstGeom prst="line">
            <a:avLst/>
          </a:prstGeom>
          <a:noFill/>
          <a:ln w="9525">
            <a:solidFill>
              <a:schemeClr val="tx1"/>
            </a:solidFill>
            <a:round/>
            <a:headEnd/>
            <a:tailEnd/>
          </a:ln>
        </p:spPr>
        <p:txBody>
          <a:bodyPr lIns="92075" tIns="46038" rIns="92075" bIns="46038">
            <a:spAutoFit/>
          </a:bodyPr>
          <a:lstStyle/>
          <a:p>
            <a:endParaRPr lang="en-US"/>
          </a:p>
        </p:txBody>
      </p:sp>
      <p:sp>
        <p:nvSpPr>
          <p:cNvPr id="15" name="Line 13"/>
          <p:cNvSpPr>
            <a:spLocks noChangeShapeType="1"/>
          </p:cNvSpPr>
          <p:nvPr/>
        </p:nvSpPr>
        <p:spPr bwMode="auto">
          <a:xfrm>
            <a:off x="9134067" y="3957861"/>
            <a:ext cx="0" cy="304800"/>
          </a:xfrm>
          <a:prstGeom prst="line">
            <a:avLst/>
          </a:prstGeom>
          <a:noFill/>
          <a:ln w="9525">
            <a:solidFill>
              <a:schemeClr val="tx1"/>
            </a:solidFill>
            <a:round/>
            <a:headEnd/>
            <a:tailEnd/>
          </a:ln>
        </p:spPr>
        <p:txBody>
          <a:bodyPr lIns="92075" tIns="46038" rIns="92075" bIns="46038">
            <a:spAutoFit/>
          </a:bodyPr>
          <a:lstStyle/>
          <a:p>
            <a:endParaRPr lang="en-US"/>
          </a:p>
        </p:txBody>
      </p:sp>
      <p:sp>
        <p:nvSpPr>
          <p:cNvPr id="16" name="Line 14"/>
          <p:cNvSpPr>
            <a:spLocks noChangeShapeType="1"/>
          </p:cNvSpPr>
          <p:nvPr/>
        </p:nvSpPr>
        <p:spPr bwMode="auto">
          <a:xfrm>
            <a:off x="9896067" y="3957861"/>
            <a:ext cx="0" cy="304800"/>
          </a:xfrm>
          <a:prstGeom prst="line">
            <a:avLst/>
          </a:prstGeom>
          <a:noFill/>
          <a:ln w="9525">
            <a:solidFill>
              <a:schemeClr val="tx1"/>
            </a:solidFill>
            <a:round/>
            <a:headEnd/>
            <a:tailEnd/>
          </a:ln>
        </p:spPr>
        <p:txBody>
          <a:bodyPr lIns="92075" tIns="46038" rIns="92075" bIns="46038">
            <a:spAutoFit/>
          </a:bodyPr>
          <a:lstStyle/>
          <a:p>
            <a:endParaRPr lang="en-US"/>
          </a:p>
        </p:txBody>
      </p:sp>
      <p:sp>
        <p:nvSpPr>
          <p:cNvPr id="17" name="Text Box 15"/>
          <p:cNvSpPr txBox="1">
            <a:spLocks noChangeArrowheads="1"/>
          </p:cNvSpPr>
          <p:nvPr/>
        </p:nvSpPr>
        <p:spPr bwMode="auto">
          <a:xfrm>
            <a:off x="4622392" y="4124549"/>
            <a:ext cx="649287" cy="396875"/>
          </a:xfrm>
          <a:prstGeom prst="rect">
            <a:avLst/>
          </a:prstGeom>
          <a:noFill/>
          <a:ln w="9525" algn="ctr">
            <a:noFill/>
            <a:miter lim="800000"/>
            <a:headEnd/>
            <a:tailEnd/>
          </a:ln>
        </p:spPr>
        <p:txBody>
          <a:bodyPr wrap="none" lIns="92075" tIns="46038" rIns="92075" bIns="46038">
            <a:spAutoFit/>
          </a:bodyPr>
          <a:lstStyle/>
          <a:p>
            <a:r>
              <a:rPr lang="en-US"/>
              <a:t>0-10</a:t>
            </a:r>
          </a:p>
        </p:txBody>
      </p:sp>
      <p:sp>
        <p:nvSpPr>
          <p:cNvPr id="18" name="Text Box 16"/>
          <p:cNvSpPr txBox="1">
            <a:spLocks noChangeArrowheads="1"/>
          </p:cNvSpPr>
          <p:nvPr/>
        </p:nvSpPr>
        <p:spPr bwMode="auto">
          <a:xfrm>
            <a:off x="5324067" y="4110261"/>
            <a:ext cx="776287" cy="396875"/>
          </a:xfrm>
          <a:prstGeom prst="rect">
            <a:avLst/>
          </a:prstGeom>
          <a:noFill/>
          <a:ln w="9525" algn="ctr">
            <a:noFill/>
            <a:miter lim="800000"/>
            <a:headEnd/>
            <a:tailEnd/>
          </a:ln>
        </p:spPr>
        <p:txBody>
          <a:bodyPr wrap="none" lIns="92075" tIns="46038" rIns="92075" bIns="46038">
            <a:spAutoFit/>
          </a:bodyPr>
          <a:lstStyle/>
          <a:p>
            <a:r>
              <a:rPr lang="en-US"/>
              <a:t>10-20</a:t>
            </a:r>
          </a:p>
        </p:txBody>
      </p:sp>
      <p:sp>
        <p:nvSpPr>
          <p:cNvPr id="19" name="Text Box 18"/>
          <p:cNvSpPr txBox="1">
            <a:spLocks noChangeArrowheads="1"/>
          </p:cNvSpPr>
          <p:nvPr/>
        </p:nvSpPr>
        <p:spPr bwMode="auto">
          <a:xfrm>
            <a:off x="6132104" y="4094386"/>
            <a:ext cx="776288" cy="396875"/>
          </a:xfrm>
          <a:prstGeom prst="rect">
            <a:avLst/>
          </a:prstGeom>
          <a:noFill/>
          <a:ln w="9525" algn="ctr">
            <a:noFill/>
            <a:miter lim="800000"/>
            <a:headEnd/>
            <a:tailEnd/>
          </a:ln>
        </p:spPr>
        <p:txBody>
          <a:bodyPr wrap="none" lIns="92075" tIns="46038" rIns="92075" bIns="46038">
            <a:spAutoFit/>
          </a:bodyPr>
          <a:lstStyle/>
          <a:p>
            <a:r>
              <a:rPr lang="en-US"/>
              <a:t>20-30</a:t>
            </a:r>
          </a:p>
        </p:txBody>
      </p:sp>
      <p:sp>
        <p:nvSpPr>
          <p:cNvPr id="20" name="Text Box 19"/>
          <p:cNvSpPr txBox="1">
            <a:spLocks noChangeArrowheads="1"/>
          </p:cNvSpPr>
          <p:nvPr/>
        </p:nvSpPr>
        <p:spPr bwMode="auto">
          <a:xfrm>
            <a:off x="6833779" y="4080099"/>
            <a:ext cx="776288" cy="396875"/>
          </a:xfrm>
          <a:prstGeom prst="rect">
            <a:avLst/>
          </a:prstGeom>
          <a:noFill/>
          <a:ln w="9525" algn="ctr">
            <a:noFill/>
            <a:miter lim="800000"/>
            <a:headEnd/>
            <a:tailEnd/>
          </a:ln>
        </p:spPr>
        <p:txBody>
          <a:bodyPr wrap="none" lIns="92075" tIns="46038" rIns="92075" bIns="46038">
            <a:spAutoFit/>
          </a:bodyPr>
          <a:lstStyle/>
          <a:p>
            <a:r>
              <a:rPr lang="en-US"/>
              <a:t>30-40</a:t>
            </a:r>
          </a:p>
        </p:txBody>
      </p:sp>
      <p:sp>
        <p:nvSpPr>
          <p:cNvPr id="21" name="Text Box 20"/>
          <p:cNvSpPr txBox="1">
            <a:spLocks noChangeArrowheads="1"/>
          </p:cNvSpPr>
          <p:nvPr/>
        </p:nvSpPr>
        <p:spPr bwMode="auto">
          <a:xfrm>
            <a:off x="7610067" y="4094386"/>
            <a:ext cx="776287" cy="396875"/>
          </a:xfrm>
          <a:prstGeom prst="rect">
            <a:avLst/>
          </a:prstGeom>
          <a:noFill/>
          <a:ln w="9525" algn="ctr">
            <a:noFill/>
            <a:miter lim="800000"/>
            <a:headEnd/>
            <a:tailEnd/>
          </a:ln>
        </p:spPr>
        <p:txBody>
          <a:bodyPr wrap="none" lIns="92075" tIns="46038" rIns="92075" bIns="46038">
            <a:spAutoFit/>
          </a:bodyPr>
          <a:lstStyle/>
          <a:p>
            <a:r>
              <a:rPr lang="en-US"/>
              <a:t>40-50</a:t>
            </a:r>
          </a:p>
        </p:txBody>
      </p:sp>
      <p:sp>
        <p:nvSpPr>
          <p:cNvPr id="22" name="Text Box 21"/>
          <p:cNvSpPr txBox="1">
            <a:spLocks noChangeArrowheads="1"/>
          </p:cNvSpPr>
          <p:nvPr/>
        </p:nvSpPr>
        <p:spPr bwMode="auto">
          <a:xfrm>
            <a:off x="8357779" y="4094386"/>
            <a:ext cx="776288" cy="396875"/>
          </a:xfrm>
          <a:prstGeom prst="rect">
            <a:avLst/>
          </a:prstGeom>
          <a:noFill/>
          <a:ln w="9525" algn="ctr">
            <a:noFill/>
            <a:miter lim="800000"/>
            <a:headEnd/>
            <a:tailEnd/>
          </a:ln>
        </p:spPr>
        <p:txBody>
          <a:bodyPr wrap="none" lIns="92075" tIns="46038" rIns="92075" bIns="46038">
            <a:spAutoFit/>
          </a:bodyPr>
          <a:lstStyle/>
          <a:p>
            <a:r>
              <a:rPr lang="en-US"/>
              <a:t>50-60</a:t>
            </a:r>
          </a:p>
        </p:txBody>
      </p:sp>
      <p:sp>
        <p:nvSpPr>
          <p:cNvPr id="23" name="Text Box 22"/>
          <p:cNvSpPr txBox="1">
            <a:spLocks noChangeArrowheads="1"/>
          </p:cNvSpPr>
          <p:nvPr/>
        </p:nvSpPr>
        <p:spPr bwMode="auto">
          <a:xfrm>
            <a:off x="9134067" y="4094386"/>
            <a:ext cx="776287" cy="396875"/>
          </a:xfrm>
          <a:prstGeom prst="rect">
            <a:avLst/>
          </a:prstGeom>
          <a:noFill/>
          <a:ln w="9525" algn="ctr">
            <a:noFill/>
            <a:miter lim="800000"/>
            <a:headEnd/>
            <a:tailEnd/>
          </a:ln>
        </p:spPr>
        <p:txBody>
          <a:bodyPr wrap="none" lIns="92075" tIns="46038" rIns="92075" bIns="46038">
            <a:spAutoFit/>
          </a:bodyPr>
          <a:lstStyle/>
          <a:p>
            <a:r>
              <a:rPr lang="en-US"/>
              <a:t>60-70</a:t>
            </a:r>
          </a:p>
        </p:txBody>
      </p:sp>
      <p:sp>
        <p:nvSpPr>
          <p:cNvPr id="24" name="Text Box 23"/>
          <p:cNvSpPr txBox="1">
            <a:spLocks noChangeArrowheads="1"/>
          </p:cNvSpPr>
          <p:nvPr/>
        </p:nvSpPr>
        <p:spPr bwMode="auto">
          <a:xfrm>
            <a:off x="9896067" y="4094386"/>
            <a:ext cx="776287" cy="396875"/>
          </a:xfrm>
          <a:prstGeom prst="rect">
            <a:avLst/>
          </a:prstGeom>
          <a:noFill/>
          <a:ln w="9525" algn="ctr">
            <a:noFill/>
            <a:miter lim="800000"/>
            <a:headEnd/>
            <a:tailEnd/>
          </a:ln>
        </p:spPr>
        <p:txBody>
          <a:bodyPr wrap="none" lIns="92075" tIns="46038" rIns="92075" bIns="46038">
            <a:spAutoFit/>
          </a:bodyPr>
          <a:lstStyle/>
          <a:p>
            <a:r>
              <a:rPr lang="en-US"/>
              <a:t>70-80</a:t>
            </a:r>
          </a:p>
        </p:txBody>
      </p:sp>
      <p:sp>
        <p:nvSpPr>
          <p:cNvPr id="25" name="Text Box 24"/>
          <p:cNvSpPr txBox="1">
            <a:spLocks noChangeArrowheads="1"/>
          </p:cNvSpPr>
          <p:nvPr/>
        </p:nvSpPr>
        <p:spPr bwMode="auto">
          <a:xfrm>
            <a:off x="2976154" y="3729261"/>
            <a:ext cx="1524000" cy="701675"/>
          </a:xfrm>
          <a:prstGeom prst="rect">
            <a:avLst/>
          </a:prstGeom>
          <a:noFill/>
          <a:ln w="9525" algn="ctr">
            <a:noFill/>
            <a:miter lim="800000"/>
            <a:headEnd/>
            <a:tailEnd/>
          </a:ln>
        </p:spPr>
        <p:txBody>
          <a:bodyPr lIns="92075" tIns="46038" rIns="92075" bIns="46038">
            <a:spAutoFit/>
          </a:bodyPr>
          <a:lstStyle/>
          <a:p>
            <a:r>
              <a:rPr lang="en-US"/>
              <a:t>Equi-width binning:</a:t>
            </a:r>
          </a:p>
        </p:txBody>
      </p:sp>
      <p:sp>
        <p:nvSpPr>
          <p:cNvPr id="26" name="Rectangle 25"/>
          <p:cNvSpPr>
            <a:spLocks noChangeArrowheads="1"/>
          </p:cNvSpPr>
          <p:nvPr/>
        </p:nvSpPr>
        <p:spPr bwMode="auto">
          <a:xfrm>
            <a:off x="4804954" y="4034061"/>
            <a:ext cx="304800" cy="76200"/>
          </a:xfrm>
          <a:prstGeom prst="rect">
            <a:avLst/>
          </a:prstGeom>
          <a:solidFill>
            <a:srgbClr val="FF99CC"/>
          </a:solidFill>
          <a:ln w="9525" algn="ctr">
            <a:solidFill>
              <a:schemeClr val="tx1"/>
            </a:solidFill>
            <a:miter lim="800000"/>
            <a:headEnd/>
            <a:tailEnd/>
          </a:ln>
        </p:spPr>
        <p:txBody>
          <a:bodyPr lIns="92075" tIns="46038" rIns="92075" bIns="46038" anchor="ctr">
            <a:spAutoFit/>
          </a:bodyPr>
          <a:lstStyle/>
          <a:p>
            <a:endParaRPr lang="en-US"/>
          </a:p>
        </p:txBody>
      </p:sp>
      <p:sp>
        <p:nvSpPr>
          <p:cNvPr id="27" name="Rectangle 26"/>
          <p:cNvSpPr>
            <a:spLocks noChangeArrowheads="1"/>
          </p:cNvSpPr>
          <p:nvPr/>
        </p:nvSpPr>
        <p:spPr bwMode="auto">
          <a:xfrm>
            <a:off x="5566954" y="3348261"/>
            <a:ext cx="304800" cy="762000"/>
          </a:xfrm>
          <a:prstGeom prst="rect">
            <a:avLst/>
          </a:prstGeom>
          <a:solidFill>
            <a:srgbClr val="FF99CC"/>
          </a:solidFill>
          <a:ln w="9525" algn="ctr">
            <a:solidFill>
              <a:schemeClr val="tx1"/>
            </a:solidFill>
            <a:miter lim="800000"/>
            <a:headEnd/>
            <a:tailEnd/>
          </a:ln>
        </p:spPr>
        <p:txBody>
          <a:bodyPr lIns="92075" tIns="46038" rIns="92075" bIns="46038" anchor="ctr">
            <a:spAutoFit/>
          </a:bodyPr>
          <a:lstStyle/>
          <a:p>
            <a:endParaRPr lang="en-US"/>
          </a:p>
        </p:txBody>
      </p:sp>
      <p:sp>
        <p:nvSpPr>
          <p:cNvPr id="28" name="Rectangle 27"/>
          <p:cNvSpPr>
            <a:spLocks noChangeArrowheads="1"/>
          </p:cNvSpPr>
          <p:nvPr/>
        </p:nvSpPr>
        <p:spPr bwMode="auto">
          <a:xfrm>
            <a:off x="6328954" y="2814861"/>
            <a:ext cx="304800" cy="1295400"/>
          </a:xfrm>
          <a:prstGeom prst="rect">
            <a:avLst/>
          </a:prstGeom>
          <a:solidFill>
            <a:srgbClr val="FF99CC"/>
          </a:solidFill>
          <a:ln w="9525" algn="ctr">
            <a:solidFill>
              <a:schemeClr val="tx1"/>
            </a:solidFill>
            <a:miter lim="800000"/>
            <a:headEnd/>
            <a:tailEnd/>
          </a:ln>
        </p:spPr>
        <p:txBody>
          <a:bodyPr lIns="92075" tIns="46038" rIns="92075" bIns="46038" anchor="ctr">
            <a:spAutoFit/>
          </a:bodyPr>
          <a:lstStyle/>
          <a:p>
            <a:endParaRPr lang="en-US"/>
          </a:p>
        </p:txBody>
      </p:sp>
      <p:sp>
        <p:nvSpPr>
          <p:cNvPr id="29" name="Rectangle 28"/>
          <p:cNvSpPr>
            <a:spLocks noChangeArrowheads="1"/>
          </p:cNvSpPr>
          <p:nvPr/>
        </p:nvSpPr>
        <p:spPr bwMode="auto">
          <a:xfrm>
            <a:off x="7090954" y="2281461"/>
            <a:ext cx="304800" cy="1828800"/>
          </a:xfrm>
          <a:prstGeom prst="rect">
            <a:avLst/>
          </a:prstGeom>
          <a:solidFill>
            <a:srgbClr val="FF99CC"/>
          </a:solidFill>
          <a:ln w="9525" algn="ctr">
            <a:solidFill>
              <a:schemeClr val="tx1"/>
            </a:solidFill>
            <a:miter lim="800000"/>
            <a:headEnd/>
            <a:tailEnd/>
          </a:ln>
        </p:spPr>
        <p:txBody>
          <a:bodyPr lIns="92075" tIns="46038" rIns="92075" bIns="46038" anchor="ctr">
            <a:spAutoFit/>
          </a:bodyPr>
          <a:lstStyle/>
          <a:p>
            <a:endParaRPr lang="en-US"/>
          </a:p>
        </p:txBody>
      </p:sp>
      <p:sp>
        <p:nvSpPr>
          <p:cNvPr id="30" name="Rectangle 29"/>
          <p:cNvSpPr>
            <a:spLocks noChangeArrowheads="1"/>
          </p:cNvSpPr>
          <p:nvPr/>
        </p:nvSpPr>
        <p:spPr bwMode="auto">
          <a:xfrm>
            <a:off x="7852954" y="2129061"/>
            <a:ext cx="304800" cy="1981200"/>
          </a:xfrm>
          <a:prstGeom prst="rect">
            <a:avLst/>
          </a:prstGeom>
          <a:solidFill>
            <a:srgbClr val="FF99CC"/>
          </a:solidFill>
          <a:ln w="9525" algn="ctr">
            <a:solidFill>
              <a:schemeClr val="tx1"/>
            </a:solidFill>
            <a:miter lim="800000"/>
            <a:headEnd/>
            <a:tailEnd/>
          </a:ln>
        </p:spPr>
        <p:txBody>
          <a:bodyPr lIns="92075" tIns="46038" rIns="92075" bIns="46038" anchor="ctr">
            <a:spAutoFit/>
          </a:bodyPr>
          <a:lstStyle/>
          <a:p>
            <a:endParaRPr lang="en-US"/>
          </a:p>
        </p:txBody>
      </p:sp>
      <p:sp>
        <p:nvSpPr>
          <p:cNvPr id="31" name="Rectangle 30"/>
          <p:cNvSpPr>
            <a:spLocks noChangeArrowheads="1"/>
          </p:cNvSpPr>
          <p:nvPr/>
        </p:nvSpPr>
        <p:spPr bwMode="auto">
          <a:xfrm>
            <a:off x="8614954" y="2433861"/>
            <a:ext cx="304800" cy="1676400"/>
          </a:xfrm>
          <a:prstGeom prst="rect">
            <a:avLst/>
          </a:prstGeom>
          <a:solidFill>
            <a:srgbClr val="FF99CC"/>
          </a:solidFill>
          <a:ln w="9525" algn="ctr">
            <a:solidFill>
              <a:schemeClr val="tx1"/>
            </a:solidFill>
            <a:miter lim="800000"/>
            <a:headEnd/>
            <a:tailEnd/>
          </a:ln>
        </p:spPr>
        <p:txBody>
          <a:bodyPr lIns="92075" tIns="46038" rIns="92075" bIns="46038" anchor="ctr">
            <a:spAutoFit/>
          </a:bodyPr>
          <a:lstStyle/>
          <a:p>
            <a:endParaRPr lang="en-US"/>
          </a:p>
        </p:txBody>
      </p:sp>
      <p:sp>
        <p:nvSpPr>
          <p:cNvPr id="32" name="Rectangle 31"/>
          <p:cNvSpPr>
            <a:spLocks noChangeArrowheads="1"/>
          </p:cNvSpPr>
          <p:nvPr/>
        </p:nvSpPr>
        <p:spPr bwMode="auto">
          <a:xfrm>
            <a:off x="9376954" y="3195861"/>
            <a:ext cx="304800" cy="914400"/>
          </a:xfrm>
          <a:prstGeom prst="rect">
            <a:avLst/>
          </a:prstGeom>
          <a:solidFill>
            <a:srgbClr val="FF99CC"/>
          </a:solidFill>
          <a:ln w="9525" algn="ctr">
            <a:solidFill>
              <a:schemeClr val="tx1"/>
            </a:solidFill>
            <a:miter lim="800000"/>
            <a:headEnd/>
            <a:tailEnd/>
          </a:ln>
        </p:spPr>
        <p:txBody>
          <a:bodyPr lIns="92075" tIns="46038" rIns="92075" bIns="46038" anchor="ctr">
            <a:spAutoFit/>
          </a:bodyPr>
          <a:lstStyle/>
          <a:p>
            <a:endParaRPr lang="en-US"/>
          </a:p>
        </p:txBody>
      </p:sp>
      <p:sp>
        <p:nvSpPr>
          <p:cNvPr id="33" name="Rectangle 32"/>
          <p:cNvSpPr>
            <a:spLocks noChangeArrowheads="1"/>
          </p:cNvSpPr>
          <p:nvPr/>
        </p:nvSpPr>
        <p:spPr bwMode="auto">
          <a:xfrm>
            <a:off x="10138954" y="3653061"/>
            <a:ext cx="304800" cy="457200"/>
          </a:xfrm>
          <a:prstGeom prst="rect">
            <a:avLst/>
          </a:prstGeom>
          <a:solidFill>
            <a:srgbClr val="FF99CC"/>
          </a:solidFill>
          <a:ln w="9525" algn="ctr">
            <a:solidFill>
              <a:schemeClr val="tx1"/>
            </a:solidFill>
            <a:miter lim="800000"/>
            <a:headEnd/>
            <a:tailEnd/>
          </a:ln>
        </p:spPr>
        <p:txBody>
          <a:bodyPr lIns="92075" tIns="46038" rIns="92075" bIns="46038" anchor="ctr">
            <a:spAutoFit/>
          </a:bodyPr>
          <a:lstStyle/>
          <a:p>
            <a:endParaRPr lang="en-US"/>
          </a:p>
        </p:txBody>
      </p:sp>
      <p:sp>
        <p:nvSpPr>
          <p:cNvPr id="34" name="Rectangle 33"/>
          <p:cNvSpPr>
            <a:spLocks noChangeArrowheads="1"/>
          </p:cNvSpPr>
          <p:nvPr/>
        </p:nvSpPr>
        <p:spPr bwMode="auto">
          <a:xfrm>
            <a:off x="10229442" y="2459938"/>
            <a:ext cx="228600" cy="228600"/>
          </a:xfrm>
          <a:prstGeom prst="rect">
            <a:avLst/>
          </a:prstGeom>
          <a:solidFill>
            <a:srgbClr val="FF99CC"/>
          </a:solidFill>
          <a:ln w="9525" algn="ctr">
            <a:solidFill>
              <a:schemeClr val="tx1"/>
            </a:solidFill>
            <a:miter lim="800000"/>
            <a:headEnd/>
            <a:tailEnd/>
          </a:ln>
        </p:spPr>
        <p:txBody>
          <a:bodyPr wrap="none" lIns="92075" tIns="46038" rIns="92075" bIns="46038" anchor="ctr">
            <a:spAutoFit/>
          </a:bodyPr>
          <a:lstStyle/>
          <a:p>
            <a:endParaRPr lang="en-US"/>
          </a:p>
        </p:txBody>
      </p:sp>
      <p:sp>
        <p:nvSpPr>
          <p:cNvPr id="35" name="Text Box 34"/>
          <p:cNvSpPr txBox="1">
            <a:spLocks noChangeArrowheads="1"/>
          </p:cNvSpPr>
          <p:nvPr/>
        </p:nvSpPr>
        <p:spPr bwMode="auto">
          <a:xfrm>
            <a:off x="10534242" y="2231338"/>
            <a:ext cx="1106488" cy="701675"/>
          </a:xfrm>
          <a:prstGeom prst="rect">
            <a:avLst/>
          </a:prstGeom>
          <a:noFill/>
          <a:ln w="9525" algn="ctr">
            <a:noFill/>
            <a:miter lim="800000"/>
            <a:headEnd/>
            <a:tailEnd/>
          </a:ln>
        </p:spPr>
        <p:txBody>
          <a:bodyPr wrap="none" lIns="92075" tIns="46038" rIns="92075" bIns="46038">
            <a:spAutoFit/>
          </a:bodyPr>
          <a:lstStyle/>
          <a:p>
            <a:r>
              <a:rPr lang="en-US"/>
              <a:t>number</a:t>
            </a:r>
            <a:br>
              <a:rPr lang="en-US"/>
            </a:br>
            <a:r>
              <a:rPr lang="en-US"/>
              <a:t>of values</a:t>
            </a:r>
          </a:p>
        </p:txBody>
      </p:sp>
      <p:grpSp>
        <p:nvGrpSpPr>
          <p:cNvPr id="36" name="Group 75"/>
          <p:cNvGrpSpPr>
            <a:grpSpLocks/>
          </p:cNvGrpSpPr>
          <p:nvPr/>
        </p:nvGrpSpPr>
        <p:grpSpPr bwMode="auto">
          <a:xfrm>
            <a:off x="2976154" y="5024661"/>
            <a:ext cx="7605713" cy="1920875"/>
            <a:chOff x="240" y="3024"/>
            <a:chExt cx="4791" cy="1210"/>
          </a:xfrm>
        </p:grpSpPr>
        <p:sp>
          <p:nvSpPr>
            <p:cNvPr id="37" name="Line 35"/>
            <p:cNvSpPr>
              <a:spLocks noChangeShapeType="1"/>
            </p:cNvSpPr>
            <p:nvPr/>
          </p:nvSpPr>
          <p:spPr bwMode="auto">
            <a:xfrm>
              <a:off x="1239" y="3648"/>
              <a:ext cx="0" cy="192"/>
            </a:xfrm>
            <a:prstGeom prst="line">
              <a:avLst/>
            </a:prstGeom>
            <a:noFill/>
            <a:ln w="9525">
              <a:solidFill>
                <a:schemeClr val="tx1"/>
              </a:solidFill>
              <a:round/>
              <a:headEnd/>
              <a:tailEnd/>
            </a:ln>
          </p:spPr>
          <p:txBody>
            <a:bodyPr lIns="92075" tIns="46038" rIns="92075" bIns="46038">
              <a:spAutoFit/>
            </a:bodyPr>
            <a:lstStyle/>
            <a:p>
              <a:endParaRPr lang="en-US"/>
            </a:p>
          </p:txBody>
        </p:sp>
        <p:sp>
          <p:nvSpPr>
            <p:cNvPr id="38" name="Line 36"/>
            <p:cNvSpPr>
              <a:spLocks noChangeShapeType="1"/>
            </p:cNvSpPr>
            <p:nvPr/>
          </p:nvSpPr>
          <p:spPr bwMode="auto">
            <a:xfrm>
              <a:off x="1239" y="3744"/>
              <a:ext cx="3792" cy="0"/>
            </a:xfrm>
            <a:prstGeom prst="line">
              <a:avLst/>
            </a:prstGeom>
            <a:noFill/>
            <a:ln w="9525">
              <a:solidFill>
                <a:schemeClr val="tx1"/>
              </a:solidFill>
              <a:round/>
              <a:headEnd/>
              <a:tailEnd/>
            </a:ln>
          </p:spPr>
          <p:txBody>
            <a:bodyPr lIns="92075" tIns="46038" rIns="92075" bIns="46038">
              <a:spAutoFit/>
            </a:bodyPr>
            <a:lstStyle/>
            <a:p>
              <a:endParaRPr lang="en-US"/>
            </a:p>
          </p:txBody>
        </p:sp>
        <p:sp>
          <p:nvSpPr>
            <p:cNvPr id="39" name="Line 37"/>
            <p:cNvSpPr>
              <a:spLocks noChangeShapeType="1"/>
            </p:cNvSpPr>
            <p:nvPr/>
          </p:nvSpPr>
          <p:spPr bwMode="auto">
            <a:xfrm>
              <a:off x="5031" y="3648"/>
              <a:ext cx="0" cy="192"/>
            </a:xfrm>
            <a:prstGeom prst="line">
              <a:avLst/>
            </a:prstGeom>
            <a:noFill/>
            <a:ln w="9525">
              <a:solidFill>
                <a:schemeClr val="tx1"/>
              </a:solidFill>
              <a:round/>
              <a:headEnd/>
              <a:tailEnd/>
            </a:ln>
          </p:spPr>
          <p:txBody>
            <a:bodyPr lIns="92075" tIns="46038" rIns="92075" bIns="46038">
              <a:spAutoFit/>
            </a:bodyPr>
            <a:lstStyle/>
            <a:p>
              <a:endParaRPr lang="en-US"/>
            </a:p>
          </p:txBody>
        </p:sp>
        <p:sp>
          <p:nvSpPr>
            <p:cNvPr id="40" name="Line 39"/>
            <p:cNvSpPr>
              <a:spLocks noChangeShapeType="1"/>
            </p:cNvSpPr>
            <p:nvPr/>
          </p:nvSpPr>
          <p:spPr bwMode="auto">
            <a:xfrm>
              <a:off x="2352" y="3648"/>
              <a:ext cx="0" cy="192"/>
            </a:xfrm>
            <a:prstGeom prst="line">
              <a:avLst/>
            </a:prstGeom>
            <a:noFill/>
            <a:ln w="9525">
              <a:solidFill>
                <a:schemeClr val="tx1"/>
              </a:solidFill>
              <a:round/>
              <a:headEnd/>
              <a:tailEnd/>
            </a:ln>
          </p:spPr>
          <p:txBody>
            <a:bodyPr lIns="92075" tIns="46038" rIns="92075" bIns="46038">
              <a:spAutoFit/>
            </a:bodyPr>
            <a:lstStyle/>
            <a:p>
              <a:endParaRPr lang="en-US"/>
            </a:p>
          </p:txBody>
        </p:sp>
        <p:sp>
          <p:nvSpPr>
            <p:cNvPr id="41" name="Line 40"/>
            <p:cNvSpPr>
              <a:spLocks noChangeShapeType="1"/>
            </p:cNvSpPr>
            <p:nvPr/>
          </p:nvSpPr>
          <p:spPr bwMode="auto">
            <a:xfrm>
              <a:off x="3072" y="3648"/>
              <a:ext cx="0" cy="192"/>
            </a:xfrm>
            <a:prstGeom prst="line">
              <a:avLst/>
            </a:prstGeom>
            <a:noFill/>
            <a:ln w="9525">
              <a:solidFill>
                <a:schemeClr val="tx1"/>
              </a:solidFill>
              <a:round/>
              <a:headEnd/>
              <a:tailEnd/>
            </a:ln>
          </p:spPr>
          <p:txBody>
            <a:bodyPr lIns="92075" tIns="46038" rIns="92075" bIns="46038">
              <a:spAutoFit/>
            </a:bodyPr>
            <a:lstStyle/>
            <a:p>
              <a:endParaRPr lang="en-US"/>
            </a:p>
          </p:txBody>
        </p:sp>
        <p:sp>
          <p:nvSpPr>
            <p:cNvPr id="42" name="Line 41"/>
            <p:cNvSpPr>
              <a:spLocks noChangeShapeType="1"/>
            </p:cNvSpPr>
            <p:nvPr/>
          </p:nvSpPr>
          <p:spPr bwMode="auto">
            <a:xfrm>
              <a:off x="2736" y="3648"/>
              <a:ext cx="0" cy="192"/>
            </a:xfrm>
            <a:prstGeom prst="line">
              <a:avLst/>
            </a:prstGeom>
            <a:noFill/>
            <a:ln w="9525">
              <a:solidFill>
                <a:schemeClr val="tx1"/>
              </a:solidFill>
              <a:round/>
              <a:headEnd/>
              <a:tailEnd/>
            </a:ln>
          </p:spPr>
          <p:txBody>
            <a:bodyPr lIns="92075" tIns="46038" rIns="92075" bIns="46038">
              <a:spAutoFit/>
            </a:bodyPr>
            <a:lstStyle/>
            <a:p>
              <a:endParaRPr lang="en-US"/>
            </a:p>
          </p:txBody>
        </p:sp>
        <p:sp>
          <p:nvSpPr>
            <p:cNvPr id="43" name="Line 42"/>
            <p:cNvSpPr>
              <a:spLocks noChangeShapeType="1"/>
            </p:cNvSpPr>
            <p:nvPr/>
          </p:nvSpPr>
          <p:spPr bwMode="auto">
            <a:xfrm>
              <a:off x="3360" y="3648"/>
              <a:ext cx="0" cy="192"/>
            </a:xfrm>
            <a:prstGeom prst="line">
              <a:avLst/>
            </a:prstGeom>
            <a:noFill/>
            <a:ln w="9525">
              <a:solidFill>
                <a:schemeClr val="tx1"/>
              </a:solidFill>
              <a:round/>
              <a:headEnd/>
              <a:tailEnd/>
            </a:ln>
          </p:spPr>
          <p:txBody>
            <a:bodyPr lIns="92075" tIns="46038" rIns="92075" bIns="46038">
              <a:spAutoFit/>
            </a:bodyPr>
            <a:lstStyle/>
            <a:p>
              <a:endParaRPr lang="en-US"/>
            </a:p>
          </p:txBody>
        </p:sp>
        <p:sp>
          <p:nvSpPr>
            <p:cNvPr id="44" name="Line 43"/>
            <p:cNvSpPr>
              <a:spLocks noChangeShapeType="1"/>
            </p:cNvSpPr>
            <p:nvPr/>
          </p:nvSpPr>
          <p:spPr bwMode="auto">
            <a:xfrm>
              <a:off x="3552" y="3648"/>
              <a:ext cx="0" cy="192"/>
            </a:xfrm>
            <a:prstGeom prst="line">
              <a:avLst/>
            </a:prstGeom>
            <a:noFill/>
            <a:ln w="9525">
              <a:solidFill>
                <a:schemeClr val="tx1"/>
              </a:solidFill>
              <a:round/>
              <a:headEnd/>
              <a:tailEnd/>
            </a:ln>
          </p:spPr>
          <p:txBody>
            <a:bodyPr lIns="92075" tIns="46038" rIns="92075" bIns="46038">
              <a:spAutoFit/>
            </a:bodyPr>
            <a:lstStyle/>
            <a:p>
              <a:endParaRPr lang="en-US"/>
            </a:p>
          </p:txBody>
        </p:sp>
        <p:sp>
          <p:nvSpPr>
            <p:cNvPr id="45" name="Line 44"/>
            <p:cNvSpPr>
              <a:spLocks noChangeShapeType="1"/>
            </p:cNvSpPr>
            <p:nvPr/>
          </p:nvSpPr>
          <p:spPr bwMode="auto">
            <a:xfrm>
              <a:off x="3888" y="3648"/>
              <a:ext cx="0" cy="192"/>
            </a:xfrm>
            <a:prstGeom prst="line">
              <a:avLst/>
            </a:prstGeom>
            <a:noFill/>
            <a:ln w="9525">
              <a:solidFill>
                <a:schemeClr val="tx1"/>
              </a:solidFill>
              <a:round/>
              <a:headEnd/>
              <a:tailEnd/>
            </a:ln>
          </p:spPr>
          <p:txBody>
            <a:bodyPr lIns="92075" tIns="46038" rIns="92075" bIns="46038">
              <a:spAutoFit/>
            </a:bodyPr>
            <a:lstStyle/>
            <a:p>
              <a:endParaRPr lang="en-US"/>
            </a:p>
          </p:txBody>
        </p:sp>
        <p:sp>
          <p:nvSpPr>
            <p:cNvPr id="46" name="Line 45"/>
            <p:cNvSpPr>
              <a:spLocks noChangeShapeType="1"/>
            </p:cNvSpPr>
            <p:nvPr/>
          </p:nvSpPr>
          <p:spPr bwMode="auto">
            <a:xfrm>
              <a:off x="4224" y="3648"/>
              <a:ext cx="0" cy="192"/>
            </a:xfrm>
            <a:prstGeom prst="line">
              <a:avLst/>
            </a:prstGeom>
            <a:noFill/>
            <a:ln w="9525">
              <a:solidFill>
                <a:schemeClr val="tx1"/>
              </a:solidFill>
              <a:round/>
              <a:headEnd/>
              <a:tailEnd/>
            </a:ln>
          </p:spPr>
          <p:txBody>
            <a:bodyPr lIns="92075" tIns="46038" rIns="92075" bIns="46038">
              <a:spAutoFit/>
            </a:bodyPr>
            <a:lstStyle/>
            <a:p>
              <a:endParaRPr lang="en-US"/>
            </a:p>
          </p:txBody>
        </p:sp>
        <p:sp>
          <p:nvSpPr>
            <p:cNvPr id="47" name="Text Box 46"/>
            <p:cNvSpPr txBox="1">
              <a:spLocks noChangeArrowheads="1"/>
            </p:cNvSpPr>
            <p:nvPr/>
          </p:nvSpPr>
          <p:spPr bwMode="auto">
            <a:xfrm>
              <a:off x="1277" y="3753"/>
              <a:ext cx="409" cy="250"/>
            </a:xfrm>
            <a:prstGeom prst="rect">
              <a:avLst/>
            </a:prstGeom>
            <a:noFill/>
            <a:ln w="9525" algn="ctr">
              <a:noFill/>
              <a:miter lim="800000"/>
              <a:headEnd/>
              <a:tailEnd/>
            </a:ln>
          </p:spPr>
          <p:txBody>
            <a:bodyPr wrap="none" lIns="92075" tIns="46038" rIns="92075" bIns="46038">
              <a:spAutoFit/>
            </a:bodyPr>
            <a:lstStyle/>
            <a:p>
              <a:r>
                <a:rPr lang="en-US"/>
                <a:t>0-22</a:t>
              </a:r>
            </a:p>
          </p:txBody>
        </p:sp>
        <p:sp>
          <p:nvSpPr>
            <p:cNvPr id="48" name="Text Box 47"/>
            <p:cNvSpPr txBox="1">
              <a:spLocks noChangeArrowheads="1"/>
            </p:cNvSpPr>
            <p:nvPr/>
          </p:nvSpPr>
          <p:spPr bwMode="auto">
            <a:xfrm>
              <a:off x="2304" y="3744"/>
              <a:ext cx="489" cy="250"/>
            </a:xfrm>
            <a:prstGeom prst="rect">
              <a:avLst/>
            </a:prstGeom>
            <a:noFill/>
            <a:ln w="9525" algn="ctr">
              <a:noFill/>
              <a:miter lim="800000"/>
              <a:headEnd/>
              <a:tailEnd/>
            </a:ln>
          </p:spPr>
          <p:txBody>
            <a:bodyPr wrap="none" lIns="92075" tIns="46038" rIns="92075" bIns="46038">
              <a:spAutoFit/>
            </a:bodyPr>
            <a:lstStyle/>
            <a:p>
              <a:r>
                <a:rPr lang="en-US"/>
                <a:t>22-31</a:t>
              </a:r>
            </a:p>
          </p:txBody>
        </p:sp>
        <p:sp>
          <p:nvSpPr>
            <p:cNvPr id="49" name="Text Box 48"/>
            <p:cNvSpPr txBox="1">
              <a:spLocks noChangeArrowheads="1"/>
            </p:cNvSpPr>
            <p:nvPr/>
          </p:nvSpPr>
          <p:spPr bwMode="auto">
            <a:xfrm>
              <a:off x="3312" y="3984"/>
              <a:ext cx="489" cy="250"/>
            </a:xfrm>
            <a:prstGeom prst="rect">
              <a:avLst/>
            </a:prstGeom>
            <a:noFill/>
            <a:ln w="9525" algn="ctr">
              <a:noFill/>
              <a:miter lim="800000"/>
              <a:headEnd/>
              <a:tailEnd/>
            </a:ln>
          </p:spPr>
          <p:txBody>
            <a:bodyPr wrap="none" lIns="92075" tIns="46038" rIns="92075" bIns="46038">
              <a:spAutoFit/>
            </a:bodyPr>
            <a:lstStyle/>
            <a:p>
              <a:r>
                <a:rPr lang="en-US"/>
                <a:t>44-48</a:t>
              </a:r>
            </a:p>
          </p:txBody>
        </p:sp>
        <p:sp>
          <p:nvSpPr>
            <p:cNvPr id="50" name="Text Box 49"/>
            <p:cNvSpPr txBox="1">
              <a:spLocks noChangeArrowheads="1"/>
            </p:cNvSpPr>
            <p:nvPr/>
          </p:nvSpPr>
          <p:spPr bwMode="auto">
            <a:xfrm>
              <a:off x="2496" y="3984"/>
              <a:ext cx="489" cy="250"/>
            </a:xfrm>
            <a:prstGeom prst="rect">
              <a:avLst/>
            </a:prstGeom>
            <a:noFill/>
            <a:ln w="9525" algn="ctr">
              <a:noFill/>
              <a:miter lim="800000"/>
              <a:headEnd/>
              <a:tailEnd/>
            </a:ln>
          </p:spPr>
          <p:txBody>
            <a:bodyPr wrap="none" lIns="92075" tIns="46038" rIns="92075" bIns="46038">
              <a:spAutoFit/>
            </a:bodyPr>
            <a:lstStyle/>
            <a:p>
              <a:r>
                <a:rPr lang="en-US"/>
                <a:t>32-38</a:t>
              </a:r>
            </a:p>
          </p:txBody>
        </p:sp>
        <p:sp>
          <p:nvSpPr>
            <p:cNvPr id="51" name="Text Box 50"/>
            <p:cNvSpPr txBox="1">
              <a:spLocks noChangeArrowheads="1"/>
            </p:cNvSpPr>
            <p:nvPr/>
          </p:nvSpPr>
          <p:spPr bwMode="auto">
            <a:xfrm>
              <a:off x="2976" y="3840"/>
              <a:ext cx="489" cy="250"/>
            </a:xfrm>
            <a:prstGeom prst="rect">
              <a:avLst/>
            </a:prstGeom>
            <a:noFill/>
            <a:ln w="9525" algn="ctr">
              <a:noFill/>
              <a:miter lim="800000"/>
              <a:headEnd/>
              <a:tailEnd/>
            </a:ln>
          </p:spPr>
          <p:txBody>
            <a:bodyPr wrap="none" lIns="92075" tIns="46038" rIns="92075" bIns="46038">
              <a:spAutoFit/>
            </a:bodyPr>
            <a:lstStyle/>
            <a:p>
              <a:r>
                <a:rPr lang="en-US"/>
                <a:t>38-44</a:t>
              </a:r>
            </a:p>
          </p:txBody>
        </p:sp>
        <p:sp>
          <p:nvSpPr>
            <p:cNvPr id="52" name="Text Box 51"/>
            <p:cNvSpPr txBox="1">
              <a:spLocks noChangeArrowheads="1"/>
            </p:cNvSpPr>
            <p:nvPr/>
          </p:nvSpPr>
          <p:spPr bwMode="auto">
            <a:xfrm>
              <a:off x="3504" y="3792"/>
              <a:ext cx="489" cy="250"/>
            </a:xfrm>
            <a:prstGeom prst="rect">
              <a:avLst/>
            </a:prstGeom>
            <a:noFill/>
            <a:ln w="9525" algn="ctr">
              <a:noFill/>
              <a:miter lim="800000"/>
              <a:headEnd/>
              <a:tailEnd/>
            </a:ln>
          </p:spPr>
          <p:txBody>
            <a:bodyPr wrap="none" lIns="92075" tIns="46038" rIns="92075" bIns="46038">
              <a:spAutoFit/>
            </a:bodyPr>
            <a:lstStyle/>
            <a:p>
              <a:r>
                <a:rPr lang="en-US"/>
                <a:t>48-55</a:t>
              </a:r>
            </a:p>
          </p:txBody>
        </p:sp>
        <p:sp>
          <p:nvSpPr>
            <p:cNvPr id="53" name="Text Box 52"/>
            <p:cNvSpPr txBox="1">
              <a:spLocks noChangeArrowheads="1"/>
            </p:cNvSpPr>
            <p:nvPr/>
          </p:nvSpPr>
          <p:spPr bwMode="auto">
            <a:xfrm>
              <a:off x="3888" y="3936"/>
              <a:ext cx="489" cy="250"/>
            </a:xfrm>
            <a:prstGeom prst="rect">
              <a:avLst/>
            </a:prstGeom>
            <a:noFill/>
            <a:ln w="9525" algn="ctr">
              <a:noFill/>
              <a:miter lim="800000"/>
              <a:headEnd/>
              <a:tailEnd/>
            </a:ln>
          </p:spPr>
          <p:txBody>
            <a:bodyPr wrap="none" lIns="92075" tIns="46038" rIns="92075" bIns="46038">
              <a:spAutoFit/>
            </a:bodyPr>
            <a:lstStyle/>
            <a:p>
              <a:r>
                <a:rPr lang="en-US"/>
                <a:t>55-62</a:t>
              </a:r>
            </a:p>
          </p:txBody>
        </p:sp>
        <p:sp>
          <p:nvSpPr>
            <p:cNvPr id="54" name="Text Box 53"/>
            <p:cNvSpPr txBox="1">
              <a:spLocks noChangeArrowheads="1"/>
            </p:cNvSpPr>
            <p:nvPr/>
          </p:nvSpPr>
          <p:spPr bwMode="auto">
            <a:xfrm>
              <a:off x="4320" y="3744"/>
              <a:ext cx="489" cy="250"/>
            </a:xfrm>
            <a:prstGeom prst="rect">
              <a:avLst/>
            </a:prstGeom>
            <a:noFill/>
            <a:ln w="9525" algn="ctr">
              <a:noFill/>
              <a:miter lim="800000"/>
              <a:headEnd/>
              <a:tailEnd/>
            </a:ln>
          </p:spPr>
          <p:txBody>
            <a:bodyPr wrap="none" lIns="92075" tIns="46038" rIns="92075" bIns="46038">
              <a:spAutoFit/>
            </a:bodyPr>
            <a:lstStyle/>
            <a:p>
              <a:r>
                <a:rPr lang="en-US"/>
                <a:t>62-80</a:t>
              </a:r>
            </a:p>
          </p:txBody>
        </p:sp>
        <p:sp>
          <p:nvSpPr>
            <p:cNvPr id="55" name="Text Box 54"/>
            <p:cNvSpPr txBox="1">
              <a:spLocks noChangeArrowheads="1"/>
            </p:cNvSpPr>
            <p:nvPr/>
          </p:nvSpPr>
          <p:spPr bwMode="auto">
            <a:xfrm>
              <a:off x="240" y="3504"/>
              <a:ext cx="960" cy="408"/>
            </a:xfrm>
            <a:prstGeom prst="rect">
              <a:avLst/>
            </a:prstGeom>
            <a:noFill/>
            <a:ln w="9525" algn="ctr">
              <a:noFill/>
              <a:miter lim="800000"/>
              <a:headEnd/>
              <a:tailEnd/>
            </a:ln>
          </p:spPr>
          <p:txBody>
            <a:bodyPr lIns="92075" tIns="46038" rIns="92075" bIns="46038">
              <a:spAutoFit/>
            </a:bodyPr>
            <a:lstStyle/>
            <a:p>
              <a:r>
                <a:rPr lang="en-US" dirty="0" err="1" smtClean="0"/>
                <a:t>Equi</a:t>
              </a:r>
              <a:r>
                <a:rPr lang="en-US" dirty="0" smtClean="0"/>
                <a:t>-depth </a:t>
              </a:r>
              <a:r>
                <a:rPr lang="en-US" dirty="0"/>
                <a:t>binning:</a:t>
              </a:r>
            </a:p>
          </p:txBody>
        </p:sp>
        <p:sp>
          <p:nvSpPr>
            <p:cNvPr id="56" name="Rectangle 55"/>
            <p:cNvSpPr>
              <a:spLocks noChangeArrowheads="1"/>
            </p:cNvSpPr>
            <p:nvPr/>
          </p:nvSpPr>
          <p:spPr bwMode="auto">
            <a:xfrm>
              <a:off x="1392" y="3024"/>
              <a:ext cx="192" cy="720"/>
            </a:xfrm>
            <a:prstGeom prst="rect">
              <a:avLst/>
            </a:prstGeom>
            <a:solidFill>
              <a:srgbClr val="FF99CC"/>
            </a:solidFill>
            <a:ln w="9525" algn="ctr">
              <a:solidFill>
                <a:schemeClr val="tx1"/>
              </a:solidFill>
              <a:miter lim="800000"/>
              <a:headEnd/>
              <a:tailEnd/>
            </a:ln>
          </p:spPr>
          <p:txBody>
            <a:bodyPr lIns="92075" tIns="46038" rIns="92075" bIns="46038" anchor="ctr">
              <a:spAutoFit/>
            </a:bodyPr>
            <a:lstStyle/>
            <a:p>
              <a:endParaRPr lang="en-US"/>
            </a:p>
          </p:txBody>
        </p:sp>
        <p:sp>
          <p:nvSpPr>
            <p:cNvPr id="57" name="Rectangle 64"/>
            <p:cNvSpPr>
              <a:spLocks noChangeArrowheads="1"/>
            </p:cNvSpPr>
            <p:nvPr/>
          </p:nvSpPr>
          <p:spPr bwMode="auto">
            <a:xfrm>
              <a:off x="2448" y="3024"/>
              <a:ext cx="192" cy="720"/>
            </a:xfrm>
            <a:prstGeom prst="rect">
              <a:avLst/>
            </a:prstGeom>
            <a:solidFill>
              <a:srgbClr val="FF99CC"/>
            </a:solidFill>
            <a:ln w="9525" algn="ctr">
              <a:solidFill>
                <a:schemeClr val="tx1"/>
              </a:solidFill>
              <a:miter lim="800000"/>
              <a:headEnd/>
              <a:tailEnd/>
            </a:ln>
          </p:spPr>
          <p:txBody>
            <a:bodyPr lIns="92075" tIns="46038" rIns="92075" bIns="46038" anchor="ctr">
              <a:spAutoFit/>
            </a:bodyPr>
            <a:lstStyle/>
            <a:p>
              <a:endParaRPr lang="en-US"/>
            </a:p>
          </p:txBody>
        </p:sp>
        <p:sp>
          <p:nvSpPr>
            <p:cNvPr id="58" name="Rectangle 66"/>
            <p:cNvSpPr>
              <a:spLocks noChangeArrowheads="1"/>
            </p:cNvSpPr>
            <p:nvPr/>
          </p:nvSpPr>
          <p:spPr bwMode="auto">
            <a:xfrm>
              <a:off x="2784" y="3024"/>
              <a:ext cx="192" cy="720"/>
            </a:xfrm>
            <a:prstGeom prst="rect">
              <a:avLst/>
            </a:prstGeom>
            <a:solidFill>
              <a:srgbClr val="FF99CC"/>
            </a:solidFill>
            <a:ln w="9525" algn="ctr">
              <a:solidFill>
                <a:schemeClr val="tx1"/>
              </a:solidFill>
              <a:miter lim="800000"/>
              <a:headEnd/>
              <a:tailEnd/>
            </a:ln>
          </p:spPr>
          <p:txBody>
            <a:bodyPr lIns="92075" tIns="46038" rIns="92075" bIns="46038" anchor="ctr">
              <a:spAutoFit/>
            </a:bodyPr>
            <a:lstStyle/>
            <a:p>
              <a:endParaRPr lang="en-US"/>
            </a:p>
          </p:txBody>
        </p:sp>
        <p:sp>
          <p:nvSpPr>
            <p:cNvPr id="59" name="Rectangle 67"/>
            <p:cNvSpPr>
              <a:spLocks noChangeArrowheads="1"/>
            </p:cNvSpPr>
            <p:nvPr/>
          </p:nvSpPr>
          <p:spPr bwMode="auto">
            <a:xfrm>
              <a:off x="3120" y="3024"/>
              <a:ext cx="192" cy="720"/>
            </a:xfrm>
            <a:prstGeom prst="rect">
              <a:avLst/>
            </a:prstGeom>
            <a:solidFill>
              <a:srgbClr val="FF99CC"/>
            </a:solidFill>
            <a:ln w="9525" algn="ctr">
              <a:solidFill>
                <a:schemeClr val="tx1"/>
              </a:solidFill>
              <a:miter lim="800000"/>
              <a:headEnd/>
              <a:tailEnd/>
            </a:ln>
          </p:spPr>
          <p:txBody>
            <a:bodyPr lIns="92075" tIns="46038" rIns="92075" bIns="46038" anchor="ctr">
              <a:spAutoFit/>
            </a:bodyPr>
            <a:lstStyle/>
            <a:p>
              <a:endParaRPr lang="en-US"/>
            </a:p>
          </p:txBody>
        </p:sp>
        <p:sp>
          <p:nvSpPr>
            <p:cNvPr id="60" name="Rectangle 68"/>
            <p:cNvSpPr>
              <a:spLocks noChangeArrowheads="1"/>
            </p:cNvSpPr>
            <p:nvPr/>
          </p:nvSpPr>
          <p:spPr bwMode="auto">
            <a:xfrm>
              <a:off x="3360" y="3024"/>
              <a:ext cx="192" cy="720"/>
            </a:xfrm>
            <a:prstGeom prst="rect">
              <a:avLst/>
            </a:prstGeom>
            <a:solidFill>
              <a:srgbClr val="FF99CC"/>
            </a:solidFill>
            <a:ln w="9525" algn="ctr">
              <a:solidFill>
                <a:schemeClr val="tx1"/>
              </a:solidFill>
              <a:miter lim="800000"/>
              <a:headEnd/>
              <a:tailEnd/>
            </a:ln>
          </p:spPr>
          <p:txBody>
            <a:bodyPr lIns="92075" tIns="46038" rIns="92075" bIns="46038" anchor="ctr">
              <a:spAutoFit/>
            </a:bodyPr>
            <a:lstStyle/>
            <a:p>
              <a:endParaRPr lang="en-US"/>
            </a:p>
          </p:txBody>
        </p:sp>
        <p:sp>
          <p:nvSpPr>
            <p:cNvPr id="61" name="Line 69"/>
            <p:cNvSpPr>
              <a:spLocks noChangeShapeType="1"/>
            </p:cNvSpPr>
            <p:nvPr/>
          </p:nvSpPr>
          <p:spPr bwMode="auto">
            <a:xfrm flipV="1">
              <a:off x="3456" y="3648"/>
              <a:ext cx="0" cy="336"/>
            </a:xfrm>
            <a:prstGeom prst="line">
              <a:avLst/>
            </a:prstGeom>
            <a:noFill/>
            <a:ln w="9525">
              <a:solidFill>
                <a:schemeClr val="tx1"/>
              </a:solidFill>
              <a:round/>
              <a:headEnd/>
              <a:tailEnd/>
            </a:ln>
          </p:spPr>
          <p:txBody>
            <a:bodyPr lIns="92075" tIns="46038" rIns="92075" bIns="46038">
              <a:spAutoFit/>
            </a:bodyPr>
            <a:lstStyle/>
            <a:p>
              <a:endParaRPr lang="en-US"/>
            </a:p>
          </p:txBody>
        </p:sp>
        <p:sp>
          <p:nvSpPr>
            <p:cNvPr id="62" name="Line 65"/>
            <p:cNvSpPr>
              <a:spLocks noChangeShapeType="1"/>
            </p:cNvSpPr>
            <p:nvPr/>
          </p:nvSpPr>
          <p:spPr bwMode="auto">
            <a:xfrm flipV="1">
              <a:off x="2736" y="3648"/>
              <a:ext cx="144" cy="384"/>
            </a:xfrm>
            <a:prstGeom prst="line">
              <a:avLst/>
            </a:prstGeom>
            <a:noFill/>
            <a:ln w="9525">
              <a:solidFill>
                <a:schemeClr val="tx1"/>
              </a:solidFill>
              <a:round/>
              <a:headEnd/>
              <a:tailEnd/>
            </a:ln>
          </p:spPr>
          <p:txBody>
            <a:bodyPr lIns="92075" tIns="46038" rIns="92075" bIns="46038">
              <a:spAutoFit/>
            </a:bodyPr>
            <a:lstStyle/>
            <a:p>
              <a:endParaRPr lang="en-US"/>
            </a:p>
          </p:txBody>
        </p:sp>
        <p:sp>
          <p:nvSpPr>
            <p:cNvPr id="63" name="Rectangle 70"/>
            <p:cNvSpPr>
              <a:spLocks noChangeArrowheads="1"/>
            </p:cNvSpPr>
            <p:nvPr/>
          </p:nvSpPr>
          <p:spPr bwMode="auto">
            <a:xfrm>
              <a:off x="3648" y="3024"/>
              <a:ext cx="192" cy="720"/>
            </a:xfrm>
            <a:prstGeom prst="rect">
              <a:avLst/>
            </a:prstGeom>
            <a:solidFill>
              <a:srgbClr val="FF99CC"/>
            </a:solidFill>
            <a:ln w="9525" algn="ctr">
              <a:solidFill>
                <a:schemeClr val="tx1"/>
              </a:solidFill>
              <a:miter lim="800000"/>
              <a:headEnd/>
              <a:tailEnd/>
            </a:ln>
          </p:spPr>
          <p:txBody>
            <a:bodyPr lIns="92075" tIns="46038" rIns="92075" bIns="46038" anchor="ctr">
              <a:spAutoFit/>
            </a:bodyPr>
            <a:lstStyle/>
            <a:p>
              <a:endParaRPr lang="en-US"/>
            </a:p>
          </p:txBody>
        </p:sp>
        <p:sp>
          <p:nvSpPr>
            <p:cNvPr id="64" name="Rectangle 71"/>
            <p:cNvSpPr>
              <a:spLocks noChangeArrowheads="1"/>
            </p:cNvSpPr>
            <p:nvPr/>
          </p:nvSpPr>
          <p:spPr bwMode="auto">
            <a:xfrm>
              <a:off x="3984" y="3024"/>
              <a:ext cx="192" cy="720"/>
            </a:xfrm>
            <a:prstGeom prst="rect">
              <a:avLst/>
            </a:prstGeom>
            <a:solidFill>
              <a:srgbClr val="FF99CC"/>
            </a:solidFill>
            <a:ln w="9525" algn="ctr">
              <a:solidFill>
                <a:schemeClr val="tx1"/>
              </a:solidFill>
              <a:miter lim="800000"/>
              <a:headEnd/>
              <a:tailEnd/>
            </a:ln>
          </p:spPr>
          <p:txBody>
            <a:bodyPr lIns="92075" tIns="46038" rIns="92075" bIns="46038" anchor="ctr">
              <a:spAutoFit/>
            </a:bodyPr>
            <a:lstStyle/>
            <a:p>
              <a:endParaRPr lang="en-US"/>
            </a:p>
          </p:txBody>
        </p:sp>
        <p:sp>
          <p:nvSpPr>
            <p:cNvPr id="65" name="Line 73"/>
            <p:cNvSpPr>
              <a:spLocks noChangeShapeType="1"/>
            </p:cNvSpPr>
            <p:nvPr/>
          </p:nvSpPr>
          <p:spPr bwMode="auto">
            <a:xfrm flipV="1">
              <a:off x="4080" y="3648"/>
              <a:ext cx="0" cy="336"/>
            </a:xfrm>
            <a:prstGeom prst="line">
              <a:avLst/>
            </a:prstGeom>
            <a:noFill/>
            <a:ln w="9525">
              <a:solidFill>
                <a:schemeClr val="tx1"/>
              </a:solidFill>
              <a:round/>
              <a:headEnd/>
              <a:tailEnd/>
            </a:ln>
          </p:spPr>
          <p:txBody>
            <a:bodyPr lIns="92075" tIns="46038" rIns="92075" bIns="46038">
              <a:spAutoFit/>
            </a:bodyPr>
            <a:lstStyle/>
            <a:p>
              <a:endParaRPr lang="en-US"/>
            </a:p>
          </p:txBody>
        </p:sp>
        <p:sp>
          <p:nvSpPr>
            <p:cNvPr id="66" name="Rectangle 74"/>
            <p:cNvSpPr>
              <a:spLocks noChangeArrowheads="1"/>
            </p:cNvSpPr>
            <p:nvPr/>
          </p:nvSpPr>
          <p:spPr bwMode="auto">
            <a:xfrm>
              <a:off x="4512" y="3024"/>
              <a:ext cx="192" cy="720"/>
            </a:xfrm>
            <a:prstGeom prst="rect">
              <a:avLst/>
            </a:prstGeom>
            <a:solidFill>
              <a:srgbClr val="FF99CC"/>
            </a:solidFill>
            <a:ln w="9525" algn="ctr">
              <a:solidFill>
                <a:schemeClr val="tx1"/>
              </a:solidFill>
              <a:miter lim="800000"/>
              <a:headEnd/>
              <a:tailEnd/>
            </a:ln>
          </p:spPr>
          <p:txBody>
            <a:bodyPr lIns="92075" tIns="46038" rIns="92075" bIns="46038" anchor="ctr">
              <a:spAutoFit/>
            </a:bodyPr>
            <a:lstStyle/>
            <a:p>
              <a:endParaRPr lang="en-US"/>
            </a:p>
          </p:txBody>
        </p:sp>
      </p:grpSp>
    </p:spTree>
    <p:extLst>
      <p:ext uri="{BB962C8B-B14F-4D97-AF65-F5344CB8AC3E}">
        <p14:creationId xmlns:p14="http://schemas.microsoft.com/office/powerpoint/2010/main" val="237843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Smoothing using Binning Methods</a:t>
            </a:r>
            <a:endParaRPr lang="en-ID"/>
          </a:p>
        </p:txBody>
      </p:sp>
      <p:sp>
        <p:nvSpPr>
          <p:cNvPr id="3" name="Content Placeholder 2"/>
          <p:cNvSpPr>
            <a:spLocks noGrp="1"/>
          </p:cNvSpPr>
          <p:nvPr>
            <p:ph idx="1"/>
          </p:nvPr>
        </p:nvSpPr>
        <p:spPr>
          <a:xfrm>
            <a:off x="2933701" y="2438399"/>
            <a:ext cx="8770571" cy="4136571"/>
          </a:xfrm>
        </p:spPr>
        <p:txBody>
          <a:bodyPr>
            <a:normAutofit fontScale="92500" lnSpcReduction="10000"/>
          </a:bodyPr>
          <a:lstStyle/>
          <a:p>
            <a:pPr marL="274320" lvl="0" indent="-274320">
              <a:lnSpc>
                <a:spcPct val="90000"/>
              </a:lnSpc>
              <a:spcBef>
                <a:spcPct val="20000"/>
              </a:spcBef>
              <a:buClr>
                <a:srgbClr val="0BD0D9"/>
              </a:buClr>
              <a:buSzPct val="95000"/>
              <a:buNone/>
            </a:pPr>
            <a:r>
              <a:rPr lang="en-US">
                <a:solidFill>
                  <a:prstClr val="black"/>
                </a:solidFill>
              </a:rPr>
              <a:t>*  Sorted data for price (in dollars): 4, 8, 9, 15, 21, 21, 24, 25, 26, 28, 29, 34</a:t>
            </a:r>
          </a:p>
          <a:p>
            <a:pPr marL="274320" lvl="0" indent="-274320">
              <a:lnSpc>
                <a:spcPct val="90000"/>
              </a:lnSpc>
              <a:spcBef>
                <a:spcPct val="20000"/>
              </a:spcBef>
              <a:buClr>
                <a:srgbClr val="0BD0D9"/>
              </a:buClr>
              <a:buSzPct val="95000"/>
              <a:buNone/>
            </a:pPr>
            <a:r>
              <a:rPr lang="en-US">
                <a:solidFill>
                  <a:prstClr val="black"/>
                </a:solidFill>
              </a:rPr>
              <a:t>*  Partition into (</a:t>
            </a:r>
            <a:r>
              <a:rPr lang="en-US">
                <a:solidFill>
                  <a:srgbClr val="0000FF"/>
                </a:solidFill>
              </a:rPr>
              <a:t>equi-depth</a:t>
            </a:r>
            <a:r>
              <a:rPr lang="en-US">
                <a:solidFill>
                  <a:prstClr val="black"/>
                </a:solidFill>
              </a:rPr>
              <a:t>) bins:</a:t>
            </a:r>
          </a:p>
          <a:p>
            <a:pPr marL="274320" lvl="0" indent="-274320">
              <a:lnSpc>
                <a:spcPct val="90000"/>
              </a:lnSpc>
              <a:spcBef>
                <a:spcPct val="20000"/>
              </a:spcBef>
              <a:buClr>
                <a:srgbClr val="0BD0D9"/>
              </a:buClr>
              <a:buSzPct val="95000"/>
              <a:buNone/>
            </a:pPr>
            <a:r>
              <a:rPr lang="en-US">
                <a:solidFill>
                  <a:prstClr val="black"/>
                </a:solidFill>
              </a:rPr>
              <a:t>      - Bin 1: 4, 8, 9, 15</a:t>
            </a:r>
          </a:p>
          <a:p>
            <a:pPr marL="274320" lvl="0" indent="-274320">
              <a:lnSpc>
                <a:spcPct val="90000"/>
              </a:lnSpc>
              <a:spcBef>
                <a:spcPct val="20000"/>
              </a:spcBef>
              <a:buClr>
                <a:srgbClr val="0BD0D9"/>
              </a:buClr>
              <a:buSzPct val="95000"/>
              <a:buNone/>
            </a:pPr>
            <a:r>
              <a:rPr lang="en-US">
                <a:solidFill>
                  <a:prstClr val="black"/>
                </a:solidFill>
              </a:rPr>
              <a:t>      - Bin 2: 21, 21, 24, 25</a:t>
            </a:r>
          </a:p>
          <a:p>
            <a:pPr marL="274320" lvl="0" indent="-274320">
              <a:lnSpc>
                <a:spcPct val="90000"/>
              </a:lnSpc>
              <a:spcBef>
                <a:spcPct val="20000"/>
              </a:spcBef>
              <a:buClr>
                <a:srgbClr val="0BD0D9"/>
              </a:buClr>
              <a:buSzPct val="95000"/>
              <a:buNone/>
            </a:pPr>
            <a:r>
              <a:rPr lang="en-US">
                <a:solidFill>
                  <a:prstClr val="black"/>
                </a:solidFill>
              </a:rPr>
              <a:t>      - Bin 3: 26, 28, 29, 34</a:t>
            </a:r>
          </a:p>
          <a:p>
            <a:pPr marL="274320" lvl="0" indent="-274320">
              <a:lnSpc>
                <a:spcPct val="90000"/>
              </a:lnSpc>
              <a:spcBef>
                <a:spcPct val="20000"/>
              </a:spcBef>
              <a:buClr>
                <a:srgbClr val="0BD0D9"/>
              </a:buClr>
              <a:buSzPct val="95000"/>
              <a:buNone/>
            </a:pPr>
            <a:r>
              <a:rPr lang="en-US">
                <a:solidFill>
                  <a:prstClr val="black"/>
                </a:solidFill>
              </a:rPr>
              <a:t>*  Smoothing by bin means:</a:t>
            </a:r>
          </a:p>
          <a:p>
            <a:pPr marL="274320" lvl="0" indent="-274320">
              <a:lnSpc>
                <a:spcPct val="90000"/>
              </a:lnSpc>
              <a:spcBef>
                <a:spcPct val="20000"/>
              </a:spcBef>
              <a:buClr>
                <a:srgbClr val="0BD0D9"/>
              </a:buClr>
              <a:buSzPct val="95000"/>
              <a:buNone/>
            </a:pPr>
            <a:r>
              <a:rPr lang="en-US">
                <a:solidFill>
                  <a:prstClr val="black"/>
                </a:solidFill>
              </a:rPr>
              <a:t>      - Bin 1: 9, 9, 9, 9</a:t>
            </a:r>
          </a:p>
          <a:p>
            <a:pPr marL="274320" lvl="0" indent="-274320">
              <a:lnSpc>
                <a:spcPct val="90000"/>
              </a:lnSpc>
              <a:spcBef>
                <a:spcPct val="20000"/>
              </a:spcBef>
              <a:buClr>
                <a:srgbClr val="0BD0D9"/>
              </a:buClr>
              <a:buSzPct val="95000"/>
              <a:buNone/>
            </a:pPr>
            <a:r>
              <a:rPr lang="en-US">
                <a:solidFill>
                  <a:prstClr val="black"/>
                </a:solidFill>
              </a:rPr>
              <a:t>      - Bin 2: 23, 23, 23, 23</a:t>
            </a:r>
          </a:p>
          <a:p>
            <a:pPr marL="274320" lvl="0" indent="-274320">
              <a:lnSpc>
                <a:spcPct val="90000"/>
              </a:lnSpc>
              <a:spcBef>
                <a:spcPct val="20000"/>
              </a:spcBef>
              <a:buClr>
                <a:srgbClr val="0BD0D9"/>
              </a:buClr>
              <a:buSzPct val="95000"/>
              <a:buNone/>
            </a:pPr>
            <a:r>
              <a:rPr lang="en-US">
                <a:solidFill>
                  <a:prstClr val="black"/>
                </a:solidFill>
              </a:rPr>
              <a:t>      - Bin 3: 29, 29, 29, 29</a:t>
            </a:r>
          </a:p>
          <a:p>
            <a:pPr marL="274320" lvl="0" indent="-274320">
              <a:lnSpc>
                <a:spcPct val="90000"/>
              </a:lnSpc>
              <a:spcBef>
                <a:spcPct val="20000"/>
              </a:spcBef>
              <a:buClr>
                <a:srgbClr val="0BD0D9"/>
              </a:buClr>
              <a:buSzPct val="95000"/>
              <a:buNone/>
            </a:pPr>
            <a:r>
              <a:rPr lang="en-US">
                <a:solidFill>
                  <a:prstClr val="black"/>
                </a:solidFill>
              </a:rPr>
              <a:t>*  Smoothing by bin boundaries: </a:t>
            </a:r>
            <a:r>
              <a:rPr lang="en-US">
                <a:solidFill>
                  <a:srgbClr val="0000FF"/>
                </a:solidFill>
              </a:rPr>
              <a:t>[4,15],[21,25],[26,34]</a:t>
            </a:r>
          </a:p>
          <a:p>
            <a:pPr marL="274320" lvl="0" indent="-274320">
              <a:lnSpc>
                <a:spcPct val="90000"/>
              </a:lnSpc>
              <a:spcBef>
                <a:spcPct val="20000"/>
              </a:spcBef>
              <a:buClr>
                <a:srgbClr val="0BD0D9"/>
              </a:buClr>
              <a:buSzPct val="95000"/>
              <a:buNone/>
            </a:pPr>
            <a:r>
              <a:rPr lang="en-US">
                <a:solidFill>
                  <a:prstClr val="black"/>
                </a:solidFill>
              </a:rPr>
              <a:t>      - Bin 1: 4, 4, 4, 15</a:t>
            </a:r>
          </a:p>
          <a:p>
            <a:pPr marL="274320" lvl="0" indent="-274320">
              <a:lnSpc>
                <a:spcPct val="90000"/>
              </a:lnSpc>
              <a:spcBef>
                <a:spcPct val="20000"/>
              </a:spcBef>
              <a:buClr>
                <a:srgbClr val="0BD0D9"/>
              </a:buClr>
              <a:buSzPct val="95000"/>
              <a:buNone/>
            </a:pPr>
            <a:r>
              <a:rPr lang="en-US">
                <a:solidFill>
                  <a:prstClr val="black"/>
                </a:solidFill>
              </a:rPr>
              <a:t>      - Bin 2: 21, 21, 25, 25</a:t>
            </a:r>
          </a:p>
          <a:p>
            <a:pPr marL="274320" lvl="0" indent="-274320">
              <a:lnSpc>
                <a:spcPct val="90000"/>
              </a:lnSpc>
              <a:spcBef>
                <a:spcPct val="20000"/>
              </a:spcBef>
              <a:buClr>
                <a:srgbClr val="0BD0D9"/>
              </a:buClr>
              <a:buSzPct val="95000"/>
              <a:buNone/>
            </a:pPr>
            <a:r>
              <a:rPr lang="en-US">
                <a:solidFill>
                  <a:prstClr val="black"/>
                </a:solidFill>
              </a:rPr>
              <a:t>      - Bin 3: 26, 26, 26, 34</a:t>
            </a:r>
          </a:p>
        </p:txBody>
      </p:sp>
    </p:spTree>
    <p:extLst>
      <p:ext uri="{BB962C8B-B14F-4D97-AF65-F5344CB8AC3E}">
        <p14:creationId xmlns:p14="http://schemas.microsoft.com/office/powerpoint/2010/main" val="3694907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Cluster Analysis</a:t>
            </a:r>
            <a:endParaRPr lang="en-ID"/>
          </a:p>
        </p:txBody>
      </p:sp>
      <p:sp>
        <p:nvSpPr>
          <p:cNvPr id="5" name="AutoShape 3"/>
          <p:cNvSpPr>
            <a:spLocks noChangeArrowheads="1"/>
          </p:cNvSpPr>
          <p:nvPr/>
        </p:nvSpPr>
        <p:spPr bwMode="auto">
          <a:xfrm>
            <a:off x="9047170" y="6111875"/>
            <a:ext cx="142875" cy="146050"/>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6" name="AutoShape 4"/>
          <p:cNvSpPr>
            <a:spLocks noChangeArrowheads="1"/>
          </p:cNvSpPr>
          <p:nvPr/>
        </p:nvSpPr>
        <p:spPr bwMode="auto">
          <a:xfrm>
            <a:off x="6126170" y="6291262"/>
            <a:ext cx="142875" cy="146050"/>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7" name="AutoShape 5"/>
          <p:cNvSpPr>
            <a:spLocks noChangeArrowheads="1"/>
          </p:cNvSpPr>
          <p:nvPr/>
        </p:nvSpPr>
        <p:spPr bwMode="auto">
          <a:xfrm>
            <a:off x="9424995" y="2865437"/>
            <a:ext cx="142875" cy="146050"/>
          </a:xfrm>
          <a:prstGeom prst="flowChartConnector">
            <a:avLst/>
          </a:prstGeom>
          <a:solidFill>
            <a:schemeClr val="accent1"/>
          </a:solidFill>
          <a:ln w="9525">
            <a:solidFill>
              <a:schemeClr val="tx1"/>
            </a:solidFill>
            <a:round/>
            <a:headEnd/>
            <a:tailEnd/>
          </a:ln>
        </p:spPr>
        <p:txBody>
          <a:bodyPr wrap="none" anchor="ctr"/>
          <a:lstStyle/>
          <a:p>
            <a:endParaRPr lang="en-US"/>
          </a:p>
        </p:txBody>
      </p:sp>
      <p:grpSp>
        <p:nvGrpSpPr>
          <p:cNvPr id="8" name="Group 6"/>
          <p:cNvGrpSpPr>
            <a:grpSpLocks/>
          </p:cNvGrpSpPr>
          <p:nvPr/>
        </p:nvGrpSpPr>
        <p:grpSpPr bwMode="auto">
          <a:xfrm>
            <a:off x="6491295" y="5195887"/>
            <a:ext cx="173037" cy="173038"/>
            <a:chOff x="1900" y="3589"/>
            <a:chExt cx="109" cy="109"/>
          </a:xfrm>
        </p:grpSpPr>
        <p:sp>
          <p:nvSpPr>
            <p:cNvPr id="9" name="Line 7"/>
            <p:cNvSpPr>
              <a:spLocks noChangeShapeType="1"/>
            </p:cNvSpPr>
            <p:nvPr/>
          </p:nvSpPr>
          <p:spPr bwMode="auto">
            <a:xfrm>
              <a:off x="1900" y="3637"/>
              <a:ext cx="109" cy="0"/>
            </a:xfrm>
            <a:prstGeom prst="line">
              <a:avLst/>
            </a:prstGeom>
            <a:noFill/>
            <a:ln w="9525">
              <a:solidFill>
                <a:schemeClr val="tx1"/>
              </a:solidFill>
              <a:round/>
              <a:headEnd/>
              <a:tailEnd/>
            </a:ln>
          </p:spPr>
          <p:txBody>
            <a:bodyPr wrap="none" anchor="ctr"/>
            <a:lstStyle/>
            <a:p>
              <a:endParaRPr lang="en-US"/>
            </a:p>
          </p:txBody>
        </p:sp>
        <p:sp>
          <p:nvSpPr>
            <p:cNvPr id="10" name="Line 8"/>
            <p:cNvSpPr>
              <a:spLocks noChangeShapeType="1"/>
            </p:cNvSpPr>
            <p:nvPr/>
          </p:nvSpPr>
          <p:spPr bwMode="auto">
            <a:xfrm rot="-5400000">
              <a:off x="1896" y="3644"/>
              <a:ext cx="109" cy="0"/>
            </a:xfrm>
            <a:prstGeom prst="line">
              <a:avLst/>
            </a:prstGeom>
            <a:noFill/>
            <a:ln w="9525">
              <a:solidFill>
                <a:schemeClr val="tx1"/>
              </a:solidFill>
              <a:round/>
              <a:headEnd/>
              <a:tailEnd/>
            </a:ln>
          </p:spPr>
          <p:txBody>
            <a:bodyPr wrap="none" anchor="ctr"/>
            <a:lstStyle/>
            <a:p>
              <a:endParaRPr lang="en-US"/>
            </a:p>
          </p:txBody>
        </p:sp>
      </p:grpSp>
      <p:grpSp>
        <p:nvGrpSpPr>
          <p:cNvPr id="11" name="Group 9"/>
          <p:cNvGrpSpPr>
            <a:grpSpLocks/>
          </p:cNvGrpSpPr>
          <p:nvPr/>
        </p:nvGrpSpPr>
        <p:grpSpPr bwMode="auto">
          <a:xfrm>
            <a:off x="7510470" y="3976687"/>
            <a:ext cx="173037" cy="173038"/>
            <a:chOff x="1900" y="3589"/>
            <a:chExt cx="109" cy="109"/>
          </a:xfrm>
        </p:grpSpPr>
        <p:sp>
          <p:nvSpPr>
            <p:cNvPr id="12" name="Line 10"/>
            <p:cNvSpPr>
              <a:spLocks noChangeShapeType="1"/>
            </p:cNvSpPr>
            <p:nvPr/>
          </p:nvSpPr>
          <p:spPr bwMode="auto">
            <a:xfrm>
              <a:off x="1900" y="3637"/>
              <a:ext cx="109" cy="0"/>
            </a:xfrm>
            <a:prstGeom prst="line">
              <a:avLst/>
            </a:prstGeom>
            <a:noFill/>
            <a:ln w="9525">
              <a:solidFill>
                <a:schemeClr val="tx1"/>
              </a:solidFill>
              <a:round/>
              <a:headEnd/>
              <a:tailEnd/>
            </a:ln>
          </p:spPr>
          <p:txBody>
            <a:bodyPr wrap="none" anchor="ctr"/>
            <a:lstStyle/>
            <a:p>
              <a:endParaRPr lang="en-US"/>
            </a:p>
          </p:txBody>
        </p:sp>
        <p:sp>
          <p:nvSpPr>
            <p:cNvPr id="13" name="Line 11"/>
            <p:cNvSpPr>
              <a:spLocks noChangeShapeType="1"/>
            </p:cNvSpPr>
            <p:nvPr/>
          </p:nvSpPr>
          <p:spPr bwMode="auto">
            <a:xfrm rot="-5400000">
              <a:off x="1896" y="3644"/>
              <a:ext cx="109" cy="0"/>
            </a:xfrm>
            <a:prstGeom prst="line">
              <a:avLst/>
            </a:prstGeom>
            <a:noFill/>
            <a:ln w="9525">
              <a:solidFill>
                <a:schemeClr val="tx1"/>
              </a:solidFill>
              <a:round/>
              <a:headEnd/>
              <a:tailEnd/>
            </a:ln>
          </p:spPr>
          <p:txBody>
            <a:bodyPr wrap="none" anchor="ctr"/>
            <a:lstStyle/>
            <a:p>
              <a:endParaRPr lang="en-US"/>
            </a:p>
          </p:txBody>
        </p:sp>
      </p:grpSp>
      <p:grpSp>
        <p:nvGrpSpPr>
          <p:cNvPr id="14" name="Group 12"/>
          <p:cNvGrpSpPr>
            <a:grpSpLocks/>
          </p:cNvGrpSpPr>
          <p:nvPr/>
        </p:nvGrpSpPr>
        <p:grpSpPr bwMode="auto">
          <a:xfrm>
            <a:off x="5273682" y="4310062"/>
            <a:ext cx="173038" cy="173038"/>
            <a:chOff x="1900" y="3589"/>
            <a:chExt cx="109" cy="109"/>
          </a:xfrm>
        </p:grpSpPr>
        <p:sp>
          <p:nvSpPr>
            <p:cNvPr id="15" name="Line 13"/>
            <p:cNvSpPr>
              <a:spLocks noChangeShapeType="1"/>
            </p:cNvSpPr>
            <p:nvPr/>
          </p:nvSpPr>
          <p:spPr bwMode="auto">
            <a:xfrm>
              <a:off x="1900" y="3637"/>
              <a:ext cx="109" cy="0"/>
            </a:xfrm>
            <a:prstGeom prst="line">
              <a:avLst/>
            </a:prstGeom>
            <a:noFill/>
            <a:ln w="9525">
              <a:solidFill>
                <a:schemeClr val="tx1"/>
              </a:solidFill>
              <a:round/>
              <a:headEnd/>
              <a:tailEnd/>
            </a:ln>
          </p:spPr>
          <p:txBody>
            <a:bodyPr wrap="none" anchor="ctr"/>
            <a:lstStyle/>
            <a:p>
              <a:endParaRPr lang="en-US"/>
            </a:p>
          </p:txBody>
        </p:sp>
        <p:sp>
          <p:nvSpPr>
            <p:cNvPr id="16" name="Line 14"/>
            <p:cNvSpPr>
              <a:spLocks noChangeShapeType="1"/>
            </p:cNvSpPr>
            <p:nvPr/>
          </p:nvSpPr>
          <p:spPr bwMode="auto">
            <a:xfrm rot="-5400000">
              <a:off x="1896" y="3644"/>
              <a:ext cx="109" cy="0"/>
            </a:xfrm>
            <a:prstGeom prst="line">
              <a:avLst/>
            </a:prstGeom>
            <a:noFill/>
            <a:ln w="9525">
              <a:solidFill>
                <a:schemeClr val="tx1"/>
              </a:solidFill>
              <a:round/>
              <a:headEnd/>
              <a:tailEnd/>
            </a:ln>
          </p:spPr>
          <p:txBody>
            <a:bodyPr wrap="none" anchor="ctr"/>
            <a:lstStyle/>
            <a:p>
              <a:endParaRPr lang="en-US"/>
            </a:p>
          </p:txBody>
        </p:sp>
      </p:grpSp>
      <p:grpSp>
        <p:nvGrpSpPr>
          <p:cNvPr id="17" name="Group 15"/>
          <p:cNvGrpSpPr>
            <a:grpSpLocks/>
          </p:cNvGrpSpPr>
          <p:nvPr/>
        </p:nvGrpSpPr>
        <p:grpSpPr bwMode="auto">
          <a:xfrm>
            <a:off x="4254507" y="2408237"/>
            <a:ext cx="6016625" cy="4113213"/>
            <a:chOff x="1028" y="1418"/>
            <a:chExt cx="3790" cy="2591"/>
          </a:xfrm>
        </p:grpSpPr>
        <p:sp>
          <p:nvSpPr>
            <p:cNvPr id="18" name="AutoShape 16"/>
            <p:cNvSpPr>
              <a:spLocks noChangeArrowheads="1"/>
            </p:cNvSpPr>
            <p:nvPr/>
          </p:nvSpPr>
          <p:spPr bwMode="auto">
            <a:xfrm>
              <a:off x="1755" y="2737"/>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19" name="AutoShape 17"/>
            <p:cNvSpPr>
              <a:spLocks noChangeArrowheads="1"/>
            </p:cNvSpPr>
            <p:nvPr/>
          </p:nvSpPr>
          <p:spPr bwMode="auto">
            <a:xfrm>
              <a:off x="1633" y="2615"/>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20" name="AutoShape 18"/>
            <p:cNvSpPr>
              <a:spLocks noChangeArrowheads="1"/>
            </p:cNvSpPr>
            <p:nvPr/>
          </p:nvSpPr>
          <p:spPr bwMode="auto">
            <a:xfrm>
              <a:off x="1948" y="2630"/>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21" name="AutoShape 19"/>
            <p:cNvSpPr>
              <a:spLocks noChangeArrowheads="1"/>
            </p:cNvSpPr>
            <p:nvPr/>
          </p:nvSpPr>
          <p:spPr bwMode="auto">
            <a:xfrm>
              <a:off x="1797" y="2416"/>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22" name="AutoShape 20"/>
            <p:cNvSpPr>
              <a:spLocks noChangeArrowheads="1"/>
            </p:cNvSpPr>
            <p:nvPr/>
          </p:nvSpPr>
          <p:spPr bwMode="auto">
            <a:xfrm>
              <a:off x="1575" y="2757"/>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23" name="AutoShape 21"/>
            <p:cNvSpPr>
              <a:spLocks noChangeArrowheads="1"/>
            </p:cNvSpPr>
            <p:nvPr/>
          </p:nvSpPr>
          <p:spPr bwMode="auto">
            <a:xfrm>
              <a:off x="1662" y="2462"/>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24" name="AutoShape 22"/>
            <p:cNvSpPr>
              <a:spLocks noChangeArrowheads="1"/>
            </p:cNvSpPr>
            <p:nvPr/>
          </p:nvSpPr>
          <p:spPr bwMode="auto">
            <a:xfrm>
              <a:off x="3169" y="2124"/>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25" name="AutoShape 23"/>
            <p:cNvSpPr>
              <a:spLocks noChangeArrowheads="1"/>
            </p:cNvSpPr>
            <p:nvPr/>
          </p:nvSpPr>
          <p:spPr bwMode="auto">
            <a:xfrm>
              <a:off x="3100" y="2521"/>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26" name="AutoShape 24"/>
            <p:cNvSpPr>
              <a:spLocks noChangeArrowheads="1"/>
            </p:cNvSpPr>
            <p:nvPr/>
          </p:nvSpPr>
          <p:spPr bwMode="auto">
            <a:xfrm>
              <a:off x="3333" y="2298"/>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27" name="AutoShape 25"/>
            <p:cNvSpPr>
              <a:spLocks noChangeArrowheads="1"/>
            </p:cNvSpPr>
            <p:nvPr/>
          </p:nvSpPr>
          <p:spPr bwMode="auto">
            <a:xfrm>
              <a:off x="3010" y="2339"/>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28" name="AutoShape 26"/>
            <p:cNvSpPr>
              <a:spLocks noChangeArrowheads="1"/>
            </p:cNvSpPr>
            <p:nvPr/>
          </p:nvSpPr>
          <p:spPr bwMode="auto">
            <a:xfrm>
              <a:off x="3706" y="2372"/>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29" name="AutoShape 27"/>
            <p:cNvSpPr>
              <a:spLocks noChangeArrowheads="1"/>
            </p:cNvSpPr>
            <p:nvPr/>
          </p:nvSpPr>
          <p:spPr bwMode="auto">
            <a:xfrm>
              <a:off x="3594" y="2568"/>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30" name="Rectangle 28"/>
            <p:cNvSpPr>
              <a:spLocks noChangeArrowheads="1"/>
            </p:cNvSpPr>
            <p:nvPr/>
          </p:nvSpPr>
          <p:spPr bwMode="auto">
            <a:xfrm>
              <a:off x="1028" y="1418"/>
              <a:ext cx="3790" cy="2591"/>
            </a:xfrm>
            <a:prstGeom prst="rect">
              <a:avLst/>
            </a:prstGeom>
            <a:noFill/>
            <a:ln w="9525">
              <a:solidFill>
                <a:schemeClr val="tx1"/>
              </a:solidFill>
              <a:miter lim="800000"/>
              <a:headEnd/>
              <a:tailEnd/>
            </a:ln>
          </p:spPr>
          <p:txBody>
            <a:bodyPr wrap="none" anchor="ctr"/>
            <a:lstStyle/>
            <a:p>
              <a:endParaRPr lang="en-US"/>
            </a:p>
          </p:txBody>
        </p:sp>
        <p:sp>
          <p:nvSpPr>
            <p:cNvPr id="31" name="AutoShape 29"/>
            <p:cNvSpPr>
              <a:spLocks noChangeArrowheads="1"/>
            </p:cNvSpPr>
            <p:nvPr/>
          </p:nvSpPr>
          <p:spPr bwMode="auto">
            <a:xfrm>
              <a:off x="1963" y="2828"/>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32" name="AutoShape 30"/>
            <p:cNvSpPr>
              <a:spLocks noChangeArrowheads="1"/>
            </p:cNvSpPr>
            <p:nvPr/>
          </p:nvSpPr>
          <p:spPr bwMode="auto">
            <a:xfrm>
              <a:off x="2359" y="2851"/>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33" name="AutoShape 31"/>
            <p:cNvSpPr>
              <a:spLocks noChangeArrowheads="1"/>
            </p:cNvSpPr>
            <p:nvPr/>
          </p:nvSpPr>
          <p:spPr bwMode="auto">
            <a:xfrm>
              <a:off x="3380" y="2616"/>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34" name="AutoShape 32"/>
            <p:cNvSpPr>
              <a:spLocks noChangeArrowheads="1"/>
            </p:cNvSpPr>
            <p:nvPr/>
          </p:nvSpPr>
          <p:spPr bwMode="auto">
            <a:xfrm>
              <a:off x="2819" y="2928"/>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35" name="AutoShape 33"/>
            <p:cNvSpPr>
              <a:spLocks noChangeArrowheads="1"/>
            </p:cNvSpPr>
            <p:nvPr/>
          </p:nvSpPr>
          <p:spPr bwMode="auto">
            <a:xfrm>
              <a:off x="2651" y="3242"/>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36" name="AutoShape 34"/>
            <p:cNvSpPr>
              <a:spLocks noChangeArrowheads="1"/>
            </p:cNvSpPr>
            <p:nvPr/>
          </p:nvSpPr>
          <p:spPr bwMode="auto">
            <a:xfrm>
              <a:off x="2746" y="3110"/>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37" name="AutoShape 35"/>
            <p:cNvSpPr>
              <a:spLocks noChangeArrowheads="1"/>
            </p:cNvSpPr>
            <p:nvPr/>
          </p:nvSpPr>
          <p:spPr bwMode="auto">
            <a:xfrm>
              <a:off x="2070" y="2452"/>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38" name="AutoShape 36"/>
            <p:cNvSpPr>
              <a:spLocks noChangeArrowheads="1"/>
            </p:cNvSpPr>
            <p:nvPr/>
          </p:nvSpPr>
          <p:spPr bwMode="auto">
            <a:xfrm>
              <a:off x="2466" y="3057"/>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39" name="AutoShape 37"/>
            <p:cNvSpPr>
              <a:spLocks noChangeArrowheads="1"/>
            </p:cNvSpPr>
            <p:nvPr/>
          </p:nvSpPr>
          <p:spPr bwMode="auto">
            <a:xfrm>
              <a:off x="2462" y="3208"/>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40" name="AutoShape 38"/>
            <p:cNvSpPr>
              <a:spLocks noChangeArrowheads="1"/>
            </p:cNvSpPr>
            <p:nvPr/>
          </p:nvSpPr>
          <p:spPr bwMode="auto">
            <a:xfrm>
              <a:off x="2082" y="2246"/>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41" name="AutoShape 39"/>
            <p:cNvSpPr>
              <a:spLocks noChangeArrowheads="1"/>
            </p:cNvSpPr>
            <p:nvPr/>
          </p:nvSpPr>
          <p:spPr bwMode="auto">
            <a:xfrm>
              <a:off x="2887" y="1942"/>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42" name="AutoShape 40"/>
            <p:cNvSpPr>
              <a:spLocks noChangeArrowheads="1"/>
            </p:cNvSpPr>
            <p:nvPr/>
          </p:nvSpPr>
          <p:spPr bwMode="auto">
            <a:xfrm>
              <a:off x="2001" y="2066"/>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43" name="AutoShape 41"/>
            <p:cNvSpPr>
              <a:spLocks noChangeArrowheads="1"/>
            </p:cNvSpPr>
            <p:nvPr/>
          </p:nvSpPr>
          <p:spPr bwMode="auto">
            <a:xfrm>
              <a:off x="2552" y="2752"/>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44" name="AutoShape 42"/>
            <p:cNvSpPr>
              <a:spLocks noChangeArrowheads="1"/>
            </p:cNvSpPr>
            <p:nvPr/>
          </p:nvSpPr>
          <p:spPr bwMode="auto">
            <a:xfrm>
              <a:off x="2656" y="2904"/>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45" name="AutoShape 43"/>
            <p:cNvSpPr>
              <a:spLocks noChangeArrowheads="1"/>
            </p:cNvSpPr>
            <p:nvPr/>
          </p:nvSpPr>
          <p:spPr bwMode="auto">
            <a:xfrm>
              <a:off x="2880" y="3217"/>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46" name="Freeform 44"/>
            <p:cNvSpPr>
              <a:spLocks/>
            </p:cNvSpPr>
            <p:nvPr/>
          </p:nvSpPr>
          <p:spPr bwMode="auto">
            <a:xfrm>
              <a:off x="2795" y="1842"/>
              <a:ext cx="1101" cy="1077"/>
            </a:xfrm>
            <a:custGeom>
              <a:avLst/>
              <a:gdLst>
                <a:gd name="T0" fmla="*/ 1041 w 1101"/>
                <a:gd name="T1" fmla="*/ 294 h 1077"/>
                <a:gd name="T2" fmla="*/ 1077 w 1101"/>
                <a:gd name="T3" fmla="*/ 485 h 1077"/>
                <a:gd name="T4" fmla="*/ 1013 w 1101"/>
                <a:gd name="T5" fmla="*/ 930 h 1077"/>
                <a:gd name="T6" fmla="*/ 950 w 1101"/>
                <a:gd name="T7" fmla="*/ 1040 h 1077"/>
                <a:gd name="T8" fmla="*/ 850 w 1101"/>
                <a:gd name="T9" fmla="*/ 1076 h 1077"/>
                <a:gd name="T10" fmla="*/ 595 w 1101"/>
                <a:gd name="T11" fmla="*/ 1040 h 1077"/>
                <a:gd name="T12" fmla="*/ 486 w 1101"/>
                <a:gd name="T13" fmla="*/ 994 h 1077"/>
                <a:gd name="T14" fmla="*/ 459 w 1101"/>
                <a:gd name="T15" fmla="*/ 985 h 1077"/>
                <a:gd name="T16" fmla="*/ 322 w 1101"/>
                <a:gd name="T17" fmla="*/ 876 h 1077"/>
                <a:gd name="T18" fmla="*/ 232 w 1101"/>
                <a:gd name="T19" fmla="*/ 803 h 1077"/>
                <a:gd name="T20" fmla="*/ 104 w 1101"/>
                <a:gd name="T21" fmla="*/ 685 h 1077"/>
                <a:gd name="T22" fmla="*/ 4 w 1101"/>
                <a:gd name="T23" fmla="*/ 449 h 1077"/>
                <a:gd name="T24" fmla="*/ 13 w 1101"/>
                <a:gd name="T25" fmla="*/ 130 h 1077"/>
                <a:gd name="T26" fmla="*/ 186 w 1101"/>
                <a:gd name="T27" fmla="*/ 21 h 1077"/>
                <a:gd name="T28" fmla="*/ 222 w 1101"/>
                <a:gd name="T29" fmla="*/ 12 h 1077"/>
                <a:gd name="T30" fmla="*/ 422 w 1101"/>
                <a:gd name="T31" fmla="*/ 30 h 1077"/>
                <a:gd name="T32" fmla="*/ 577 w 1101"/>
                <a:gd name="T33" fmla="*/ 103 h 1077"/>
                <a:gd name="T34" fmla="*/ 695 w 1101"/>
                <a:gd name="T35" fmla="*/ 176 h 1077"/>
                <a:gd name="T36" fmla="*/ 768 w 1101"/>
                <a:gd name="T37" fmla="*/ 203 h 1077"/>
                <a:gd name="T38" fmla="*/ 1041 w 1101"/>
                <a:gd name="T39" fmla="*/ 294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p:spPr>
          <p:txBody>
            <a:bodyPr wrap="none" anchor="ctr"/>
            <a:lstStyle/>
            <a:p>
              <a:endParaRPr lang="en-US"/>
            </a:p>
          </p:txBody>
        </p:sp>
        <p:sp>
          <p:nvSpPr>
            <p:cNvPr id="47" name="Freeform 45"/>
            <p:cNvSpPr>
              <a:spLocks/>
            </p:cNvSpPr>
            <p:nvPr/>
          </p:nvSpPr>
          <p:spPr bwMode="auto">
            <a:xfrm>
              <a:off x="2291" y="2591"/>
              <a:ext cx="918" cy="965"/>
            </a:xfrm>
            <a:custGeom>
              <a:avLst/>
              <a:gdLst>
                <a:gd name="T0" fmla="*/ 227 w 918"/>
                <a:gd name="T1" fmla="*/ 818 h 965"/>
                <a:gd name="T2" fmla="*/ 191 w 918"/>
                <a:gd name="T3" fmla="*/ 782 h 965"/>
                <a:gd name="T4" fmla="*/ 118 w 918"/>
                <a:gd name="T5" fmla="*/ 737 h 965"/>
                <a:gd name="T6" fmla="*/ 81 w 918"/>
                <a:gd name="T7" fmla="*/ 700 h 965"/>
                <a:gd name="T8" fmla="*/ 45 w 918"/>
                <a:gd name="T9" fmla="*/ 646 h 965"/>
                <a:gd name="T10" fmla="*/ 0 w 918"/>
                <a:gd name="T11" fmla="*/ 464 h 965"/>
                <a:gd name="T12" fmla="*/ 9 w 918"/>
                <a:gd name="T13" fmla="*/ 200 h 965"/>
                <a:gd name="T14" fmla="*/ 81 w 918"/>
                <a:gd name="T15" fmla="*/ 136 h 965"/>
                <a:gd name="T16" fmla="*/ 291 w 918"/>
                <a:gd name="T17" fmla="*/ 0 h 965"/>
                <a:gd name="T18" fmla="*/ 391 w 918"/>
                <a:gd name="T19" fmla="*/ 18 h 965"/>
                <a:gd name="T20" fmla="*/ 491 w 918"/>
                <a:gd name="T21" fmla="*/ 55 h 965"/>
                <a:gd name="T22" fmla="*/ 691 w 918"/>
                <a:gd name="T23" fmla="*/ 164 h 965"/>
                <a:gd name="T24" fmla="*/ 718 w 918"/>
                <a:gd name="T25" fmla="*/ 218 h 965"/>
                <a:gd name="T26" fmla="*/ 745 w 918"/>
                <a:gd name="T27" fmla="*/ 246 h 965"/>
                <a:gd name="T28" fmla="*/ 809 w 918"/>
                <a:gd name="T29" fmla="*/ 346 h 965"/>
                <a:gd name="T30" fmla="*/ 845 w 918"/>
                <a:gd name="T31" fmla="*/ 427 h 965"/>
                <a:gd name="T32" fmla="*/ 863 w 918"/>
                <a:gd name="T33" fmla="*/ 518 h 965"/>
                <a:gd name="T34" fmla="*/ 890 w 918"/>
                <a:gd name="T35" fmla="*/ 609 h 965"/>
                <a:gd name="T36" fmla="*/ 918 w 918"/>
                <a:gd name="T37" fmla="*/ 773 h 965"/>
                <a:gd name="T38" fmla="*/ 827 w 918"/>
                <a:gd name="T39" fmla="*/ 927 h 965"/>
                <a:gd name="T40" fmla="*/ 754 w 918"/>
                <a:gd name="T41" fmla="*/ 946 h 965"/>
                <a:gd name="T42" fmla="*/ 718 w 918"/>
                <a:gd name="T43" fmla="*/ 955 h 965"/>
                <a:gd name="T44" fmla="*/ 354 w 918"/>
                <a:gd name="T45" fmla="*/ 937 h 965"/>
                <a:gd name="T46" fmla="*/ 245 w 918"/>
                <a:gd name="T47" fmla="*/ 864 h 965"/>
                <a:gd name="T48" fmla="*/ 227 w 918"/>
                <a:gd name="T49" fmla="*/ 818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p:spPr>
          <p:txBody>
            <a:bodyPr wrap="none" anchor="ctr"/>
            <a:lstStyle/>
            <a:p>
              <a:endParaRPr lang="en-US"/>
            </a:p>
          </p:txBody>
        </p:sp>
        <p:sp>
          <p:nvSpPr>
            <p:cNvPr id="48" name="Freeform 46"/>
            <p:cNvSpPr>
              <a:spLocks/>
            </p:cNvSpPr>
            <p:nvPr/>
          </p:nvSpPr>
          <p:spPr bwMode="auto">
            <a:xfrm>
              <a:off x="1473" y="1882"/>
              <a:ext cx="869" cy="1173"/>
            </a:xfrm>
            <a:custGeom>
              <a:avLst/>
              <a:gdLst>
                <a:gd name="T0" fmla="*/ 754 w 869"/>
                <a:gd name="T1" fmla="*/ 791 h 1173"/>
                <a:gd name="T2" fmla="*/ 699 w 869"/>
                <a:gd name="T3" fmla="*/ 945 h 1173"/>
                <a:gd name="T4" fmla="*/ 654 w 869"/>
                <a:gd name="T5" fmla="*/ 1082 h 1173"/>
                <a:gd name="T6" fmla="*/ 636 w 869"/>
                <a:gd name="T7" fmla="*/ 1136 h 1173"/>
                <a:gd name="T8" fmla="*/ 618 w 869"/>
                <a:gd name="T9" fmla="*/ 1155 h 1173"/>
                <a:gd name="T10" fmla="*/ 563 w 869"/>
                <a:gd name="T11" fmla="*/ 1173 h 1173"/>
                <a:gd name="T12" fmla="*/ 290 w 869"/>
                <a:gd name="T13" fmla="*/ 1145 h 1173"/>
                <a:gd name="T14" fmla="*/ 127 w 869"/>
                <a:gd name="T15" fmla="*/ 1073 h 1173"/>
                <a:gd name="T16" fmla="*/ 36 w 869"/>
                <a:gd name="T17" fmla="*/ 1009 h 1173"/>
                <a:gd name="T18" fmla="*/ 0 w 869"/>
                <a:gd name="T19" fmla="*/ 955 h 1173"/>
                <a:gd name="T20" fmla="*/ 81 w 869"/>
                <a:gd name="T21" fmla="*/ 500 h 1173"/>
                <a:gd name="T22" fmla="*/ 109 w 869"/>
                <a:gd name="T23" fmla="*/ 236 h 1173"/>
                <a:gd name="T24" fmla="*/ 154 w 869"/>
                <a:gd name="T25" fmla="*/ 164 h 1173"/>
                <a:gd name="T26" fmla="*/ 200 w 869"/>
                <a:gd name="T27" fmla="*/ 136 h 1173"/>
                <a:gd name="T28" fmla="*/ 309 w 869"/>
                <a:gd name="T29" fmla="*/ 73 h 1173"/>
                <a:gd name="T30" fmla="*/ 354 w 869"/>
                <a:gd name="T31" fmla="*/ 45 h 1173"/>
                <a:gd name="T32" fmla="*/ 427 w 869"/>
                <a:gd name="T33" fmla="*/ 0 h 1173"/>
                <a:gd name="T34" fmla="*/ 709 w 869"/>
                <a:gd name="T35" fmla="*/ 82 h 1173"/>
                <a:gd name="T36" fmla="*/ 809 w 869"/>
                <a:gd name="T37" fmla="*/ 200 h 1173"/>
                <a:gd name="T38" fmla="*/ 845 w 869"/>
                <a:gd name="T39" fmla="*/ 255 h 1173"/>
                <a:gd name="T40" fmla="*/ 863 w 869"/>
                <a:gd name="T41" fmla="*/ 309 h 1173"/>
                <a:gd name="T42" fmla="*/ 790 w 869"/>
                <a:gd name="T43" fmla="*/ 709 h 1173"/>
                <a:gd name="T44" fmla="*/ 754 w 869"/>
                <a:gd name="T45" fmla="*/ 791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p:spPr>
          <p:txBody>
            <a:bodyPr wrap="none" anchor="ctr"/>
            <a:lstStyle/>
            <a:p>
              <a:endParaRPr lang="en-US"/>
            </a:p>
          </p:txBody>
        </p:sp>
      </p:grpSp>
      <p:sp>
        <p:nvSpPr>
          <p:cNvPr id="49" name="Line 47"/>
          <p:cNvSpPr>
            <a:spLocks noChangeShapeType="1"/>
          </p:cNvSpPr>
          <p:nvPr/>
        </p:nvSpPr>
        <p:spPr bwMode="auto">
          <a:xfrm>
            <a:off x="3416307" y="3398837"/>
            <a:ext cx="1447800" cy="457200"/>
          </a:xfrm>
          <a:prstGeom prst="line">
            <a:avLst/>
          </a:prstGeom>
          <a:noFill/>
          <a:ln w="9525">
            <a:solidFill>
              <a:srgbClr val="0000FF"/>
            </a:solidFill>
            <a:round/>
            <a:headEnd/>
            <a:tailEnd/>
          </a:ln>
        </p:spPr>
        <p:txBody>
          <a:bodyPr lIns="92075" tIns="46038" rIns="92075" bIns="46038">
            <a:spAutoFit/>
          </a:bodyPr>
          <a:lstStyle/>
          <a:p>
            <a:endParaRPr lang="en-US"/>
          </a:p>
        </p:txBody>
      </p:sp>
      <p:sp>
        <p:nvSpPr>
          <p:cNvPr id="50" name="Text Box 48"/>
          <p:cNvSpPr txBox="1">
            <a:spLocks noChangeArrowheads="1"/>
          </p:cNvSpPr>
          <p:nvPr/>
        </p:nvSpPr>
        <p:spPr bwMode="auto">
          <a:xfrm>
            <a:off x="2806707" y="2917825"/>
            <a:ext cx="1130300" cy="519112"/>
          </a:xfrm>
          <a:prstGeom prst="rect">
            <a:avLst/>
          </a:prstGeom>
          <a:noFill/>
          <a:ln w="9525" algn="ctr">
            <a:noFill/>
            <a:miter lim="800000"/>
            <a:headEnd/>
            <a:tailEnd/>
          </a:ln>
        </p:spPr>
        <p:txBody>
          <a:bodyPr wrap="none" lIns="92075" tIns="46038" rIns="92075" bIns="46038">
            <a:spAutoFit/>
          </a:bodyPr>
          <a:lstStyle/>
          <a:p>
            <a:r>
              <a:rPr lang="en-US" sz="2800">
                <a:solidFill>
                  <a:srgbClr val="0000FF"/>
                </a:solidFill>
              </a:rPr>
              <a:t>cluster</a:t>
            </a:r>
          </a:p>
        </p:txBody>
      </p:sp>
      <p:sp>
        <p:nvSpPr>
          <p:cNvPr id="51" name="Line 49"/>
          <p:cNvSpPr>
            <a:spLocks noChangeShapeType="1"/>
          </p:cNvSpPr>
          <p:nvPr/>
        </p:nvSpPr>
        <p:spPr bwMode="auto">
          <a:xfrm flipV="1">
            <a:off x="9207507" y="5532437"/>
            <a:ext cx="1143000" cy="609600"/>
          </a:xfrm>
          <a:prstGeom prst="line">
            <a:avLst/>
          </a:prstGeom>
          <a:noFill/>
          <a:ln w="9525">
            <a:solidFill>
              <a:srgbClr val="FF0000"/>
            </a:solidFill>
            <a:round/>
            <a:headEnd/>
            <a:tailEnd/>
          </a:ln>
        </p:spPr>
        <p:txBody>
          <a:bodyPr lIns="92075" tIns="46038" rIns="92075" bIns="46038">
            <a:spAutoFit/>
          </a:bodyPr>
          <a:lstStyle/>
          <a:p>
            <a:endParaRPr lang="en-US"/>
          </a:p>
        </p:txBody>
      </p:sp>
      <p:sp>
        <p:nvSpPr>
          <p:cNvPr id="52" name="Text Box 50"/>
          <p:cNvSpPr txBox="1">
            <a:spLocks noChangeArrowheads="1"/>
          </p:cNvSpPr>
          <p:nvPr/>
        </p:nvSpPr>
        <p:spPr bwMode="auto">
          <a:xfrm>
            <a:off x="10121907" y="4999037"/>
            <a:ext cx="1111250" cy="519113"/>
          </a:xfrm>
          <a:prstGeom prst="rect">
            <a:avLst/>
          </a:prstGeom>
          <a:noFill/>
          <a:ln w="9525" algn="ctr">
            <a:noFill/>
            <a:miter lim="800000"/>
            <a:headEnd/>
            <a:tailEnd/>
          </a:ln>
        </p:spPr>
        <p:txBody>
          <a:bodyPr wrap="none" lIns="92075" tIns="46038" rIns="92075" bIns="46038">
            <a:spAutoFit/>
          </a:bodyPr>
          <a:lstStyle/>
          <a:p>
            <a:r>
              <a:rPr lang="en-US" sz="2800">
                <a:solidFill>
                  <a:srgbClr val="FF0000"/>
                </a:solidFill>
              </a:rPr>
              <a:t>outlier</a:t>
            </a:r>
          </a:p>
        </p:txBody>
      </p:sp>
      <p:grpSp>
        <p:nvGrpSpPr>
          <p:cNvPr id="53" name="Group 55"/>
          <p:cNvGrpSpPr>
            <a:grpSpLocks/>
          </p:cNvGrpSpPr>
          <p:nvPr/>
        </p:nvGrpSpPr>
        <p:grpSpPr bwMode="auto">
          <a:xfrm>
            <a:off x="3292482" y="2216150"/>
            <a:ext cx="7502525" cy="4641850"/>
            <a:chOff x="594" y="1175"/>
            <a:chExt cx="4726" cy="2924"/>
          </a:xfrm>
        </p:grpSpPr>
        <p:sp>
          <p:nvSpPr>
            <p:cNvPr id="54" name="Line 51"/>
            <p:cNvSpPr>
              <a:spLocks noChangeShapeType="1"/>
            </p:cNvSpPr>
            <p:nvPr/>
          </p:nvSpPr>
          <p:spPr bwMode="auto">
            <a:xfrm flipV="1">
              <a:off x="1056" y="1248"/>
              <a:ext cx="0" cy="2736"/>
            </a:xfrm>
            <a:prstGeom prst="line">
              <a:avLst/>
            </a:prstGeom>
            <a:noFill/>
            <a:ln w="28575">
              <a:solidFill>
                <a:srgbClr val="008000"/>
              </a:solidFill>
              <a:round/>
              <a:headEnd/>
              <a:tailEnd type="triangle" w="lg" len="lg"/>
            </a:ln>
          </p:spPr>
          <p:txBody>
            <a:bodyPr lIns="92075" tIns="46038" rIns="92075" bIns="46038">
              <a:spAutoFit/>
            </a:bodyPr>
            <a:lstStyle/>
            <a:p>
              <a:endParaRPr lang="en-US"/>
            </a:p>
          </p:txBody>
        </p:sp>
        <p:sp>
          <p:nvSpPr>
            <p:cNvPr id="55" name="Line 52"/>
            <p:cNvSpPr>
              <a:spLocks noChangeShapeType="1"/>
            </p:cNvSpPr>
            <p:nvPr/>
          </p:nvSpPr>
          <p:spPr bwMode="auto">
            <a:xfrm flipV="1">
              <a:off x="1056" y="3984"/>
              <a:ext cx="3936" cy="0"/>
            </a:xfrm>
            <a:prstGeom prst="line">
              <a:avLst/>
            </a:prstGeom>
            <a:noFill/>
            <a:ln w="28575">
              <a:solidFill>
                <a:srgbClr val="008000"/>
              </a:solidFill>
              <a:round/>
              <a:headEnd/>
              <a:tailEnd type="triangle" w="lg" len="lg"/>
            </a:ln>
          </p:spPr>
          <p:txBody>
            <a:bodyPr lIns="92075" tIns="46038" rIns="92075" bIns="46038">
              <a:spAutoFit/>
            </a:bodyPr>
            <a:lstStyle/>
            <a:p>
              <a:endParaRPr lang="en-US"/>
            </a:p>
          </p:txBody>
        </p:sp>
        <p:sp>
          <p:nvSpPr>
            <p:cNvPr id="56" name="Text Box 53"/>
            <p:cNvSpPr txBox="1">
              <a:spLocks noChangeArrowheads="1"/>
            </p:cNvSpPr>
            <p:nvPr/>
          </p:nvSpPr>
          <p:spPr bwMode="auto">
            <a:xfrm>
              <a:off x="594" y="1175"/>
              <a:ext cx="497" cy="250"/>
            </a:xfrm>
            <a:prstGeom prst="rect">
              <a:avLst/>
            </a:prstGeom>
            <a:noFill/>
            <a:ln w="9525" algn="ctr">
              <a:noFill/>
              <a:miter lim="800000"/>
              <a:headEnd/>
              <a:tailEnd/>
            </a:ln>
          </p:spPr>
          <p:txBody>
            <a:bodyPr wrap="none" lIns="92075" tIns="46038" rIns="92075" bIns="46038">
              <a:spAutoFit/>
            </a:bodyPr>
            <a:lstStyle/>
            <a:p>
              <a:r>
                <a:rPr lang="en-US">
                  <a:solidFill>
                    <a:srgbClr val="008000"/>
                  </a:solidFill>
                </a:rPr>
                <a:t>salary</a:t>
              </a:r>
            </a:p>
          </p:txBody>
        </p:sp>
        <p:sp>
          <p:nvSpPr>
            <p:cNvPr id="57" name="Text Box 54"/>
            <p:cNvSpPr txBox="1">
              <a:spLocks noChangeArrowheads="1"/>
            </p:cNvSpPr>
            <p:nvPr/>
          </p:nvSpPr>
          <p:spPr bwMode="auto">
            <a:xfrm>
              <a:off x="4982" y="3849"/>
              <a:ext cx="338" cy="250"/>
            </a:xfrm>
            <a:prstGeom prst="rect">
              <a:avLst/>
            </a:prstGeom>
            <a:noFill/>
            <a:ln w="9525" algn="ctr">
              <a:noFill/>
              <a:miter lim="800000"/>
              <a:headEnd/>
              <a:tailEnd/>
            </a:ln>
          </p:spPr>
          <p:txBody>
            <a:bodyPr wrap="none" lIns="92075" tIns="46038" rIns="92075" bIns="46038">
              <a:spAutoFit/>
            </a:bodyPr>
            <a:lstStyle/>
            <a:p>
              <a:r>
                <a:rPr lang="en-US">
                  <a:solidFill>
                    <a:srgbClr val="008000"/>
                  </a:solidFill>
                </a:rPr>
                <a:t>age</a:t>
              </a:r>
            </a:p>
          </p:txBody>
        </p:sp>
      </p:grpSp>
    </p:spTree>
    <p:extLst>
      <p:ext uri="{BB962C8B-B14F-4D97-AF65-F5344CB8AC3E}">
        <p14:creationId xmlns:p14="http://schemas.microsoft.com/office/powerpoint/2010/main" val="185322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Regression</a:t>
            </a:r>
            <a:endParaRPr lang="en-ID"/>
          </a:p>
        </p:txBody>
      </p:sp>
      <p:sp>
        <p:nvSpPr>
          <p:cNvPr id="5" name="Line 3"/>
          <p:cNvSpPr>
            <a:spLocks noChangeShapeType="1"/>
          </p:cNvSpPr>
          <p:nvPr/>
        </p:nvSpPr>
        <p:spPr bwMode="auto">
          <a:xfrm>
            <a:off x="3788456" y="5202510"/>
            <a:ext cx="6923087" cy="0"/>
          </a:xfrm>
          <a:prstGeom prst="line">
            <a:avLst/>
          </a:prstGeom>
          <a:noFill/>
          <a:ln w="9525">
            <a:solidFill>
              <a:schemeClr val="tx1"/>
            </a:solidFill>
            <a:round/>
            <a:headEnd/>
            <a:tailEnd type="triangle" w="med" len="med"/>
          </a:ln>
        </p:spPr>
        <p:txBody>
          <a:bodyPr/>
          <a:lstStyle/>
          <a:p>
            <a:endParaRPr lang="en-US"/>
          </a:p>
        </p:txBody>
      </p:sp>
      <p:sp>
        <p:nvSpPr>
          <p:cNvPr id="6" name="Line 4"/>
          <p:cNvSpPr>
            <a:spLocks noChangeShapeType="1"/>
          </p:cNvSpPr>
          <p:nvPr/>
        </p:nvSpPr>
        <p:spPr bwMode="auto">
          <a:xfrm flipH="1" flipV="1">
            <a:off x="7038068" y="2443435"/>
            <a:ext cx="26988" cy="4122828"/>
          </a:xfrm>
          <a:prstGeom prst="line">
            <a:avLst/>
          </a:prstGeom>
          <a:noFill/>
          <a:ln w="9525">
            <a:solidFill>
              <a:schemeClr val="tx1"/>
            </a:solidFill>
            <a:round/>
            <a:headEnd/>
            <a:tailEnd type="triangle" w="med" len="med"/>
          </a:ln>
        </p:spPr>
        <p:txBody>
          <a:bodyPr/>
          <a:lstStyle/>
          <a:p>
            <a:endParaRPr lang="en-US"/>
          </a:p>
        </p:txBody>
      </p:sp>
      <p:sp>
        <p:nvSpPr>
          <p:cNvPr id="7" name="Oval 5"/>
          <p:cNvSpPr>
            <a:spLocks noChangeArrowheads="1"/>
          </p:cNvSpPr>
          <p:nvPr/>
        </p:nvSpPr>
        <p:spPr bwMode="auto">
          <a:xfrm flipV="1">
            <a:off x="8423956" y="4113485"/>
            <a:ext cx="42862" cy="4286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 name="Oval 6"/>
          <p:cNvSpPr>
            <a:spLocks noChangeArrowheads="1"/>
          </p:cNvSpPr>
          <p:nvPr/>
        </p:nvSpPr>
        <p:spPr bwMode="auto">
          <a:xfrm flipV="1">
            <a:off x="8006443" y="4218260"/>
            <a:ext cx="42863" cy="4286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 name="Oval 8"/>
          <p:cNvSpPr>
            <a:spLocks noChangeArrowheads="1"/>
          </p:cNvSpPr>
          <p:nvPr/>
        </p:nvSpPr>
        <p:spPr bwMode="auto">
          <a:xfrm flipV="1">
            <a:off x="7657193" y="4686572"/>
            <a:ext cx="42863" cy="42863"/>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 name="Oval 9"/>
          <p:cNvSpPr>
            <a:spLocks noChangeArrowheads="1"/>
          </p:cNvSpPr>
          <p:nvPr/>
        </p:nvSpPr>
        <p:spPr bwMode="auto">
          <a:xfrm flipV="1">
            <a:off x="8528731" y="3761060"/>
            <a:ext cx="42862" cy="4286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 name="Oval 10"/>
          <p:cNvSpPr>
            <a:spLocks noChangeArrowheads="1"/>
          </p:cNvSpPr>
          <p:nvPr/>
        </p:nvSpPr>
        <p:spPr bwMode="auto">
          <a:xfrm flipV="1">
            <a:off x="8730343" y="3488010"/>
            <a:ext cx="42863" cy="4286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 name="Oval 11"/>
          <p:cNvSpPr>
            <a:spLocks noChangeArrowheads="1"/>
          </p:cNvSpPr>
          <p:nvPr/>
        </p:nvSpPr>
        <p:spPr bwMode="auto">
          <a:xfrm flipV="1">
            <a:off x="7298418" y="4783410"/>
            <a:ext cx="42863" cy="4286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3" name="Oval 12"/>
          <p:cNvSpPr>
            <a:spLocks noChangeArrowheads="1"/>
          </p:cNvSpPr>
          <p:nvPr/>
        </p:nvSpPr>
        <p:spPr bwMode="auto">
          <a:xfrm flipV="1">
            <a:off x="9051018" y="3483247"/>
            <a:ext cx="42863" cy="42863"/>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4" name="Oval 13"/>
          <p:cNvSpPr>
            <a:spLocks noChangeArrowheads="1"/>
          </p:cNvSpPr>
          <p:nvPr/>
        </p:nvSpPr>
        <p:spPr bwMode="auto">
          <a:xfrm flipV="1">
            <a:off x="9071656" y="3243535"/>
            <a:ext cx="42862" cy="4286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5" name="Oval 14"/>
          <p:cNvSpPr>
            <a:spLocks noChangeArrowheads="1"/>
          </p:cNvSpPr>
          <p:nvPr/>
        </p:nvSpPr>
        <p:spPr bwMode="auto">
          <a:xfrm flipV="1">
            <a:off x="9485993" y="3216547"/>
            <a:ext cx="42863" cy="42863"/>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6" name="Oval 15"/>
          <p:cNvSpPr>
            <a:spLocks noChangeArrowheads="1"/>
          </p:cNvSpPr>
          <p:nvPr/>
        </p:nvSpPr>
        <p:spPr bwMode="auto">
          <a:xfrm flipV="1">
            <a:off x="7253968" y="5050110"/>
            <a:ext cx="42863" cy="4286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7" name="Oval 16"/>
          <p:cNvSpPr>
            <a:spLocks noChangeArrowheads="1"/>
          </p:cNvSpPr>
          <p:nvPr/>
        </p:nvSpPr>
        <p:spPr bwMode="auto">
          <a:xfrm flipV="1">
            <a:off x="9465356" y="2965722"/>
            <a:ext cx="42862" cy="42863"/>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8" name="Oval 17"/>
          <p:cNvSpPr>
            <a:spLocks noChangeArrowheads="1"/>
          </p:cNvSpPr>
          <p:nvPr/>
        </p:nvSpPr>
        <p:spPr bwMode="auto">
          <a:xfrm flipV="1">
            <a:off x="9795556" y="2840310"/>
            <a:ext cx="42862" cy="4286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9" name="Line 18"/>
          <p:cNvSpPr>
            <a:spLocks noChangeShapeType="1"/>
          </p:cNvSpPr>
          <p:nvPr/>
        </p:nvSpPr>
        <p:spPr bwMode="auto">
          <a:xfrm flipV="1">
            <a:off x="7020606" y="2752997"/>
            <a:ext cx="2906712" cy="2270125"/>
          </a:xfrm>
          <a:prstGeom prst="line">
            <a:avLst/>
          </a:prstGeom>
          <a:noFill/>
          <a:ln w="9525">
            <a:solidFill>
              <a:schemeClr val="tx2"/>
            </a:solidFill>
            <a:round/>
            <a:headEnd/>
            <a:tailEnd/>
          </a:ln>
        </p:spPr>
        <p:txBody>
          <a:bodyPr/>
          <a:lstStyle/>
          <a:p>
            <a:endParaRPr lang="en-US"/>
          </a:p>
        </p:txBody>
      </p:sp>
      <p:sp>
        <p:nvSpPr>
          <p:cNvPr id="20" name="Text Box 19"/>
          <p:cNvSpPr txBox="1">
            <a:spLocks noChangeArrowheads="1"/>
          </p:cNvSpPr>
          <p:nvPr/>
        </p:nvSpPr>
        <p:spPr bwMode="auto">
          <a:xfrm>
            <a:off x="10178143" y="5153297"/>
            <a:ext cx="336550" cy="457200"/>
          </a:xfrm>
          <a:prstGeom prst="rect">
            <a:avLst/>
          </a:prstGeom>
          <a:noFill/>
          <a:ln w="9525">
            <a:noFill/>
            <a:miter lim="800000"/>
            <a:headEnd/>
            <a:tailEnd/>
          </a:ln>
        </p:spPr>
        <p:txBody>
          <a:bodyPr wrap="none">
            <a:spAutoFit/>
          </a:bodyPr>
          <a:lstStyle/>
          <a:p>
            <a:pPr>
              <a:spcBef>
                <a:spcPct val="0"/>
              </a:spcBef>
            </a:pPr>
            <a:r>
              <a:rPr lang="en-US" sz="2400"/>
              <a:t>x</a:t>
            </a:r>
          </a:p>
        </p:txBody>
      </p:sp>
      <p:sp>
        <p:nvSpPr>
          <p:cNvPr id="21" name="Text Box 20"/>
          <p:cNvSpPr txBox="1">
            <a:spLocks noChangeArrowheads="1"/>
          </p:cNvSpPr>
          <p:nvPr/>
        </p:nvSpPr>
        <p:spPr bwMode="auto">
          <a:xfrm>
            <a:off x="7239681" y="2265635"/>
            <a:ext cx="336550" cy="457200"/>
          </a:xfrm>
          <a:prstGeom prst="rect">
            <a:avLst/>
          </a:prstGeom>
          <a:noFill/>
          <a:ln w="9525">
            <a:noFill/>
            <a:miter lim="800000"/>
            <a:headEnd/>
            <a:tailEnd/>
          </a:ln>
        </p:spPr>
        <p:txBody>
          <a:bodyPr wrap="none">
            <a:spAutoFit/>
          </a:bodyPr>
          <a:lstStyle/>
          <a:p>
            <a:pPr>
              <a:spcBef>
                <a:spcPct val="0"/>
              </a:spcBef>
            </a:pPr>
            <a:r>
              <a:rPr lang="en-US" sz="2400"/>
              <a:t>y</a:t>
            </a:r>
          </a:p>
        </p:txBody>
      </p:sp>
      <p:sp>
        <p:nvSpPr>
          <p:cNvPr id="22" name="Text Box 21"/>
          <p:cNvSpPr txBox="1">
            <a:spLocks noChangeArrowheads="1"/>
          </p:cNvSpPr>
          <p:nvPr/>
        </p:nvSpPr>
        <p:spPr bwMode="auto">
          <a:xfrm>
            <a:off x="8806543" y="4029347"/>
            <a:ext cx="1289050" cy="457200"/>
          </a:xfrm>
          <a:prstGeom prst="rect">
            <a:avLst/>
          </a:prstGeom>
          <a:noFill/>
          <a:ln w="9525">
            <a:noFill/>
            <a:miter lim="800000"/>
            <a:headEnd/>
            <a:tailEnd/>
          </a:ln>
        </p:spPr>
        <p:txBody>
          <a:bodyPr wrap="none">
            <a:spAutoFit/>
          </a:bodyPr>
          <a:lstStyle/>
          <a:p>
            <a:pPr>
              <a:spcBef>
                <a:spcPct val="0"/>
              </a:spcBef>
            </a:pPr>
            <a:r>
              <a:rPr lang="en-US" sz="2400"/>
              <a:t>y = x + 1</a:t>
            </a:r>
          </a:p>
        </p:txBody>
      </p:sp>
      <p:sp>
        <p:nvSpPr>
          <p:cNvPr id="23" name="Line 22"/>
          <p:cNvSpPr>
            <a:spLocks noChangeShapeType="1"/>
          </p:cNvSpPr>
          <p:nvPr/>
        </p:nvSpPr>
        <p:spPr bwMode="auto">
          <a:xfrm>
            <a:off x="7854043" y="4315097"/>
            <a:ext cx="0" cy="903288"/>
          </a:xfrm>
          <a:prstGeom prst="line">
            <a:avLst/>
          </a:prstGeom>
          <a:noFill/>
          <a:ln w="9525">
            <a:solidFill>
              <a:srgbClr val="006666"/>
            </a:solidFill>
            <a:prstDash val="dash"/>
            <a:round/>
            <a:headEnd/>
            <a:tailEnd/>
          </a:ln>
        </p:spPr>
        <p:txBody>
          <a:bodyPr/>
          <a:lstStyle/>
          <a:p>
            <a:endParaRPr lang="en-US"/>
          </a:p>
        </p:txBody>
      </p:sp>
      <p:sp>
        <p:nvSpPr>
          <p:cNvPr id="24" name="Line 24"/>
          <p:cNvSpPr>
            <a:spLocks noChangeShapeType="1"/>
          </p:cNvSpPr>
          <p:nvPr/>
        </p:nvSpPr>
        <p:spPr bwMode="auto">
          <a:xfrm flipH="1">
            <a:off x="7022193" y="4335735"/>
            <a:ext cx="815975" cy="0"/>
          </a:xfrm>
          <a:prstGeom prst="line">
            <a:avLst/>
          </a:prstGeom>
          <a:noFill/>
          <a:ln w="9525">
            <a:solidFill>
              <a:srgbClr val="006666"/>
            </a:solidFill>
            <a:prstDash val="dash"/>
            <a:round/>
            <a:headEnd/>
            <a:tailEnd/>
          </a:ln>
        </p:spPr>
        <p:txBody>
          <a:bodyPr/>
          <a:lstStyle/>
          <a:p>
            <a:endParaRPr lang="en-US"/>
          </a:p>
        </p:txBody>
      </p:sp>
      <p:sp>
        <p:nvSpPr>
          <p:cNvPr id="25" name="Text Box 25"/>
          <p:cNvSpPr txBox="1">
            <a:spLocks noChangeArrowheads="1"/>
          </p:cNvSpPr>
          <p:nvPr/>
        </p:nvSpPr>
        <p:spPr bwMode="auto">
          <a:xfrm>
            <a:off x="7777843" y="5221560"/>
            <a:ext cx="495300" cy="396875"/>
          </a:xfrm>
          <a:prstGeom prst="rect">
            <a:avLst/>
          </a:prstGeom>
          <a:noFill/>
          <a:ln w="9525">
            <a:noFill/>
            <a:miter lim="800000"/>
            <a:headEnd/>
            <a:tailEnd/>
          </a:ln>
        </p:spPr>
        <p:txBody>
          <a:bodyPr wrap="none">
            <a:spAutoFit/>
          </a:bodyPr>
          <a:lstStyle/>
          <a:p>
            <a:pPr>
              <a:spcBef>
                <a:spcPct val="0"/>
              </a:spcBef>
            </a:pPr>
            <a:r>
              <a:rPr lang="en-US"/>
              <a:t>X1</a:t>
            </a:r>
          </a:p>
        </p:txBody>
      </p:sp>
      <p:sp>
        <p:nvSpPr>
          <p:cNvPr id="26" name="Text Box 27"/>
          <p:cNvSpPr txBox="1">
            <a:spLocks noChangeArrowheads="1"/>
          </p:cNvSpPr>
          <p:nvPr/>
        </p:nvSpPr>
        <p:spPr bwMode="auto">
          <a:xfrm>
            <a:off x="6553881" y="4078560"/>
            <a:ext cx="495300" cy="396875"/>
          </a:xfrm>
          <a:prstGeom prst="rect">
            <a:avLst/>
          </a:prstGeom>
          <a:noFill/>
          <a:ln w="9525">
            <a:noFill/>
            <a:miter lim="800000"/>
            <a:headEnd/>
            <a:tailEnd/>
          </a:ln>
        </p:spPr>
        <p:txBody>
          <a:bodyPr wrap="none">
            <a:spAutoFit/>
          </a:bodyPr>
          <a:lstStyle/>
          <a:p>
            <a:pPr>
              <a:spcBef>
                <a:spcPct val="0"/>
              </a:spcBef>
            </a:pPr>
            <a:r>
              <a:rPr lang="en-US"/>
              <a:t>Y1</a:t>
            </a:r>
          </a:p>
        </p:txBody>
      </p:sp>
      <p:sp>
        <p:nvSpPr>
          <p:cNvPr id="27" name="Rectangle 28"/>
          <p:cNvSpPr>
            <a:spLocks noChangeArrowheads="1"/>
          </p:cNvSpPr>
          <p:nvPr/>
        </p:nvSpPr>
        <p:spPr bwMode="auto">
          <a:xfrm>
            <a:off x="7511143" y="2333897"/>
            <a:ext cx="957263" cy="396875"/>
          </a:xfrm>
          <a:prstGeom prst="rect">
            <a:avLst/>
          </a:prstGeom>
          <a:noFill/>
          <a:ln w="9525" algn="ctr">
            <a:noFill/>
            <a:miter lim="800000"/>
            <a:headEnd/>
            <a:tailEnd/>
          </a:ln>
        </p:spPr>
        <p:txBody>
          <a:bodyPr wrap="none" lIns="92075" tIns="46038" rIns="92075" bIns="46038">
            <a:spAutoFit/>
          </a:bodyPr>
          <a:lstStyle/>
          <a:p>
            <a:r>
              <a:rPr lang="en-US">
                <a:solidFill>
                  <a:srgbClr val="008000"/>
                </a:solidFill>
              </a:rPr>
              <a:t>(salary)</a:t>
            </a:r>
          </a:p>
        </p:txBody>
      </p:sp>
      <p:sp>
        <p:nvSpPr>
          <p:cNvPr id="28" name="Rectangle 29"/>
          <p:cNvSpPr>
            <a:spLocks noChangeArrowheads="1"/>
          </p:cNvSpPr>
          <p:nvPr/>
        </p:nvSpPr>
        <p:spPr bwMode="auto">
          <a:xfrm>
            <a:off x="10406743" y="5229497"/>
            <a:ext cx="704850" cy="396875"/>
          </a:xfrm>
          <a:prstGeom prst="rect">
            <a:avLst/>
          </a:prstGeom>
          <a:noFill/>
          <a:ln w="9525" algn="ctr">
            <a:noFill/>
            <a:miter lim="800000"/>
            <a:headEnd/>
            <a:tailEnd/>
          </a:ln>
        </p:spPr>
        <p:txBody>
          <a:bodyPr wrap="none" lIns="92075" tIns="46038" rIns="92075" bIns="46038">
            <a:spAutoFit/>
          </a:bodyPr>
          <a:lstStyle/>
          <a:p>
            <a:r>
              <a:rPr lang="en-US">
                <a:solidFill>
                  <a:srgbClr val="008000"/>
                </a:solidFill>
              </a:rPr>
              <a:t>(age)</a:t>
            </a:r>
          </a:p>
        </p:txBody>
      </p:sp>
      <p:sp>
        <p:nvSpPr>
          <p:cNvPr id="29" name="Text Box 30"/>
          <p:cNvSpPr txBox="1">
            <a:spLocks noChangeArrowheads="1"/>
          </p:cNvSpPr>
          <p:nvPr/>
        </p:nvSpPr>
        <p:spPr bwMode="auto">
          <a:xfrm>
            <a:off x="3015343" y="2638697"/>
            <a:ext cx="3692525" cy="457200"/>
          </a:xfrm>
          <a:prstGeom prst="rect">
            <a:avLst/>
          </a:prstGeom>
          <a:noFill/>
          <a:ln w="9525" algn="ctr">
            <a:noFill/>
            <a:miter lim="800000"/>
            <a:headEnd/>
            <a:tailEnd/>
          </a:ln>
        </p:spPr>
        <p:txBody>
          <a:bodyPr wrap="none" lIns="92075" tIns="46038" rIns="92075" bIns="46038">
            <a:spAutoFit/>
          </a:bodyPr>
          <a:lstStyle/>
          <a:p>
            <a:r>
              <a:rPr lang="en-US" sz="2400">
                <a:solidFill>
                  <a:srgbClr val="0000FF"/>
                </a:solidFill>
              </a:rPr>
              <a:t>Example of linear regression</a:t>
            </a:r>
          </a:p>
        </p:txBody>
      </p:sp>
    </p:spTree>
    <p:extLst>
      <p:ext uri="{BB962C8B-B14F-4D97-AF65-F5344CB8AC3E}">
        <p14:creationId xmlns:p14="http://schemas.microsoft.com/office/powerpoint/2010/main" val="7151542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Inconsistent Data</a:t>
            </a:r>
            <a:endParaRPr lang="en-ID"/>
          </a:p>
        </p:txBody>
      </p:sp>
      <p:sp>
        <p:nvSpPr>
          <p:cNvPr id="3" name="Content Placeholder 2"/>
          <p:cNvSpPr>
            <a:spLocks noGrp="1"/>
          </p:cNvSpPr>
          <p:nvPr>
            <p:ph idx="1"/>
          </p:nvPr>
        </p:nvSpPr>
        <p:spPr>
          <a:xfrm>
            <a:off x="2933701" y="2438399"/>
            <a:ext cx="8770571" cy="4136571"/>
          </a:xfrm>
        </p:spPr>
        <p:txBody>
          <a:bodyPr>
            <a:normAutofit/>
          </a:bodyPr>
          <a:lstStyle/>
          <a:p>
            <a:pPr marL="274320" lvl="0" indent="-274320">
              <a:lnSpc>
                <a:spcPct val="100000"/>
              </a:lnSpc>
              <a:spcBef>
                <a:spcPct val="20000"/>
              </a:spcBef>
              <a:buClr>
                <a:srgbClr val="0BD0D9"/>
              </a:buClr>
              <a:buSzPct val="95000"/>
              <a:buFont typeface="Wingdings 2"/>
              <a:buChar char=""/>
            </a:pPr>
            <a:r>
              <a:rPr lang="en-US" sz="2600">
                <a:solidFill>
                  <a:prstClr val="black"/>
                </a:solidFill>
              </a:rPr>
              <a:t>Inconsistent data are handled by:</a:t>
            </a:r>
          </a:p>
          <a:p>
            <a:pPr lvl="1" indent="-246888">
              <a:lnSpc>
                <a:spcPct val="100000"/>
              </a:lnSpc>
              <a:spcBef>
                <a:spcPct val="20000"/>
              </a:spcBef>
              <a:buClr>
                <a:srgbClr val="0F6FC6"/>
              </a:buClr>
              <a:buSzPct val="85000"/>
              <a:buFont typeface="Wingdings 2"/>
              <a:buChar char=""/>
            </a:pPr>
            <a:r>
              <a:rPr lang="en-US" sz="2400">
                <a:solidFill>
                  <a:srgbClr val="FF0000"/>
                </a:solidFill>
              </a:rPr>
              <a:t>Manual correction </a:t>
            </a:r>
            <a:r>
              <a:rPr lang="en-US" sz="2400">
                <a:solidFill>
                  <a:prstClr val="black"/>
                </a:solidFill>
              </a:rPr>
              <a:t>(expensive and tedious)</a:t>
            </a:r>
          </a:p>
          <a:p>
            <a:pPr lvl="1" indent="-246888">
              <a:lnSpc>
                <a:spcPct val="100000"/>
              </a:lnSpc>
              <a:spcBef>
                <a:spcPct val="20000"/>
              </a:spcBef>
              <a:buClr>
                <a:srgbClr val="0F6FC6"/>
              </a:buClr>
              <a:buSzPct val="85000"/>
              <a:buFont typeface="Wingdings 2"/>
              <a:buChar char=""/>
            </a:pPr>
            <a:r>
              <a:rPr lang="en-US" sz="2400">
                <a:solidFill>
                  <a:srgbClr val="FF0000"/>
                </a:solidFill>
              </a:rPr>
              <a:t>Use routines designed to detect inconsistencies and manually correct them</a:t>
            </a:r>
            <a:r>
              <a:rPr lang="en-US" sz="2400">
                <a:solidFill>
                  <a:prstClr val="black"/>
                </a:solidFill>
              </a:rPr>
              <a:t>. E.g., the routine may use the check global constraints (</a:t>
            </a:r>
            <a:r>
              <a:rPr lang="en-US" sz="2400">
                <a:solidFill>
                  <a:srgbClr val="0000FF"/>
                </a:solidFill>
              </a:rPr>
              <a:t>age&gt;10</a:t>
            </a:r>
            <a:r>
              <a:rPr lang="en-US" sz="2400">
                <a:solidFill>
                  <a:prstClr val="black"/>
                </a:solidFill>
              </a:rPr>
              <a:t>) or functional dependencies</a:t>
            </a:r>
            <a:endParaRPr lang="en-US" sz="2400">
              <a:solidFill>
                <a:srgbClr val="0000FF"/>
              </a:solidFill>
            </a:endParaRPr>
          </a:p>
          <a:p>
            <a:pPr lvl="1" indent="-246888">
              <a:lnSpc>
                <a:spcPct val="100000"/>
              </a:lnSpc>
              <a:spcBef>
                <a:spcPct val="20000"/>
              </a:spcBef>
              <a:buClr>
                <a:srgbClr val="0F6FC6"/>
              </a:buClr>
              <a:buSzPct val="85000"/>
              <a:buFont typeface="Wingdings 2"/>
              <a:buChar char=""/>
            </a:pPr>
            <a:r>
              <a:rPr lang="en-US" sz="2400">
                <a:solidFill>
                  <a:srgbClr val="FF0000"/>
                </a:solidFill>
              </a:rPr>
              <a:t>Other inconsistencies </a:t>
            </a:r>
            <a:r>
              <a:rPr lang="en-US" sz="2400">
                <a:solidFill>
                  <a:prstClr val="black"/>
                </a:solidFill>
              </a:rPr>
              <a:t>(e.g., between names of the same attribute) can be corrected during the data integration process</a:t>
            </a:r>
          </a:p>
          <a:p>
            <a:pPr lvl="1" indent="-246888">
              <a:lnSpc>
                <a:spcPct val="100000"/>
              </a:lnSpc>
              <a:spcBef>
                <a:spcPct val="20000"/>
              </a:spcBef>
              <a:buClr>
                <a:srgbClr val="0F6FC6"/>
              </a:buClr>
              <a:buSzPct val="85000"/>
              <a:buFont typeface="Wingdings 2"/>
              <a:buChar char=""/>
            </a:pPr>
            <a:endParaRPr lang="en-US" sz="2400" dirty="0">
              <a:solidFill>
                <a:prstClr val="black"/>
              </a:solidFill>
            </a:endParaRPr>
          </a:p>
        </p:txBody>
      </p:sp>
    </p:spTree>
    <p:extLst>
      <p:ext uri="{BB962C8B-B14F-4D97-AF65-F5344CB8AC3E}">
        <p14:creationId xmlns:p14="http://schemas.microsoft.com/office/powerpoint/2010/main" val="21919858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Integration</a:t>
            </a:r>
            <a:endParaRPr lang="en-ID"/>
          </a:p>
        </p:txBody>
      </p:sp>
      <p:sp>
        <p:nvSpPr>
          <p:cNvPr id="3" name="Content Placeholder 2"/>
          <p:cNvSpPr>
            <a:spLocks noGrp="1"/>
          </p:cNvSpPr>
          <p:nvPr>
            <p:ph idx="1"/>
          </p:nvPr>
        </p:nvSpPr>
        <p:spPr>
          <a:xfrm>
            <a:off x="2933701" y="2438399"/>
            <a:ext cx="8770571" cy="4136571"/>
          </a:xfrm>
        </p:spPr>
        <p:txBody>
          <a:bodyPr>
            <a:normAutofit/>
          </a:bodyPr>
          <a:lstStyle/>
          <a:p>
            <a:pPr marL="274320" lvl="0" indent="-274320">
              <a:lnSpc>
                <a:spcPct val="90000"/>
              </a:lnSpc>
              <a:spcBef>
                <a:spcPct val="20000"/>
              </a:spcBef>
              <a:buClr>
                <a:srgbClr val="0BD0D9"/>
              </a:buClr>
              <a:buSzPct val="95000"/>
              <a:buFont typeface="Wingdings 2"/>
              <a:buChar char=""/>
            </a:pPr>
            <a:r>
              <a:rPr lang="en-US" sz="2400">
                <a:solidFill>
                  <a:prstClr val="black"/>
                </a:solidFill>
              </a:rPr>
              <a:t>Data integration: </a:t>
            </a:r>
          </a:p>
          <a:p>
            <a:pPr lvl="1" indent="-246888">
              <a:lnSpc>
                <a:spcPct val="90000"/>
              </a:lnSpc>
              <a:spcBef>
                <a:spcPct val="20000"/>
              </a:spcBef>
              <a:buClr>
                <a:srgbClr val="0F6FC6"/>
              </a:buClr>
              <a:buSzPct val="85000"/>
              <a:buFont typeface="Wingdings 2"/>
              <a:buChar char=""/>
            </a:pPr>
            <a:r>
              <a:rPr lang="en-US" sz="2000">
                <a:solidFill>
                  <a:prstClr val="black"/>
                </a:solidFill>
              </a:rPr>
              <a:t>combines data from multiple sources into a coherent store</a:t>
            </a:r>
          </a:p>
          <a:p>
            <a:pPr marL="274320" lvl="0" indent="-274320">
              <a:lnSpc>
                <a:spcPct val="90000"/>
              </a:lnSpc>
              <a:spcBef>
                <a:spcPct val="20000"/>
              </a:spcBef>
              <a:buClr>
                <a:srgbClr val="0BD0D9"/>
              </a:buClr>
              <a:buSzPct val="95000"/>
              <a:buFont typeface="Wingdings 2"/>
              <a:buChar char=""/>
            </a:pPr>
            <a:r>
              <a:rPr lang="en-US" sz="2400">
                <a:solidFill>
                  <a:prstClr val="black"/>
                </a:solidFill>
              </a:rPr>
              <a:t>Schema integration</a:t>
            </a:r>
          </a:p>
          <a:p>
            <a:pPr lvl="1" indent="-246888">
              <a:lnSpc>
                <a:spcPct val="90000"/>
              </a:lnSpc>
              <a:spcBef>
                <a:spcPct val="20000"/>
              </a:spcBef>
              <a:buClr>
                <a:srgbClr val="0F6FC6"/>
              </a:buClr>
              <a:buSzPct val="85000"/>
              <a:buFont typeface="Wingdings 2"/>
              <a:buChar char=""/>
            </a:pPr>
            <a:r>
              <a:rPr lang="en-US" sz="2000">
                <a:solidFill>
                  <a:prstClr val="black"/>
                </a:solidFill>
              </a:rPr>
              <a:t>integrate metadata from different sources</a:t>
            </a:r>
          </a:p>
          <a:p>
            <a:pPr marL="914400" lvl="2" indent="-246888">
              <a:lnSpc>
                <a:spcPct val="90000"/>
              </a:lnSpc>
              <a:spcBef>
                <a:spcPct val="20000"/>
              </a:spcBef>
              <a:buClr>
                <a:srgbClr val="009DD9"/>
              </a:buClr>
              <a:buSzPct val="70000"/>
              <a:buFont typeface="Wingdings 2"/>
              <a:buChar char=""/>
            </a:pPr>
            <a:r>
              <a:rPr lang="en-US" sz="1800" i="0">
                <a:solidFill>
                  <a:srgbClr val="0000FF"/>
                </a:solidFill>
              </a:rPr>
              <a:t>metadata:</a:t>
            </a:r>
            <a:r>
              <a:rPr lang="en-US" sz="1800" i="0">
                <a:solidFill>
                  <a:prstClr val="black"/>
                </a:solidFill>
              </a:rPr>
              <a:t> data about the data (i.e., data descriptors)</a:t>
            </a:r>
          </a:p>
          <a:p>
            <a:pPr lvl="1" indent="-246888">
              <a:lnSpc>
                <a:spcPct val="90000"/>
              </a:lnSpc>
              <a:spcBef>
                <a:spcPct val="20000"/>
              </a:spcBef>
              <a:buClr>
                <a:srgbClr val="0F6FC6"/>
              </a:buClr>
              <a:buSzPct val="85000"/>
              <a:buFont typeface="Wingdings 2"/>
              <a:buChar char=""/>
            </a:pPr>
            <a:r>
              <a:rPr lang="en-US" sz="2000">
                <a:solidFill>
                  <a:prstClr val="black"/>
                </a:solidFill>
              </a:rPr>
              <a:t>Entity identification problem: identify real world entities from multiple data sources, e.g., A.cust-id </a:t>
            </a:r>
            <a:r>
              <a:rPr lang="en-US" sz="2000">
                <a:solidFill>
                  <a:prstClr val="black"/>
                </a:solidFill>
                <a:sym typeface="Symbol" pitchFamily="18" charset="2"/>
              </a:rPr>
              <a:t> B.</a:t>
            </a:r>
            <a:r>
              <a:rPr lang="en-US" sz="2000">
                <a:solidFill>
                  <a:prstClr val="black"/>
                </a:solidFill>
              </a:rPr>
              <a:t>cust-#</a:t>
            </a:r>
          </a:p>
          <a:p>
            <a:pPr marL="274320" lvl="0" indent="-274320">
              <a:lnSpc>
                <a:spcPct val="90000"/>
              </a:lnSpc>
              <a:spcBef>
                <a:spcPct val="20000"/>
              </a:spcBef>
              <a:buClr>
                <a:srgbClr val="0BD0D9"/>
              </a:buClr>
              <a:buSzPct val="95000"/>
              <a:buFont typeface="Wingdings 2"/>
              <a:buChar char=""/>
            </a:pPr>
            <a:r>
              <a:rPr lang="en-US" sz="2400">
                <a:solidFill>
                  <a:prstClr val="black"/>
                </a:solidFill>
              </a:rPr>
              <a:t>Detecting and resolving data value conflicts</a:t>
            </a:r>
          </a:p>
          <a:p>
            <a:pPr lvl="1" indent="-246888">
              <a:lnSpc>
                <a:spcPct val="90000"/>
              </a:lnSpc>
              <a:spcBef>
                <a:spcPct val="20000"/>
              </a:spcBef>
              <a:buClr>
                <a:srgbClr val="0F6FC6"/>
              </a:buClr>
              <a:buSzPct val="85000"/>
              <a:buFont typeface="Wingdings 2"/>
              <a:buChar char=""/>
            </a:pPr>
            <a:r>
              <a:rPr lang="en-US" sz="2000">
                <a:solidFill>
                  <a:prstClr val="black"/>
                </a:solidFill>
              </a:rPr>
              <a:t>for the same real world entity, attribute values from different sources are different (e.g., J.D.Smith and Jonh Smith may refer to the same person)</a:t>
            </a:r>
          </a:p>
          <a:p>
            <a:pPr lvl="1" indent="-246888">
              <a:lnSpc>
                <a:spcPct val="90000"/>
              </a:lnSpc>
              <a:spcBef>
                <a:spcPct val="20000"/>
              </a:spcBef>
              <a:buClr>
                <a:srgbClr val="0F6FC6"/>
              </a:buClr>
              <a:buSzPct val="85000"/>
              <a:buFont typeface="Wingdings 2"/>
              <a:buChar char=""/>
            </a:pPr>
            <a:r>
              <a:rPr lang="en-US" sz="2000">
                <a:solidFill>
                  <a:prstClr val="black"/>
                </a:solidFill>
              </a:rPr>
              <a:t>possible reasons: different representations, different scales, e.g., metric vs. British units (inches vs. cm)</a:t>
            </a:r>
          </a:p>
        </p:txBody>
      </p:sp>
    </p:spTree>
    <p:extLst>
      <p:ext uri="{BB962C8B-B14F-4D97-AF65-F5344CB8AC3E}">
        <p14:creationId xmlns:p14="http://schemas.microsoft.com/office/powerpoint/2010/main" val="20797932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Data Preprocessing</a:t>
            </a:r>
            <a:br>
              <a:rPr lang="en-ID" smtClean="0"/>
            </a:br>
            <a:r>
              <a:rPr lang="en-ID" smtClean="0"/>
              <a:t>Bag. I</a:t>
            </a:r>
            <a:endParaRPr lang="en-ID"/>
          </a:p>
        </p:txBody>
      </p:sp>
      <p:sp>
        <p:nvSpPr>
          <p:cNvPr id="3" name="Text Placeholder 2"/>
          <p:cNvSpPr>
            <a:spLocks noGrp="1"/>
          </p:cNvSpPr>
          <p:nvPr>
            <p:ph type="body" idx="1"/>
          </p:nvPr>
        </p:nvSpPr>
        <p:spPr/>
        <p:txBody>
          <a:bodyPr/>
          <a:lstStyle/>
          <a:p>
            <a:endParaRPr lang="en-ID"/>
          </a:p>
        </p:txBody>
      </p:sp>
    </p:spTree>
    <p:extLst>
      <p:ext uri="{BB962C8B-B14F-4D97-AF65-F5344CB8AC3E}">
        <p14:creationId xmlns:p14="http://schemas.microsoft.com/office/powerpoint/2010/main" val="1610878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Handling Redundant Data </a:t>
            </a:r>
            <a:br>
              <a:rPr lang="sv-SE"/>
            </a:br>
            <a:r>
              <a:rPr lang="sv-SE"/>
              <a:t>in Data Integration</a:t>
            </a:r>
            <a:endParaRPr lang="en-ID"/>
          </a:p>
        </p:txBody>
      </p:sp>
      <p:sp>
        <p:nvSpPr>
          <p:cNvPr id="3" name="Content Placeholder 2"/>
          <p:cNvSpPr>
            <a:spLocks noGrp="1"/>
          </p:cNvSpPr>
          <p:nvPr>
            <p:ph idx="1"/>
          </p:nvPr>
        </p:nvSpPr>
        <p:spPr>
          <a:xfrm>
            <a:off x="2933701" y="2438399"/>
            <a:ext cx="8770571" cy="4136571"/>
          </a:xfrm>
        </p:spPr>
        <p:txBody>
          <a:bodyPr>
            <a:normAutofit lnSpcReduction="10000"/>
          </a:bodyPr>
          <a:lstStyle/>
          <a:p>
            <a:pPr marL="274320" lvl="0" indent="-274320">
              <a:lnSpc>
                <a:spcPct val="110000"/>
              </a:lnSpc>
              <a:spcBef>
                <a:spcPct val="20000"/>
              </a:spcBef>
              <a:buClr>
                <a:srgbClr val="0BD0D9"/>
              </a:buClr>
              <a:buSzPct val="95000"/>
              <a:buFont typeface="Wingdings 2"/>
              <a:buChar char=""/>
            </a:pPr>
            <a:r>
              <a:rPr lang="en-US" sz="2400">
                <a:solidFill>
                  <a:prstClr val="black"/>
                </a:solidFill>
              </a:rPr>
              <a:t>Redundant data occur often when integration of multiple databases</a:t>
            </a:r>
          </a:p>
          <a:p>
            <a:pPr lvl="1" indent="-246888">
              <a:lnSpc>
                <a:spcPct val="110000"/>
              </a:lnSpc>
              <a:spcBef>
                <a:spcPct val="20000"/>
              </a:spcBef>
              <a:buClr>
                <a:srgbClr val="0F6FC6"/>
              </a:buClr>
              <a:buSzPct val="85000"/>
              <a:buFont typeface="Wingdings 2"/>
              <a:buChar char=""/>
            </a:pPr>
            <a:r>
              <a:rPr lang="en-US" sz="2000">
                <a:solidFill>
                  <a:prstClr val="black"/>
                </a:solidFill>
              </a:rPr>
              <a:t>The same attribute may have different names in different databases</a:t>
            </a:r>
          </a:p>
          <a:p>
            <a:pPr lvl="1" indent="-246888">
              <a:lnSpc>
                <a:spcPct val="110000"/>
              </a:lnSpc>
              <a:spcBef>
                <a:spcPct val="20000"/>
              </a:spcBef>
              <a:buClr>
                <a:srgbClr val="0F6FC6"/>
              </a:buClr>
              <a:buSzPct val="85000"/>
              <a:buFont typeface="Wingdings 2"/>
              <a:buChar char=""/>
            </a:pPr>
            <a:r>
              <a:rPr lang="en-US" sz="2000">
                <a:solidFill>
                  <a:prstClr val="black"/>
                </a:solidFill>
              </a:rPr>
              <a:t>One attribute may be a “derived” attribute in another table, e.g., annual revenue</a:t>
            </a:r>
          </a:p>
          <a:p>
            <a:pPr marL="274320" lvl="0" indent="-274320">
              <a:lnSpc>
                <a:spcPct val="110000"/>
              </a:lnSpc>
              <a:spcBef>
                <a:spcPct val="20000"/>
              </a:spcBef>
              <a:buClr>
                <a:srgbClr val="0BD0D9"/>
              </a:buClr>
              <a:buSzPct val="95000"/>
              <a:buFont typeface="Wingdings 2"/>
              <a:buChar char=""/>
            </a:pPr>
            <a:r>
              <a:rPr lang="en-US" sz="2400">
                <a:solidFill>
                  <a:prstClr val="black"/>
                </a:solidFill>
              </a:rPr>
              <a:t>Redundant data may be able to be detected by </a:t>
            </a:r>
            <a:r>
              <a:rPr lang="en-US" sz="2400">
                <a:solidFill>
                  <a:srgbClr val="0000FF"/>
                </a:solidFill>
              </a:rPr>
              <a:t>correlation analysis</a:t>
            </a:r>
          </a:p>
          <a:p>
            <a:pPr marL="274320" lvl="0" indent="-274320">
              <a:lnSpc>
                <a:spcPct val="110000"/>
              </a:lnSpc>
              <a:spcBef>
                <a:spcPct val="20000"/>
              </a:spcBef>
              <a:buClr>
                <a:srgbClr val="0BD0D9"/>
              </a:buClr>
              <a:buSzPct val="95000"/>
              <a:buFont typeface="Wingdings 2"/>
              <a:buChar char=""/>
            </a:pPr>
            <a:r>
              <a:rPr lang="en-US" sz="2400">
                <a:solidFill>
                  <a:prstClr val="black"/>
                </a:solidFill>
              </a:rPr>
              <a:t>Careful integration of the data from multiple sources may help reduce/avoid redundancies and inconsistencies and improve mining speed and quality</a:t>
            </a:r>
          </a:p>
        </p:txBody>
      </p:sp>
    </p:spTree>
    <p:extLst>
      <p:ext uri="{BB962C8B-B14F-4D97-AF65-F5344CB8AC3E}">
        <p14:creationId xmlns:p14="http://schemas.microsoft.com/office/powerpoint/2010/main" val="10794592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Data Transformation</a:t>
            </a:r>
            <a:endParaRPr lang="en-ID"/>
          </a:p>
        </p:txBody>
      </p:sp>
      <p:sp>
        <p:nvSpPr>
          <p:cNvPr id="3" name="Content Placeholder 2"/>
          <p:cNvSpPr>
            <a:spLocks noGrp="1"/>
          </p:cNvSpPr>
          <p:nvPr>
            <p:ph idx="1"/>
          </p:nvPr>
        </p:nvSpPr>
        <p:spPr>
          <a:xfrm>
            <a:off x="2933701" y="2438399"/>
            <a:ext cx="8770571" cy="4136571"/>
          </a:xfrm>
        </p:spPr>
        <p:txBody>
          <a:bodyPr>
            <a:normAutofit/>
          </a:bodyPr>
          <a:lstStyle/>
          <a:p>
            <a:pPr marL="274320" lvl="0" indent="-274320">
              <a:lnSpc>
                <a:spcPct val="110000"/>
              </a:lnSpc>
              <a:spcBef>
                <a:spcPct val="20000"/>
              </a:spcBef>
              <a:buClr>
                <a:srgbClr val="0BD0D9"/>
              </a:buClr>
              <a:buSzPct val="95000"/>
              <a:buFont typeface="Wingdings 2"/>
              <a:buChar char=""/>
            </a:pPr>
            <a:r>
              <a:rPr lang="en-US" sz="2400">
                <a:solidFill>
                  <a:srgbClr val="FF0000"/>
                </a:solidFill>
              </a:rPr>
              <a:t>Smoothing</a:t>
            </a:r>
            <a:r>
              <a:rPr lang="en-US" sz="2400">
                <a:solidFill>
                  <a:prstClr val="black"/>
                </a:solidFill>
              </a:rPr>
              <a:t>: remove noise from data</a:t>
            </a:r>
          </a:p>
          <a:p>
            <a:pPr marL="274320" lvl="0" indent="-274320">
              <a:lnSpc>
                <a:spcPct val="110000"/>
              </a:lnSpc>
              <a:spcBef>
                <a:spcPct val="20000"/>
              </a:spcBef>
              <a:buClr>
                <a:srgbClr val="0BD0D9"/>
              </a:buClr>
              <a:buSzPct val="95000"/>
              <a:buFont typeface="Wingdings 2"/>
              <a:buChar char=""/>
            </a:pPr>
            <a:r>
              <a:rPr lang="en-US" sz="2400">
                <a:solidFill>
                  <a:srgbClr val="FF0000"/>
                </a:solidFill>
              </a:rPr>
              <a:t>Aggregation</a:t>
            </a:r>
            <a:r>
              <a:rPr lang="en-US" sz="2400">
                <a:solidFill>
                  <a:prstClr val="black"/>
                </a:solidFill>
              </a:rPr>
              <a:t>: summarization, data cube construction</a:t>
            </a:r>
          </a:p>
          <a:p>
            <a:pPr marL="274320" lvl="0" indent="-274320">
              <a:lnSpc>
                <a:spcPct val="110000"/>
              </a:lnSpc>
              <a:spcBef>
                <a:spcPct val="20000"/>
              </a:spcBef>
              <a:buClr>
                <a:srgbClr val="0BD0D9"/>
              </a:buClr>
              <a:buSzPct val="95000"/>
              <a:buFont typeface="Wingdings 2"/>
              <a:buChar char=""/>
            </a:pPr>
            <a:r>
              <a:rPr lang="en-US" sz="2400">
                <a:solidFill>
                  <a:srgbClr val="FF0000"/>
                </a:solidFill>
              </a:rPr>
              <a:t>Generalization</a:t>
            </a:r>
            <a:r>
              <a:rPr lang="en-US" sz="2400">
                <a:solidFill>
                  <a:prstClr val="black"/>
                </a:solidFill>
              </a:rPr>
              <a:t>: concept hierarchy climbing</a:t>
            </a:r>
          </a:p>
          <a:p>
            <a:pPr marL="274320" lvl="0" indent="-274320">
              <a:lnSpc>
                <a:spcPct val="110000"/>
              </a:lnSpc>
              <a:spcBef>
                <a:spcPct val="20000"/>
              </a:spcBef>
              <a:buClr>
                <a:srgbClr val="0BD0D9"/>
              </a:buClr>
              <a:buSzPct val="95000"/>
              <a:buFont typeface="Wingdings 2"/>
              <a:buChar char=""/>
            </a:pPr>
            <a:r>
              <a:rPr lang="en-US" sz="2400">
                <a:solidFill>
                  <a:srgbClr val="0000FF"/>
                </a:solidFill>
              </a:rPr>
              <a:t>Normalization</a:t>
            </a:r>
            <a:r>
              <a:rPr lang="en-US" sz="2400">
                <a:solidFill>
                  <a:prstClr val="black"/>
                </a:solidFill>
              </a:rPr>
              <a:t>: scaled to fall within a small, specified range</a:t>
            </a:r>
          </a:p>
          <a:p>
            <a:pPr lvl="1" indent="-246888">
              <a:lnSpc>
                <a:spcPct val="110000"/>
              </a:lnSpc>
              <a:spcBef>
                <a:spcPct val="20000"/>
              </a:spcBef>
              <a:buClr>
                <a:srgbClr val="0F6FC6"/>
              </a:buClr>
              <a:buSzPct val="85000"/>
              <a:buFont typeface="Wingdings 2"/>
              <a:buChar char=""/>
            </a:pPr>
            <a:r>
              <a:rPr lang="en-US" sz="2000">
                <a:solidFill>
                  <a:prstClr val="black"/>
                </a:solidFill>
              </a:rPr>
              <a:t>min-max normalization</a:t>
            </a:r>
          </a:p>
          <a:p>
            <a:pPr lvl="1" indent="-246888">
              <a:lnSpc>
                <a:spcPct val="110000"/>
              </a:lnSpc>
              <a:spcBef>
                <a:spcPct val="20000"/>
              </a:spcBef>
              <a:buClr>
                <a:srgbClr val="0F6FC6"/>
              </a:buClr>
              <a:buSzPct val="85000"/>
              <a:buFont typeface="Wingdings 2"/>
              <a:buChar char=""/>
            </a:pPr>
            <a:r>
              <a:rPr lang="en-US" sz="2000">
                <a:solidFill>
                  <a:prstClr val="black"/>
                </a:solidFill>
              </a:rPr>
              <a:t>z-score normalization</a:t>
            </a:r>
          </a:p>
          <a:p>
            <a:pPr lvl="1" indent="-246888">
              <a:lnSpc>
                <a:spcPct val="110000"/>
              </a:lnSpc>
              <a:spcBef>
                <a:spcPct val="20000"/>
              </a:spcBef>
              <a:buClr>
                <a:srgbClr val="0F6FC6"/>
              </a:buClr>
              <a:buSzPct val="85000"/>
              <a:buFont typeface="Wingdings 2"/>
              <a:buChar char=""/>
            </a:pPr>
            <a:r>
              <a:rPr lang="en-US" sz="2000">
                <a:solidFill>
                  <a:prstClr val="black"/>
                </a:solidFill>
              </a:rPr>
              <a:t>normalization by decimal scaling</a:t>
            </a:r>
          </a:p>
          <a:p>
            <a:pPr marL="274320" lvl="0" indent="-274320">
              <a:lnSpc>
                <a:spcPct val="110000"/>
              </a:lnSpc>
              <a:spcBef>
                <a:spcPct val="20000"/>
              </a:spcBef>
              <a:buClr>
                <a:srgbClr val="0BD0D9"/>
              </a:buClr>
              <a:buSzPct val="95000"/>
              <a:buFont typeface="Wingdings 2"/>
              <a:buChar char=""/>
            </a:pPr>
            <a:r>
              <a:rPr lang="en-US" sz="2400">
                <a:solidFill>
                  <a:srgbClr val="0000FF"/>
                </a:solidFill>
              </a:rPr>
              <a:t>Attribute/feature construction</a:t>
            </a:r>
          </a:p>
          <a:p>
            <a:pPr lvl="1" indent="-246888">
              <a:lnSpc>
                <a:spcPct val="110000"/>
              </a:lnSpc>
              <a:spcBef>
                <a:spcPct val="20000"/>
              </a:spcBef>
              <a:buClr>
                <a:srgbClr val="0F6FC6"/>
              </a:buClr>
              <a:buSzPct val="85000"/>
              <a:buFont typeface="Wingdings 2"/>
              <a:buChar char=""/>
            </a:pPr>
            <a:r>
              <a:rPr lang="en-US" sz="2000">
                <a:solidFill>
                  <a:prstClr val="black"/>
                </a:solidFill>
              </a:rPr>
              <a:t>New attributes constructed from the given ones</a:t>
            </a:r>
          </a:p>
        </p:txBody>
      </p:sp>
    </p:spTree>
    <p:extLst>
      <p:ext uri="{BB962C8B-B14F-4D97-AF65-F5344CB8AC3E}">
        <p14:creationId xmlns:p14="http://schemas.microsoft.com/office/powerpoint/2010/main" val="16351749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Normalization: </a:t>
            </a:r>
            <a:br>
              <a:rPr lang="sv-SE"/>
            </a:br>
            <a:r>
              <a:rPr lang="sv-SE"/>
              <a:t>Why normalization?</a:t>
            </a:r>
            <a:endParaRPr lang="en-ID"/>
          </a:p>
        </p:txBody>
      </p:sp>
      <p:sp>
        <p:nvSpPr>
          <p:cNvPr id="3" name="Content Placeholder 2"/>
          <p:cNvSpPr>
            <a:spLocks noGrp="1"/>
          </p:cNvSpPr>
          <p:nvPr>
            <p:ph idx="1"/>
          </p:nvPr>
        </p:nvSpPr>
        <p:spPr>
          <a:xfrm>
            <a:off x="2933701" y="2438399"/>
            <a:ext cx="8770571" cy="4136571"/>
          </a:xfrm>
        </p:spPr>
        <p:txBody>
          <a:bodyPr>
            <a:normAutofit/>
          </a:bodyPr>
          <a:lstStyle/>
          <a:p>
            <a:pPr marL="274320" lvl="0" indent="-274320">
              <a:lnSpc>
                <a:spcPct val="100000"/>
              </a:lnSpc>
              <a:spcBef>
                <a:spcPct val="20000"/>
              </a:spcBef>
              <a:buClr>
                <a:srgbClr val="0BD0D9"/>
              </a:buClr>
              <a:buSzPct val="95000"/>
              <a:buFont typeface="Wingdings 2"/>
              <a:buChar char=""/>
            </a:pPr>
            <a:r>
              <a:rPr lang="en-US" sz="2600">
                <a:solidFill>
                  <a:prstClr val="black"/>
                </a:solidFill>
              </a:rPr>
              <a:t>Speeds-up some learning techniques (ex. neural networks)</a:t>
            </a:r>
          </a:p>
          <a:p>
            <a:pPr marL="274320" lvl="0" indent="-274320">
              <a:lnSpc>
                <a:spcPct val="100000"/>
              </a:lnSpc>
              <a:spcBef>
                <a:spcPct val="20000"/>
              </a:spcBef>
              <a:buClr>
                <a:srgbClr val="0BD0D9"/>
              </a:buClr>
              <a:buSzPct val="95000"/>
              <a:buFont typeface="Wingdings 2"/>
              <a:buChar char=""/>
            </a:pPr>
            <a:r>
              <a:rPr lang="en-US" sz="2600">
                <a:solidFill>
                  <a:prstClr val="black"/>
                </a:solidFill>
              </a:rPr>
              <a:t>Helps prevent attributes with large ranges outweigh ones with small ranges</a:t>
            </a:r>
          </a:p>
          <a:p>
            <a:pPr lvl="1" indent="-246888">
              <a:lnSpc>
                <a:spcPct val="100000"/>
              </a:lnSpc>
              <a:spcBef>
                <a:spcPct val="20000"/>
              </a:spcBef>
              <a:buClr>
                <a:srgbClr val="0F6FC6"/>
              </a:buClr>
              <a:buSzPct val="85000"/>
              <a:buFont typeface="Wingdings 2"/>
              <a:buChar char=""/>
            </a:pPr>
            <a:r>
              <a:rPr lang="en-US" sz="2400">
                <a:solidFill>
                  <a:prstClr val="black"/>
                </a:solidFill>
              </a:rPr>
              <a:t>Example:</a:t>
            </a:r>
          </a:p>
          <a:p>
            <a:pPr marL="914400" lvl="2" indent="-246888">
              <a:lnSpc>
                <a:spcPct val="100000"/>
              </a:lnSpc>
              <a:spcBef>
                <a:spcPct val="20000"/>
              </a:spcBef>
              <a:buClr>
                <a:srgbClr val="009DD9"/>
              </a:buClr>
              <a:buSzPct val="70000"/>
              <a:buFont typeface="Wingdings 2"/>
              <a:buChar char=""/>
            </a:pPr>
            <a:r>
              <a:rPr lang="en-US" sz="2100" i="0">
                <a:solidFill>
                  <a:prstClr val="black"/>
                </a:solidFill>
              </a:rPr>
              <a:t>income has range 3000-200000</a:t>
            </a:r>
          </a:p>
          <a:p>
            <a:pPr marL="914400" lvl="2" indent="-246888">
              <a:lnSpc>
                <a:spcPct val="100000"/>
              </a:lnSpc>
              <a:spcBef>
                <a:spcPct val="20000"/>
              </a:spcBef>
              <a:buClr>
                <a:srgbClr val="009DD9"/>
              </a:buClr>
              <a:buSzPct val="70000"/>
              <a:buFont typeface="Wingdings 2"/>
              <a:buChar char=""/>
            </a:pPr>
            <a:r>
              <a:rPr lang="en-US" sz="2100" i="0">
                <a:solidFill>
                  <a:prstClr val="black"/>
                </a:solidFill>
              </a:rPr>
              <a:t>age has range 10-80</a:t>
            </a:r>
          </a:p>
          <a:p>
            <a:pPr marL="914400" lvl="2" indent="-246888">
              <a:lnSpc>
                <a:spcPct val="100000"/>
              </a:lnSpc>
              <a:spcBef>
                <a:spcPct val="20000"/>
              </a:spcBef>
              <a:buClr>
                <a:srgbClr val="009DD9"/>
              </a:buClr>
              <a:buSzPct val="70000"/>
              <a:buFont typeface="Wingdings 2"/>
              <a:buChar char=""/>
            </a:pPr>
            <a:r>
              <a:rPr lang="en-US" sz="2100" i="0">
                <a:solidFill>
                  <a:prstClr val="black"/>
                </a:solidFill>
              </a:rPr>
              <a:t>gender has </a:t>
            </a:r>
            <a:r>
              <a:rPr lang="en-US" sz="2100" i="0">
                <a:solidFill>
                  <a:prstClr val="black"/>
                </a:solidFill>
              </a:rPr>
              <a:t>domain </a:t>
            </a:r>
            <a:r>
              <a:rPr lang="en-US" sz="2100" i="0" smtClean="0">
                <a:solidFill>
                  <a:prstClr val="black"/>
                </a:solidFill>
              </a:rPr>
              <a:t>M/F</a:t>
            </a:r>
            <a:endParaRPr lang="en-US" sz="2400" dirty="0">
              <a:solidFill>
                <a:prstClr val="black"/>
              </a:solidFill>
            </a:endParaRPr>
          </a:p>
        </p:txBody>
      </p:sp>
    </p:spTree>
    <p:extLst>
      <p:ext uri="{BB962C8B-B14F-4D97-AF65-F5344CB8AC3E}">
        <p14:creationId xmlns:p14="http://schemas.microsoft.com/office/powerpoint/2010/main" val="21616954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Data Transformation: Normalization</a:t>
            </a:r>
            <a:endParaRPr lang="en-ID"/>
          </a:p>
        </p:txBody>
      </p:sp>
      <p:sp>
        <p:nvSpPr>
          <p:cNvPr id="3" name="Content Placeholder 2"/>
          <p:cNvSpPr>
            <a:spLocks noGrp="1"/>
          </p:cNvSpPr>
          <p:nvPr>
            <p:ph idx="1"/>
          </p:nvPr>
        </p:nvSpPr>
        <p:spPr>
          <a:xfrm>
            <a:off x="2933701" y="2438399"/>
            <a:ext cx="8770571" cy="4136571"/>
          </a:xfrm>
        </p:spPr>
        <p:txBody>
          <a:bodyPr>
            <a:normAutofit/>
          </a:bodyPr>
          <a:lstStyle/>
          <a:p>
            <a:pPr marL="274320" lvl="0" indent="-274320">
              <a:lnSpc>
                <a:spcPct val="100000"/>
              </a:lnSpc>
              <a:spcBef>
                <a:spcPct val="20000"/>
              </a:spcBef>
              <a:buClr>
                <a:srgbClr val="0BD0D9"/>
              </a:buClr>
              <a:buSzPct val="95000"/>
              <a:buFont typeface="Wingdings 2"/>
              <a:buChar char=""/>
            </a:pPr>
            <a:r>
              <a:rPr lang="en-US" sz="2400">
                <a:solidFill>
                  <a:srgbClr val="FF0000"/>
                </a:solidFill>
              </a:rPr>
              <a:t>min-max normalization</a:t>
            </a:r>
          </a:p>
          <a:p>
            <a:pPr lvl="1" indent="-246888">
              <a:lnSpc>
                <a:spcPct val="100000"/>
              </a:lnSpc>
              <a:spcBef>
                <a:spcPct val="20000"/>
              </a:spcBef>
              <a:buClr>
                <a:srgbClr val="0F6FC6"/>
              </a:buClr>
              <a:buSzPct val="85000"/>
              <a:buFont typeface="Wingdings 2"/>
              <a:buChar char=""/>
            </a:pPr>
            <a:endParaRPr lang="en-US" sz="2400">
              <a:solidFill>
                <a:prstClr val="black"/>
              </a:solidFill>
            </a:endParaRPr>
          </a:p>
          <a:p>
            <a:pPr lvl="1" indent="-246888">
              <a:lnSpc>
                <a:spcPct val="100000"/>
              </a:lnSpc>
              <a:spcBef>
                <a:spcPct val="20000"/>
              </a:spcBef>
              <a:buClr>
                <a:srgbClr val="0F6FC6"/>
              </a:buClr>
              <a:buSzPct val="85000"/>
              <a:buFont typeface="Wingdings 2"/>
              <a:buChar char=""/>
            </a:pPr>
            <a:endParaRPr lang="en-US" sz="2000">
              <a:solidFill>
                <a:prstClr val="black"/>
              </a:solidFill>
            </a:endParaRPr>
          </a:p>
          <a:p>
            <a:pPr lvl="1" indent="-246888">
              <a:lnSpc>
                <a:spcPct val="100000"/>
              </a:lnSpc>
              <a:spcBef>
                <a:spcPct val="20000"/>
              </a:spcBef>
              <a:buClr>
                <a:srgbClr val="0F6FC6"/>
              </a:buClr>
              <a:buSzPct val="85000"/>
              <a:buFont typeface="Wingdings 2"/>
              <a:buChar char=""/>
            </a:pPr>
            <a:r>
              <a:rPr lang="en-US" sz="2000">
                <a:solidFill>
                  <a:srgbClr val="0000FF"/>
                </a:solidFill>
              </a:rPr>
              <a:t>e.g. convert age=30 to range 0-1, when min=10,max=80. new_age=(30-10)/(80-10)=2/7</a:t>
            </a:r>
          </a:p>
          <a:p>
            <a:pPr marL="274320" lvl="0" indent="-274320">
              <a:lnSpc>
                <a:spcPct val="100000"/>
              </a:lnSpc>
              <a:spcBef>
                <a:spcPct val="20000"/>
              </a:spcBef>
              <a:buClr>
                <a:srgbClr val="0BD0D9"/>
              </a:buClr>
              <a:buSzPct val="95000"/>
              <a:buFont typeface="Wingdings 2"/>
              <a:buChar char=""/>
            </a:pPr>
            <a:r>
              <a:rPr lang="en-US" sz="2400">
                <a:solidFill>
                  <a:srgbClr val="FF0000"/>
                </a:solidFill>
              </a:rPr>
              <a:t>z-score normalization</a:t>
            </a:r>
          </a:p>
          <a:p>
            <a:pPr lvl="1" indent="-246888">
              <a:lnSpc>
                <a:spcPct val="100000"/>
              </a:lnSpc>
              <a:spcBef>
                <a:spcPct val="20000"/>
              </a:spcBef>
              <a:buClr>
                <a:srgbClr val="0F6FC6"/>
              </a:buClr>
              <a:buSzPct val="85000"/>
              <a:buFont typeface="Wingdings 2"/>
              <a:buChar char=""/>
            </a:pPr>
            <a:endParaRPr lang="en-US" sz="2000">
              <a:solidFill>
                <a:prstClr val="black"/>
              </a:solidFill>
            </a:endParaRPr>
          </a:p>
          <a:p>
            <a:pPr lvl="1" indent="-246888">
              <a:lnSpc>
                <a:spcPct val="100000"/>
              </a:lnSpc>
              <a:spcBef>
                <a:spcPct val="20000"/>
              </a:spcBef>
              <a:buClr>
                <a:srgbClr val="0F6FC6"/>
              </a:buClr>
              <a:buSzPct val="85000"/>
              <a:buFont typeface="Wingdings 2"/>
              <a:buChar char=""/>
            </a:pPr>
            <a:endParaRPr lang="en-US" sz="2000">
              <a:solidFill>
                <a:prstClr val="black"/>
              </a:solidFill>
            </a:endParaRPr>
          </a:p>
          <a:p>
            <a:pPr marL="274320" lvl="0" indent="-274320">
              <a:lnSpc>
                <a:spcPct val="100000"/>
              </a:lnSpc>
              <a:spcBef>
                <a:spcPct val="20000"/>
              </a:spcBef>
              <a:buClr>
                <a:srgbClr val="0BD0D9"/>
              </a:buClr>
              <a:buSzPct val="95000"/>
              <a:buFont typeface="Wingdings 2"/>
              <a:buChar char=""/>
            </a:pPr>
            <a:r>
              <a:rPr lang="en-US" sz="2400">
                <a:solidFill>
                  <a:srgbClr val="FF0000"/>
                </a:solidFill>
              </a:rPr>
              <a:t>normalization by decimal scaling</a:t>
            </a:r>
          </a:p>
          <a:p>
            <a:pPr marL="274320" lvl="0" indent="-274320">
              <a:lnSpc>
                <a:spcPct val="100000"/>
              </a:lnSpc>
              <a:spcBef>
                <a:spcPct val="20000"/>
              </a:spcBef>
              <a:buClr>
                <a:srgbClr val="0BD0D9"/>
              </a:buClr>
              <a:buSzPct val="95000"/>
              <a:buFont typeface="Wingdings 2"/>
              <a:buChar char=""/>
            </a:pPr>
            <a:endParaRPr lang="en-US" sz="2400">
              <a:solidFill>
                <a:prstClr val="black"/>
              </a:solidFill>
            </a:endParaRPr>
          </a:p>
          <a:p>
            <a:pPr marL="274320" lvl="0" indent="-274320">
              <a:lnSpc>
                <a:spcPct val="100000"/>
              </a:lnSpc>
              <a:spcBef>
                <a:spcPct val="20000"/>
              </a:spcBef>
              <a:buClr>
                <a:srgbClr val="0BD0D9"/>
              </a:buClr>
              <a:buSzPct val="95000"/>
              <a:buFont typeface="Wingdings 2"/>
              <a:buChar char=""/>
            </a:pPr>
            <a:endParaRPr lang="en-US" sz="2400" dirty="0">
              <a:solidFill>
                <a:prstClr val="black"/>
              </a:solidFill>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498892099"/>
              </p:ext>
            </p:extLst>
          </p:nvPr>
        </p:nvGraphicFramePr>
        <p:xfrm>
          <a:off x="3309257" y="2690948"/>
          <a:ext cx="7321550" cy="873125"/>
        </p:xfrm>
        <a:graphic>
          <a:graphicData uri="http://schemas.openxmlformats.org/presentationml/2006/ole">
            <mc:AlternateContent xmlns:mc="http://schemas.openxmlformats.org/markup-compatibility/2006">
              <mc:Choice xmlns:v="urn:schemas-microsoft-com:vml" Requires="v">
                <p:oleObj spid="_x0000_s1056" name="Equation" r:id="rId3" imgW="3340080" imgH="393480" progId="Equation.3">
                  <p:embed/>
                </p:oleObj>
              </mc:Choice>
              <mc:Fallback>
                <p:oleObj name="Equation" r:id="rId3" imgW="3340080" imgH="393480" progId="Equation.3">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9257" y="2690948"/>
                        <a:ext cx="7321550"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1170569587"/>
              </p:ext>
            </p:extLst>
          </p:nvPr>
        </p:nvGraphicFramePr>
        <p:xfrm>
          <a:off x="6738257" y="4443548"/>
          <a:ext cx="2133600" cy="955675"/>
        </p:xfrm>
        <a:graphic>
          <a:graphicData uri="http://schemas.openxmlformats.org/presentationml/2006/ole">
            <mc:AlternateContent xmlns:mc="http://schemas.openxmlformats.org/markup-compatibility/2006">
              <mc:Choice xmlns:v="urn:schemas-microsoft-com:vml" Requires="v">
                <p:oleObj spid="_x0000_s1057" name="Equation" r:id="rId5" imgW="965160" imgH="419040" progId="Equation.3">
                  <p:embed/>
                </p:oleObj>
              </mc:Choice>
              <mc:Fallback>
                <p:oleObj name="Equation" r:id="rId5" imgW="965160" imgH="419040" progId="Equation.3">
                  <p:embed/>
                  <p:pic>
                    <p:nvPicPr>
                      <p:cNvPr id="205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8257" y="4443548"/>
                        <a:ext cx="2133600" cy="95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4109623052"/>
              </p:ext>
            </p:extLst>
          </p:nvPr>
        </p:nvGraphicFramePr>
        <p:xfrm>
          <a:off x="3309257" y="5815148"/>
          <a:ext cx="1066800" cy="847725"/>
        </p:xfrm>
        <a:graphic>
          <a:graphicData uri="http://schemas.openxmlformats.org/presentationml/2006/ole">
            <mc:AlternateContent xmlns:mc="http://schemas.openxmlformats.org/markup-compatibility/2006">
              <mc:Choice xmlns:v="urn:schemas-microsoft-com:vml" Requires="v">
                <p:oleObj spid="_x0000_s1058" name="Equation" r:id="rId7" imgW="495000" imgH="393480" progId="Equation.3">
                  <p:embed/>
                </p:oleObj>
              </mc:Choice>
              <mc:Fallback>
                <p:oleObj name="Equation" r:id="rId7" imgW="495000" imgH="393480" progId="Equation.3">
                  <p:embed/>
                  <p:pic>
                    <p:nvPicPr>
                      <p:cNvPr id="2052"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9257" y="5815148"/>
                        <a:ext cx="1066800"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1198875230"/>
              </p:ext>
            </p:extLst>
          </p:nvPr>
        </p:nvGraphicFramePr>
        <p:xfrm>
          <a:off x="6604907" y="3878398"/>
          <a:ext cx="112713" cy="214313"/>
        </p:xfrm>
        <a:graphic>
          <a:graphicData uri="http://schemas.openxmlformats.org/presentationml/2006/ole">
            <mc:AlternateContent xmlns:mc="http://schemas.openxmlformats.org/markup-compatibility/2006">
              <mc:Choice xmlns:v="urn:schemas-microsoft-com:vml" Requires="v">
                <p:oleObj spid="_x0000_s1059" name="Equation" r:id="rId9" imgW="114120" imgH="215640" progId="Equation.3">
                  <p:embed/>
                </p:oleObj>
              </mc:Choice>
              <mc:Fallback>
                <p:oleObj name="Equation" r:id="rId9" imgW="114120" imgH="215640" progId="Equation.3">
                  <p:embed/>
                  <p:pic>
                    <p:nvPicPr>
                      <p:cNvPr id="2053"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04907" y="3878398"/>
                        <a:ext cx="112713" cy="214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8"/>
          <p:cNvSpPr txBox="1">
            <a:spLocks noChangeArrowheads="1"/>
          </p:cNvSpPr>
          <p:nvPr/>
        </p:nvSpPr>
        <p:spPr bwMode="auto">
          <a:xfrm>
            <a:off x="4604657" y="6043748"/>
            <a:ext cx="6126163" cy="369332"/>
          </a:xfrm>
          <a:prstGeom prst="rect">
            <a:avLst/>
          </a:prstGeom>
          <a:noFill/>
          <a:ln w="9525">
            <a:noFill/>
            <a:miter lim="800000"/>
            <a:headEnd/>
            <a:tailEnd/>
          </a:ln>
        </p:spPr>
        <p:txBody>
          <a:bodyPr>
            <a:spAutoFit/>
          </a:bodyPr>
          <a:lstStyle/>
          <a:p>
            <a:pPr>
              <a:spcBef>
                <a:spcPct val="0"/>
              </a:spcBef>
            </a:pPr>
            <a:r>
              <a:rPr lang="en-US" dirty="0"/>
              <a:t>Where </a:t>
            </a:r>
            <a:r>
              <a:rPr lang="en-US" i="1" dirty="0"/>
              <a:t>j</a:t>
            </a:r>
            <a:r>
              <a:rPr lang="en-US" dirty="0"/>
              <a:t> is the smallest integer such that Max(| </a:t>
            </a:r>
            <a:r>
              <a:rPr lang="en-US" dirty="0" smtClean="0"/>
              <a:t>     |)&lt;</a:t>
            </a:r>
            <a:r>
              <a:rPr lang="en-US" dirty="0"/>
              <a:t>1</a:t>
            </a:r>
            <a:endParaRPr lang="en-US" sz="2400" dirty="0"/>
          </a:p>
        </p:txBody>
      </p:sp>
      <p:graphicFrame>
        <p:nvGraphicFramePr>
          <p:cNvPr id="9" name="Object 9"/>
          <p:cNvGraphicFramePr>
            <a:graphicFrameLocks noChangeAspect="1"/>
          </p:cNvGraphicFramePr>
          <p:nvPr>
            <p:extLst>
              <p:ext uri="{D42A27DB-BD31-4B8C-83A1-F6EECF244321}">
                <p14:modId xmlns:p14="http://schemas.microsoft.com/office/powerpoint/2010/main" val="2553510330"/>
              </p:ext>
            </p:extLst>
          </p:nvPr>
        </p:nvGraphicFramePr>
        <p:xfrm flipH="1">
          <a:off x="9148433" y="5949187"/>
          <a:ext cx="367476" cy="463893"/>
        </p:xfrm>
        <a:graphic>
          <a:graphicData uri="http://schemas.openxmlformats.org/presentationml/2006/ole">
            <mc:AlternateContent xmlns:mc="http://schemas.openxmlformats.org/markup-compatibility/2006">
              <mc:Choice xmlns:v="urn:schemas-microsoft-com:vml" Requires="v">
                <p:oleObj spid="_x0000_s1060" name="Equation" r:id="rId11" imgW="139680" imgH="177480" progId="Equation.3">
                  <p:embed/>
                </p:oleObj>
              </mc:Choice>
              <mc:Fallback>
                <p:oleObj name="Equation" r:id="rId11" imgW="139680" imgH="177480" progId="Equation.3">
                  <p:embed/>
                  <p:pic>
                    <p:nvPicPr>
                      <p:cNvPr id="2054"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9148433" y="5949187"/>
                        <a:ext cx="367476" cy="46389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7864708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Data Reduction Strategies</a:t>
            </a:r>
            <a:endParaRPr lang="en-ID"/>
          </a:p>
        </p:txBody>
      </p:sp>
      <p:sp>
        <p:nvSpPr>
          <p:cNvPr id="3" name="Content Placeholder 2"/>
          <p:cNvSpPr>
            <a:spLocks noGrp="1"/>
          </p:cNvSpPr>
          <p:nvPr>
            <p:ph idx="1"/>
          </p:nvPr>
        </p:nvSpPr>
        <p:spPr>
          <a:xfrm>
            <a:off x="2933701" y="2438399"/>
            <a:ext cx="8770571" cy="4136571"/>
          </a:xfrm>
        </p:spPr>
        <p:txBody>
          <a:bodyPr>
            <a:normAutofit fontScale="92500"/>
          </a:bodyPr>
          <a:lstStyle/>
          <a:p>
            <a:pPr marL="274320" lvl="0" indent="-274320">
              <a:lnSpc>
                <a:spcPct val="100000"/>
              </a:lnSpc>
              <a:spcBef>
                <a:spcPct val="20000"/>
              </a:spcBef>
              <a:buClr>
                <a:srgbClr val="0BD0D9"/>
              </a:buClr>
              <a:buSzPct val="95000"/>
              <a:buFont typeface="Wingdings 2"/>
              <a:buChar char=""/>
            </a:pPr>
            <a:r>
              <a:rPr lang="en-US" sz="2400">
                <a:solidFill>
                  <a:prstClr val="black"/>
                </a:solidFill>
              </a:rPr>
              <a:t>Warehouse may store terabytes of data: Complex data analysis/mining may take a very long time to run on the complete data set</a:t>
            </a:r>
          </a:p>
          <a:p>
            <a:pPr marL="274320" lvl="0" indent="-274320">
              <a:lnSpc>
                <a:spcPct val="100000"/>
              </a:lnSpc>
              <a:spcBef>
                <a:spcPct val="20000"/>
              </a:spcBef>
              <a:buClr>
                <a:srgbClr val="0BD0D9"/>
              </a:buClr>
              <a:buSzPct val="95000"/>
              <a:buFont typeface="Wingdings 2"/>
              <a:buChar char=""/>
            </a:pPr>
            <a:r>
              <a:rPr lang="en-US" sz="2400">
                <a:solidFill>
                  <a:prstClr val="black"/>
                </a:solidFill>
              </a:rPr>
              <a:t>Data reduction </a:t>
            </a:r>
          </a:p>
          <a:p>
            <a:pPr lvl="1" indent="-246888">
              <a:lnSpc>
                <a:spcPct val="100000"/>
              </a:lnSpc>
              <a:spcBef>
                <a:spcPct val="20000"/>
              </a:spcBef>
              <a:buClr>
                <a:srgbClr val="0F6FC6"/>
              </a:buClr>
              <a:buSzPct val="85000"/>
              <a:buFont typeface="Wingdings 2"/>
              <a:buChar char=""/>
            </a:pPr>
            <a:r>
              <a:rPr lang="en-US" sz="2000">
                <a:solidFill>
                  <a:srgbClr val="FF0000"/>
                </a:solidFill>
              </a:rPr>
              <a:t>Obtains a reduced representation of the data set that is much smaller in volume but yet produces the same (or almost the same) analytical results</a:t>
            </a:r>
          </a:p>
          <a:p>
            <a:pPr marL="274320" lvl="0" indent="-274320">
              <a:lnSpc>
                <a:spcPct val="100000"/>
              </a:lnSpc>
              <a:spcBef>
                <a:spcPct val="20000"/>
              </a:spcBef>
              <a:buClr>
                <a:srgbClr val="0BD0D9"/>
              </a:buClr>
              <a:buSzPct val="95000"/>
              <a:buFont typeface="Wingdings 2"/>
              <a:buChar char=""/>
            </a:pPr>
            <a:r>
              <a:rPr lang="en-US" sz="2400">
                <a:solidFill>
                  <a:srgbClr val="0000FF"/>
                </a:solidFill>
              </a:rPr>
              <a:t>Data reduction strategies</a:t>
            </a:r>
          </a:p>
          <a:p>
            <a:pPr lvl="1" indent="-246888">
              <a:lnSpc>
                <a:spcPct val="100000"/>
              </a:lnSpc>
              <a:spcBef>
                <a:spcPct val="20000"/>
              </a:spcBef>
              <a:buClr>
                <a:srgbClr val="0F6FC6"/>
              </a:buClr>
              <a:buSzPct val="85000"/>
              <a:buFont typeface="Wingdings 2"/>
              <a:buChar char=""/>
            </a:pPr>
            <a:r>
              <a:rPr lang="en-US" sz="2000">
                <a:solidFill>
                  <a:srgbClr val="0000FF"/>
                </a:solidFill>
              </a:rPr>
              <a:t>Data cube aggregation</a:t>
            </a:r>
          </a:p>
          <a:p>
            <a:pPr lvl="1" indent="-246888">
              <a:lnSpc>
                <a:spcPct val="100000"/>
              </a:lnSpc>
              <a:spcBef>
                <a:spcPct val="20000"/>
              </a:spcBef>
              <a:buClr>
                <a:srgbClr val="0F6FC6"/>
              </a:buClr>
              <a:buSzPct val="85000"/>
              <a:buFont typeface="Wingdings 2"/>
              <a:buChar char=""/>
            </a:pPr>
            <a:r>
              <a:rPr lang="en-US" sz="2000">
                <a:solidFill>
                  <a:srgbClr val="0000FF"/>
                </a:solidFill>
              </a:rPr>
              <a:t>Dimensionality reduction</a:t>
            </a:r>
          </a:p>
          <a:p>
            <a:pPr lvl="1" indent="-246888">
              <a:lnSpc>
                <a:spcPct val="100000"/>
              </a:lnSpc>
              <a:spcBef>
                <a:spcPct val="20000"/>
              </a:spcBef>
              <a:buClr>
                <a:srgbClr val="0F6FC6"/>
              </a:buClr>
              <a:buSzPct val="85000"/>
              <a:buFont typeface="Wingdings 2"/>
              <a:buChar char=""/>
            </a:pPr>
            <a:r>
              <a:rPr lang="en-US" sz="2000">
                <a:solidFill>
                  <a:srgbClr val="0000FF"/>
                </a:solidFill>
              </a:rPr>
              <a:t>Data compression</a:t>
            </a:r>
          </a:p>
          <a:p>
            <a:pPr lvl="1" indent="-246888">
              <a:lnSpc>
                <a:spcPct val="100000"/>
              </a:lnSpc>
              <a:spcBef>
                <a:spcPct val="20000"/>
              </a:spcBef>
              <a:buClr>
                <a:srgbClr val="0F6FC6"/>
              </a:buClr>
              <a:buSzPct val="85000"/>
              <a:buFont typeface="Wingdings 2"/>
              <a:buChar char=""/>
            </a:pPr>
            <a:r>
              <a:rPr lang="en-US" sz="2000">
                <a:solidFill>
                  <a:srgbClr val="0000FF"/>
                </a:solidFill>
              </a:rPr>
              <a:t>Numerosity reduction</a:t>
            </a:r>
          </a:p>
          <a:p>
            <a:pPr lvl="1" indent="-246888">
              <a:lnSpc>
                <a:spcPct val="100000"/>
              </a:lnSpc>
              <a:spcBef>
                <a:spcPct val="20000"/>
              </a:spcBef>
              <a:buClr>
                <a:srgbClr val="0F6FC6"/>
              </a:buClr>
              <a:buSzPct val="85000"/>
              <a:buFont typeface="Wingdings 2"/>
              <a:buChar char=""/>
            </a:pPr>
            <a:r>
              <a:rPr lang="en-US" sz="2000">
                <a:solidFill>
                  <a:srgbClr val="0000FF"/>
                </a:solidFill>
              </a:rPr>
              <a:t>Discretization and concept hierarchy generation</a:t>
            </a:r>
            <a:endParaRPr lang="en-US" sz="2000" dirty="0">
              <a:solidFill>
                <a:srgbClr val="0000FF"/>
              </a:solidFill>
            </a:endParaRPr>
          </a:p>
        </p:txBody>
      </p:sp>
    </p:spTree>
    <p:extLst>
      <p:ext uri="{BB962C8B-B14F-4D97-AF65-F5344CB8AC3E}">
        <p14:creationId xmlns:p14="http://schemas.microsoft.com/office/powerpoint/2010/main" val="30253532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Data Cube Aggregation</a:t>
            </a:r>
            <a:endParaRPr lang="en-ID"/>
          </a:p>
        </p:txBody>
      </p:sp>
      <p:sp>
        <p:nvSpPr>
          <p:cNvPr id="3" name="Content Placeholder 2"/>
          <p:cNvSpPr>
            <a:spLocks noGrp="1"/>
          </p:cNvSpPr>
          <p:nvPr>
            <p:ph idx="1"/>
          </p:nvPr>
        </p:nvSpPr>
        <p:spPr>
          <a:xfrm>
            <a:off x="2933701" y="2438399"/>
            <a:ext cx="8770571" cy="4136571"/>
          </a:xfrm>
        </p:spPr>
        <p:txBody>
          <a:bodyPr>
            <a:normAutofit lnSpcReduction="10000"/>
          </a:bodyPr>
          <a:lstStyle/>
          <a:p>
            <a:pPr marL="274320" lvl="0" indent="-274320">
              <a:lnSpc>
                <a:spcPct val="120000"/>
              </a:lnSpc>
              <a:spcBef>
                <a:spcPct val="20000"/>
              </a:spcBef>
              <a:buClr>
                <a:srgbClr val="0BD0D9"/>
              </a:buClr>
              <a:buSzPct val="95000"/>
              <a:buFont typeface="Wingdings 2"/>
              <a:buChar char=""/>
            </a:pPr>
            <a:r>
              <a:rPr lang="en-US" sz="2400">
                <a:solidFill>
                  <a:prstClr val="black"/>
                </a:solidFill>
              </a:rPr>
              <a:t>The lowest level of a data cube</a:t>
            </a:r>
          </a:p>
          <a:p>
            <a:pPr lvl="1" indent="-246888">
              <a:lnSpc>
                <a:spcPct val="120000"/>
              </a:lnSpc>
              <a:spcBef>
                <a:spcPct val="20000"/>
              </a:spcBef>
              <a:buClr>
                <a:srgbClr val="0F6FC6"/>
              </a:buClr>
              <a:buSzPct val="85000"/>
              <a:buFont typeface="Wingdings 2"/>
              <a:buChar char=""/>
            </a:pPr>
            <a:r>
              <a:rPr lang="en-US" sz="2000">
                <a:solidFill>
                  <a:prstClr val="black"/>
                </a:solidFill>
              </a:rPr>
              <a:t>the aggregated data for an </a:t>
            </a:r>
            <a:r>
              <a:rPr lang="en-US" sz="2000">
                <a:solidFill>
                  <a:srgbClr val="0000FF"/>
                </a:solidFill>
              </a:rPr>
              <a:t>individual entity of interest</a:t>
            </a:r>
          </a:p>
          <a:p>
            <a:pPr lvl="1" indent="-246888">
              <a:lnSpc>
                <a:spcPct val="120000"/>
              </a:lnSpc>
              <a:spcBef>
                <a:spcPct val="20000"/>
              </a:spcBef>
              <a:buClr>
                <a:srgbClr val="0F6FC6"/>
              </a:buClr>
              <a:buSzPct val="85000"/>
              <a:buFont typeface="Wingdings 2"/>
              <a:buChar char=""/>
            </a:pPr>
            <a:r>
              <a:rPr lang="en-US" sz="2000">
                <a:solidFill>
                  <a:prstClr val="black"/>
                </a:solidFill>
              </a:rPr>
              <a:t>e.g., a customer in a phone calling data warehouse.</a:t>
            </a:r>
          </a:p>
          <a:p>
            <a:pPr marL="274320" lvl="0" indent="-274320">
              <a:lnSpc>
                <a:spcPct val="120000"/>
              </a:lnSpc>
              <a:spcBef>
                <a:spcPct val="20000"/>
              </a:spcBef>
              <a:buClr>
                <a:srgbClr val="0BD0D9"/>
              </a:buClr>
              <a:buSzPct val="95000"/>
              <a:buFont typeface="Wingdings 2"/>
              <a:buChar char=""/>
            </a:pPr>
            <a:r>
              <a:rPr lang="en-US" sz="2400">
                <a:solidFill>
                  <a:prstClr val="black"/>
                </a:solidFill>
              </a:rPr>
              <a:t>Multiple levels of aggregation in data cubes</a:t>
            </a:r>
          </a:p>
          <a:p>
            <a:pPr lvl="1" indent="-246888">
              <a:lnSpc>
                <a:spcPct val="120000"/>
              </a:lnSpc>
              <a:spcBef>
                <a:spcPct val="20000"/>
              </a:spcBef>
              <a:buClr>
                <a:srgbClr val="0F6FC6"/>
              </a:buClr>
              <a:buSzPct val="85000"/>
              <a:buFont typeface="Wingdings 2"/>
              <a:buChar char=""/>
            </a:pPr>
            <a:r>
              <a:rPr lang="en-US" sz="2000">
                <a:solidFill>
                  <a:prstClr val="black"/>
                </a:solidFill>
              </a:rPr>
              <a:t>Further reduce the size of data to deal with</a:t>
            </a:r>
          </a:p>
          <a:p>
            <a:pPr marL="274320" lvl="0" indent="-274320">
              <a:lnSpc>
                <a:spcPct val="120000"/>
              </a:lnSpc>
              <a:spcBef>
                <a:spcPct val="20000"/>
              </a:spcBef>
              <a:buClr>
                <a:srgbClr val="0BD0D9"/>
              </a:buClr>
              <a:buSzPct val="95000"/>
              <a:buFont typeface="Wingdings 2"/>
              <a:buChar char=""/>
            </a:pPr>
            <a:r>
              <a:rPr lang="en-US" sz="2400">
                <a:solidFill>
                  <a:prstClr val="black"/>
                </a:solidFill>
              </a:rPr>
              <a:t>Reference appropriate levels</a:t>
            </a:r>
          </a:p>
          <a:p>
            <a:pPr lvl="1" indent="-246888">
              <a:lnSpc>
                <a:spcPct val="120000"/>
              </a:lnSpc>
              <a:spcBef>
                <a:spcPct val="20000"/>
              </a:spcBef>
              <a:buClr>
                <a:srgbClr val="0F6FC6"/>
              </a:buClr>
              <a:buSzPct val="85000"/>
              <a:buFont typeface="Wingdings 2"/>
              <a:buChar char=""/>
            </a:pPr>
            <a:r>
              <a:rPr lang="en-US" sz="2000">
                <a:solidFill>
                  <a:prstClr val="black"/>
                </a:solidFill>
              </a:rPr>
              <a:t>Use the smallest representation which is enough to solve the task</a:t>
            </a:r>
          </a:p>
          <a:p>
            <a:pPr marL="274320" lvl="0" indent="-274320">
              <a:lnSpc>
                <a:spcPct val="120000"/>
              </a:lnSpc>
              <a:spcBef>
                <a:spcPct val="20000"/>
              </a:spcBef>
              <a:buClr>
                <a:srgbClr val="0BD0D9"/>
              </a:buClr>
              <a:buSzPct val="95000"/>
              <a:buFont typeface="Wingdings 2"/>
              <a:buChar char=""/>
            </a:pPr>
            <a:r>
              <a:rPr lang="en-US" sz="2400">
                <a:solidFill>
                  <a:prstClr val="black"/>
                </a:solidFill>
              </a:rPr>
              <a:t>Queries regarding aggregated information should be answered using data cube, when possible</a:t>
            </a:r>
            <a:endParaRPr lang="en-US" sz="2400" dirty="0">
              <a:solidFill>
                <a:prstClr val="black"/>
              </a:solidFill>
            </a:endParaRPr>
          </a:p>
        </p:txBody>
      </p:sp>
    </p:spTree>
    <p:extLst>
      <p:ext uri="{BB962C8B-B14F-4D97-AF65-F5344CB8AC3E}">
        <p14:creationId xmlns:p14="http://schemas.microsoft.com/office/powerpoint/2010/main" val="2894451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Data cube</a:t>
            </a:r>
            <a:endParaRPr lang="en-ID"/>
          </a:p>
        </p:txBody>
      </p:sp>
      <p:sp>
        <p:nvSpPr>
          <p:cNvPr id="3" name="Content Placeholder 2"/>
          <p:cNvSpPr>
            <a:spLocks noGrp="1"/>
          </p:cNvSpPr>
          <p:nvPr>
            <p:ph idx="1"/>
          </p:nvPr>
        </p:nvSpPr>
        <p:spPr>
          <a:xfrm>
            <a:off x="2933701" y="2438399"/>
            <a:ext cx="8770571" cy="4136571"/>
          </a:xfrm>
        </p:spPr>
        <p:txBody>
          <a:bodyPr>
            <a:normAutofit fontScale="92500" lnSpcReduction="20000"/>
          </a:bodyPr>
          <a:lstStyle/>
          <a:p>
            <a:pPr marL="274320" lvl="0" indent="-274320">
              <a:lnSpc>
                <a:spcPct val="100000"/>
              </a:lnSpc>
              <a:spcBef>
                <a:spcPct val="20000"/>
              </a:spcBef>
              <a:buClr>
                <a:srgbClr val="0BD0D9"/>
              </a:buClr>
              <a:buSzPct val="95000"/>
              <a:buFont typeface="Wingdings 2"/>
              <a:buChar char=""/>
            </a:pPr>
            <a:endParaRPr lang="en-US" sz="2400">
              <a:solidFill>
                <a:prstClr val="black"/>
              </a:solidFill>
            </a:endParaRPr>
          </a:p>
          <a:p>
            <a:pPr marL="274320" lvl="0" indent="-274320">
              <a:lnSpc>
                <a:spcPct val="100000"/>
              </a:lnSpc>
              <a:spcBef>
                <a:spcPct val="20000"/>
              </a:spcBef>
              <a:buClr>
                <a:srgbClr val="0BD0D9"/>
              </a:buClr>
              <a:buSzPct val="95000"/>
              <a:buFont typeface="Wingdings 2"/>
              <a:buChar char=""/>
            </a:pPr>
            <a:r>
              <a:rPr lang="en-US" sz="2400">
                <a:solidFill>
                  <a:prstClr val="black"/>
                </a:solidFill>
              </a:rPr>
              <a:t>A data warehouse is based on a </a:t>
            </a:r>
            <a:r>
              <a:rPr lang="en-US" sz="2400">
                <a:solidFill>
                  <a:srgbClr val="FF0000"/>
                </a:solidFill>
              </a:rPr>
              <a:t>multidimensional data model</a:t>
            </a:r>
            <a:r>
              <a:rPr lang="en-US" sz="2400">
                <a:solidFill>
                  <a:prstClr val="black"/>
                </a:solidFill>
              </a:rPr>
              <a:t> which views data in the form of a data cube</a:t>
            </a:r>
          </a:p>
          <a:p>
            <a:pPr marL="274320" lvl="0" indent="-274320">
              <a:lnSpc>
                <a:spcPct val="130000"/>
              </a:lnSpc>
              <a:spcBef>
                <a:spcPct val="20000"/>
              </a:spcBef>
              <a:buClr>
                <a:srgbClr val="0BD0D9"/>
              </a:buClr>
              <a:buSzPct val="95000"/>
              <a:buFont typeface="Wingdings 2"/>
              <a:buChar char=""/>
            </a:pPr>
            <a:r>
              <a:rPr lang="en-US" sz="2600">
                <a:solidFill>
                  <a:prstClr val="black"/>
                </a:solidFill>
              </a:rPr>
              <a:t>A data cube, such as </a:t>
            </a:r>
            <a:r>
              <a:rPr lang="en-US" sz="2600">
                <a:solidFill>
                  <a:srgbClr val="FF0000"/>
                </a:solidFill>
              </a:rPr>
              <a:t>sales</a:t>
            </a:r>
            <a:r>
              <a:rPr lang="en-US" sz="2600">
                <a:solidFill>
                  <a:prstClr val="black"/>
                </a:solidFill>
              </a:rPr>
              <a:t>, allows data to be modeled and viewed in multiple dimensions</a:t>
            </a:r>
          </a:p>
          <a:p>
            <a:pPr marL="274320" lvl="0" indent="-274320">
              <a:lnSpc>
                <a:spcPct val="130000"/>
              </a:lnSpc>
              <a:spcBef>
                <a:spcPct val="20000"/>
              </a:spcBef>
              <a:buClr>
                <a:srgbClr val="0BD0D9"/>
              </a:buClr>
              <a:buSzPct val="95000"/>
              <a:buFont typeface="Wingdings 2"/>
              <a:buChar char=""/>
            </a:pPr>
            <a:r>
              <a:rPr lang="en-US" sz="2600">
                <a:solidFill>
                  <a:prstClr val="black"/>
                </a:solidFill>
              </a:rPr>
              <a:t>Suppose ALLELETRONICS create a </a:t>
            </a:r>
            <a:r>
              <a:rPr lang="en-US" sz="2600" i="1">
                <a:solidFill>
                  <a:prstClr val="black"/>
                </a:solidFill>
              </a:rPr>
              <a:t>sales</a:t>
            </a:r>
            <a:r>
              <a:rPr lang="en-US" sz="2600">
                <a:solidFill>
                  <a:prstClr val="black"/>
                </a:solidFill>
              </a:rPr>
              <a:t> data warehouse with respect to dimensions </a:t>
            </a:r>
          </a:p>
          <a:p>
            <a:pPr lvl="1" indent="-246888">
              <a:lnSpc>
                <a:spcPct val="130000"/>
              </a:lnSpc>
              <a:spcBef>
                <a:spcPct val="20000"/>
              </a:spcBef>
              <a:buClr>
                <a:srgbClr val="0F6FC6"/>
              </a:buClr>
              <a:buSzPct val="85000"/>
              <a:buFont typeface="Wingdings 2"/>
              <a:buChar char=""/>
            </a:pPr>
            <a:r>
              <a:rPr lang="en-US" sz="2200">
                <a:solidFill>
                  <a:prstClr val="black"/>
                </a:solidFill>
              </a:rPr>
              <a:t>Time </a:t>
            </a:r>
          </a:p>
          <a:p>
            <a:pPr lvl="1" indent="-246888">
              <a:lnSpc>
                <a:spcPct val="130000"/>
              </a:lnSpc>
              <a:spcBef>
                <a:spcPct val="20000"/>
              </a:spcBef>
              <a:buClr>
                <a:srgbClr val="0F6FC6"/>
              </a:buClr>
              <a:buSzPct val="85000"/>
              <a:buFont typeface="Wingdings 2"/>
              <a:buChar char=""/>
            </a:pPr>
            <a:r>
              <a:rPr lang="en-US" sz="2200">
                <a:solidFill>
                  <a:prstClr val="black"/>
                </a:solidFill>
              </a:rPr>
              <a:t>Item </a:t>
            </a:r>
          </a:p>
          <a:p>
            <a:pPr lvl="1" indent="-246888">
              <a:lnSpc>
                <a:spcPct val="130000"/>
              </a:lnSpc>
              <a:spcBef>
                <a:spcPct val="20000"/>
              </a:spcBef>
              <a:buClr>
                <a:srgbClr val="0F6FC6"/>
              </a:buClr>
              <a:buSzPct val="85000"/>
              <a:buFont typeface="Wingdings 2"/>
              <a:buChar char=""/>
            </a:pPr>
            <a:r>
              <a:rPr lang="en-US" sz="2200" smtClean="0">
                <a:solidFill>
                  <a:prstClr val="black"/>
                </a:solidFill>
              </a:rPr>
              <a:t>Location</a:t>
            </a:r>
            <a:endParaRPr lang="en-US" sz="2200">
              <a:solidFill>
                <a:prstClr val="black"/>
              </a:solidFill>
            </a:endParaRPr>
          </a:p>
        </p:txBody>
      </p:sp>
    </p:spTree>
    <p:extLst>
      <p:ext uri="{BB962C8B-B14F-4D97-AF65-F5344CB8AC3E}">
        <p14:creationId xmlns:p14="http://schemas.microsoft.com/office/powerpoint/2010/main" val="1270929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3D Data cube Example</a:t>
            </a:r>
            <a:endParaRPr lang="en-ID"/>
          </a:p>
        </p:txBody>
      </p:sp>
      <p:pic>
        <p:nvPicPr>
          <p:cNvPr id="5" name="Picture 4"/>
          <p:cNvPicPr>
            <a:picLocks noChangeAspect="1" noChangeArrowheads="1"/>
          </p:cNvPicPr>
          <p:nvPr/>
        </p:nvPicPr>
        <p:blipFill>
          <a:blip r:embed="rId2"/>
          <a:srcRect/>
          <a:stretch>
            <a:fillRect/>
          </a:stretch>
        </p:blipFill>
        <p:spPr bwMode="auto">
          <a:xfrm>
            <a:off x="2928579" y="1417070"/>
            <a:ext cx="8775693" cy="5440930"/>
          </a:xfrm>
          <a:prstGeom prst="rect">
            <a:avLst/>
          </a:prstGeom>
          <a:noFill/>
          <a:ln w="9525">
            <a:noFill/>
            <a:miter lim="800000"/>
            <a:headEnd/>
            <a:tailEnd/>
          </a:ln>
          <a:effectLst/>
        </p:spPr>
      </p:pic>
    </p:spTree>
    <p:extLst>
      <p:ext uri="{BB962C8B-B14F-4D97-AF65-F5344CB8AC3E}">
        <p14:creationId xmlns:p14="http://schemas.microsoft.com/office/powerpoint/2010/main" val="15116456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Dimensionality Reduction</a:t>
            </a:r>
            <a:endParaRPr lang="en-ID"/>
          </a:p>
        </p:txBody>
      </p:sp>
      <p:sp>
        <p:nvSpPr>
          <p:cNvPr id="3" name="Content Placeholder 2"/>
          <p:cNvSpPr>
            <a:spLocks noGrp="1"/>
          </p:cNvSpPr>
          <p:nvPr>
            <p:ph idx="1"/>
          </p:nvPr>
        </p:nvSpPr>
        <p:spPr>
          <a:xfrm>
            <a:off x="2933701" y="2438399"/>
            <a:ext cx="8770571" cy="4136571"/>
          </a:xfrm>
        </p:spPr>
        <p:txBody>
          <a:bodyPr>
            <a:normAutofit/>
          </a:bodyPr>
          <a:lstStyle/>
          <a:p>
            <a:pPr marL="274320" lvl="0" indent="-274320">
              <a:lnSpc>
                <a:spcPct val="100000"/>
              </a:lnSpc>
              <a:spcBef>
                <a:spcPct val="20000"/>
              </a:spcBef>
              <a:buClr>
                <a:srgbClr val="0BD0D9"/>
              </a:buClr>
              <a:buSzPct val="95000"/>
              <a:buFont typeface="Wingdings 2"/>
              <a:buChar char=""/>
            </a:pPr>
            <a:r>
              <a:rPr lang="en-US" sz="2400">
                <a:solidFill>
                  <a:prstClr val="black"/>
                </a:solidFill>
              </a:rPr>
              <a:t>Feature selection (i.e., attribute subset selection):</a:t>
            </a:r>
          </a:p>
          <a:p>
            <a:pPr lvl="1" indent="-246888">
              <a:lnSpc>
                <a:spcPct val="100000"/>
              </a:lnSpc>
              <a:spcBef>
                <a:spcPct val="20000"/>
              </a:spcBef>
              <a:buClr>
                <a:srgbClr val="0F6FC6"/>
              </a:buClr>
              <a:buSzPct val="85000"/>
              <a:buFont typeface="Wingdings 2"/>
              <a:buChar char=""/>
            </a:pPr>
            <a:r>
              <a:rPr lang="en-US" sz="2000">
                <a:solidFill>
                  <a:prstClr val="black"/>
                </a:solidFill>
              </a:rPr>
              <a:t>Select a minimum set of features </a:t>
            </a:r>
            <a:r>
              <a:rPr lang="en-US" sz="2000">
                <a:solidFill>
                  <a:prstClr val="black"/>
                </a:solidFill>
                <a:sym typeface="Symbol" pitchFamily="18" charset="2"/>
              </a:rPr>
              <a:t>such that the probability distribution of different classes given the values for those features is as close as possible to the original distribution given the values of all features</a:t>
            </a:r>
          </a:p>
          <a:p>
            <a:pPr lvl="1" indent="-246888">
              <a:lnSpc>
                <a:spcPct val="100000"/>
              </a:lnSpc>
              <a:spcBef>
                <a:spcPct val="20000"/>
              </a:spcBef>
              <a:buClr>
                <a:srgbClr val="0F6FC6"/>
              </a:buClr>
              <a:buSzPct val="85000"/>
              <a:buFont typeface="Wingdings 2"/>
              <a:buChar char=""/>
            </a:pPr>
            <a:r>
              <a:rPr lang="en-US" sz="2000">
                <a:solidFill>
                  <a:prstClr val="black"/>
                </a:solidFill>
                <a:sym typeface="Symbol" pitchFamily="18" charset="2"/>
              </a:rPr>
              <a:t>reduce # of patterns in the patterns, easier to understand</a:t>
            </a:r>
          </a:p>
          <a:p>
            <a:pPr marL="274320" lvl="0" indent="-274320">
              <a:lnSpc>
                <a:spcPct val="100000"/>
              </a:lnSpc>
              <a:spcBef>
                <a:spcPct val="20000"/>
              </a:spcBef>
              <a:buClr>
                <a:srgbClr val="0BD0D9"/>
              </a:buClr>
              <a:buSzPct val="95000"/>
              <a:buFont typeface="Wingdings 2"/>
              <a:buChar char=""/>
            </a:pPr>
            <a:r>
              <a:rPr lang="en-US" sz="2400">
                <a:solidFill>
                  <a:prstClr val="black"/>
                </a:solidFill>
                <a:sym typeface="Symbol" pitchFamily="18" charset="2"/>
              </a:rPr>
              <a:t>Heuristic methods (due to exponential # of choices):</a:t>
            </a:r>
          </a:p>
          <a:p>
            <a:pPr lvl="1" indent="-246888">
              <a:lnSpc>
                <a:spcPct val="100000"/>
              </a:lnSpc>
              <a:spcBef>
                <a:spcPct val="20000"/>
              </a:spcBef>
              <a:buClr>
                <a:srgbClr val="0F6FC6"/>
              </a:buClr>
              <a:buSzPct val="85000"/>
              <a:buFont typeface="Wingdings 2"/>
              <a:buChar char=""/>
            </a:pPr>
            <a:r>
              <a:rPr lang="en-US" sz="2000">
                <a:solidFill>
                  <a:prstClr val="black"/>
                </a:solidFill>
                <a:sym typeface="Symbol" pitchFamily="18" charset="2"/>
              </a:rPr>
              <a:t>step-wise forward selection</a:t>
            </a:r>
          </a:p>
          <a:p>
            <a:pPr lvl="1" indent="-246888">
              <a:lnSpc>
                <a:spcPct val="100000"/>
              </a:lnSpc>
              <a:spcBef>
                <a:spcPct val="20000"/>
              </a:spcBef>
              <a:buClr>
                <a:srgbClr val="0F6FC6"/>
              </a:buClr>
              <a:buSzPct val="85000"/>
              <a:buFont typeface="Wingdings 2"/>
              <a:buChar char=""/>
            </a:pPr>
            <a:r>
              <a:rPr lang="en-US" sz="2000">
                <a:solidFill>
                  <a:prstClr val="black"/>
                </a:solidFill>
                <a:sym typeface="Symbol" pitchFamily="18" charset="2"/>
              </a:rPr>
              <a:t>step-wise backward elimination</a:t>
            </a:r>
          </a:p>
          <a:p>
            <a:pPr lvl="1" indent="-246888">
              <a:lnSpc>
                <a:spcPct val="100000"/>
              </a:lnSpc>
              <a:spcBef>
                <a:spcPct val="20000"/>
              </a:spcBef>
              <a:buClr>
                <a:srgbClr val="0F6FC6"/>
              </a:buClr>
              <a:buSzPct val="85000"/>
              <a:buFont typeface="Wingdings 2"/>
              <a:buChar char=""/>
            </a:pPr>
            <a:r>
              <a:rPr lang="en-US" sz="2000">
                <a:solidFill>
                  <a:prstClr val="black"/>
                </a:solidFill>
                <a:sym typeface="Symbol" pitchFamily="18" charset="2"/>
              </a:rPr>
              <a:t>combining forward selection and backward elimination</a:t>
            </a:r>
          </a:p>
          <a:p>
            <a:pPr lvl="1" indent="-246888">
              <a:lnSpc>
                <a:spcPct val="100000"/>
              </a:lnSpc>
              <a:spcBef>
                <a:spcPct val="20000"/>
              </a:spcBef>
              <a:buClr>
                <a:srgbClr val="0F6FC6"/>
              </a:buClr>
              <a:buSzPct val="85000"/>
              <a:buFont typeface="Wingdings 2"/>
              <a:buChar char=""/>
            </a:pPr>
            <a:r>
              <a:rPr lang="en-US" sz="2000">
                <a:solidFill>
                  <a:prstClr val="black"/>
                </a:solidFill>
                <a:sym typeface="Symbol" pitchFamily="18" charset="2"/>
              </a:rPr>
              <a:t>decision-tree induction</a:t>
            </a:r>
          </a:p>
        </p:txBody>
      </p:sp>
    </p:spTree>
    <p:extLst>
      <p:ext uri="{BB962C8B-B14F-4D97-AF65-F5344CB8AC3E}">
        <p14:creationId xmlns:p14="http://schemas.microsoft.com/office/powerpoint/2010/main" val="17562640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Decision Tree Induction</a:t>
            </a:r>
          </a:p>
        </p:txBody>
      </p:sp>
      <p:sp>
        <p:nvSpPr>
          <p:cNvPr id="6" name="Text Box 3"/>
          <p:cNvSpPr txBox="1">
            <a:spLocks noChangeArrowheads="1"/>
          </p:cNvSpPr>
          <p:nvPr/>
        </p:nvSpPr>
        <p:spPr bwMode="auto">
          <a:xfrm>
            <a:off x="3916680" y="2248988"/>
            <a:ext cx="3142207" cy="830997"/>
          </a:xfrm>
          <a:prstGeom prst="rect">
            <a:avLst/>
          </a:prstGeom>
          <a:noFill/>
          <a:ln w="9525">
            <a:noFill/>
            <a:miter lim="800000"/>
            <a:headEnd/>
            <a:tailEnd/>
          </a:ln>
        </p:spPr>
        <p:txBody>
          <a:bodyPr wrap="none">
            <a:spAutoFit/>
          </a:bodyPr>
          <a:lstStyle/>
          <a:p>
            <a:pPr>
              <a:spcBef>
                <a:spcPct val="0"/>
              </a:spcBef>
            </a:pPr>
            <a:r>
              <a:rPr lang="en-US" sz="2400"/>
              <a:t>Initial attribute set:</a:t>
            </a:r>
          </a:p>
          <a:p>
            <a:pPr>
              <a:spcBef>
                <a:spcPct val="0"/>
              </a:spcBef>
            </a:pPr>
            <a:r>
              <a:rPr lang="en-US" sz="2400"/>
              <a:t>{A1, A2, A3, A4, A5, A6}</a:t>
            </a:r>
          </a:p>
        </p:txBody>
      </p:sp>
      <p:sp>
        <p:nvSpPr>
          <p:cNvPr id="7" name="Rectangle 4"/>
          <p:cNvSpPr>
            <a:spLocks noChangeArrowheads="1"/>
          </p:cNvSpPr>
          <p:nvPr/>
        </p:nvSpPr>
        <p:spPr bwMode="auto">
          <a:xfrm>
            <a:off x="6502718" y="3095126"/>
            <a:ext cx="865187" cy="519112"/>
          </a:xfrm>
          <a:prstGeom prst="rect">
            <a:avLst/>
          </a:prstGeom>
          <a:noFill/>
          <a:ln w="9525">
            <a:solidFill>
              <a:schemeClr val="tx1"/>
            </a:solidFill>
            <a:miter lim="800000"/>
            <a:headEnd/>
            <a:tailEnd/>
          </a:ln>
        </p:spPr>
        <p:txBody>
          <a:bodyPr wrap="none" anchor="ctr"/>
          <a:lstStyle/>
          <a:p>
            <a:endParaRPr lang="en-US"/>
          </a:p>
        </p:txBody>
      </p:sp>
      <p:sp>
        <p:nvSpPr>
          <p:cNvPr id="8" name="Text Box 5"/>
          <p:cNvSpPr txBox="1">
            <a:spLocks noChangeArrowheads="1"/>
          </p:cNvSpPr>
          <p:nvPr/>
        </p:nvSpPr>
        <p:spPr bwMode="auto">
          <a:xfrm>
            <a:off x="6585268" y="3115763"/>
            <a:ext cx="882650" cy="457200"/>
          </a:xfrm>
          <a:prstGeom prst="rect">
            <a:avLst/>
          </a:prstGeom>
          <a:noFill/>
          <a:ln w="9525">
            <a:noFill/>
            <a:miter lim="800000"/>
            <a:headEnd/>
            <a:tailEnd/>
          </a:ln>
        </p:spPr>
        <p:txBody>
          <a:bodyPr>
            <a:spAutoFit/>
          </a:bodyPr>
          <a:lstStyle/>
          <a:p>
            <a:pPr>
              <a:spcBef>
                <a:spcPct val="0"/>
              </a:spcBef>
            </a:pPr>
            <a:r>
              <a:rPr lang="en-US" sz="2400"/>
              <a:t>A4 ?</a:t>
            </a:r>
          </a:p>
        </p:txBody>
      </p:sp>
      <p:sp>
        <p:nvSpPr>
          <p:cNvPr id="9" name="Rectangle 6"/>
          <p:cNvSpPr>
            <a:spLocks noChangeArrowheads="1"/>
          </p:cNvSpPr>
          <p:nvPr/>
        </p:nvSpPr>
        <p:spPr bwMode="auto">
          <a:xfrm>
            <a:off x="5083493" y="4112713"/>
            <a:ext cx="777875" cy="519113"/>
          </a:xfrm>
          <a:prstGeom prst="rect">
            <a:avLst/>
          </a:prstGeom>
          <a:noFill/>
          <a:ln w="9525">
            <a:solidFill>
              <a:schemeClr val="tx1"/>
            </a:solidFill>
            <a:miter lim="800000"/>
            <a:headEnd/>
            <a:tailEnd/>
          </a:ln>
        </p:spPr>
        <p:txBody>
          <a:bodyPr wrap="none" anchor="ctr"/>
          <a:lstStyle/>
          <a:p>
            <a:endParaRPr lang="en-US"/>
          </a:p>
        </p:txBody>
      </p:sp>
      <p:sp>
        <p:nvSpPr>
          <p:cNvPr id="10" name="Rectangle 7"/>
          <p:cNvSpPr>
            <a:spLocks noChangeArrowheads="1"/>
          </p:cNvSpPr>
          <p:nvPr/>
        </p:nvSpPr>
        <p:spPr bwMode="auto">
          <a:xfrm>
            <a:off x="7902893" y="4047626"/>
            <a:ext cx="808037" cy="547687"/>
          </a:xfrm>
          <a:prstGeom prst="rect">
            <a:avLst/>
          </a:prstGeom>
          <a:noFill/>
          <a:ln w="9525">
            <a:solidFill>
              <a:schemeClr val="tx1"/>
            </a:solidFill>
            <a:miter lim="800000"/>
            <a:headEnd/>
            <a:tailEnd/>
          </a:ln>
        </p:spPr>
        <p:txBody>
          <a:bodyPr wrap="none" anchor="ctr"/>
          <a:lstStyle/>
          <a:p>
            <a:endParaRPr lang="en-US"/>
          </a:p>
        </p:txBody>
      </p:sp>
      <p:sp>
        <p:nvSpPr>
          <p:cNvPr id="11" name="Text Box 8"/>
          <p:cNvSpPr txBox="1">
            <a:spLocks noChangeArrowheads="1"/>
          </p:cNvSpPr>
          <p:nvPr/>
        </p:nvSpPr>
        <p:spPr bwMode="auto">
          <a:xfrm>
            <a:off x="5081905" y="4139701"/>
            <a:ext cx="590226" cy="461665"/>
          </a:xfrm>
          <a:prstGeom prst="rect">
            <a:avLst/>
          </a:prstGeom>
          <a:noFill/>
          <a:ln w="9525">
            <a:noFill/>
            <a:miter lim="800000"/>
            <a:headEnd/>
            <a:tailEnd/>
          </a:ln>
        </p:spPr>
        <p:txBody>
          <a:bodyPr wrap="none">
            <a:spAutoFit/>
          </a:bodyPr>
          <a:lstStyle/>
          <a:p>
            <a:pPr>
              <a:spcBef>
                <a:spcPct val="0"/>
              </a:spcBef>
            </a:pPr>
            <a:r>
              <a:rPr lang="en-US" sz="2400"/>
              <a:t>A1?</a:t>
            </a:r>
          </a:p>
        </p:txBody>
      </p:sp>
      <p:sp>
        <p:nvSpPr>
          <p:cNvPr id="12" name="Text Box 9"/>
          <p:cNvSpPr txBox="1">
            <a:spLocks noChangeArrowheads="1"/>
          </p:cNvSpPr>
          <p:nvPr/>
        </p:nvSpPr>
        <p:spPr bwMode="auto">
          <a:xfrm>
            <a:off x="7926705" y="4111126"/>
            <a:ext cx="652743" cy="461665"/>
          </a:xfrm>
          <a:prstGeom prst="rect">
            <a:avLst/>
          </a:prstGeom>
          <a:noFill/>
          <a:ln w="9525">
            <a:noFill/>
            <a:miter lim="800000"/>
            <a:headEnd/>
            <a:tailEnd/>
          </a:ln>
        </p:spPr>
        <p:txBody>
          <a:bodyPr wrap="none">
            <a:spAutoFit/>
          </a:bodyPr>
          <a:lstStyle/>
          <a:p>
            <a:pPr>
              <a:spcBef>
                <a:spcPct val="0"/>
              </a:spcBef>
            </a:pPr>
            <a:r>
              <a:rPr lang="en-US" sz="2400"/>
              <a:t>A6?</a:t>
            </a:r>
          </a:p>
        </p:txBody>
      </p:sp>
      <p:sp>
        <p:nvSpPr>
          <p:cNvPr id="13" name="Oval 10"/>
          <p:cNvSpPr>
            <a:spLocks noChangeArrowheads="1"/>
          </p:cNvSpPr>
          <p:nvPr/>
        </p:nvSpPr>
        <p:spPr bwMode="auto">
          <a:xfrm>
            <a:off x="4064318" y="5431926"/>
            <a:ext cx="1139825" cy="606425"/>
          </a:xfrm>
          <a:prstGeom prst="ellipse">
            <a:avLst/>
          </a:prstGeom>
          <a:noFill/>
          <a:ln w="9525">
            <a:solidFill>
              <a:schemeClr val="accent1"/>
            </a:solidFill>
            <a:round/>
            <a:headEnd/>
            <a:tailEnd/>
          </a:ln>
        </p:spPr>
        <p:txBody>
          <a:bodyPr wrap="none" anchor="ctr"/>
          <a:lstStyle/>
          <a:p>
            <a:endParaRPr lang="en-US"/>
          </a:p>
        </p:txBody>
      </p:sp>
      <p:sp>
        <p:nvSpPr>
          <p:cNvPr id="14" name="Text Box 11"/>
          <p:cNvSpPr txBox="1">
            <a:spLocks noChangeArrowheads="1"/>
          </p:cNvSpPr>
          <p:nvPr/>
        </p:nvSpPr>
        <p:spPr bwMode="auto">
          <a:xfrm>
            <a:off x="4130993" y="5527176"/>
            <a:ext cx="1005403" cy="461665"/>
          </a:xfrm>
          <a:prstGeom prst="rect">
            <a:avLst/>
          </a:prstGeom>
          <a:noFill/>
          <a:ln w="9525">
            <a:noFill/>
            <a:miter lim="800000"/>
            <a:headEnd/>
            <a:tailEnd/>
          </a:ln>
        </p:spPr>
        <p:txBody>
          <a:bodyPr wrap="none">
            <a:spAutoFit/>
          </a:bodyPr>
          <a:lstStyle/>
          <a:p>
            <a:pPr>
              <a:spcBef>
                <a:spcPct val="0"/>
              </a:spcBef>
            </a:pPr>
            <a:r>
              <a:rPr lang="en-US" sz="2400"/>
              <a:t>Class 1</a:t>
            </a:r>
          </a:p>
        </p:txBody>
      </p:sp>
      <p:sp>
        <p:nvSpPr>
          <p:cNvPr id="15" name="Rectangle 12"/>
          <p:cNvSpPr>
            <a:spLocks noChangeArrowheads="1"/>
          </p:cNvSpPr>
          <p:nvPr/>
        </p:nvSpPr>
        <p:spPr bwMode="auto">
          <a:xfrm>
            <a:off x="5748655" y="5479551"/>
            <a:ext cx="1073150" cy="457200"/>
          </a:xfrm>
          <a:prstGeom prst="rect">
            <a:avLst/>
          </a:prstGeom>
          <a:noFill/>
          <a:ln w="9525">
            <a:noFill/>
            <a:miter lim="800000"/>
            <a:headEnd/>
            <a:tailEnd/>
          </a:ln>
        </p:spPr>
        <p:txBody>
          <a:bodyPr wrap="none">
            <a:spAutoFit/>
          </a:bodyPr>
          <a:lstStyle/>
          <a:p>
            <a:pPr>
              <a:spcBef>
                <a:spcPct val="0"/>
              </a:spcBef>
            </a:pPr>
            <a:r>
              <a:rPr lang="en-US" sz="2400"/>
              <a:t>Class 2</a:t>
            </a:r>
          </a:p>
        </p:txBody>
      </p:sp>
      <p:sp>
        <p:nvSpPr>
          <p:cNvPr id="16" name="Rectangle 13"/>
          <p:cNvSpPr>
            <a:spLocks noChangeArrowheads="1"/>
          </p:cNvSpPr>
          <p:nvPr/>
        </p:nvSpPr>
        <p:spPr bwMode="auto">
          <a:xfrm>
            <a:off x="7275830" y="5520826"/>
            <a:ext cx="1005403" cy="461665"/>
          </a:xfrm>
          <a:prstGeom prst="rect">
            <a:avLst/>
          </a:prstGeom>
          <a:noFill/>
          <a:ln w="9525">
            <a:noFill/>
            <a:miter lim="800000"/>
            <a:headEnd/>
            <a:tailEnd/>
          </a:ln>
        </p:spPr>
        <p:txBody>
          <a:bodyPr wrap="none">
            <a:spAutoFit/>
          </a:bodyPr>
          <a:lstStyle/>
          <a:p>
            <a:pPr>
              <a:spcBef>
                <a:spcPct val="0"/>
              </a:spcBef>
            </a:pPr>
            <a:r>
              <a:rPr lang="en-US" sz="2400"/>
              <a:t>Class 1</a:t>
            </a:r>
          </a:p>
        </p:txBody>
      </p:sp>
      <p:sp>
        <p:nvSpPr>
          <p:cNvPr id="17" name="Rectangle 14"/>
          <p:cNvSpPr>
            <a:spLocks noChangeArrowheads="1"/>
          </p:cNvSpPr>
          <p:nvPr/>
        </p:nvSpPr>
        <p:spPr bwMode="auto">
          <a:xfrm>
            <a:off x="8677593" y="5450976"/>
            <a:ext cx="1073150" cy="457200"/>
          </a:xfrm>
          <a:prstGeom prst="rect">
            <a:avLst/>
          </a:prstGeom>
          <a:noFill/>
          <a:ln w="9525">
            <a:noFill/>
            <a:miter lim="800000"/>
            <a:headEnd/>
            <a:tailEnd/>
          </a:ln>
        </p:spPr>
        <p:txBody>
          <a:bodyPr wrap="none">
            <a:spAutoFit/>
          </a:bodyPr>
          <a:lstStyle/>
          <a:p>
            <a:pPr>
              <a:spcBef>
                <a:spcPct val="0"/>
              </a:spcBef>
            </a:pPr>
            <a:r>
              <a:rPr lang="en-US" sz="2400"/>
              <a:t>Class 2</a:t>
            </a:r>
          </a:p>
        </p:txBody>
      </p:sp>
      <p:sp>
        <p:nvSpPr>
          <p:cNvPr id="18" name="Oval 15"/>
          <p:cNvSpPr>
            <a:spLocks noChangeArrowheads="1"/>
          </p:cNvSpPr>
          <p:nvPr/>
        </p:nvSpPr>
        <p:spPr bwMode="auto">
          <a:xfrm>
            <a:off x="5674043" y="5425576"/>
            <a:ext cx="1139825" cy="606425"/>
          </a:xfrm>
          <a:prstGeom prst="ellipse">
            <a:avLst/>
          </a:prstGeom>
          <a:noFill/>
          <a:ln w="9525">
            <a:solidFill>
              <a:schemeClr val="tx2"/>
            </a:solidFill>
            <a:round/>
            <a:headEnd/>
            <a:tailEnd/>
          </a:ln>
        </p:spPr>
        <p:txBody>
          <a:bodyPr wrap="none" anchor="ctr"/>
          <a:lstStyle/>
          <a:p>
            <a:endParaRPr lang="en-US"/>
          </a:p>
        </p:txBody>
      </p:sp>
      <p:sp>
        <p:nvSpPr>
          <p:cNvPr id="19" name="Oval 16"/>
          <p:cNvSpPr>
            <a:spLocks noChangeArrowheads="1"/>
          </p:cNvSpPr>
          <p:nvPr/>
        </p:nvSpPr>
        <p:spPr bwMode="auto">
          <a:xfrm>
            <a:off x="7247255" y="5439863"/>
            <a:ext cx="1139825" cy="606425"/>
          </a:xfrm>
          <a:prstGeom prst="ellipse">
            <a:avLst/>
          </a:prstGeom>
          <a:noFill/>
          <a:ln w="9525">
            <a:solidFill>
              <a:schemeClr val="accent1"/>
            </a:solidFill>
            <a:round/>
            <a:headEnd/>
            <a:tailEnd/>
          </a:ln>
        </p:spPr>
        <p:txBody>
          <a:bodyPr wrap="none" anchor="ctr"/>
          <a:lstStyle/>
          <a:p>
            <a:endParaRPr lang="en-US"/>
          </a:p>
        </p:txBody>
      </p:sp>
      <p:sp>
        <p:nvSpPr>
          <p:cNvPr id="20" name="Oval 17"/>
          <p:cNvSpPr>
            <a:spLocks noChangeArrowheads="1"/>
          </p:cNvSpPr>
          <p:nvPr/>
        </p:nvSpPr>
        <p:spPr bwMode="auto">
          <a:xfrm>
            <a:off x="8574405" y="5395413"/>
            <a:ext cx="1139825" cy="606425"/>
          </a:xfrm>
          <a:prstGeom prst="ellipse">
            <a:avLst/>
          </a:prstGeom>
          <a:noFill/>
          <a:ln w="9525">
            <a:solidFill>
              <a:schemeClr val="tx2"/>
            </a:solidFill>
            <a:round/>
            <a:headEnd/>
            <a:tailEnd/>
          </a:ln>
        </p:spPr>
        <p:txBody>
          <a:bodyPr wrap="none" anchor="ctr"/>
          <a:lstStyle/>
          <a:p>
            <a:endParaRPr lang="en-US"/>
          </a:p>
        </p:txBody>
      </p:sp>
      <p:sp>
        <p:nvSpPr>
          <p:cNvPr id="21" name="Line 18"/>
          <p:cNvSpPr>
            <a:spLocks noChangeShapeType="1"/>
          </p:cNvSpPr>
          <p:nvPr/>
        </p:nvSpPr>
        <p:spPr bwMode="auto">
          <a:xfrm flipH="1">
            <a:off x="5464493" y="3628526"/>
            <a:ext cx="1414462" cy="476250"/>
          </a:xfrm>
          <a:prstGeom prst="line">
            <a:avLst/>
          </a:prstGeom>
          <a:noFill/>
          <a:ln w="9525">
            <a:solidFill>
              <a:schemeClr val="tx1"/>
            </a:solidFill>
            <a:round/>
            <a:headEnd/>
            <a:tailEnd/>
          </a:ln>
        </p:spPr>
        <p:txBody>
          <a:bodyPr wrap="none" anchor="ctr"/>
          <a:lstStyle/>
          <a:p>
            <a:endParaRPr lang="en-US"/>
          </a:p>
        </p:txBody>
      </p:sp>
      <p:sp>
        <p:nvSpPr>
          <p:cNvPr id="22" name="Line 19"/>
          <p:cNvSpPr>
            <a:spLocks noChangeShapeType="1"/>
          </p:cNvSpPr>
          <p:nvPr/>
        </p:nvSpPr>
        <p:spPr bwMode="auto">
          <a:xfrm>
            <a:off x="6893243" y="3628526"/>
            <a:ext cx="1355725" cy="403225"/>
          </a:xfrm>
          <a:prstGeom prst="line">
            <a:avLst/>
          </a:prstGeom>
          <a:noFill/>
          <a:ln w="9525">
            <a:solidFill>
              <a:schemeClr val="tx1"/>
            </a:solidFill>
            <a:round/>
            <a:headEnd/>
            <a:tailEnd/>
          </a:ln>
        </p:spPr>
        <p:txBody>
          <a:bodyPr wrap="none" anchor="ctr"/>
          <a:lstStyle/>
          <a:p>
            <a:endParaRPr lang="en-US"/>
          </a:p>
        </p:txBody>
      </p:sp>
      <p:sp>
        <p:nvSpPr>
          <p:cNvPr id="23" name="Line 20"/>
          <p:cNvSpPr>
            <a:spLocks noChangeShapeType="1"/>
          </p:cNvSpPr>
          <p:nvPr/>
        </p:nvSpPr>
        <p:spPr bwMode="auto">
          <a:xfrm flipH="1">
            <a:off x="4642168" y="4638176"/>
            <a:ext cx="808037" cy="779462"/>
          </a:xfrm>
          <a:prstGeom prst="line">
            <a:avLst/>
          </a:prstGeom>
          <a:noFill/>
          <a:ln w="9525">
            <a:solidFill>
              <a:schemeClr val="tx1"/>
            </a:solidFill>
            <a:round/>
            <a:headEnd/>
            <a:tailEnd/>
          </a:ln>
        </p:spPr>
        <p:txBody>
          <a:bodyPr wrap="none" anchor="ctr"/>
          <a:lstStyle/>
          <a:p>
            <a:endParaRPr lang="en-US"/>
          </a:p>
        </p:txBody>
      </p:sp>
      <p:sp>
        <p:nvSpPr>
          <p:cNvPr id="24" name="Line 21"/>
          <p:cNvSpPr>
            <a:spLocks noChangeShapeType="1"/>
          </p:cNvSpPr>
          <p:nvPr/>
        </p:nvSpPr>
        <p:spPr bwMode="auto">
          <a:xfrm>
            <a:off x="5450205" y="4638176"/>
            <a:ext cx="763588" cy="793750"/>
          </a:xfrm>
          <a:prstGeom prst="line">
            <a:avLst/>
          </a:prstGeom>
          <a:noFill/>
          <a:ln w="9525">
            <a:solidFill>
              <a:schemeClr val="tx1"/>
            </a:solidFill>
            <a:round/>
            <a:headEnd/>
            <a:tailEnd/>
          </a:ln>
        </p:spPr>
        <p:txBody>
          <a:bodyPr wrap="none" anchor="ctr"/>
          <a:lstStyle/>
          <a:p>
            <a:endParaRPr lang="en-US"/>
          </a:p>
        </p:txBody>
      </p:sp>
      <p:sp>
        <p:nvSpPr>
          <p:cNvPr id="25" name="Line 22"/>
          <p:cNvSpPr>
            <a:spLocks noChangeShapeType="1"/>
          </p:cNvSpPr>
          <p:nvPr/>
        </p:nvSpPr>
        <p:spPr bwMode="auto">
          <a:xfrm flipH="1">
            <a:off x="7801293" y="4609601"/>
            <a:ext cx="504825" cy="836612"/>
          </a:xfrm>
          <a:prstGeom prst="line">
            <a:avLst/>
          </a:prstGeom>
          <a:noFill/>
          <a:ln w="9525">
            <a:solidFill>
              <a:schemeClr val="tx1"/>
            </a:solidFill>
            <a:round/>
            <a:headEnd/>
            <a:tailEnd/>
          </a:ln>
        </p:spPr>
        <p:txBody>
          <a:bodyPr wrap="none" anchor="ctr"/>
          <a:lstStyle/>
          <a:p>
            <a:endParaRPr lang="en-US"/>
          </a:p>
        </p:txBody>
      </p:sp>
      <p:sp>
        <p:nvSpPr>
          <p:cNvPr id="26" name="Line 23"/>
          <p:cNvSpPr>
            <a:spLocks noChangeShapeType="1"/>
          </p:cNvSpPr>
          <p:nvPr/>
        </p:nvSpPr>
        <p:spPr bwMode="auto">
          <a:xfrm>
            <a:off x="8336280" y="4595313"/>
            <a:ext cx="808038" cy="793750"/>
          </a:xfrm>
          <a:prstGeom prst="line">
            <a:avLst/>
          </a:prstGeom>
          <a:noFill/>
          <a:ln w="9525">
            <a:solidFill>
              <a:schemeClr val="tx1"/>
            </a:solidFill>
            <a:round/>
            <a:headEnd/>
            <a:tailEnd/>
          </a:ln>
        </p:spPr>
        <p:txBody>
          <a:bodyPr wrap="none" anchor="ctr"/>
          <a:lstStyle/>
          <a:p>
            <a:endParaRPr lang="en-US"/>
          </a:p>
        </p:txBody>
      </p:sp>
      <p:sp>
        <p:nvSpPr>
          <p:cNvPr id="27" name="Text Box 24"/>
          <p:cNvSpPr txBox="1">
            <a:spLocks noChangeArrowheads="1"/>
          </p:cNvSpPr>
          <p:nvPr/>
        </p:nvSpPr>
        <p:spPr bwMode="auto">
          <a:xfrm>
            <a:off x="3337243" y="6174876"/>
            <a:ext cx="184150" cy="457200"/>
          </a:xfrm>
          <a:prstGeom prst="rect">
            <a:avLst/>
          </a:prstGeom>
          <a:noFill/>
          <a:ln w="9525">
            <a:noFill/>
            <a:miter lim="800000"/>
            <a:headEnd/>
            <a:tailEnd/>
          </a:ln>
        </p:spPr>
        <p:txBody>
          <a:bodyPr wrap="none">
            <a:spAutoFit/>
          </a:bodyPr>
          <a:lstStyle/>
          <a:p>
            <a:pPr>
              <a:spcBef>
                <a:spcPct val="0"/>
              </a:spcBef>
            </a:pPr>
            <a:endParaRPr lang="en-US" sz="2400"/>
          </a:p>
        </p:txBody>
      </p:sp>
      <p:grpSp>
        <p:nvGrpSpPr>
          <p:cNvPr id="28" name="Group 25"/>
          <p:cNvGrpSpPr>
            <a:grpSpLocks/>
          </p:cNvGrpSpPr>
          <p:nvPr/>
        </p:nvGrpSpPr>
        <p:grpSpPr bwMode="auto">
          <a:xfrm>
            <a:off x="3400743" y="6306638"/>
            <a:ext cx="652462" cy="366713"/>
            <a:chOff x="491" y="3660"/>
            <a:chExt cx="411" cy="231"/>
          </a:xfrm>
        </p:grpSpPr>
        <p:sp>
          <p:nvSpPr>
            <p:cNvPr id="29" name="Line 26"/>
            <p:cNvSpPr>
              <a:spLocks noChangeShapeType="1"/>
            </p:cNvSpPr>
            <p:nvPr/>
          </p:nvSpPr>
          <p:spPr bwMode="auto">
            <a:xfrm>
              <a:off x="491" y="3773"/>
              <a:ext cx="273" cy="0"/>
            </a:xfrm>
            <a:prstGeom prst="line">
              <a:avLst/>
            </a:prstGeom>
            <a:noFill/>
            <a:ln w="9525">
              <a:solidFill>
                <a:schemeClr val="tx1"/>
              </a:solidFill>
              <a:prstDash val="dash"/>
              <a:round/>
              <a:headEnd/>
              <a:tailEnd/>
            </a:ln>
          </p:spPr>
          <p:txBody>
            <a:bodyPr wrap="none" anchor="ctr"/>
            <a:lstStyle/>
            <a:p>
              <a:endParaRPr lang="en-US"/>
            </a:p>
          </p:txBody>
        </p:sp>
        <p:sp>
          <p:nvSpPr>
            <p:cNvPr id="30" name="Text Box 27"/>
            <p:cNvSpPr txBox="1">
              <a:spLocks noChangeArrowheads="1"/>
            </p:cNvSpPr>
            <p:nvPr/>
          </p:nvSpPr>
          <p:spPr bwMode="auto">
            <a:xfrm>
              <a:off x="705" y="3660"/>
              <a:ext cx="197" cy="231"/>
            </a:xfrm>
            <a:prstGeom prst="rect">
              <a:avLst/>
            </a:prstGeom>
            <a:noFill/>
            <a:ln w="9525">
              <a:noFill/>
              <a:miter lim="800000"/>
              <a:headEnd/>
              <a:tailEnd/>
            </a:ln>
          </p:spPr>
          <p:txBody>
            <a:bodyPr wrap="none">
              <a:spAutoFit/>
            </a:bodyPr>
            <a:lstStyle/>
            <a:p>
              <a:pPr>
                <a:spcBef>
                  <a:spcPct val="0"/>
                </a:spcBef>
              </a:pPr>
              <a:r>
                <a:rPr lang="en-US" sz="1800"/>
                <a:t>&gt;</a:t>
              </a:r>
              <a:endParaRPr lang="en-US" sz="2400"/>
            </a:p>
          </p:txBody>
        </p:sp>
      </p:grpSp>
      <p:sp>
        <p:nvSpPr>
          <p:cNvPr id="31" name="Text Box 28"/>
          <p:cNvSpPr txBox="1">
            <a:spLocks noChangeArrowheads="1"/>
          </p:cNvSpPr>
          <p:nvPr/>
        </p:nvSpPr>
        <p:spPr bwMode="auto">
          <a:xfrm>
            <a:off x="4043680" y="6233613"/>
            <a:ext cx="4705350" cy="457200"/>
          </a:xfrm>
          <a:prstGeom prst="rect">
            <a:avLst/>
          </a:prstGeom>
          <a:noFill/>
          <a:ln w="9525">
            <a:noFill/>
            <a:miter lim="800000"/>
            <a:headEnd/>
            <a:tailEnd/>
          </a:ln>
        </p:spPr>
        <p:txBody>
          <a:bodyPr wrap="none">
            <a:spAutoFit/>
          </a:bodyPr>
          <a:lstStyle/>
          <a:p>
            <a:pPr>
              <a:spcBef>
                <a:spcPct val="0"/>
              </a:spcBef>
            </a:pPr>
            <a:r>
              <a:rPr lang="en-US" sz="2400"/>
              <a:t>Reduced attribute set:  {A1, A4, A6}</a:t>
            </a:r>
          </a:p>
        </p:txBody>
      </p:sp>
    </p:spTree>
    <p:extLst>
      <p:ext uri="{BB962C8B-B14F-4D97-AF65-F5344CB8AC3E}">
        <p14:creationId xmlns:p14="http://schemas.microsoft.com/office/powerpoint/2010/main" val="1951332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Data Preprocessing</a:t>
            </a:r>
          </a:p>
        </p:txBody>
      </p:sp>
      <p:sp>
        <p:nvSpPr>
          <p:cNvPr id="3" name="Content Placeholder 2"/>
          <p:cNvSpPr>
            <a:spLocks noGrp="1"/>
          </p:cNvSpPr>
          <p:nvPr>
            <p:ph idx="1"/>
          </p:nvPr>
        </p:nvSpPr>
        <p:spPr/>
        <p:txBody>
          <a:bodyPr>
            <a:normAutofit/>
          </a:bodyPr>
          <a:lstStyle/>
          <a:p>
            <a:r>
              <a:rPr lang="en-US" sz="2800"/>
              <a:t>Why preprocess the data?</a:t>
            </a:r>
          </a:p>
          <a:p>
            <a:r>
              <a:rPr lang="en-US" sz="2800"/>
              <a:t>Data cleaning </a:t>
            </a:r>
          </a:p>
          <a:p>
            <a:r>
              <a:rPr lang="en-US" sz="2800"/>
              <a:t>Data integration and transformation</a:t>
            </a:r>
          </a:p>
          <a:p>
            <a:r>
              <a:rPr lang="en-US" sz="2800"/>
              <a:t>Data reduction</a:t>
            </a:r>
          </a:p>
          <a:p>
            <a:r>
              <a:rPr lang="en-US" sz="2800" smtClean="0"/>
              <a:t>Discretization and concept hierarchy generation</a:t>
            </a:r>
            <a:endParaRPr lang="en-ID" sz="2800"/>
          </a:p>
        </p:txBody>
      </p:sp>
    </p:spTree>
    <p:extLst>
      <p:ext uri="{BB962C8B-B14F-4D97-AF65-F5344CB8AC3E}">
        <p14:creationId xmlns:p14="http://schemas.microsoft.com/office/powerpoint/2010/main" val="7460780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Data Compression</a:t>
            </a:r>
            <a:endParaRPr lang="en-ID"/>
          </a:p>
        </p:txBody>
      </p:sp>
      <p:sp>
        <p:nvSpPr>
          <p:cNvPr id="6" name="AutoShape 3"/>
          <p:cNvSpPr>
            <a:spLocks noChangeArrowheads="1"/>
          </p:cNvSpPr>
          <p:nvPr/>
        </p:nvSpPr>
        <p:spPr bwMode="auto">
          <a:xfrm>
            <a:off x="3720737" y="1834606"/>
            <a:ext cx="3446463" cy="2595563"/>
          </a:xfrm>
          <a:prstGeom prst="can">
            <a:avLst>
              <a:gd name="adj" fmla="val 25000"/>
            </a:avLst>
          </a:prstGeom>
          <a:solidFill>
            <a:schemeClr val="bg1"/>
          </a:solidFill>
          <a:ln w="9525">
            <a:solidFill>
              <a:schemeClr val="tx1"/>
            </a:solidFill>
            <a:round/>
            <a:headEnd/>
            <a:tailEnd/>
          </a:ln>
        </p:spPr>
        <p:txBody>
          <a:bodyPr wrap="none" anchor="ctr"/>
          <a:lstStyle/>
          <a:p>
            <a:pPr algn="ctr">
              <a:spcBef>
                <a:spcPct val="0"/>
              </a:spcBef>
            </a:pPr>
            <a:r>
              <a:rPr lang="en-US" sz="2400"/>
              <a:t>Original Data</a:t>
            </a:r>
          </a:p>
        </p:txBody>
      </p:sp>
      <p:sp>
        <p:nvSpPr>
          <p:cNvPr id="7" name="AutoShape 4"/>
          <p:cNvSpPr>
            <a:spLocks noChangeArrowheads="1"/>
          </p:cNvSpPr>
          <p:nvPr/>
        </p:nvSpPr>
        <p:spPr bwMode="auto">
          <a:xfrm>
            <a:off x="9057912" y="2458494"/>
            <a:ext cx="2182813" cy="1608137"/>
          </a:xfrm>
          <a:prstGeom prst="cube">
            <a:avLst>
              <a:gd name="adj" fmla="val 25000"/>
            </a:avLst>
          </a:prstGeom>
          <a:solidFill>
            <a:srgbClr val="F6E6EA"/>
          </a:solidFill>
          <a:ln w="9525">
            <a:solidFill>
              <a:schemeClr val="tx1"/>
            </a:solidFill>
            <a:miter lim="800000"/>
            <a:headEnd/>
            <a:tailEnd/>
          </a:ln>
        </p:spPr>
        <p:txBody>
          <a:bodyPr wrap="none" anchor="ctr"/>
          <a:lstStyle/>
          <a:p>
            <a:pPr algn="ctr">
              <a:spcBef>
                <a:spcPct val="0"/>
              </a:spcBef>
            </a:pPr>
            <a:r>
              <a:rPr lang="en-US" sz="2400"/>
              <a:t>Compressed </a:t>
            </a:r>
          </a:p>
          <a:p>
            <a:pPr algn="ctr">
              <a:spcBef>
                <a:spcPct val="0"/>
              </a:spcBef>
            </a:pPr>
            <a:r>
              <a:rPr lang="en-US" sz="2400"/>
              <a:t>Data</a:t>
            </a:r>
          </a:p>
        </p:txBody>
      </p:sp>
      <p:sp>
        <p:nvSpPr>
          <p:cNvPr id="8" name="Line 5"/>
          <p:cNvSpPr>
            <a:spLocks noChangeShapeType="1"/>
          </p:cNvSpPr>
          <p:nvPr/>
        </p:nvSpPr>
        <p:spPr bwMode="auto">
          <a:xfrm>
            <a:off x="7202125" y="3214144"/>
            <a:ext cx="1838325" cy="0"/>
          </a:xfrm>
          <a:prstGeom prst="line">
            <a:avLst/>
          </a:prstGeom>
          <a:noFill/>
          <a:ln w="9525">
            <a:solidFill>
              <a:schemeClr val="tx1"/>
            </a:solidFill>
            <a:round/>
            <a:headEnd/>
            <a:tailEnd type="triangle" w="med" len="med"/>
          </a:ln>
        </p:spPr>
        <p:txBody>
          <a:bodyPr wrap="none" anchor="ctr"/>
          <a:lstStyle/>
          <a:p>
            <a:endParaRPr lang="en-US"/>
          </a:p>
        </p:txBody>
      </p:sp>
      <p:sp>
        <p:nvSpPr>
          <p:cNvPr id="9" name="Line 6"/>
          <p:cNvSpPr>
            <a:spLocks noChangeShapeType="1"/>
          </p:cNvSpPr>
          <p:nvPr/>
        </p:nvSpPr>
        <p:spPr bwMode="auto">
          <a:xfrm flipH="1">
            <a:off x="7202125" y="3788819"/>
            <a:ext cx="1838325" cy="0"/>
          </a:xfrm>
          <a:prstGeom prst="line">
            <a:avLst/>
          </a:prstGeom>
          <a:noFill/>
          <a:ln w="9525">
            <a:solidFill>
              <a:schemeClr val="tx1"/>
            </a:solidFill>
            <a:round/>
            <a:headEnd/>
            <a:tailEnd type="triangle" w="med" len="med"/>
          </a:ln>
        </p:spPr>
        <p:txBody>
          <a:bodyPr wrap="none" anchor="ctr"/>
          <a:lstStyle/>
          <a:p>
            <a:endParaRPr lang="en-US"/>
          </a:p>
        </p:txBody>
      </p:sp>
      <p:sp>
        <p:nvSpPr>
          <p:cNvPr id="10" name="Text Box 7"/>
          <p:cNvSpPr txBox="1">
            <a:spLocks noChangeArrowheads="1"/>
          </p:cNvSpPr>
          <p:nvPr/>
        </p:nvSpPr>
        <p:spPr bwMode="auto">
          <a:xfrm>
            <a:off x="7519625" y="3874544"/>
            <a:ext cx="1116012" cy="457200"/>
          </a:xfrm>
          <a:prstGeom prst="rect">
            <a:avLst/>
          </a:prstGeom>
          <a:noFill/>
          <a:ln w="9525">
            <a:noFill/>
            <a:miter lim="800000"/>
            <a:headEnd/>
            <a:tailEnd/>
          </a:ln>
        </p:spPr>
        <p:txBody>
          <a:bodyPr wrap="none">
            <a:spAutoFit/>
          </a:bodyPr>
          <a:lstStyle/>
          <a:p>
            <a:pPr>
              <a:spcBef>
                <a:spcPct val="0"/>
              </a:spcBef>
            </a:pPr>
            <a:r>
              <a:rPr lang="en-US" sz="2400"/>
              <a:t>lossless</a:t>
            </a:r>
          </a:p>
        </p:txBody>
      </p:sp>
      <p:sp>
        <p:nvSpPr>
          <p:cNvPr id="11" name="AutoShape 8"/>
          <p:cNvSpPr>
            <a:spLocks noChangeArrowheads="1"/>
          </p:cNvSpPr>
          <p:nvPr/>
        </p:nvSpPr>
        <p:spPr bwMode="auto">
          <a:xfrm>
            <a:off x="3833450" y="4576219"/>
            <a:ext cx="3286125" cy="2184400"/>
          </a:xfrm>
          <a:prstGeom prst="can">
            <a:avLst>
              <a:gd name="adj" fmla="val 25000"/>
            </a:avLst>
          </a:prstGeom>
          <a:solidFill>
            <a:schemeClr val="bg1"/>
          </a:solidFill>
          <a:ln w="9525">
            <a:solidFill>
              <a:schemeClr val="tx1"/>
            </a:solidFill>
            <a:round/>
            <a:headEnd/>
            <a:tailEnd/>
          </a:ln>
        </p:spPr>
        <p:txBody>
          <a:bodyPr wrap="none" anchor="ctr"/>
          <a:lstStyle/>
          <a:p>
            <a:pPr algn="ctr">
              <a:spcBef>
                <a:spcPct val="0"/>
              </a:spcBef>
            </a:pPr>
            <a:r>
              <a:rPr lang="en-US" sz="2400"/>
              <a:t>Original Data</a:t>
            </a:r>
          </a:p>
          <a:p>
            <a:pPr algn="ctr">
              <a:spcBef>
                <a:spcPct val="0"/>
              </a:spcBef>
            </a:pPr>
            <a:r>
              <a:rPr lang="en-US" sz="2400"/>
              <a:t>Approximated </a:t>
            </a:r>
          </a:p>
        </p:txBody>
      </p:sp>
      <p:sp>
        <p:nvSpPr>
          <p:cNvPr id="12" name="Line 9"/>
          <p:cNvSpPr>
            <a:spLocks noChangeShapeType="1"/>
          </p:cNvSpPr>
          <p:nvPr/>
        </p:nvSpPr>
        <p:spPr bwMode="auto">
          <a:xfrm flipH="1">
            <a:off x="7135450" y="4084094"/>
            <a:ext cx="2743200" cy="1806575"/>
          </a:xfrm>
          <a:prstGeom prst="line">
            <a:avLst/>
          </a:prstGeom>
          <a:noFill/>
          <a:ln w="9525">
            <a:solidFill>
              <a:schemeClr val="tx1"/>
            </a:solidFill>
            <a:round/>
            <a:headEnd/>
            <a:tailEnd type="triangle" w="med" len="med"/>
          </a:ln>
        </p:spPr>
        <p:txBody>
          <a:bodyPr wrap="none" anchor="ctr"/>
          <a:lstStyle/>
          <a:p>
            <a:endParaRPr lang="en-US"/>
          </a:p>
        </p:txBody>
      </p:sp>
      <p:sp>
        <p:nvSpPr>
          <p:cNvPr id="13" name="Text Box 10"/>
          <p:cNvSpPr txBox="1">
            <a:spLocks noChangeArrowheads="1"/>
          </p:cNvSpPr>
          <p:nvPr/>
        </p:nvSpPr>
        <p:spPr bwMode="auto">
          <a:xfrm rot="-1797028">
            <a:off x="8110175" y="4992144"/>
            <a:ext cx="811212" cy="457200"/>
          </a:xfrm>
          <a:prstGeom prst="rect">
            <a:avLst/>
          </a:prstGeom>
          <a:noFill/>
          <a:ln w="9525">
            <a:noFill/>
            <a:miter lim="800000"/>
            <a:headEnd/>
            <a:tailEnd/>
          </a:ln>
        </p:spPr>
        <p:txBody>
          <a:bodyPr wrap="none">
            <a:spAutoFit/>
          </a:bodyPr>
          <a:lstStyle/>
          <a:p>
            <a:pPr>
              <a:spcBef>
                <a:spcPct val="0"/>
              </a:spcBef>
            </a:pPr>
            <a:r>
              <a:rPr lang="en-US" sz="2400"/>
              <a:t>lossy</a:t>
            </a:r>
          </a:p>
        </p:txBody>
      </p:sp>
    </p:spTree>
    <p:extLst>
      <p:ext uri="{BB962C8B-B14F-4D97-AF65-F5344CB8AC3E}">
        <p14:creationId xmlns:p14="http://schemas.microsoft.com/office/powerpoint/2010/main" val="40722818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Principal Component Analysis</a:t>
            </a:r>
            <a:endParaRPr lang="en-ID"/>
          </a:p>
        </p:txBody>
      </p:sp>
      <p:sp>
        <p:nvSpPr>
          <p:cNvPr id="3" name="Content Placeholder 2"/>
          <p:cNvSpPr>
            <a:spLocks noGrp="1"/>
          </p:cNvSpPr>
          <p:nvPr>
            <p:ph idx="1"/>
          </p:nvPr>
        </p:nvSpPr>
        <p:spPr>
          <a:xfrm>
            <a:off x="2933701" y="2438399"/>
            <a:ext cx="8770571" cy="4136571"/>
          </a:xfrm>
        </p:spPr>
        <p:txBody>
          <a:bodyPr>
            <a:normAutofit/>
          </a:bodyPr>
          <a:lstStyle/>
          <a:p>
            <a:pPr marL="274320" lvl="0" indent="-274320">
              <a:lnSpc>
                <a:spcPct val="110000"/>
              </a:lnSpc>
              <a:spcBef>
                <a:spcPct val="20000"/>
              </a:spcBef>
              <a:buClr>
                <a:srgbClr val="0BD0D9"/>
              </a:buClr>
              <a:buSzPct val="95000"/>
              <a:buFont typeface="Wingdings 2"/>
              <a:buChar char=""/>
            </a:pPr>
            <a:r>
              <a:rPr lang="en-US" sz="2400">
                <a:solidFill>
                  <a:prstClr val="black"/>
                </a:solidFill>
              </a:rPr>
              <a:t>Given </a:t>
            </a:r>
            <a:r>
              <a:rPr lang="en-US" sz="2400" i="1">
                <a:solidFill>
                  <a:prstClr val="black"/>
                </a:solidFill>
              </a:rPr>
              <a:t>N</a:t>
            </a:r>
            <a:r>
              <a:rPr lang="en-US" sz="2400">
                <a:solidFill>
                  <a:prstClr val="black"/>
                </a:solidFill>
              </a:rPr>
              <a:t> data vectors from </a:t>
            </a:r>
            <a:r>
              <a:rPr lang="en-US" sz="2400" i="1">
                <a:solidFill>
                  <a:prstClr val="black"/>
                </a:solidFill>
              </a:rPr>
              <a:t>k</a:t>
            </a:r>
            <a:r>
              <a:rPr lang="en-US" sz="2400">
                <a:solidFill>
                  <a:prstClr val="black"/>
                </a:solidFill>
              </a:rPr>
              <a:t>-dimensions, find </a:t>
            </a:r>
            <a:r>
              <a:rPr lang="en-US" sz="2400" i="1">
                <a:solidFill>
                  <a:prstClr val="black"/>
                </a:solidFill>
              </a:rPr>
              <a:t>c &lt;=  k </a:t>
            </a:r>
            <a:r>
              <a:rPr lang="en-US" sz="2400">
                <a:solidFill>
                  <a:prstClr val="black"/>
                </a:solidFill>
              </a:rPr>
              <a:t> orthogonal vectors that can be best used to represent data </a:t>
            </a:r>
          </a:p>
          <a:p>
            <a:pPr lvl="1" indent="-246888">
              <a:lnSpc>
                <a:spcPct val="110000"/>
              </a:lnSpc>
              <a:spcBef>
                <a:spcPct val="20000"/>
              </a:spcBef>
              <a:buClr>
                <a:srgbClr val="0F6FC6"/>
              </a:buClr>
              <a:buSzPct val="85000"/>
              <a:buFont typeface="Wingdings 2"/>
              <a:buChar char=""/>
            </a:pPr>
            <a:r>
              <a:rPr lang="en-US" sz="2000">
                <a:solidFill>
                  <a:prstClr val="black"/>
                </a:solidFill>
                <a:sym typeface="Symbol" pitchFamily="18" charset="2"/>
              </a:rPr>
              <a:t>The original data set is reduced to one consisting of N data vectors on c principal components (reduced dimensions) </a:t>
            </a:r>
            <a:endParaRPr lang="en-US" sz="2000">
              <a:solidFill>
                <a:prstClr val="black"/>
              </a:solidFill>
            </a:endParaRPr>
          </a:p>
          <a:p>
            <a:pPr marL="274320" lvl="0" indent="-274320">
              <a:lnSpc>
                <a:spcPct val="110000"/>
              </a:lnSpc>
              <a:spcBef>
                <a:spcPct val="20000"/>
              </a:spcBef>
              <a:buClr>
                <a:srgbClr val="0BD0D9"/>
              </a:buClr>
              <a:buSzPct val="95000"/>
              <a:buFont typeface="Wingdings 2"/>
              <a:buChar char=""/>
            </a:pPr>
            <a:r>
              <a:rPr lang="en-US" sz="2400">
                <a:solidFill>
                  <a:prstClr val="black"/>
                </a:solidFill>
              </a:rPr>
              <a:t>Each data vector is a linear combination of the </a:t>
            </a:r>
            <a:r>
              <a:rPr lang="en-US" sz="2400" i="1">
                <a:solidFill>
                  <a:prstClr val="black"/>
                </a:solidFill>
              </a:rPr>
              <a:t>c</a:t>
            </a:r>
            <a:r>
              <a:rPr lang="en-US" sz="2400">
                <a:solidFill>
                  <a:prstClr val="black"/>
                </a:solidFill>
              </a:rPr>
              <a:t> principal component vectors</a:t>
            </a:r>
          </a:p>
          <a:p>
            <a:pPr marL="274320" lvl="0" indent="-274320">
              <a:lnSpc>
                <a:spcPct val="110000"/>
              </a:lnSpc>
              <a:spcBef>
                <a:spcPct val="20000"/>
              </a:spcBef>
              <a:buClr>
                <a:srgbClr val="0BD0D9"/>
              </a:buClr>
              <a:buSzPct val="95000"/>
              <a:buFont typeface="Wingdings 2"/>
              <a:buChar char=""/>
            </a:pPr>
            <a:r>
              <a:rPr lang="en-US" sz="2400">
                <a:solidFill>
                  <a:prstClr val="black"/>
                </a:solidFill>
              </a:rPr>
              <a:t>Works for numeric data only</a:t>
            </a:r>
          </a:p>
          <a:p>
            <a:pPr marL="274320" lvl="0" indent="-274320">
              <a:lnSpc>
                <a:spcPct val="110000"/>
              </a:lnSpc>
              <a:spcBef>
                <a:spcPct val="20000"/>
              </a:spcBef>
              <a:buClr>
                <a:srgbClr val="0BD0D9"/>
              </a:buClr>
              <a:buSzPct val="95000"/>
              <a:buFont typeface="Wingdings 2"/>
              <a:buChar char=""/>
            </a:pPr>
            <a:r>
              <a:rPr lang="en-US" sz="2400">
                <a:solidFill>
                  <a:prstClr val="black"/>
                </a:solidFill>
              </a:rPr>
              <a:t>Used when the number of dimensions is large</a:t>
            </a:r>
            <a:endParaRPr lang="en-US" sz="2400" dirty="0">
              <a:solidFill>
                <a:prstClr val="black"/>
              </a:solidFill>
            </a:endParaRPr>
          </a:p>
        </p:txBody>
      </p:sp>
    </p:spTree>
    <p:extLst>
      <p:ext uri="{BB962C8B-B14F-4D97-AF65-F5344CB8AC3E}">
        <p14:creationId xmlns:p14="http://schemas.microsoft.com/office/powerpoint/2010/main" val="21044087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Principal Component Analysis</a:t>
            </a:r>
          </a:p>
        </p:txBody>
      </p:sp>
      <p:sp>
        <p:nvSpPr>
          <p:cNvPr id="5" name="Line 2"/>
          <p:cNvSpPr>
            <a:spLocks noChangeShapeType="1"/>
          </p:cNvSpPr>
          <p:nvPr/>
        </p:nvSpPr>
        <p:spPr bwMode="auto">
          <a:xfrm>
            <a:off x="3702231" y="4526185"/>
            <a:ext cx="7105650" cy="0"/>
          </a:xfrm>
          <a:prstGeom prst="line">
            <a:avLst/>
          </a:prstGeom>
          <a:noFill/>
          <a:ln w="9525">
            <a:solidFill>
              <a:schemeClr val="tx1"/>
            </a:solidFill>
            <a:round/>
            <a:headEnd/>
            <a:tailEnd type="triangle" w="med" len="med"/>
          </a:ln>
        </p:spPr>
        <p:txBody>
          <a:bodyPr wrap="none" anchor="ctr"/>
          <a:lstStyle/>
          <a:p>
            <a:endParaRPr lang="en-US"/>
          </a:p>
        </p:txBody>
      </p:sp>
      <p:sp>
        <p:nvSpPr>
          <p:cNvPr id="6" name="Line 3"/>
          <p:cNvSpPr>
            <a:spLocks noChangeShapeType="1"/>
          </p:cNvSpPr>
          <p:nvPr/>
        </p:nvSpPr>
        <p:spPr bwMode="auto">
          <a:xfrm rot="10800000">
            <a:off x="6894134" y="2485471"/>
            <a:ext cx="8497" cy="4288614"/>
          </a:xfrm>
          <a:prstGeom prst="line">
            <a:avLst/>
          </a:prstGeom>
          <a:noFill/>
          <a:ln w="9525">
            <a:solidFill>
              <a:schemeClr val="tx1"/>
            </a:solidFill>
            <a:round/>
            <a:headEnd/>
            <a:tailEnd type="triangle" w="med" len="med"/>
          </a:ln>
        </p:spPr>
        <p:txBody>
          <a:bodyPr wrap="none" anchor="ctr"/>
          <a:lstStyle/>
          <a:p>
            <a:endParaRPr lang="en-US"/>
          </a:p>
        </p:txBody>
      </p:sp>
      <p:sp>
        <p:nvSpPr>
          <p:cNvPr id="7" name="Oval 4"/>
          <p:cNvSpPr>
            <a:spLocks noChangeArrowheads="1"/>
          </p:cNvSpPr>
          <p:nvPr/>
        </p:nvSpPr>
        <p:spPr bwMode="auto">
          <a:xfrm rot="-1868112">
            <a:off x="5035731" y="3497485"/>
            <a:ext cx="4095750" cy="1809750"/>
          </a:xfrm>
          <a:prstGeom prst="ellipse">
            <a:avLst/>
          </a:prstGeom>
          <a:noFill/>
          <a:ln w="9525">
            <a:solidFill>
              <a:schemeClr val="tx1"/>
            </a:solidFill>
            <a:round/>
            <a:headEnd/>
            <a:tailEnd/>
          </a:ln>
        </p:spPr>
        <p:txBody>
          <a:bodyPr wrap="none" anchor="ctr"/>
          <a:lstStyle/>
          <a:p>
            <a:endParaRPr lang="en-US"/>
          </a:p>
        </p:txBody>
      </p:sp>
      <p:sp>
        <p:nvSpPr>
          <p:cNvPr id="8" name="Line 5"/>
          <p:cNvSpPr>
            <a:spLocks noChangeShapeType="1"/>
          </p:cNvSpPr>
          <p:nvPr/>
        </p:nvSpPr>
        <p:spPr bwMode="auto">
          <a:xfrm rot="406919" flipV="1">
            <a:off x="4673781" y="2240185"/>
            <a:ext cx="5124450" cy="4133850"/>
          </a:xfrm>
          <a:prstGeom prst="line">
            <a:avLst/>
          </a:prstGeom>
          <a:noFill/>
          <a:ln w="9525">
            <a:solidFill>
              <a:schemeClr val="tx2"/>
            </a:solidFill>
            <a:round/>
            <a:headEnd/>
            <a:tailEnd type="triangle" w="med" len="med"/>
          </a:ln>
        </p:spPr>
        <p:txBody>
          <a:bodyPr wrap="none" anchor="ctr"/>
          <a:lstStyle/>
          <a:p>
            <a:endParaRPr lang="en-US"/>
          </a:p>
        </p:txBody>
      </p:sp>
      <p:sp>
        <p:nvSpPr>
          <p:cNvPr id="9" name="Line 6"/>
          <p:cNvSpPr>
            <a:spLocks noChangeShapeType="1"/>
          </p:cNvSpPr>
          <p:nvPr/>
        </p:nvSpPr>
        <p:spPr bwMode="auto">
          <a:xfrm flipH="1" flipV="1">
            <a:off x="5359581" y="2964085"/>
            <a:ext cx="3124200" cy="3143250"/>
          </a:xfrm>
          <a:prstGeom prst="line">
            <a:avLst/>
          </a:prstGeom>
          <a:noFill/>
          <a:ln w="9525">
            <a:solidFill>
              <a:schemeClr val="tx2"/>
            </a:solidFill>
            <a:round/>
            <a:headEnd/>
            <a:tailEnd type="triangle" w="med" len="med"/>
          </a:ln>
        </p:spPr>
        <p:txBody>
          <a:bodyPr wrap="none" anchor="ctr"/>
          <a:lstStyle/>
          <a:p>
            <a:endParaRPr lang="en-US"/>
          </a:p>
        </p:txBody>
      </p:sp>
      <p:sp>
        <p:nvSpPr>
          <p:cNvPr id="10" name="Text Box 7"/>
          <p:cNvSpPr txBox="1">
            <a:spLocks noChangeArrowheads="1"/>
          </p:cNvSpPr>
          <p:nvPr/>
        </p:nvSpPr>
        <p:spPr bwMode="auto">
          <a:xfrm>
            <a:off x="10753906" y="4567460"/>
            <a:ext cx="557213" cy="457200"/>
          </a:xfrm>
          <a:prstGeom prst="rect">
            <a:avLst/>
          </a:prstGeom>
          <a:noFill/>
          <a:ln w="9525">
            <a:noFill/>
            <a:miter lim="800000"/>
            <a:headEnd/>
            <a:tailEnd/>
          </a:ln>
        </p:spPr>
        <p:txBody>
          <a:bodyPr wrap="none">
            <a:spAutoFit/>
          </a:bodyPr>
          <a:lstStyle/>
          <a:p>
            <a:pPr>
              <a:spcBef>
                <a:spcPct val="0"/>
              </a:spcBef>
            </a:pPr>
            <a:r>
              <a:rPr lang="en-US" sz="2400"/>
              <a:t>X1</a:t>
            </a:r>
          </a:p>
        </p:txBody>
      </p:sp>
      <p:sp>
        <p:nvSpPr>
          <p:cNvPr id="11" name="Text Box 8"/>
          <p:cNvSpPr txBox="1">
            <a:spLocks noChangeArrowheads="1"/>
          </p:cNvSpPr>
          <p:nvPr/>
        </p:nvSpPr>
        <p:spPr bwMode="auto">
          <a:xfrm>
            <a:off x="6963382" y="2198910"/>
            <a:ext cx="557213" cy="457200"/>
          </a:xfrm>
          <a:prstGeom prst="rect">
            <a:avLst/>
          </a:prstGeom>
          <a:noFill/>
          <a:ln w="9525">
            <a:noFill/>
            <a:miter lim="800000"/>
            <a:headEnd/>
            <a:tailEnd/>
          </a:ln>
        </p:spPr>
        <p:txBody>
          <a:bodyPr wrap="none">
            <a:spAutoFit/>
          </a:bodyPr>
          <a:lstStyle/>
          <a:p>
            <a:pPr>
              <a:spcBef>
                <a:spcPct val="0"/>
              </a:spcBef>
            </a:pPr>
            <a:r>
              <a:rPr lang="en-US" sz="2400"/>
              <a:t>X2</a:t>
            </a:r>
          </a:p>
        </p:txBody>
      </p:sp>
      <p:sp>
        <p:nvSpPr>
          <p:cNvPr id="12" name="Text Box 9"/>
          <p:cNvSpPr txBox="1">
            <a:spLocks noChangeArrowheads="1"/>
          </p:cNvSpPr>
          <p:nvPr/>
        </p:nvSpPr>
        <p:spPr bwMode="auto">
          <a:xfrm>
            <a:off x="10163356" y="2281460"/>
            <a:ext cx="557213" cy="457200"/>
          </a:xfrm>
          <a:prstGeom prst="rect">
            <a:avLst/>
          </a:prstGeom>
          <a:noFill/>
          <a:ln w="9525">
            <a:noFill/>
            <a:miter lim="800000"/>
            <a:headEnd/>
            <a:tailEnd/>
          </a:ln>
        </p:spPr>
        <p:txBody>
          <a:bodyPr wrap="none">
            <a:spAutoFit/>
          </a:bodyPr>
          <a:lstStyle/>
          <a:p>
            <a:pPr>
              <a:spcBef>
                <a:spcPct val="0"/>
              </a:spcBef>
            </a:pPr>
            <a:r>
              <a:rPr lang="en-US" sz="2400">
                <a:solidFill>
                  <a:schemeClr val="tx2"/>
                </a:solidFill>
              </a:rPr>
              <a:t>Y1</a:t>
            </a:r>
          </a:p>
        </p:txBody>
      </p:sp>
      <p:sp>
        <p:nvSpPr>
          <p:cNvPr id="13" name="Text Box 10"/>
          <p:cNvSpPr txBox="1">
            <a:spLocks noChangeArrowheads="1"/>
          </p:cNvSpPr>
          <p:nvPr/>
        </p:nvSpPr>
        <p:spPr bwMode="auto">
          <a:xfrm>
            <a:off x="4696006" y="2738660"/>
            <a:ext cx="557213" cy="457200"/>
          </a:xfrm>
          <a:prstGeom prst="rect">
            <a:avLst/>
          </a:prstGeom>
          <a:noFill/>
          <a:ln w="9525">
            <a:noFill/>
            <a:miter lim="800000"/>
            <a:headEnd/>
            <a:tailEnd/>
          </a:ln>
        </p:spPr>
        <p:txBody>
          <a:bodyPr>
            <a:spAutoFit/>
          </a:bodyPr>
          <a:lstStyle/>
          <a:p>
            <a:pPr>
              <a:spcBef>
                <a:spcPct val="0"/>
              </a:spcBef>
            </a:pPr>
            <a:r>
              <a:rPr lang="en-US" sz="2400">
                <a:solidFill>
                  <a:schemeClr val="tx2"/>
                </a:solidFill>
              </a:rPr>
              <a:t>Y2</a:t>
            </a:r>
          </a:p>
        </p:txBody>
      </p:sp>
      <p:sp>
        <p:nvSpPr>
          <p:cNvPr id="14" name="Text Box 12"/>
          <p:cNvSpPr txBox="1">
            <a:spLocks noChangeArrowheads="1"/>
          </p:cNvSpPr>
          <p:nvPr/>
        </p:nvSpPr>
        <p:spPr bwMode="auto">
          <a:xfrm>
            <a:off x="1602069" y="3056159"/>
            <a:ext cx="3541713" cy="854075"/>
          </a:xfrm>
          <a:prstGeom prst="rect">
            <a:avLst/>
          </a:prstGeom>
          <a:noFill/>
          <a:ln w="9525" algn="ctr">
            <a:noFill/>
            <a:miter lim="800000"/>
            <a:headEnd/>
            <a:tailEnd/>
          </a:ln>
        </p:spPr>
        <p:txBody>
          <a:bodyPr wrap="none" lIns="92075" tIns="46038" rIns="92075" bIns="46038">
            <a:spAutoFit/>
          </a:bodyPr>
          <a:lstStyle/>
          <a:p>
            <a:r>
              <a:rPr lang="en-US"/>
              <a:t>X1, X2: original axes (attributes)</a:t>
            </a:r>
          </a:p>
          <a:p>
            <a:r>
              <a:rPr lang="en-US"/>
              <a:t>Y1,Y2: principal components</a:t>
            </a:r>
          </a:p>
        </p:txBody>
      </p:sp>
      <p:sp>
        <p:nvSpPr>
          <p:cNvPr id="15" name="Text Box 13"/>
          <p:cNvSpPr txBox="1">
            <a:spLocks noChangeArrowheads="1"/>
          </p:cNvSpPr>
          <p:nvPr/>
        </p:nvSpPr>
        <p:spPr bwMode="auto">
          <a:xfrm>
            <a:off x="9302931" y="2983135"/>
            <a:ext cx="2514600" cy="701675"/>
          </a:xfrm>
          <a:prstGeom prst="rect">
            <a:avLst/>
          </a:prstGeom>
          <a:noFill/>
          <a:ln w="9525" algn="ctr">
            <a:noFill/>
            <a:miter lim="800000"/>
            <a:headEnd/>
            <a:tailEnd/>
          </a:ln>
        </p:spPr>
        <p:txBody>
          <a:bodyPr lIns="92075" tIns="46038" rIns="92075" bIns="46038">
            <a:spAutoFit/>
          </a:bodyPr>
          <a:lstStyle/>
          <a:p>
            <a:r>
              <a:rPr lang="en-US">
                <a:solidFill>
                  <a:srgbClr val="FF0000"/>
                </a:solidFill>
              </a:rPr>
              <a:t>significant component (high variance)</a:t>
            </a:r>
          </a:p>
        </p:txBody>
      </p:sp>
      <p:sp>
        <p:nvSpPr>
          <p:cNvPr id="16" name="Line 15"/>
          <p:cNvSpPr>
            <a:spLocks noChangeShapeType="1"/>
          </p:cNvSpPr>
          <p:nvPr/>
        </p:nvSpPr>
        <p:spPr bwMode="auto">
          <a:xfrm flipH="1">
            <a:off x="10217331" y="2678335"/>
            <a:ext cx="228600" cy="457200"/>
          </a:xfrm>
          <a:prstGeom prst="line">
            <a:avLst/>
          </a:prstGeom>
          <a:noFill/>
          <a:ln w="9525">
            <a:solidFill>
              <a:srgbClr val="FF0000"/>
            </a:solidFill>
            <a:round/>
            <a:headEnd/>
            <a:tailEnd/>
          </a:ln>
        </p:spPr>
        <p:txBody>
          <a:bodyPr lIns="92075" tIns="46038" rIns="92075" bIns="46038">
            <a:spAutoFit/>
          </a:bodyPr>
          <a:lstStyle/>
          <a:p>
            <a:endParaRPr lang="en-US"/>
          </a:p>
        </p:txBody>
      </p:sp>
      <p:sp>
        <p:nvSpPr>
          <p:cNvPr id="17" name="Text Box 16"/>
          <p:cNvSpPr txBox="1">
            <a:spLocks noChangeArrowheads="1"/>
          </p:cNvSpPr>
          <p:nvPr/>
        </p:nvSpPr>
        <p:spPr bwMode="auto">
          <a:xfrm>
            <a:off x="2978331" y="5954935"/>
            <a:ext cx="8535987" cy="831639"/>
          </a:xfrm>
          <a:prstGeom prst="rect">
            <a:avLst/>
          </a:prstGeom>
          <a:noFill/>
          <a:ln w="9525" algn="ctr">
            <a:noFill/>
            <a:miter lim="800000"/>
            <a:headEnd/>
            <a:tailEnd/>
          </a:ln>
        </p:spPr>
        <p:txBody>
          <a:bodyPr wrap="square" lIns="92075" tIns="46038" rIns="92075" bIns="46038">
            <a:spAutoFit/>
          </a:bodyPr>
          <a:lstStyle/>
          <a:p>
            <a:r>
              <a:rPr lang="en-US" sz="2400" dirty="0">
                <a:solidFill>
                  <a:srgbClr val="0000FF"/>
                </a:solidFill>
              </a:rPr>
              <a:t>Order principal components by significance and eliminate weaker ones</a:t>
            </a:r>
          </a:p>
        </p:txBody>
      </p:sp>
    </p:spTree>
    <p:extLst>
      <p:ext uri="{BB962C8B-B14F-4D97-AF65-F5344CB8AC3E}">
        <p14:creationId xmlns:p14="http://schemas.microsoft.com/office/powerpoint/2010/main" val="31808024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Numerosity Reduction:</a:t>
            </a:r>
            <a:br>
              <a:rPr lang="en-US"/>
            </a:br>
            <a:r>
              <a:rPr lang="en-US"/>
              <a:t>Reduce the volume of data</a:t>
            </a:r>
            <a:endParaRPr lang="en-ID"/>
          </a:p>
        </p:txBody>
      </p:sp>
      <p:sp>
        <p:nvSpPr>
          <p:cNvPr id="3" name="Content Placeholder 2"/>
          <p:cNvSpPr>
            <a:spLocks noGrp="1"/>
          </p:cNvSpPr>
          <p:nvPr>
            <p:ph idx="1"/>
          </p:nvPr>
        </p:nvSpPr>
        <p:spPr>
          <a:xfrm>
            <a:off x="2933701" y="2438399"/>
            <a:ext cx="8770571" cy="4136571"/>
          </a:xfrm>
        </p:spPr>
        <p:txBody>
          <a:bodyPr>
            <a:normAutofit/>
          </a:bodyPr>
          <a:lstStyle/>
          <a:p>
            <a:pPr marL="274320" lvl="0" indent="-274320">
              <a:lnSpc>
                <a:spcPct val="110000"/>
              </a:lnSpc>
              <a:spcBef>
                <a:spcPct val="20000"/>
              </a:spcBef>
              <a:buClr>
                <a:srgbClr val="0BD0D9"/>
              </a:buClr>
              <a:buSzPct val="95000"/>
              <a:buFont typeface="Wingdings 2"/>
              <a:buChar char=""/>
            </a:pPr>
            <a:r>
              <a:rPr lang="en-US" sz="2400">
                <a:solidFill>
                  <a:srgbClr val="FF0000"/>
                </a:solidFill>
              </a:rPr>
              <a:t>Parametric methods</a:t>
            </a:r>
          </a:p>
          <a:p>
            <a:pPr lvl="1" indent="-246888">
              <a:lnSpc>
                <a:spcPct val="110000"/>
              </a:lnSpc>
              <a:spcBef>
                <a:spcPct val="20000"/>
              </a:spcBef>
              <a:buClr>
                <a:srgbClr val="0F6FC6"/>
              </a:buClr>
              <a:buSzPct val="85000"/>
              <a:buFont typeface="Wingdings 2"/>
              <a:buChar char=""/>
            </a:pPr>
            <a:r>
              <a:rPr lang="en-US" sz="2000">
                <a:solidFill>
                  <a:prstClr val="black"/>
                </a:solidFill>
              </a:rPr>
              <a:t>Assume the data fits some model, estimate model parameters, store only the parameters, and discard the data (except possible outliers)</a:t>
            </a:r>
            <a:endParaRPr lang="en-US" sz="2000">
              <a:solidFill>
                <a:prstClr val="black"/>
              </a:solidFill>
              <a:sym typeface="Symbol" pitchFamily="18" charset="2"/>
            </a:endParaRPr>
          </a:p>
          <a:p>
            <a:pPr lvl="1" indent="-246888">
              <a:lnSpc>
                <a:spcPct val="110000"/>
              </a:lnSpc>
              <a:spcBef>
                <a:spcPct val="20000"/>
              </a:spcBef>
              <a:buClr>
                <a:srgbClr val="0F6FC6"/>
              </a:buClr>
              <a:buSzPct val="85000"/>
              <a:buFont typeface="Wingdings 2"/>
              <a:buChar char=""/>
            </a:pPr>
            <a:r>
              <a:rPr lang="en-US" sz="2000">
                <a:solidFill>
                  <a:prstClr val="black"/>
                </a:solidFill>
              </a:rPr>
              <a:t>Log-linear models: obtain value at a point in m-D space as the product on appropriate marginal subspaces </a:t>
            </a:r>
          </a:p>
          <a:p>
            <a:pPr marL="274320" lvl="0" indent="-274320">
              <a:lnSpc>
                <a:spcPct val="110000"/>
              </a:lnSpc>
              <a:spcBef>
                <a:spcPct val="20000"/>
              </a:spcBef>
              <a:buClr>
                <a:srgbClr val="0BD0D9"/>
              </a:buClr>
              <a:buSzPct val="95000"/>
              <a:buFont typeface="Wingdings 2"/>
              <a:buChar char=""/>
            </a:pPr>
            <a:r>
              <a:rPr lang="en-US" sz="2400">
                <a:solidFill>
                  <a:srgbClr val="FF0000"/>
                </a:solidFill>
              </a:rPr>
              <a:t>Non-parametric methods</a:t>
            </a:r>
            <a:r>
              <a:rPr lang="en-US" sz="2400">
                <a:solidFill>
                  <a:srgbClr val="FF0000"/>
                </a:solidFill>
                <a:sym typeface="Symbol" pitchFamily="18" charset="2"/>
              </a:rPr>
              <a:t> </a:t>
            </a:r>
          </a:p>
          <a:p>
            <a:pPr lvl="1" indent="-246888">
              <a:lnSpc>
                <a:spcPct val="110000"/>
              </a:lnSpc>
              <a:spcBef>
                <a:spcPct val="20000"/>
              </a:spcBef>
              <a:buClr>
                <a:srgbClr val="0F6FC6"/>
              </a:buClr>
              <a:buSzPct val="85000"/>
              <a:buFont typeface="Wingdings 2"/>
              <a:buChar char=""/>
            </a:pPr>
            <a:r>
              <a:rPr lang="en-US" sz="2000">
                <a:solidFill>
                  <a:prstClr val="black"/>
                </a:solidFill>
                <a:sym typeface="Symbol" pitchFamily="18" charset="2"/>
              </a:rPr>
              <a:t>Do not assume models</a:t>
            </a:r>
          </a:p>
          <a:p>
            <a:pPr lvl="1" indent="-246888">
              <a:lnSpc>
                <a:spcPct val="110000"/>
              </a:lnSpc>
              <a:spcBef>
                <a:spcPct val="20000"/>
              </a:spcBef>
              <a:buClr>
                <a:srgbClr val="0F6FC6"/>
              </a:buClr>
              <a:buSzPct val="85000"/>
              <a:buFont typeface="Wingdings 2"/>
              <a:buChar char=""/>
            </a:pPr>
            <a:r>
              <a:rPr lang="en-US" sz="2000">
                <a:solidFill>
                  <a:prstClr val="black"/>
                </a:solidFill>
                <a:sym typeface="Symbol" pitchFamily="18" charset="2"/>
              </a:rPr>
              <a:t>Major families: histograms, clustering, sampling </a:t>
            </a:r>
            <a:endParaRPr lang="en-US" sz="2000" dirty="0">
              <a:solidFill>
                <a:prstClr val="black"/>
              </a:solidFill>
              <a:sym typeface="Symbol" pitchFamily="18" charset="2"/>
            </a:endParaRPr>
          </a:p>
        </p:txBody>
      </p:sp>
    </p:spTree>
    <p:extLst>
      <p:ext uri="{BB962C8B-B14F-4D97-AF65-F5344CB8AC3E}">
        <p14:creationId xmlns:p14="http://schemas.microsoft.com/office/powerpoint/2010/main" val="14387962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Histograms</a:t>
            </a:r>
            <a:endParaRPr lang="en-ID"/>
          </a:p>
        </p:txBody>
      </p:sp>
      <p:sp>
        <p:nvSpPr>
          <p:cNvPr id="3" name="Content Placeholder 2"/>
          <p:cNvSpPr>
            <a:spLocks noGrp="1"/>
          </p:cNvSpPr>
          <p:nvPr>
            <p:ph idx="1"/>
          </p:nvPr>
        </p:nvSpPr>
        <p:spPr>
          <a:xfrm>
            <a:off x="2115097" y="2464434"/>
            <a:ext cx="4242162" cy="4136571"/>
          </a:xfrm>
        </p:spPr>
        <p:txBody>
          <a:bodyPr>
            <a:normAutofit/>
          </a:bodyPr>
          <a:lstStyle/>
          <a:p>
            <a:pPr marL="274320" lvl="0" indent="-274320">
              <a:lnSpc>
                <a:spcPct val="100000"/>
              </a:lnSpc>
              <a:spcBef>
                <a:spcPct val="20000"/>
              </a:spcBef>
              <a:buClr>
                <a:srgbClr val="0BD0D9"/>
              </a:buClr>
              <a:buSzPct val="95000"/>
              <a:buFont typeface="Wingdings 2"/>
              <a:buChar char=""/>
            </a:pPr>
            <a:r>
              <a:rPr lang="en-US" sz="2400">
                <a:solidFill>
                  <a:prstClr val="black"/>
                </a:solidFill>
              </a:rPr>
              <a:t>A popular data reduction technique</a:t>
            </a:r>
          </a:p>
          <a:p>
            <a:pPr marL="274320" lvl="0" indent="-274320">
              <a:lnSpc>
                <a:spcPct val="100000"/>
              </a:lnSpc>
              <a:spcBef>
                <a:spcPct val="20000"/>
              </a:spcBef>
              <a:buClr>
                <a:srgbClr val="0BD0D9"/>
              </a:buClr>
              <a:buSzPct val="95000"/>
              <a:buFont typeface="Wingdings 2"/>
              <a:buChar char=""/>
            </a:pPr>
            <a:r>
              <a:rPr lang="en-US" sz="2400">
                <a:solidFill>
                  <a:prstClr val="black"/>
                </a:solidFill>
              </a:rPr>
              <a:t>Divide data into buckets and store average (or sum) for each bucket</a:t>
            </a:r>
          </a:p>
          <a:p>
            <a:pPr marL="274320" lvl="0" indent="-274320">
              <a:lnSpc>
                <a:spcPct val="100000"/>
              </a:lnSpc>
              <a:spcBef>
                <a:spcPct val="20000"/>
              </a:spcBef>
              <a:buClr>
                <a:srgbClr val="0BD0D9"/>
              </a:buClr>
              <a:buSzPct val="95000"/>
              <a:buFont typeface="Wingdings 2"/>
              <a:buChar char=""/>
            </a:pPr>
            <a:r>
              <a:rPr lang="en-US" sz="2400">
                <a:solidFill>
                  <a:prstClr val="black"/>
                </a:solidFill>
              </a:rPr>
              <a:t>Can be constructed optimally in one dimension using dynamic programming</a:t>
            </a:r>
            <a:endParaRPr lang="en-US" sz="2600">
              <a:solidFill>
                <a:prstClr val="black"/>
              </a:solidFill>
            </a:endParaRPr>
          </a:p>
          <a:p>
            <a:pPr marL="274320" lvl="0" indent="-274320">
              <a:lnSpc>
                <a:spcPct val="100000"/>
              </a:lnSpc>
              <a:spcBef>
                <a:spcPct val="20000"/>
              </a:spcBef>
              <a:buClr>
                <a:srgbClr val="0BD0D9"/>
              </a:buClr>
              <a:buSzPct val="95000"/>
              <a:buFont typeface="Wingdings 2"/>
              <a:buChar char=""/>
            </a:pPr>
            <a:r>
              <a:rPr lang="en-US" sz="2400">
                <a:solidFill>
                  <a:prstClr val="black"/>
                </a:solidFill>
              </a:rPr>
              <a:t>Related to quantization problems.</a:t>
            </a:r>
          </a:p>
        </p:txBody>
      </p:sp>
      <p:graphicFrame>
        <p:nvGraphicFramePr>
          <p:cNvPr id="4" name="Object 4"/>
          <p:cNvGraphicFramePr>
            <a:graphicFrameLocks/>
          </p:cNvGraphicFramePr>
          <p:nvPr>
            <p:extLst>
              <p:ext uri="{D42A27DB-BD31-4B8C-83A1-F6EECF244321}">
                <p14:modId xmlns:p14="http://schemas.microsoft.com/office/powerpoint/2010/main" val="4078000760"/>
              </p:ext>
            </p:extLst>
          </p:nvPr>
        </p:nvGraphicFramePr>
        <p:xfrm>
          <a:off x="6193970" y="2129061"/>
          <a:ext cx="5823857" cy="4346573"/>
        </p:xfrm>
        <a:graphic>
          <a:graphicData uri="http://schemas.openxmlformats.org/presentationml/2006/ole">
            <mc:AlternateContent xmlns:mc="http://schemas.openxmlformats.org/markup-compatibility/2006">
              <mc:Choice xmlns:v="urn:schemas-microsoft-com:vml" Requires="v">
                <p:oleObj spid="_x0000_s2056" name="Chart" r:id="rId3" imgW="7915222" imgH="3848113" progId="MSGraph.Chart.8">
                  <p:embed followColorScheme="full"/>
                </p:oleObj>
              </mc:Choice>
              <mc:Fallback>
                <p:oleObj name="Chart" r:id="rId3" imgW="7915222" imgH="3848113" progId="MSGraph.Chart.8">
                  <p:embed followColorScheme="full"/>
                  <p:pic>
                    <p:nvPicPr>
                      <p:cNvPr id="3074"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3970" y="2129061"/>
                        <a:ext cx="5823857" cy="434657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827040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Clustering</a:t>
            </a:r>
            <a:endParaRPr lang="en-ID"/>
          </a:p>
        </p:txBody>
      </p:sp>
      <p:sp>
        <p:nvSpPr>
          <p:cNvPr id="3" name="Content Placeholder 2"/>
          <p:cNvSpPr>
            <a:spLocks noGrp="1"/>
          </p:cNvSpPr>
          <p:nvPr>
            <p:ph idx="1"/>
          </p:nvPr>
        </p:nvSpPr>
        <p:spPr>
          <a:xfrm>
            <a:off x="2933701" y="2438399"/>
            <a:ext cx="8770571" cy="4136571"/>
          </a:xfrm>
        </p:spPr>
        <p:txBody>
          <a:bodyPr>
            <a:normAutofit/>
          </a:bodyPr>
          <a:lstStyle/>
          <a:p>
            <a:pPr marL="274320" lvl="0" indent="-274320">
              <a:lnSpc>
                <a:spcPct val="140000"/>
              </a:lnSpc>
              <a:spcBef>
                <a:spcPct val="20000"/>
              </a:spcBef>
              <a:buClr>
                <a:srgbClr val="0BD0D9"/>
              </a:buClr>
              <a:buSzPct val="95000"/>
              <a:buFont typeface="Wingdings 2"/>
              <a:buChar char=""/>
            </a:pPr>
            <a:r>
              <a:rPr lang="en-US" sz="2400">
                <a:solidFill>
                  <a:prstClr val="black"/>
                </a:solidFill>
              </a:rPr>
              <a:t>Partitions data set into clusters, and models it by one representative from each cluster</a:t>
            </a:r>
          </a:p>
          <a:p>
            <a:pPr marL="274320" lvl="0" indent="-274320">
              <a:lnSpc>
                <a:spcPct val="140000"/>
              </a:lnSpc>
              <a:spcBef>
                <a:spcPct val="20000"/>
              </a:spcBef>
              <a:buClr>
                <a:srgbClr val="0BD0D9"/>
              </a:buClr>
              <a:buSzPct val="95000"/>
              <a:buFont typeface="Wingdings 2"/>
              <a:buChar char=""/>
            </a:pPr>
            <a:r>
              <a:rPr lang="en-US" sz="2400">
                <a:solidFill>
                  <a:prstClr val="black"/>
                </a:solidFill>
              </a:rPr>
              <a:t>Can be very effective if data is clustered but not if data is “smeared”</a:t>
            </a:r>
            <a:endParaRPr lang="en-US" sz="2400" dirty="0">
              <a:solidFill>
                <a:prstClr val="black"/>
              </a:solidFill>
            </a:endParaRPr>
          </a:p>
        </p:txBody>
      </p:sp>
    </p:spTree>
    <p:extLst>
      <p:ext uri="{BB962C8B-B14F-4D97-AF65-F5344CB8AC3E}">
        <p14:creationId xmlns:p14="http://schemas.microsoft.com/office/powerpoint/2010/main" val="17469782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Cluster Analysis</a:t>
            </a:r>
            <a:endParaRPr lang="en-ID"/>
          </a:p>
        </p:txBody>
      </p:sp>
      <p:sp>
        <p:nvSpPr>
          <p:cNvPr id="5" name="AutoShape 3"/>
          <p:cNvSpPr>
            <a:spLocks noChangeArrowheads="1"/>
          </p:cNvSpPr>
          <p:nvPr/>
        </p:nvSpPr>
        <p:spPr bwMode="auto">
          <a:xfrm>
            <a:off x="9047170" y="6111875"/>
            <a:ext cx="142875" cy="146050"/>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6" name="AutoShape 4"/>
          <p:cNvSpPr>
            <a:spLocks noChangeArrowheads="1"/>
          </p:cNvSpPr>
          <p:nvPr/>
        </p:nvSpPr>
        <p:spPr bwMode="auto">
          <a:xfrm>
            <a:off x="6126170" y="6291262"/>
            <a:ext cx="142875" cy="146050"/>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7" name="AutoShape 5"/>
          <p:cNvSpPr>
            <a:spLocks noChangeArrowheads="1"/>
          </p:cNvSpPr>
          <p:nvPr/>
        </p:nvSpPr>
        <p:spPr bwMode="auto">
          <a:xfrm>
            <a:off x="9424995" y="2865437"/>
            <a:ext cx="142875" cy="146050"/>
          </a:xfrm>
          <a:prstGeom prst="flowChartConnector">
            <a:avLst/>
          </a:prstGeom>
          <a:solidFill>
            <a:schemeClr val="accent1"/>
          </a:solidFill>
          <a:ln w="9525">
            <a:solidFill>
              <a:schemeClr val="tx1"/>
            </a:solidFill>
            <a:round/>
            <a:headEnd/>
            <a:tailEnd/>
          </a:ln>
        </p:spPr>
        <p:txBody>
          <a:bodyPr wrap="none" anchor="ctr"/>
          <a:lstStyle/>
          <a:p>
            <a:endParaRPr lang="en-US"/>
          </a:p>
        </p:txBody>
      </p:sp>
      <p:grpSp>
        <p:nvGrpSpPr>
          <p:cNvPr id="8" name="Group 6"/>
          <p:cNvGrpSpPr>
            <a:grpSpLocks/>
          </p:cNvGrpSpPr>
          <p:nvPr/>
        </p:nvGrpSpPr>
        <p:grpSpPr bwMode="auto">
          <a:xfrm>
            <a:off x="6491295" y="5195887"/>
            <a:ext cx="173037" cy="173038"/>
            <a:chOff x="1900" y="3589"/>
            <a:chExt cx="109" cy="109"/>
          </a:xfrm>
        </p:grpSpPr>
        <p:sp>
          <p:nvSpPr>
            <p:cNvPr id="9" name="Line 7"/>
            <p:cNvSpPr>
              <a:spLocks noChangeShapeType="1"/>
            </p:cNvSpPr>
            <p:nvPr/>
          </p:nvSpPr>
          <p:spPr bwMode="auto">
            <a:xfrm>
              <a:off x="1900" y="3637"/>
              <a:ext cx="109" cy="0"/>
            </a:xfrm>
            <a:prstGeom prst="line">
              <a:avLst/>
            </a:prstGeom>
            <a:noFill/>
            <a:ln w="9525">
              <a:solidFill>
                <a:schemeClr val="tx1"/>
              </a:solidFill>
              <a:round/>
              <a:headEnd/>
              <a:tailEnd/>
            </a:ln>
          </p:spPr>
          <p:txBody>
            <a:bodyPr wrap="none" anchor="ctr"/>
            <a:lstStyle/>
            <a:p>
              <a:endParaRPr lang="en-US"/>
            </a:p>
          </p:txBody>
        </p:sp>
        <p:sp>
          <p:nvSpPr>
            <p:cNvPr id="10" name="Line 8"/>
            <p:cNvSpPr>
              <a:spLocks noChangeShapeType="1"/>
            </p:cNvSpPr>
            <p:nvPr/>
          </p:nvSpPr>
          <p:spPr bwMode="auto">
            <a:xfrm rot="-5400000">
              <a:off x="1896" y="3644"/>
              <a:ext cx="109" cy="0"/>
            </a:xfrm>
            <a:prstGeom prst="line">
              <a:avLst/>
            </a:prstGeom>
            <a:noFill/>
            <a:ln w="9525">
              <a:solidFill>
                <a:schemeClr val="tx1"/>
              </a:solidFill>
              <a:round/>
              <a:headEnd/>
              <a:tailEnd/>
            </a:ln>
          </p:spPr>
          <p:txBody>
            <a:bodyPr wrap="none" anchor="ctr"/>
            <a:lstStyle/>
            <a:p>
              <a:endParaRPr lang="en-US"/>
            </a:p>
          </p:txBody>
        </p:sp>
      </p:grpSp>
      <p:grpSp>
        <p:nvGrpSpPr>
          <p:cNvPr id="11" name="Group 9"/>
          <p:cNvGrpSpPr>
            <a:grpSpLocks/>
          </p:cNvGrpSpPr>
          <p:nvPr/>
        </p:nvGrpSpPr>
        <p:grpSpPr bwMode="auto">
          <a:xfrm>
            <a:off x="7510470" y="3976687"/>
            <a:ext cx="173037" cy="173038"/>
            <a:chOff x="1900" y="3589"/>
            <a:chExt cx="109" cy="109"/>
          </a:xfrm>
        </p:grpSpPr>
        <p:sp>
          <p:nvSpPr>
            <p:cNvPr id="12" name="Line 10"/>
            <p:cNvSpPr>
              <a:spLocks noChangeShapeType="1"/>
            </p:cNvSpPr>
            <p:nvPr/>
          </p:nvSpPr>
          <p:spPr bwMode="auto">
            <a:xfrm>
              <a:off x="1900" y="3637"/>
              <a:ext cx="109" cy="0"/>
            </a:xfrm>
            <a:prstGeom prst="line">
              <a:avLst/>
            </a:prstGeom>
            <a:noFill/>
            <a:ln w="9525">
              <a:solidFill>
                <a:schemeClr val="tx1"/>
              </a:solidFill>
              <a:round/>
              <a:headEnd/>
              <a:tailEnd/>
            </a:ln>
          </p:spPr>
          <p:txBody>
            <a:bodyPr wrap="none" anchor="ctr"/>
            <a:lstStyle/>
            <a:p>
              <a:endParaRPr lang="en-US"/>
            </a:p>
          </p:txBody>
        </p:sp>
        <p:sp>
          <p:nvSpPr>
            <p:cNvPr id="13" name="Line 11"/>
            <p:cNvSpPr>
              <a:spLocks noChangeShapeType="1"/>
            </p:cNvSpPr>
            <p:nvPr/>
          </p:nvSpPr>
          <p:spPr bwMode="auto">
            <a:xfrm rot="-5400000">
              <a:off x="1896" y="3644"/>
              <a:ext cx="109" cy="0"/>
            </a:xfrm>
            <a:prstGeom prst="line">
              <a:avLst/>
            </a:prstGeom>
            <a:noFill/>
            <a:ln w="9525">
              <a:solidFill>
                <a:schemeClr val="tx1"/>
              </a:solidFill>
              <a:round/>
              <a:headEnd/>
              <a:tailEnd/>
            </a:ln>
          </p:spPr>
          <p:txBody>
            <a:bodyPr wrap="none" anchor="ctr"/>
            <a:lstStyle/>
            <a:p>
              <a:endParaRPr lang="en-US"/>
            </a:p>
          </p:txBody>
        </p:sp>
      </p:grpSp>
      <p:grpSp>
        <p:nvGrpSpPr>
          <p:cNvPr id="14" name="Group 12"/>
          <p:cNvGrpSpPr>
            <a:grpSpLocks/>
          </p:cNvGrpSpPr>
          <p:nvPr/>
        </p:nvGrpSpPr>
        <p:grpSpPr bwMode="auto">
          <a:xfrm>
            <a:off x="5273682" y="4310062"/>
            <a:ext cx="173038" cy="173038"/>
            <a:chOff x="1900" y="3589"/>
            <a:chExt cx="109" cy="109"/>
          </a:xfrm>
        </p:grpSpPr>
        <p:sp>
          <p:nvSpPr>
            <p:cNvPr id="15" name="Line 13"/>
            <p:cNvSpPr>
              <a:spLocks noChangeShapeType="1"/>
            </p:cNvSpPr>
            <p:nvPr/>
          </p:nvSpPr>
          <p:spPr bwMode="auto">
            <a:xfrm>
              <a:off x="1900" y="3637"/>
              <a:ext cx="109" cy="0"/>
            </a:xfrm>
            <a:prstGeom prst="line">
              <a:avLst/>
            </a:prstGeom>
            <a:noFill/>
            <a:ln w="9525">
              <a:solidFill>
                <a:schemeClr val="tx1"/>
              </a:solidFill>
              <a:round/>
              <a:headEnd/>
              <a:tailEnd/>
            </a:ln>
          </p:spPr>
          <p:txBody>
            <a:bodyPr wrap="none" anchor="ctr"/>
            <a:lstStyle/>
            <a:p>
              <a:endParaRPr lang="en-US"/>
            </a:p>
          </p:txBody>
        </p:sp>
        <p:sp>
          <p:nvSpPr>
            <p:cNvPr id="16" name="Line 14"/>
            <p:cNvSpPr>
              <a:spLocks noChangeShapeType="1"/>
            </p:cNvSpPr>
            <p:nvPr/>
          </p:nvSpPr>
          <p:spPr bwMode="auto">
            <a:xfrm rot="-5400000">
              <a:off x="1896" y="3644"/>
              <a:ext cx="109" cy="0"/>
            </a:xfrm>
            <a:prstGeom prst="line">
              <a:avLst/>
            </a:prstGeom>
            <a:noFill/>
            <a:ln w="9525">
              <a:solidFill>
                <a:schemeClr val="tx1"/>
              </a:solidFill>
              <a:round/>
              <a:headEnd/>
              <a:tailEnd/>
            </a:ln>
          </p:spPr>
          <p:txBody>
            <a:bodyPr wrap="none" anchor="ctr"/>
            <a:lstStyle/>
            <a:p>
              <a:endParaRPr lang="en-US"/>
            </a:p>
          </p:txBody>
        </p:sp>
      </p:grpSp>
      <p:grpSp>
        <p:nvGrpSpPr>
          <p:cNvPr id="17" name="Group 15"/>
          <p:cNvGrpSpPr>
            <a:grpSpLocks/>
          </p:cNvGrpSpPr>
          <p:nvPr/>
        </p:nvGrpSpPr>
        <p:grpSpPr bwMode="auto">
          <a:xfrm>
            <a:off x="3981457" y="2601912"/>
            <a:ext cx="6016625" cy="4113213"/>
            <a:chOff x="1028" y="1418"/>
            <a:chExt cx="3790" cy="2591"/>
          </a:xfrm>
        </p:grpSpPr>
        <p:sp>
          <p:nvSpPr>
            <p:cNvPr id="18" name="AutoShape 16"/>
            <p:cNvSpPr>
              <a:spLocks noChangeArrowheads="1"/>
            </p:cNvSpPr>
            <p:nvPr/>
          </p:nvSpPr>
          <p:spPr bwMode="auto">
            <a:xfrm>
              <a:off x="1755" y="2737"/>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19" name="AutoShape 17"/>
            <p:cNvSpPr>
              <a:spLocks noChangeArrowheads="1"/>
            </p:cNvSpPr>
            <p:nvPr/>
          </p:nvSpPr>
          <p:spPr bwMode="auto">
            <a:xfrm>
              <a:off x="1633" y="2615"/>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20" name="AutoShape 18"/>
            <p:cNvSpPr>
              <a:spLocks noChangeArrowheads="1"/>
            </p:cNvSpPr>
            <p:nvPr/>
          </p:nvSpPr>
          <p:spPr bwMode="auto">
            <a:xfrm>
              <a:off x="1948" y="2630"/>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21" name="AutoShape 19"/>
            <p:cNvSpPr>
              <a:spLocks noChangeArrowheads="1"/>
            </p:cNvSpPr>
            <p:nvPr/>
          </p:nvSpPr>
          <p:spPr bwMode="auto">
            <a:xfrm>
              <a:off x="1797" y="2416"/>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22" name="AutoShape 20"/>
            <p:cNvSpPr>
              <a:spLocks noChangeArrowheads="1"/>
            </p:cNvSpPr>
            <p:nvPr/>
          </p:nvSpPr>
          <p:spPr bwMode="auto">
            <a:xfrm>
              <a:off x="1575" y="2757"/>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23" name="AutoShape 21"/>
            <p:cNvSpPr>
              <a:spLocks noChangeArrowheads="1"/>
            </p:cNvSpPr>
            <p:nvPr/>
          </p:nvSpPr>
          <p:spPr bwMode="auto">
            <a:xfrm>
              <a:off x="1662" y="2462"/>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24" name="AutoShape 22"/>
            <p:cNvSpPr>
              <a:spLocks noChangeArrowheads="1"/>
            </p:cNvSpPr>
            <p:nvPr/>
          </p:nvSpPr>
          <p:spPr bwMode="auto">
            <a:xfrm>
              <a:off x="3169" y="2124"/>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25" name="AutoShape 23"/>
            <p:cNvSpPr>
              <a:spLocks noChangeArrowheads="1"/>
            </p:cNvSpPr>
            <p:nvPr/>
          </p:nvSpPr>
          <p:spPr bwMode="auto">
            <a:xfrm>
              <a:off x="3100" y="2521"/>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26" name="AutoShape 24"/>
            <p:cNvSpPr>
              <a:spLocks noChangeArrowheads="1"/>
            </p:cNvSpPr>
            <p:nvPr/>
          </p:nvSpPr>
          <p:spPr bwMode="auto">
            <a:xfrm>
              <a:off x="3333" y="2298"/>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27" name="AutoShape 25"/>
            <p:cNvSpPr>
              <a:spLocks noChangeArrowheads="1"/>
            </p:cNvSpPr>
            <p:nvPr/>
          </p:nvSpPr>
          <p:spPr bwMode="auto">
            <a:xfrm>
              <a:off x="3010" y="2339"/>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28" name="AutoShape 26"/>
            <p:cNvSpPr>
              <a:spLocks noChangeArrowheads="1"/>
            </p:cNvSpPr>
            <p:nvPr/>
          </p:nvSpPr>
          <p:spPr bwMode="auto">
            <a:xfrm>
              <a:off x="3706" y="2372"/>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29" name="AutoShape 27"/>
            <p:cNvSpPr>
              <a:spLocks noChangeArrowheads="1"/>
            </p:cNvSpPr>
            <p:nvPr/>
          </p:nvSpPr>
          <p:spPr bwMode="auto">
            <a:xfrm>
              <a:off x="3594" y="2568"/>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30" name="Rectangle 28"/>
            <p:cNvSpPr>
              <a:spLocks noChangeArrowheads="1"/>
            </p:cNvSpPr>
            <p:nvPr/>
          </p:nvSpPr>
          <p:spPr bwMode="auto">
            <a:xfrm>
              <a:off x="1028" y="1418"/>
              <a:ext cx="3790" cy="2591"/>
            </a:xfrm>
            <a:prstGeom prst="rect">
              <a:avLst/>
            </a:prstGeom>
            <a:noFill/>
            <a:ln w="9525">
              <a:solidFill>
                <a:schemeClr val="tx1"/>
              </a:solidFill>
              <a:miter lim="800000"/>
              <a:headEnd/>
              <a:tailEnd/>
            </a:ln>
          </p:spPr>
          <p:txBody>
            <a:bodyPr wrap="none" anchor="ctr"/>
            <a:lstStyle/>
            <a:p>
              <a:endParaRPr lang="en-US"/>
            </a:p>
          </p:txBody>
        </p:sp>
        <p:sp>
          <p:nvSpPr>
            <p:cNvPr id="31" name="AutoShape 29"/>
            <p:cNvSpPr>
              <a:spLocks noChangeArrowheads="1"/>
            </p:cNvSpPr>
            <p:nvPr/>
          </p:nvSpPr>
          <p:spPr bwMode="auto">
            <a:xfrm>
              <a:off x="1963" y="2828"/>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32" name="AutoShape 30"/>
            <p:cNvSpPr>
              <a:spLocks noChangeArrowheads="1"/>
            </p:cNvSpPr>
            <p:nvPr/>
          </p:nvSpPr>
          <p:spPr bwMode="auto">
            <a:xfrm>
              <a:off x="2359" y="2851"/>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33" name="AutoShape 31"/>
            <p:cNvSpPr>
              <a:spLocks noChangeArrowheads="1"/>
            </p:cNvSpPr>
            <p:nvPr/>
          </p:nvSpPr>
          <p:spPr bwMode="auto">
            <a:xfrm>
              <a:off x="3380" y="2616"/>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34" name="AutoShape 32"/>
            <p:cNvSpPr>
              <a:spLocks noChangeArrowheads="1"/>
            </p:cNvSpPr>
            <p:nvPr/>
          </p:nvSpPr>
          <p:spPr bwMode="auto">
            <a:xfrm>
              <a:off x="2819" y="2928"/>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35" name="AutoShape 33"/>
            <p:cNvSpPr>
              <a:spLocks noChangeArrowheads="1"/>
            </p:cNvSpPr>
            <p:nvPr/>
          </p:nvSpPr>
          <p:spPr bwMode="auto">
            <a:xfrm>
              <a:off x="2651" y="3242"/>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36" name="AutoShape 34"/>
            <p:cNvSpPr>
              <a:spLocks noChangeArrowheads="1"/>
            </p:cNvSpPr>
            <p:nvPr/>
          </p:nvSpPr>
          <p:spPr bwMode="auto">
            <a:xfrm>
              <a:off x="2746" y="3110"/>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37" name="AutoShape 35"/>
            <p:cNvSpPr>
              <a:spLocks noChangeArrowheads="1"/>
            </p:cNvSpPr>
            <p:nvPr/>
          </p:nvSpPr>
          <p:spPr bwMode="auto">
            <a:xfrm>
              <a:off x="2070" y="2452"/>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38" name="AutoShape 36"/>
            <p:cNvSpPr>
              <a:spLocks noChangeArrowheads="1"/>
            </p:cNvSpPr>
            <p:nvPr/>
          </p:nvSpPr>
          <p:spPr bwMode="auto">
            <a:xfrm>
              <a:off x="2466" y="3057"/>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39" name="AutoShape 37"/>
            <p:cNvSpPr>
              <a:spLocks noChangeArrowheads="1"/>
            </p:cNvSpPr>
            <p:nvPr/>
          </p:nvSpPr>
          <p:spPr bwMode="auto">
            <a:xfrm>
              <a:off x="2462" y="3208"/>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40" name="AutoShape 38"/>
            <p:cNvSpPr>
              <a:spLocks noChangeArrowheads="1"/>
            </p:cNvSpPr>
            <p:nvPr/>
          </p:nvSpPr>
          <p:spPr bwMode="auto">
            <a:xfrm>
              <a:off x="2082" y="2246"/>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41" name="AutoShape 39"/>
            <p:cNvSpPr>
              <a:spLocks noChangeArrowheads="1"/>
            </p:cNvSpPr>
            <p:nvPr/>
          </p:nvSpPr>
          <p:spPr bwMode="auto">
            <a:xfrm>
              <a:off x="2887" y="1942"/>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42" name="AutoShape 40"/>
            <p:cNvSpPr>
              <a:spLocks noChangeArrowheads="1"/>
            </p:cNvSpPr>
            <p:nvPr/>
          </p:nvSpPr>
          <p:spPr bwMode="auto">
            <a:xfrm>
              <a:off x="2001" y="2066"/>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43" name="AutoShape 41"/>
            <p:cNvSpPr>
              <a:spLocks noChangeArrowheads="1"/>
            </p:cNvSpPr>
            <p:nvPr/>
          </p:nvSpPr>
          <p:spPr bwMode="auto">
            <a:xfrm>
              <a:off x="2552" y="2752"/>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44" name="AutoShape 42"/>
            <p:cNvSpPr>
              <a:spLocks noChangeArrowheads="1"/>
            </p:cNvSpPr>
            <p:nvPr/>
          </p:nvSpPr>
          <p:spPr bwMode="auto">
            <a:xfrm>
              <a:off x="2656" y="2904"/>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45" name="AutoShape 43"/>
            <p:cNvSpPr>
              <a:spLocks noChangeArrowheads="1"/>
            </p:cNvSpPr>
            <p:nvPr/>
          </p:nvSpPr>
          <p:spPr bwMode="auto">
            <a:xfrm>
              <a:off x="2880" y="3217"/>
              <a:ext cx="90" cy="92"/>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46" name="Freeform 44"/>
            <p:cNvSpPr>
              <a:spLocks/>
            </p:cNvSpPr>
            <p:nvPr/>
          </p:nvSpPr>
          <p:spPr bwMode="auto">
            <a:xfrm>
              <a:off x="2795" y="1842"/>
              <a:ext cx="1101" cy="1077"/>
            </a:xfrm>
            <a:custGeom>
              <a:avLst/>
              <a:gdLst>
                <a:gd name="T0" fmla="*/ 1041 w 1101"/>
                <a:gd name="T1" fmla="*/ 294 h 1077"/>
                <a:gd name="T2" fmla="*/ 1077 w 1101"/>
                <a:gd name="T3" fmla="*/ 485 h 1077"/>
                <a:gd name="T4" fmla="*/ 1013 w 1101"/>
                <a:gd name="T5" fmla="*/ 930 h 1077"/>
                <a:gd name="T6" fmla="*/ 950 w 1101"/>
                <a:gd name="T7" fmla="*/ 1040 h 1077"/>
                <a:gd name="T8" fmla="*/ 850 w 1101"/>
                <a:gd name="T9" fmla="*/ 1076 h 1077"/>
                <a:gd name="T10" fmla="*/ 595 w 1101"/>
                <a:gd name="T11" fmla="*/ 1040 h 1077"/>
                <a:gd name="T12" fmla="*/ 486 w 1101"/>
                <a:gd name="T13" fmla="*/ 994 h 1077"/>
                <a:gd name="T14" fmla="*/ 459 w 1101"/>
                <a:gd name="T15" fmla="*/ 985 h 1077"/>
                <a:gd name="T16" fmla="*/ 322 w 1101"/>
                <a:gd name="T17" fmla="*/ 876 h 1077"/>
                <a:gd name="T18" fmla="*/ 232 w 1101"/>
                <a:gd name="T19" fmla="*/ 803 h 1077"/>
                <a:gd name="T20" fmla="*/ 104 w 1101"/>
                <a:gd name="T21" fmla="*/ 685 h 1077"/>
                <a:gd name="T22" fmla="*/ 4 w 1101"/>
                <a:gd name="T23" fmla="*/ 449 h 1077"/>
                <a:gd name="T24" fmla="*/ 13 w 1101"/>
                <a:gd name="T25" fmla="*/ 130 h 1077"/>
                <a:gd name="T26" fmla="*/ 186 w 1101"/>
                <a:gd name="T27" fmla="*/ 21 h 1077"/>
                <a:gd name="T28" fmla="*/ 222 w 1101"/>
                <a:gd name="T29" fmla="*/ 12 h 1077"/>
                <a:gd name="T30" fmla="*/ 422 w 1101"/>
                <a:gd name="T31" fmla="*/ 30 h 1077"/>
                <a:gd name="T32" fmla="*/ 577 w 1101"/>
                <a:gd name="T33" fmla="*/ 103 h 1077"/>
                <a:gd name="T34" fmla="*/ 695 w 1101"/>
                <a:gd name="T35" fmla="*/ 176 h 1077"/>
                <a:gd name="T36" fmla="*/ 768 w 1101"/>
                <a:gd name="T37" fmla="*/ 203 h 1077"/>
                <a:gd name="T38" fmla="*/ 1041 w 1101"/>
                <a:gd name="T39" fmla="*/ 294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p:spPr>
          <p:txBody>
            <a:bodyPr wrap="none" anchor="ctr"/>
            <a:lstStyle/>
            <a:p>
              <a:endParaRPr lang="en-US"/>
            </a:p>
          </p:txBody>
        </p:sp>
        <p:sp>
          <p:nvSpPr>
            <p:cNvPr id="47" name="Freeform 45"/>
            <p:cNvSpPr>
              <a:spLocks/>
            </p:cNvSpPr>
            <p:nvPr/>
          </p:nvSpPr>
          <p:spPr bwMode="auto">
            <a:xfrm>
              <a:off x="2291" y="2591"/>
              <a:ext cx="918" cy="965"/>
            </a:xfrm>
            <a:custGeom>
              <a:avLst/>
              <a:gdLst>
                <a:gd name="T0" fmla="*/ 227 w 918"/>
                <a:gd name="T1" fmla="*/ 818 h 965"/>
                <a:gd name="T2" fmla="*/ 191 w 918"/>
                <a:gd name="T3" fmla="*/ 782 h 965"/>
                <a:gd name="T4" fmla="*/ 118 w 918"/>
                <a:gd name="T5" fmla="*/ 737 h 965"/>
                <a:gd name="T6" fmla="*/ 81 w 918"/>
                <a:gd name="T7" fmla="*/ 700 h 965"/>
                <a:gd name="T8" fmla="*/ 45 w 918"/>
                <a:gd name="T9" fmla="*/ 646 h 965"/>
                <a:gd name="T10" fmla="*/ 0 w 918"/>
                <a:gd name="T11" fmla="*/ 464 h 965"/>
                <a:gd name="T12" fmla="*/ 9 w 918"/>
                <a:gd name="T13" fmla="*/ 200 h 965"/>
                <a:gd name="T14" fmla="*/ 81 w 918"/>
                <a:gd name="T15" fmla="*/ 136 h 965"/>
                <a:gd name="T16" fmla="*/ 291 w 918"/>
                <a:gd name="T17" fmla="*/ 0 h 965"/>
                <a:gd name="T18" fmla="*/ 391 w 918"/>
                <a:gd name="T19" fmla="*/ 18 h 965"/>
                <a:gd name="T20" fmla="*/ 491 w 918"/>
                <a:gd name="T21" fmla="*/ 55 h 965"/>
                <a:gd name="T22" fmla="*/ 691 w 918"/>
                <a:gd name="T23" fmla="*/ 164 h 965"/>
                <a:gd name="T24" fmla="*/ 718 w 918"/>
                <a:gd name="T25" fmla="*/ 218 h 965"/>
                <a:gd name="T26" fmla="*/ 745 w 918"/>
                <a:gd name="T27" fmla="*/ 246 h 965"/>
                <a:gd name="T28" fmla="*/ 809 w 918"/>
                <a:gd name="T29" fmla="*/ 346 h 965"/>
                <a:gd name="T30" fmla="*/ 845 w 918"/>
                <a:gd name="T31" fmla="*/ 427 h 965"/>
                <a:gd name="T32" fmla="*/ 863 w 918"/>
                <a:gd name="T33" fmla="*/ 518 h 965"/>
                <a:gd name="T34" fmla="*/ 890 w 918"/>
                <a:gd name="T35" fmla="*/ 609 h 965"/>
                <a:gd name="T36" fmla="*/ 918 w 918"/>
                <a:gd name="T37" fmla="*/ 773 h 965"/>
                <a:gd name="T38" fmla="*/ 827 w 918"/>
                <a:gd name="T39" fmla="*/ 927 h 965"/>
                <a:gd name="T40" fmla="*/ 754 w 918"/>
                <a:gd name="T41" fmla="*/ 946 h 965"/>
                <a:gd name="T42" fmla="*/ 718 w 918"/>
                <a:gd name="T43" fmla="*/ 955 h 965"/>
                <a:gd name="T44" fmla="*/ 354 w 918"/>
                <a:gd name="T45" fmla="*/ 937 h 965"/>
                <a:gd name="T46" fmla="*/ 245 w 918"/>
                <a:gd name="T47" fmla="*/ 864 h 965"/>
                <a:gd name="T48" fmla="*/ 227 w 918"/>
                <a:gd name="T49" fmla="*/ 818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p:spPr>
          <p:txBody>
            <a:bodyPr wrap="none" anchor="ctr"/>
            <a:lstStyle/>
            <a:p>
              <a:endParaRPr lang="en-US"/>
            </a:p>
          </p:txBody>
        </p:sp>
        <p:sp>
          <p:nvSpPr>
            <p:cNvPr id="48" name="Freeform 46"/>
            <p:cNvSpPr>
              <a:spLocks/>
            </p:cNvSpPr>
            <p:nvPr/>
          </p:nvSpPr>
          <p:spPr bwMode="auto">
            <a:xfrm>
              <a:off x="1473" y="1882"/>
              <a:ext cx="869" cy="1173"/>
            </a:xfrm>
            <a:custGeom>
              <a:avLst/>
              <a:gdLst>
                <a:gd name="T0" fmla="*/ 754 w 869"/>
                <a:gd name="T1" fmla="*/ 791 h 1173"/>
                <a:gd name="T2" fmla="*/ 699 w 869"/>
                <a:gd name="T3" fmla="*/ 945 h 1173"/>
                <a:gd name="T4" fmla="*/ 654 w 869"/>
                <a:gd name="T5" fmla="*/ 1082 h 1173"/>
                <a:gd name="T6" fmla="*/ 636 w 869"/>
                <a:gd name="T7" fmla="*/ 1136 h 1173"/>
                <a:gd name="T8" fmla="*/ 618 w 869"/>
                <a:gd name="T9" fmla="*/ 1155 h 1173"/>
                <a:gd name="T10" fmla="*/ 563 w 869"/>
                <a:gd name="T11" fmla="*/ 1173 h 1173"/>
                <a:gd name="T12" fmla="*/ 290 w 869"/>
                <a:gd name="T13" fmla="*/ 1145 h 1173"/>
                <a:gd name="T14" fmla="*/ 127 w 869"/>
                <a:gd name="T15" fmla="*/ 1073 h 1173"/>
                <a:gd name="T16" fmla="*/ 36 w 869"/>
                <a:gd name="T17" fmla="*/ 1009 h 1173"/>
                <a:gd name="T18" fmla="*/ 0 w 869"/>
                <a:gd name="T19" fmla="*/ 955 h 1173"/>
                <a:gd name="T20" fmla="*/ 81 w 869"/>
                <a:gd name="T21" fmla="*/ 500 h 1173"/>
                <a:gd name="T22" fmla="*/ 109 w 869"/>
                <a:gd name="T23" fmla="*/ 236 h 1173"/>
                <a:gd name="T24" fmla="*/ 154 w 869"/>
                <a:gd name="T25" fmla="*/ 164 h 1173"/>
                <a:gd name="T26" fmla="*/ 200 w 869"/>
                <a:gd name="T27" fmla="*/ 136 h 1173"/>
                <a:gd name="T28" fmla="*/ 309 w 869"/>
                <a:gd name="T29" fmla="*/ 73 h 1173"/>
                <a:gd name="T30" fmla="*/ 354 w 869"/>
                <a:gd name="T31" fmla="*/ 45 h 1173"/>
                <a:gd name="T32" fmla="*/ 427 w 869"/>
                <a:gd name="T33" fmla="*/ 0 h 1173"/>
                <a:gd name="T34" fmla="*/ 709 w 869"/>
                <a:gd name="T35" fmla="*/ 82 h 1173"/>
                <a:gd name="T36" fmla="*/ 809 w 869"/>
                <a:gd name="T37" fmla="*/ 200 h 1173"/>
                <a:gd name="T38" fmla="*/ 845 w 869"/>
                <a:gd name="T39" fmla="*/ 255 h 1173"/>
                <a:gd name="T40" fmla="*/ 863 w 869"/>
                <a:gd name="T41" fmla="*/ 309 h 1173"/>
                <a:gd name="T42" fmla="*/ 790 w 869"/>
                <a:gd name="T43" fmla="*/ 709 h 1173"/>
                <a:gd name="T44" fmla="*/ 754 w 869"/>
                <a:gd name="T45" fmla="*/ 791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p:spPr>
          <p:txBody>
            <a:bodyPr wrap="none" anchor="ctr"/>
            <a:lstStyle/>
            <a:p>
              <a:endParaRPr lang="en-US"/>
            </a:p>
          </p:txBody>
        </p:sp>
      </p:grpSp>
      <p:sp>
        <p:nvSpPr>
          <p:cNvPr id="49" name="Line 47"/>
          <p:cNvSpPr>
            <a:spLocks noChangeShapeType="1"/>
          </p:cNvSpPr>
          <p:nvPr/>
        </p:nvSpPr>
        <p:spPr bwMode="auto">
          <a:xfrm>
            <a:off x="3416307" y="3398837"/>
            <a:ext cx="1447800" cy="457200"/>
          </a:xfrm>
          <a:prstGeom prst="line">
            <a:avLst/>
          </a:prstGeom>
          <a:noFill/>
          <a:ln w="9525">
            <a:solidFill>
              <a:srgbClr val="0000FF"/>
            </a:solidFill>
            <a:round/>
            <a:headEnd/>
            <a:tailEnd/>
          </a:ln>
        </p:spPr>
        <p:txBody>
          <a:bodyPr lIns="92075" tIns="46038" rIns="92075" bIns="46038">
            <a:spAutoFit/>
          </a:bodyPr>
          <a:lstStyle/>
          <a:p>
            <a:endParaRPr lang="en-US"/>
          </a:p>
        </p:txBody>
      </p:sp>
      <p:sp>
        <p:nvSpPr>
          <p:cNvPr id="50" name="Text Box 48"/>
          <p:cNvSpPr txBox="1">
            <a:spLocks noChangeArrowheads="1"/>
          </p:cNvSpPr>
          <p:nvPr/>
        </p:nvSpPr>
        <p:spPr bwMode="auto">
          <a:xfrm>
            <a:off x="2806707" y="2917825"/>
            <a:ext cx="1130300" cy="519112"/>
          </a:xfrm>
          <a:prstGeom prst="rect">
            <a:avLst/>
          </a:prstGeom>
          <a:noFill/>
          <a:ln w="9525" algn="ctr">
            <a:noFill/>
            <a:miter lim="800000"/>
            <a:headEnd/>
            <a:tailEnd/>
          </a:ln>
        </p:spPr>
        <p:txBody>
          <a:bodyPr wrap="none" lIns="92075" tIns="46038" rIns="92075" bIns="46038">
            <a:spAutoFit/>
          </a:bodyPr>
          <a:lstStyle/>
          <a:p>
            <a:r>
              <a:rPr lang="en-US" sz="2800">
                <a:solidFill>
                  <a:srgbClr val="0000FF"/>
                </a:solidFill>
              </a:rPr>
              <a:t>cluster</a:t>
            </a:r>
          </a:p>
        </p:txBody>
      </p:sp>
      <p:sp>
        <p:nvSpPr>
          <p:cNvPr id="51" name="Line 49"/>
          <p:cNvSpPr>
            <a:spLocks noChangeShapeType="1"/>
          </p:cNvSpPr>
          <p:nvPr/>
        </p:nvSpPr>
        <p:spPr bwMode="auto">
          <a:xfrm flipV="1">
            <a:off x="9207507" y="5532437"/>
            <a:ext cx="1143000" cy="609600"/>
          </a:xfrm>
          <a:prstGeom prst="line">
            <a:avLst/>
          </a:prstGeom>
          <a:noFill/>
          <a:ln w="9525">
            <a:solidFill>
              <a:srgbClr val="FF0000"/>
            </a:solidFill>
            <a:round/>
            <a:headEnd/>
            <a:tailEnd/>
          </a:ln>
        </p:spPr>
        <p:txBody>
          <a:bodyPr lIns="92075" tIns="46038" rIns="92075" bIns="46038">
            <a:spAutoFit/>
          </a:bodyPr>
          <a:lstStyle/>
          <a:p>
            <a:endParaRPr lang="en-US"/>
          </a:p>
        </p:txBody>
      </p:sp>
      <p:sp>
        <p:nvSpPr>
          <p:cNvPr id="52" name="Text Box 50"/>
          <p:cNvSpPr txBox="1">
            <a:spLocks noChangeArrowheads="1"/>
          </p:cNvSpPr>
          <p:nvPr/>
        </p:nvSpPr>
        <p:spPr bwMode="auto">
          <a:xfrm>
            <a:off x="10121907" y="4999037"/>
            <a:ext cx="1111250" cy="519113"/>
          </a:xfrm>
          <a:prstGeom prst="rect">
            <a:avLst/>
          </a:prstGeom>
          <a:noFill/>
          <a:ln w="9525" algn="ctr">
            <a:noFill/>
            <a:miter lim="800000"/>
            <a:headEnd/>
            <a:tailEnd/>
          </a:ln>
        </p:spPr>
        <p:txBody>
          <a:bodyPr wrap="none" lIns="92075" tIns="46038" rIns="92075" bIns="46038">
            <a:spAutoFit/>
          </a:bodyPr>
          <a:lstStyle/>
          <a:p>
            <a:r>
              <a:rPr lang="en-US" sz="2800">
                <a:solidFill>
                  <a:srgbClr val="FF0000"/>
                </a:solidFill>
              </a:rPr>
              <a:t>outlier</a:t>
            </a:r>
          </a:p>
        </p:txBody>
      </p:sp>
      <p:grpSp>
        <p:nvGrpSpPr>
          <p:cNvPr id="53" name="Group 51"/>
          <p:cNvGrpSpPr>
            <a:grpSpLocks/>
          </p:cNvGrpSpPr>
          <p:nvPr/>
        </p:nvGrpSpPr>
        <p:grpSpPr bwMode="auto">
          <a:xfrm>
            <a:off x="3136907" y="2206625"/>
            <a:ext cx="7658100" cy="4651375"/>
            <a:chOff x="496" y="1169"/>
            <a:chExt cx="4824" cy="2930"/>
          </a:xfrm>
        </p:grpSpPr>
        <p:sp>
          <p:nvSpPr>
            <p:cNvPr id="54" name="Line 52"/>
            <p:cNvSpPr>
              <a:spLocks noChangeShapeType="1"/>
            </p:cNvSpPr>
            <p:nvPr/>
          </p:nvSpPr>
          <p:spPr bwMode="auto">
            <a:xfrm flipV="1">
              <a:off x="1056" y="1248"/>
              <a:ext cx="0" cy="2736"/>
            </a:xfrm>
            <a:prstGeom prst="line">
              <a:avLst/>
            </a:prstGeom>
            <a:noFill/>
            <a:ln w="28575">
              <a:solidFill>
                <a:srgbClr val="008000"/>
              </a:solidFill>
              <a:round/>
              <a:headEnd/>
              <a:tailEnd type="triangle" w="lg" len="lg"/>
            </a:ln>
          </p:spPr>
          <p:txBody>
            <a:bodyPr lIns="92075" tIns="46038" rIns="92075" bIns="46038">
              <a:spAutoFit/>
            </a:bodyPr>
            <a:lstStyle/>
            <a:p>
              <a:endParaRPr lang="en-US"/>
            </a:p>
          </p:txBody>
        </p:sp>
        <p:sp>
          <p:nvSpPr>
            <p:cNvPr id="55" name="Line 53"/>
            <p:cNvSpPr>
              <a:spLocks noChangeShapeType="1"/>
            </p:cNvSpPr>
            <p:nvPr/>
          </p:nvSpPr>
          <p:spPr bwMode="auto">
            <a:xfrm flipV="1">
              <a:off x="1056" y="3984"/>
              <a:ext cx="3936" cy="0"/>
            </a:xfrm>
            <a:prstGeom prst="line">
              <a:avLst/>
            </a:prstGeom>
            <a:noFill/>
            <a:ln w="28575">
              <a:solidFill>
                <a:srgbClr val="008000"/>
              </a:solidFill>
              <a:round/>
              <a:headEnd/>
              <a:tailEnd type="triangle" w="lg" len="lg"/>
            </a:ln>
          </p:spPr>
          <p:txBody>
            <a:bodyPr lIns="92075" tIns="46038" rIns="92075" bIns="46038">
              <a:spAutoFit/>
            </a:bodyPr>
            <a:lstStyle/>
            <a:p>
              <a:endParaRPr lang="en-US"/>
            </a:p>
          </p:txBody>
        </p:sp>
        <p:sp>
          <p:nvSpPr>
            <p:cNvPr id="56" name="Text Box 54"/>
            <p:cNvSpPr txBox="1">
              <a:spLocks noChangeArrowheads="1"/>
            </p:cNvSpPr>
            <p:nvPr/>
          </p:nvSpPr>
          <p:spPr bwMode="auto">
            <a:xfrm>
              <a:off x="496" y="1169"/>
              <a:ext cx="497" cy="250"/>
            </a:xfrm>
            <a:prstGeom prst="rect">
              <a:avLst/>
            </a:prstGeom>
            <a:noFill/>
            <a:ln w="9525" algn="ctr">
              <a:noFill/>
              <a:miter lim="800000"/>
              <a:headEnd/>
              <a:tailEnd/>
            </a:ln>
          </p:spPr>
          <p:txBody>
            <a:bodyPr wrap="none" lIns="92075" tIns="46038" rIns="92075" bIns="46038">
              <a:spAutoFit/>
            </a:bodyPr>
            <a:lstStyle/>
            <a:p>
              <a:r>
                <a:rPr lang="en-US">
                  <a:solidFill>
                    <a:srgbClr val="008000"/>
                  </a:solidFill>
                </a:rPr>
                <a:t>salary</a:t>
              </a:r>
            </a:p>
          </p:txBody>
        </p:sp>
        <p:sp>
          <p:nvSpPr>
            <p:cNvPr id="57" name="Text Box 55"/>
            <p:cNvSpPr txBox="1">
              <a:spLocks noChangeArrowheads="1"/>
            </p:cNvSpPr>
            <p:nvPr/>
          </p:nvSpPr>
          <p:spPr bwMode="auto">
            <a:xfrm>
              <a:off x="4982" y="3849"/>
              <a:ext cx="338" cy="250"/>
            </a:xfrm>
            <a:prstGeom prst="rect">
              <a:avLst/>
            </a:prstGeom>
            <a:noFill/>
            <a:ln w="9525" algn="ctr">
              <a:noFill/>
              <a:miter lim="800000"/>
              <a:headEnd/>
              <a:tailEnd/>
            </a:ln>
          </p:spPr>
          <p:txBody>
            <a:bodyPr wrap="none" lIns="92075" tIns="46038" rIns="92075" bIns="46038">
              <a:spAutoFit/>
            </a:bodyPr>
            <a:lstStyle/>
            <a:p>
              <a:r>
                <a:rPr lang="en-US">
                  <a:solidFill>
                    <a:srgbClr val="008000"/>
                  </a:solidFill>
                </a:rPr>
                <a:t>age</a:t>
              </a:r>
            </a:p>
          </p:txBody>
        </p:sp>
      </p:grpSp>
      <p:grpSp>
        <p:nvGrpSpPr>
          <p:cNvPr id="58" name="Group 62"/>
          <p:cNvGrpSpPr>
            <a:grpSpLocks/>
          </p:cNvGrpSpPr>
          <p:nvPr/>
        </p:nvGrpSpPr>
        <p:grpSpPr bwMode="auto">
          <a:xfrm>
            <a:off x="5702307" y="1503362"/>
            <a:ext cx="4975225" cy="2276475"/>
            <a:chOff x="2112" y="726"/>
            <a:chExt cx="3134" cy="1434"/>
          </a:xfrm>
        </p:grpSpPr>
        <p:sp>
          <p:nvSpPr>
            <p:cNvPr id="59" name="Line 56"/>
            <p:cNvSpPr>
              <a:spLocks noChangeShapeType="1"/>
            </p:cNvSpPr>
            <p:nvPr/>
          </p:nvSpPr>
          <p:spPr bwMode="auto">
            <a:xfrm flipV="1">
              <a:off x="2112" y="1112"/>
              <a:ext cx="544" cy="1048"/>
            </a:xfrm>
            <a:prstGeom prst="line">
              <a:avLst/>
            </a:prstGeom>
            <a:noFill/>
            <a:ln w="9525">
              <a:solidFill>
                <a:schemeClr val="tx1"/>
              </a:solidFill>
              <a:round/>
              <a:headEnd/>
              <a:tailEnd/>
            </a:ln>
          </p:spPr>
          <p:txBody>
            <a:bodyPr wrap="square" lIns="92075" tIns="46038" rIns="92075" bIns="46038">
              <a:spAutoFit/>
            </a:bodyPr>
            <a:lstStyle/>
            <a:p>
              <a:endParaRPr lang="en-US"/>
            </a:p>
          </p:txBody>
        </p:sp>
        <p:sp>
          <p:nvSpPr>
            <p:cNvPr id="60" name="Text Box 57"/>
            <p:cNvSpPr txBox="1">
              <a:spLocks noChangeArrowheads="1"/>
            </p:cNvSpPr>
            <p:nvPr/>
          </p:nvSpPr>
          <p:spPr bwMode="auto">
            <a:xfrm>
              <a:off x="2606" y="726"/>
              <a:ext cx="2640" cy="442"/>
            </a:xfrm>
            <a:prstGeom prst="rect">
              <a:avLst/>
            </a:prstGeom>
            <a:noFill/>
            <a:ln w="9525" algn="ctr">
              <a:noFill/>
              <a:miter lim="800000"/>
              <a:headEnd/>
              <a:tailEnd/>
            </a:ln>
          </p:spPr>
          <p:txBody>
            <a:bodyPr lIns="92075" tIns="46038" rIns="92075" bIns="46038">
              <a:spAutoFit/>
            </a:bodyPr>
            <a:lstStyle/>
            <a:p>
              <a:r>
                <a:rPr lang="en-US"/>
                <a:t>the distance between points in the same cluster should be small</a:t>
              </a:r>
            </a:p>
          </p:txBody>
        </p:sp>
      </p:grpSp>
      <p:sp>
        <p:nvSpPr>
          <p:cNvPr id="61" name="Line 58"/>
          <p:cNvSpPr>
            <a:spLocks noChangeShapeType="1"/>
          </p:cNvSpPr>
          <p:nvPr/>
        </p:nvSpPr>
        <p:spPr bwMode="auto">
          <a:xfrm>
            <a:off x="5626107" y="3779837"/>
            <a:ext cx="76200" cy="152400"/>
          </a:xfrm>
          <a:prstGeom prst="line">
            <a:avLst/>
          </a:prstGeom>
          <a:noFill/>
          <a:ln w="9525">
            <a:solidFill>
              <a:schemeClr val="tx1"/>
            </a:solidFill>
            <a:round/>
            <a:headEnd/>
            <a:tailEnd/>
          </a:ln>
        </p:spPr>
        <p:txBody>
          <a:bodyPr lIns="92075" tIns="46038" rIns="92075" bIns="46038">
            <a:spAutoFit/>
          </a:bodyPr>
          <a:lstStyle/>
          <a:p>
            <a:endParaRPr lang="en-US"/>
          </a:p>
        </p:txBody>
      </p:sp>
      <p:grpSp>
        <p:nvGrpSpPr>
          <p:cNvPr id="62" name="Group 63"/>
          <p:cNvGrpSpPr>
            <a:grpSpLocks/>
          </p:cNvGrpSpPr>
          <p:nvPr/>
        </p:nvGrpSpPr>
        <p:grpSpPr bwMode="auto">
          <a:xfrm>
            <a:off x="5702307" y="2560637"/>
            <a:ext cx="4953000" cy="1752600"/>
            <a:chOff x="2112" y="1392"/>
            <a:chExt cx="3120" cy="1104"/>
          </a:xfrm>
        </p:grpSpPr>
        <p:sp>
          <p:nvSpPr>
            <p:cNvPr id="63" name="Line 59"/>
            <p:cNvSpPr>
              <a:spLocks noChangeShapeType="1"/>
            </p:cNvSpPr>
            <p:nvPr/>
          </p:nvSpPr>
          <p:spPr bwMode="auto">
            <a:xfrm flipV="1">
              <a:off x="2592" y="1824"/>
              <a:ext cx="192" cy="624"/>
            </a:xfrm>
            <a:prstGeom prst="line">
              <a:avLst/>
            </a:prstGeom>
            <a:noFill/>
            <a:ln w="9525">
              <a:solidFill>
                <a:schemeClr val="tx1"/>
              </a:solidFill>
              <a:round/>
              <a:headEnd/>
              <a:tailEnd/>
            </a:ln>
          </p:spPr>
          <p:txBody>
            <a:bodyPr lIns="92075" tIns="46038" rIns="92075" bIns="46038">
              <a:spAutoFit/>
            </a:bodyPr>
            <a:lstStyle/>
            <a:p>
              <a:endParaRPr lang="en-US"/>
            </a:p>
          </p:txBody>
        </p:sp>
        <p:sp>
          <p:nvSpPr>
            <p:cNvPr id="64" name="Text Box 60"/>
            <p:cNvSpPr txBox="1">
              <a:spLocks noChangeArrowheads="1"/>
            </p:cNvSpPr>
            <p:nvPr/>
          </p:nvSpPr>
          <p:spPr bwMode="auto">
            <a:xfrm>
              <a:off x="2592" y="1392"/>
              <a:ext cx="2640" cy="442"/>
            </a:xfrm>
            <a:prstGeom prst="rect">
              <a:avLst/>
            </a:prstGeom>
            <a:noFill/>
            <a:ln w="9525" algn="ctr">
              <a:noFill/>
              <a:miter lim="800000"/>
              <a:headEnd/>
              <a:tailEnd/>
            </a:ln>
          </p:spPr>
          <p:txBody>
            <a:bodyPr lIns="92075" tIns="46038" rIns="92075" bIns="46038">
              <a:spAutoFit/>
            </a:bodyPr>
            <a:lstStyle/>
            <a:p>
              <a:r>
                <a:rPr lang="en-US"/>
                <a:t>the distance between points in different clusters should be large</a:t>
              </a:r>
            </a:p>
          </p:txBody>
        </p:sp>
        <p:sp>
          <p:nvSpPr>
            <p:cNvPr id="65" name="Line 61"/>
            <p:cNvSpPr>
              <a:spLocks noChangeShapeType="1"/>
            </p:cNvSpPr>
            <p:nvPr/>
          </p:nvSpPr>
          <p:spPr bwMode="auto">
            <a:xfrm flipV="1">
              <a:off x="2112" y="2400"/>
              <a:ext cx="912" cy="96"/>
            </a:xfrm>
            <a:prstGeom prst="line">
              <a:avLst/>
            </a:prstGeom>
            <a:noFill/>
            <a:ln w="9525">
              <a:solidFill>
                <a:schemeClr val="tx1"/>
              </a:solidFill>
              <a:round/>
              <a:headEnd/>
              <a:tailEnd/>
            </a:ln>
          </p:spPr>
          <p:txBody>
            <a:bodyPr lIns="92075" tIns="46038" rIns="92075" bIns="46038">
              <a:spAutoFit/>
            </a:bodyPr>
            <a:lstStyle/>
            <a:p>
              <a:endParaRPr lang="en-US"/>
            </a:p>
          </p:txBody>
        </p:sp>
      </p:grpSp>
    </p:spTree>
    <p:extLst>
      <p:ext uri="{BB962C8B-B14F-4D97-AF65-F5344CB8AC3E}">
        <p14:creationId xmlns:p14="http://schemas.microsoft.com/office/powerpoint/2010/main" val="212921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Discretization</a:t>
            </a:r>
            <a:endParaRPr lang="en-ID"/>
          </a:p>
        </p:txBody>
      </p:sp>
      <p:sp>
        <p:nvSpPr>
          <p:cNvPr id="3" name="Content Placeholder 2"/>
          <p:cNvSpPr>
            <a:spLocks noGrp="1"/>
          </p:cNvSpPr>
          <p:nvPr>
            <p:ph idx="1"/>
          </p:nvPr>
        </p:nvSpPr>
        <p:spPr>
          <a:xfrm>
            <a:off x="2933701" y="2438399"/>
            <a:ext cx="8770571" cy="4136571"/>
          </a:xfrm>
        </p:spPr>
        <p:txBody>
          <a:bodyPr>
            <a:normAutofit/>
          </a:bodyPr>
          <a:lstStyle/>
          <a:p>
            <a:pPr marL="533400" lvl="0" indent="-533400">
              <a:lnSpc>
                <a:spcPct val="90000"/>
              </a:lnSpc>
              <a:spcBef>
                <a:spcPct val="20000"/>
              </a:spcBef>
              <a:buClr>
                <a:srgbClr val="0BD0D9"/>
              </a:buClr>
              <a:buSzPct val="95000"/>
              <a:buFont typeface="Wingdings 2"/>
              <a:buChar char=""/>
            </a:pPr>
            <a:r>
              <a:rPr lang="en-US" sz="2600">
                <a:solidFill>
                  <a:prstClr val="black"/>
                </a:solidFill>
              </a:rPr>
              <a:t>Three types of attributes:</a:t>
            </a:r>
          </a:p>
          <a:p>
            <a:pPr marL="914400" lvl="1" indent="-457200">
              <a:lnSpc>
                <a:spcPct val="90000"/>
              </a:lnSpc>
              <a:spcBef>
                <a:spcPct val="20000"/>
              </a:spcBef>
              <a:buClr>
                <a:srgbClr val="0F6FC6"/>
              </a:buClr>
              <a:buSzPct val="85000"/>
              <a:buFont typeface="Wingdings 2"/>
              <a:buChar char=""/>
            </a:pPr>
            <a:r>
              <a:rPr lang="en-US" sz="2400">
                <a:solidFill>
                  <a:prstClr val="black"/>
                </a:solidFill>
              </a:rPr>
              <a:t>Nominal — values from an unordered set</a:t>
            </a:r>
          </a:p>
          <a:p>
            <a:pPr marL="914400" lvl="1" indent="-457200">
              <a:lnSpc>
                <a:spcPct val="90000"/>
              </a:lnSpc>
              <a:spcBef>
                <a:spcPct val="20000"/>
              </a:spcBef>
              <a:buClr>
                <a:srgbClr val="0F6FC6"/>
              </a:buClr>
              <a:buSzPct val="85000"/>
              <a:buFont typeface="Wingdings 2"/>
              <a:buChar char=""/>
            </a:pPr>
            <a:r>
              <a:rPr lang="en-US" sz="2400">
                <a:solidFill>
                  <a:prstClr val="black"/>
                </a:solidFill>
              </a:rPr>
              <a:t>Ordinal — values from an ordered set</a:t>
            </a:r>
          </a:p>
          <a:p>
            <a:pPr marL="914400" lvl="1" indent="-457200">
              <a:lnSpc>
                <a:spcPct val="90000"/>
              </a:lnSpc>
              <a:spcBef>
                <a:spcPct val="20000"/>
              </a:spcBef>
              <a:buClr>
                <a:srgbClr val="0F6FC6"/>
              </a:buClr>
              <a:buSzPct val="85000"/>
              <a:buFont typeface="Wingdings 2"/>
              <a:buChar char=""/>
            </a:pPr>
            <a:r>
              <a:rPr lang="en-US" sz="2400">
                <a:solidFill>
                  <a:prstClr val="black"/>
                </a:solidFill>
              </a:rPr>
              <a:t>Continuous — real numbers</a:t>
            </a:r>
          </a:p>
          <a:p>
            <a:pPr marL="533400" lvl="0" indent="-533400">
              <a:lnSpc>
                <a:spcPct val="90000"/>
              </a:lnSpc>
              <a:spcBef>
                <a:spcPct val="20000"/>
              </a:spcBef>
              <a:buClr>
                <a:srgbClr val="0BD0D9"/>
              </a:buClr>
              <a:buSzPct val="95000"/>
              <a:buFont typeface="Wingdings 2"/>
              <a:buChar char=""/>
            </a:pPr>
            <a:r>
              <a:rPr lang="en-US" sz="2600">
                <a:solidFill>
                  <a:prstClr val="black"/>
                </a:solidFill>
              </a:rPr>
              <a:t>Discretization: </a:t>
            </a:r>
          </a:p>
          <a:p>
            <a:pPr marL="914400" lvl="1" indent="-457200">
              <a:lnSpc>
                <a:spcPct val="90000"/>
              </a:lnSpc>
              <a:spcBef>
                <a:spcPct val="20000"/>
              </a:spcBef>
              <a:buClr>
                <a:srgbClr val="0F6FC6"/>
              </a:buClr>
              <a:buSzPct val="85000"/>
              <a:buFont typeface="Wingdings 2"/>
              <a:buChar char=""/>
            </a:pPr>
            <a:r>
              <a:rPr lang="en-US" sz="2400">
                <a:solidFill>
                  <a:prstClr val="black"/>
                </a:solidFill>
              </a:rPr>
              <a:t>divide the range of a continuous attribute into intervals </a:t>
            </a:r>
          </a:p>
          <a:p>
            <a:pPr marL="914400" lvl="1" indent="-457200">
              <a:lnSpc>
                <a:spcPct val="90000"/>
              </a:lnSpc>
              <a:spcBef>
                <a:spcPct val="20000"/>
              </a:spcBef>
              <a:buClr>
                <a:srgbClr val="0F6FC6"/>
              </a:buClr>
              <a:buSzPct val="85000"/>
              <a:buFont typeface="Wingdings 2"/>
              <a:buChar char=""/>
            </a:pPr>
            <a:r>
              <a:rPr lang="en-US" sz="2400">
                <a:solidFill>
                  <a:prstClr val="black"/>
                </a:solidFill>
              </a:rPr>
              <a:t>why?</a:t>
            </a:r>
          </a:p>
          <a:p>
            <a:pPr marL="1295400" lvl="2" indent="-381000">
              <a:lnSpc>
                <a:spcPct val="90000"/>
              </a:lnSpc>
              <a:spcBef>
                <a:spcPct val="20000"/>
              </a:spcBef>
              <a:buClr>
                <a:srgbClr val="009DD9"/>
              </a:buClr>
              <a:buSzPct val="70000"/>
              <a:buFont typeface="Wingdings 2"/>
              <a:buChar char=""/>
            </a:pPr>
            <a:r>
              <a:rPr lang="en-US" sz="2100" i="0">
                <a:solidFill>
                  <a:prstClr val="black"/>
                </a:solidFill>
              </a:rPr>
              <a:t>Some classification algorithms only accept categorical attributes.</a:t>
            </a:r>
          </a:p>
          <a:p>
            <a:pPr marL="1295400" lvl="2" indent="-381000">
              <a:lnSpc>
                <a:spcPct val="90000"/>
              </a:lnSpc>
              <a:spcBef>
                <a:spcPct val="20000"/>
              </a:spcBef>
              <a:buClr>
                <a:srgbClr val="009DD9"/>
              </a:buClr>
              <a:buSzPct val="70000"/>
              <a:buFont typeface="Wingdings 2"/>
              <a:buChar char=""/>
            </a:pPr>
            <a:r>
              <a:rPr lang="en-US" sz="2100" i="0">
                <a:solidFill>
                  <a:prstClr val="black"/>
                </a:solidFill>
              </a:rPr>
              <a:t>Reduce data size by discretization</a:t>
            </a:r>
          </a:p>
          <a:p>
            <a:pPr marL="1295400" lvl="2" indent="-381000">
              <a:lnSpc>
                <a:spcPct val="90000"/>
              </a:lnSpc>
              <a:spcBef>
                <a:spcPct val="20000"/>
              </a:spcBef>
              <a:buClr>
                <a:srgbClr val="009DD9"/>
              </a:buClr>
              <a:buSzPct val="70000"/>
              <a:buFont typeface="Wingdings 2"/>
              <a:buChar char=""/>
            </a:pPr>
            <a:r>
              <a:rPr lang="en-US" sz="2100" i="0">
                <a:solidFill>
                  <a:prstClr val="black"/>
                </a:solidFill>
              </a:rPr>
              <a:t>Prepare for further analysis</a:t>
            </a:r>
          </a:p>
        </p:txBody>
      </p:sp>
    </p:spTree>
    <p:extLst>
      <p:ext uri="{BB962C8B-B14F-4D97-AF65-F5344CB8AC3E}">
        <p14:creationId xmlns:p14="http://schemas.microsoft.com/office/powerpoint/2010/main" val="22584058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Discretization and Concept hierachy</a:t>
            </a:r>
            <a:endParaRPr lang="en-ID"/>
          </a:p>
        </p:txBody>
      </p:sp>
      <p:sp>
        <p:nvSpPr>
          <p:cNvPr id="3" name="Content Placeholder 2"/>
          <p:cNvSpPr>
            <a:spLocks noGrp="1"/>
          </p:cNvSpPr>
          <p:nvPr>
            <p:ph idx="1"/>
          </p:nvPr>
        </p:nvSpPr>
        <p:spPr>
          <a:xfrm>
            <a:off x="2933701" y="2438399"/>
            <a:ext cx="8770571" cy="4136571"/>
          </a:xfrm>
        </p:spPr>
        <p:txBody>
          <a:bodyPr>
            <a:normAutofit/>
          </a:bodyPr>
          <a:lstStyle/>
          <a:p>
            <a:pPr marL="274320" lvl="0" indent="-274320">
              <a:lnSpc>
                <a:spcPct val="110000"/>
              </a:lnSpc>
              <a:spcBef>
                <a:spcPct val="20000"/>
              </a:spcBef>
              <a:buClr>
                <a:srgbClr val="0BD0D9"/>
              </a:buClr>
              <a:buSzPct val="95000"/>
              <a:buFont typeface="Wingdings 2"/>
              <a:buChar char=""/>
            </a:pPr>
            <a:r>
              <a:rPr lang="en-US" sz="2400">
                <a:solidFill>
                  <a:srgbClr val="FF0000"/>
                </a:solidFill>
              </a:rPr>
              <a:t>Discretization</a:t>
            </a:r>
            <a:r>
              <a:rPr lang="en-US" sz="2400">
                <a:solidFill>
                  <a:prstClr val="black"/>
                </a:solidFill>
              </a:rPr>
              <a:t> </a:t>
            </a:r>
          </a:p>
          <a:p>
            <a:pPr lvl="1" indent="-246888">
              <a:lnSpc>
                <a:spcPct val="110000"/>
              </a:lnSpc>
              <a:spcBef>
                <a:spcPct val="20000"/>
              </a:spcBef>
              <a:buClr>
                <a:srgbClr val="0F6FC6"/>
              </a:buClr>
              <a:buSzPct val="85000"/>
              <a:buFont typeface="Wingdings 2"/>
              <a:buChar char=""/>
            </a:pPr>
            <a:r>
              <a:rPr lang="en-US" sz="2000">
                <a:solidFill>
                  <a:prstClr val="black"/>
                </a:solidFill>
              </a:rPr>
              <a:t>reduce the number of values for a given continuous attribute by dividing the range of the attribute into intervals. Interval labels can then be used to replace actual data values.</a:t>
            </a:r>
          </a:p>
          <a:p>
            <a:pPr lvl="1" indent="-246888">
              <a:lnSpc>
                <a:spcPct val="110000"/>
              </a:lnSpc>
              <a:spcBef>
                <a:spcPct val="20000"/>
              </a:spcBef>
              <a:buClr>
                <a:srgbClr val="0F6FC6"/>
              </a:buClr>
              <a:buSzPct val="85000"/>
              <a:buNone/>
            </a:pPr>
            <a:endParaRPr lang="en-US" sz="2000">
              <a:solidFill>
                <a:prstClr val="black"/>
              </a:solidFill>
            </a:endParaRPr>
          </a:p>
          <a:p>
            <a:pPr marL="274320" lvl="0" indent="-274320">
              <a:lnSpc>
                <a:spcPct val="110000"/>
              </a:lnSpc>
              <a:spcBef>
                <a:spcPct val="20000"/>
              </a:spcBef>
              <a:buClr>
                <a:srgbClr val="0BD0D9"/>
              </a:buClr>
              <a:buSzPct val="95000"/>
              <a:buFont typeface="Wingdings 2"/>
              <a:buChar char=""/>
            </a:pPr>
            <a:r>
              <a:rPr lang="en-US" sz="2400">
                <a:solidFill>
                  <a:srgbClr val="FF0000"/>
                </a:solidFill>
              </a:rPr>
              <a:t>Concept  hierarchies</a:t>
            </a:r>
            <a:r>
              <a:rPr lang="en-US" sz="2400">
                <a:solidFill>
                  <a:prstClr val="black"/>
                </a:solidFill>
              </a:rPr>
              <a:t> </a:t>
            </a:r>
          </a:p>
          <a:p>
            <a:pPr lvl="1" indent="-246888">
              <a:lnSpc>
                <a:spcPct val="110000"/>
              </a:lnSpc>
              <a:spcBef>
                <a:spcPct val="20000"/>
              </a:spcBef>
              <a:buClr>
                <a:srgbClr val="0F6FC6"/>
              </a:buClr>
              <a:buSzPct val="85000"/>
              <a:buFont typeface="Wingdings 2"/>
              <a:buChar char=""/>
            </a:pPr>
            <a:r>
              <a:rPr lang="en-US" sz="2000">
                <a:solidFill>
                  <a:prstClr val="black"/>
                </a:solidFill>
              </a:rPr>
              <a:t>reduce the data by collecting and replacing low level concepts (such as numeric values for the attribute age) by higher level concepts (such as young, middle-aged, or senior).</a:t>
            </a:r>
            <a:endParaRPr lang="en-US" sz="2000" dirty="0">
              <a:solidFill>
                <a:prstClr val="black"/>
              </a:solidFill>
            </a:endParaRPr>
          </a:p>
        </p:txBody>
      </p:sp>
    </p:spTree>
    <p:extLst>
      <p:ext uri="{BB962C8B-B14F-4D97-AF65-F5344CB8AC3E}">
        <p14:creationId xmlns:p14="http://schemas.microsoft.com/office/powerpoint/2010/main" val="6706481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Discretization and concept hierarchy generation for numeric data</a:t>
            </a:r>
            <a:endParaRPr lang="en-ID"/>
          </a:p>
        </p:txBody>
      </p:sp>
      <p:sp>
        <p:nvSpPr>
          <p:cNvPr id="3" name="Content Placeholder 2"/>
          <p:cNvSpPr>
            <a:spLocks noGrp="1"/>
          </p:cNvSpPr>
          <p:nvPr>
            <p:ph idx="1"/>
          </p:nvPr>
        </p:nvSpPr>
        <p:spPr>
          <a:xfrm>
            <a:off x="2933701" y="2438399"/>
            <a:ext cx="8770571" cy="4136571"/>
          </a:xfrm>
        </p:spPr>
        <p:txBody>
          <a:bodyPr>
            <a:normAutofit/>
          </a:bodyPr>
          <a:lstStyle/>
          <a:p>
            <a:pPr marL="274320" lvl="0" indent="-274320">
              <a:lnSpc>
                <a:spcPct val="170000"/>
              </a:lnSpc>
              <a:spcBef>
                <a:spcPct val="20000"/>
              </a:spcBef>
              <a:buClr>
                <a:srgbClr val="0BD0D9"/>
              </a:buClr>
              <a:buSzPct val="95000"/>
              <a:buFont typeface="Wingdings 2"/>
              <a:buChar char=""/>
            </a:pPr>
            <a:r>
              <a:rPr lang="en-US" sz="2600">
                <a:solidFill>
                  <a:prstClr val="black"/>
                </a:solidFill>
              </a:rPr>
              <a:t>Binning/Smoothing</a:t>
            </a:r>
          </a:p>
          <a:p>
            <a:pPr marL="274320" lvl="0" indent="-274320">
              <a:lnSpc>
                <a:spcPct val="170000"/>
              </a:lnSpc>
              <a:spcBef>
                <a:spcPct val="20000"/>
              </a:spcBef>
              <a:buClr>
                <a:srgbClr val="0BD0D9"/>
              </a:buClr>
              <a:buSzPct val="95000"/>
              <a:buFont typeface="Wingdings 2"/>
              <a:buChar char=""/>
            </a:pPr>
            <a:r>
              <a:rPr lang="en-US" sz="2600">
                <a:solidFill>
                  <a:prstClr val="black"/>
                </a:solidFill>
              </a:rPr>
              <a:t>Histogram analysis</a:t>
            </a:r>
          </a:p>
          <a:p>
            <a:pPr marL="274320" lvl="0" indent="-274320">
              <a:lnSpc>
                <a:spcPct val="170000"/>
              </a:lnSpc>
              <a:spcBef>
                <a:spcPct val="20000"/>
              </a:spcBef>
              <a:buClr>
                <a:srgbClr val="0BD0D9"/>
              </a:buClr>
              <a:buSzPct val="95000"/>
              <a:buFont typeface="Wingdings 2"/>
              <a:buChar char=""/>
            </a:pPr>
            <a:r>
              <a:rPr lang="en-US" sz="2600">
                <a:solidFill>
                  <a:prstClr val="black"/>
                </a:solidFill>
              </a:rPr>
              <a:t>Clustering analysis</a:t>
            </a:r>
          </a:p>
          <a:p>
            <a:pPr marL="274320" lvl="0" indent="-274320">
              <a:lnSpc>
                <a:spcPct val="170000"/>
              </a:lnSpc>
              <a:spcBef>
                <a:spcPct val="20000"/>
              </a:spcBef>
              <a:buClr>
                <a:srgbClr val="0BD0D9"/>
              </a:buClr>
              <a:buSzPct val="95000"/>
              <a:buFont typeface="Wingdings 2"/>
              <a:buChar char=""/>
            </a:pPr>
            <a:r>
              <a:rPr lang="en-US" sz="2600">
                <a:solidFill>
                  <a:prstClr val="black"/>
                </a:solidFill>
              </a:rPr>
              <a:t>Entropy-based discretization</a:t>
            </a:r>
          </a:p>
          <a:p>
            <a:pPr marL="274320" lvl="0" indent="-274320">
              <a:lnSpc>
                <a:spcPct val="170000"/>
              </a:lnSpc>
              <a:spcBef>
                <a:spcPct val="20000"/>
              </a:spcBef>
              <a:buClr>
                <a:srgbClr val="0BD0D9"/>
              </a:buClr>
              <a:buSzPct val="95000"/>
              <a:buFont typeface="Wingdings 2"/>
              <a:buChar char=""/>
            </a:pPr>
            <a:r>
              <a:rPr lang="en-US" sz="2600">
                <a:solidFill>
                  <a:prstClr val="black"/>
                </a:solidFill>
              </a:rPr>
              <a:t>Segmentation by natural partitioning</a:t>
            </a:r>
            <a:endParaRPr lang="en-US" sz="2600" dirty="0">
              <a:solidFill>
                <a:prstClr val="black"/>
              </a:solidFill>
            </a:endParaRPr>
          </a:p>
        </p:txBody>
      </p:sp>
    </p:spTree>
    <p:extLst>
      <p:ext uri="{BB962C8B-B14F-4D97-AF65-F5344CB8AC3E}">
        <p14:creationId xmlns:p14="http://schemas.microsoft.com/office/powerpoint/2010/main" val="1097533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Why Data Preprocessing?</a:t>
            </a:r>
          </a:p>
        </p:txBody>
      </p:sp>
      <p:sp>
        <p:nvSpPr>
          <p:cNvPr id="3" name="Content Placeholder 2"/>
          <p:cNvSpPr>
            <a:spLocks noGrp="1"/>
          </p:cNvSpPr>
          <p:nvPr>
            <p:ph idx="1"/>
          </p:nvPr>
        </p:nvSpPr>
        <p:spPr/>
        <p:txBody>
          <a:bodyPr>
            <a:normAutofit/>
          </a:bodyPr>
          <a:lstStyle/>
          <a:p>
            <a:pPr marL="274320" lvl="0" indent="-274320">
              <a:lnSpc>
                <a:spcPct val="100000"/>
              </a:lnSpc>
              <a:spcBef>
                <a:spcPct val="20000"/>
              </a:spcBef>
              <a:buClr>
                <a:srgbClr val="0BD0D9"/>
              </a:buClr>
              <a:buSzPct val="95000"/>
              <a:buFont typeface="Wingdings 2"/>
              <a:buChar char=""/>
            </a:pPr>
            <a:r>
              <a:rPr lang="en-US" sz="2400">
                <a:solidFill>
                  <a:srgbClr val="FF0000"/>
                </a:solidFill>
              </a:rPr>
              <a:t>Data in the real world is dirty</a:t>
            </a:r>
          </a:p>
          <a:p>
            <a:pPr lvl="1" indent="-246888">
              <a:lnSpc>
                <a:spcPct val="100000"/>
              </a:lnSpc>
              <a:spcBef>
                <a:spcPct val="20000"/>
              </a:spcBef>
              <a:buClr>
                <a:srgbClr val="0F6FC6"/>
              </a:buClr>
              <a:buSzPct val="85000"/>
              <a:buFont typeface="Wingdings 2"/>
              <a:buChar char=""/>
            </a:pPr>
            <a:r>
              <a:rPr lang="en-US" sz="2000">
                <a:solidFill>
                  <a:srgbClr val="0000FF"/>
                </a:solidFill>
              </a:rPr>
              <a:t>incomplete</a:t>
            </a:r>
            <a:r>
              <a:rPr lang="en-US" sz="2000">
                <a:solidFill>
                  <a:prstClr val="black"/>
                </a:solidFill>
              </a:rPr>
              <a:t>: lacking </a:t>
            </a:r>
            <a:r>
              <a:rPr lang="en-US" sz="2000" i="1">
                <a:solidFill>
                  <a:prstClr val="black"/>
                </a:solidFill>
              </a:rPr>
              <a:t>attribute values</a:t>
            </a:r>
            <a:r>
              <a:rPr lang="en-US" sz="2000">
                <a:solidFill>
                  <a:prstClr val="black"/>
                </a:solidFill>
              </a:rPr>
              <a:t>, lacking certain </a:t>
            </a:r>
            <a:r>
              <a:rPr lang="en-US" sz="2000" i="1">
                <a:solidFill>
                  <a:prstClr val="black"/>
                </a:solidFill>
              </a:rPr>
              <a:t>attributes of interest</a:t>
            </a:r>
            <a:r>
              <a:rPr lang="en-US" sz="2000">
                <a:solidFill>
                  <a:prstClr val="black"/>
                </a:solidFill>
              </a:rPr>
              <a:t>, or containing only aggregate data</a:t>
            </a:r>
          </a:p>
          <a:p>
            <a:pPr lvl="1" indent="-246888">
              <a:lnSpc>
                <a:spcPct val="100000"/>
              </a:lnSpc>
              <a:spcBef>
                <a:spcPct val="20000"/>
              </a:spcBef>
              <a:buClr>
                <a:srgbClr val="0F6FC6"/>
              </a:buClr>
              <a:buSzPct val="85000"/>
              <a:buFont typeface="Wingdings 2"/>
              <a:buChar char=""/>
            </a:pPr>
            <a:r>
              <a:rPr lang="en-US" sz="2000">
                <a:solidFill>
                  <a:srgbClr val="0000FF"/>
                </a:solidFill>
              </a:rPr>
              <a:t>noisy</a:t>
            </a:r>
            <a:r>
              <a:rPr lang="en-US" sz="2000">
                <a:solidFill>
                  <a:prstClr val="black"/>
                </a:solidFill>
              </a:rPr>
              <a:t>: containing errors or outliers</a:t>
            </a:r>
          </a:p>
          <a:p>
            <a:pPr lvl="1" indent="-246888">
              <a:lnSpc>
                <a:spcPct val="100000"/>
              </a:lnSpc>
              <a:spcBef>
                <a:spcPct val="20000"/>
              </a:spcBef>
              <a:buClr>
                <a:srgbClr val="0F6FC6"/>
              </a:buClr>
              <a:buSzPct val="85000"/>
              <a:buFont typeface="Wingdings 2"/>
              <a:buChar char=""/>
            </a:pPr>
            <a:r>
              <a:rPr lang="en-US" sz="2000">
                <a:solidFill>
                  <a:srgbClr val="0000FF"/>
                </a:solidFill>
              </a:rPr>
              <a:t>inconsistent</a:t>
            </a:r>
            <a:r>
              <a:rPr lang="en-US" sz="2000">
                <a:solidFill>
                  <a:prstClr val="black"/>
                </a:solidFill>
              </a:rPr>
              <a:t>: containing discrepancies in codes or names</a:t>
            </a:r>
          </a:p>
          <a:p>
            <a:pPr marL="274320" lvl="0" indent="-274320">
              <a:lnSpc>
                <a:spcPct val="100000"/>
              </a:lnSpc>
              <a:spcBef>
                <a:spcPct val="20000"/>
              </a:spcBef>
              <a:buClr>
                <a:srgbClr val="0BD0D9"/>
              </a:buClr>
              <a:buSzPct val="95000"/>
              <a:buFont typeface="Wingdings 2"/>
              <a:buChar char=""/>
            </a:pPr>
            <a:r>
              <a:rPr lang="en-US" sz="2400">
                <a:solidFill>
                  <a:srgbClr val="FF0000"/>
                </a:solidFill>
              </a:rPr>
              <a:t>No quality data, no quality mining results!</a:t>
            </a:r>
          </a:p>
          <a:p>
            <a:pPr lvl="1" indent="-246888">
              <a:lnSpc>
                <a:spcPct val="100000"/>
              </a:lnSpc>
              <a:spcBef>
                <a:spcPct val="20000"/>
              </a:spcBef>
              <a:buClr>
                <a:srgbClr val="0F6FC6"/>
              </a:buClr>
              <a:buSzPct val="85000"/>
              <a:buFont typeface="Wingdings 2"/>
              <a:buChar char=""/>
            </a:pPr>
            <a:r>
              <a:rPr lang="en-US" sz="2000">
                <a:solidFill>
                  <a:prstClr val="black"/>
                </a:solidFill>
              </a:rPr>
              <a:t>Quality decisions must be based on quality data</a:t>
            </a:r>
          </a:p>
          <a:p>
            <a:pPr lvl="1" indent="-246888">
              <a:lnSpc>
                <a:spcPct val="100000"/>
              </a:lnSpc>
              <a:spcBef>
                <a:spcPct val="20000"/>
              </a:spcBef>
              <a:buClr>
                <a:srgbClr val="0F6FC6"/>
              </a:buClr>
              <a:buSzPct val="85000"/>
              <a:buFont typeface="Wingdings 2"/>
              <a:buChar char=""/>
            </a:pPr>
            <a:r>
              <a:rPr lang="en-US" sz="2000">
                <a:solidFill>
                  <a:prstClr val="black"/>
                </a:solidFill>
              </a:rPr>
              <a:t>Data warehouse needs consistent integration of quality data</a:t>
            </a:r>
          </a:p>
          <a:p>
            <a:pPr lvl="1" indent="-246888">
              <a:lnSpc>
                <a:spcPct val="100000"/>
              </a:lnSpc>
              <a:spcBef>
                <a:spcPct val="20000"/>
              </a:spcBef>
              <a:buClr>
                <a:srgbClr val="0F6FC6"/>
              </a:buClr>
              <a:buSzPct val="85000"/>
              <a:buFont typeface="Wingdings 2"/>
              <a:buChar char=""/>
            </a:pPr>
            <a:r>
              <a:rPr lang="en-US" sz="2000">
                <a:solidFill>
                  <a:prstClr val="black"/>
                </a:solidFill>
              </a:rPr>
              <a:t>Required for both OLAP and Data Mining!</a:t>
            </a:r>
            <a:endParaRPr lang="en-US" sz="2000" dirty="0">
              <a:solidFill>
                <a:prstClr val="black"/>
              </a:solidFill>
            </a:endParaRPr>
          </a:p>
        </p:txBody>
      </p:sp>
    </p:spTree>
    <p:extLst>
      <p:ext uri="{BB962C8B-B14F-4D97-AF65-F5344CB8AC3E}">
        <p14:creationId xmlns:p14="http://schemas.microsoft.com/office/powerpoint/2010/main" val="28416660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Entropy-Based Discretization</a:t>
            </a:r>
            <a:endParaRPr lang="en-ID"/>
          </a:p>
        </p:txBody>
      </p:sp>
      <p:sp>
        <p:nvSpPr>
          <p:cNvPr id="3" name="Content Placeholder 2"/>
          <p:cNvSpPr>
            <a:spLocks noGrp="1"/>
          </p:cNvSpPr>
          <p:nvPr>
            <p:ph idx="1"/>
          </p:nvPr>
        </p:nvSpPr>
        <p:spPr>
          <a:xfrm>
            <a:off x="2933701" y="2438399"/>
            <a:ext cx="8770571" cy="4136571"/>
          </a:xfrm>
        </p:spPr>
        <p:txBody>
          <a:bodyPr>
            <a:normAutofit/>
          </a:bodyPr>
          <a:lstStyle/>
          <a:p>
            <a:pPr marL="274320" lvl="0" indent="-274320">
              <a:lnSpc>
                <a:spcPct val="100000"/>
              </a:lnSpc>
              <a:spcBef>
                <a:spcPct val="20000"/>
              </a:spcBef>
              <a:buClr>
                <a:srgbClr val="0BD0D9"/>
              </a:buClr>
              <a:buSzPct val="95000"/>
              <a:buFont typeface="Wingdings 2"/>
              <a:buChar char=""/>
            </a:pPr>
            <a:r>
              <a:rPr lang="en-US" sz="2400">
                <a:solidFill>
                  <a:prstClr val="black"/>
                </a:solidFill>
              </a:rPr>
              <a:t>Given a set of samples S, if S is partitioned into two intervals S1 and S2 using boundary T, the </a:t>
            </a:r>
            <a:r>
              <a:rPr lang="en-US" sz="2400">
                <a:solidFill>
                  <a:srgbClr val="FF0000"/>
                </a:solidFill>
              </a:rPr>
              <a:t>information gain</a:t>
            </a:r>
            <a:r>
              <a:rPr lang="en-US" sz="2400">
                <a:solidFill>
                  <a:prstClr val="black"/>
                </a:solidFill>
              </a:rPr>
              <a:t> I(S,T) after partitioning is</a:t>
            </a:r>
          </a:p>
          <a:p>
            <a:pPr marL="274320" lvl="0" indent="-274320">
              <a:lnSpc>
                <a:spcPct val="100000"/>
              </a:lnSpc>
              <a:spcBef>
                <a:spcPct val="20000"/>
              </a:spcBef>
              <a:buClr>
                <a:srgbClr val="0BD0D9"/>
              </a:buClr>
              <a:buSzPct val="95000"/>
              <a:buFont typeface="Wingdings 2"/>
              <a:buChar char=""/>
            </a:pPr>
            <a:endParaRPr lang="en-US" sz="2400">
              <a:solidFill>
                <a:prstClr val="black"/>
              </a:solidFill>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574376396"/>
              </p:ext>
            </p:extLst>
          </p:nvPr>
        </p:nvGraphicFramePr>
        <p:xfrm>
          <a:off x="5337786" y="3755796"/>
          <a:ext cx="3962400" cy="750888"/>
        </p:xfrm>
        <a:graphic>
          <a:graphicData uri="http://schemas.openxmlformats.org/presentationml/2006/ole">
            <mc:AlternateContent xmlns:mc="http://schemas.openxmlformats.org/markup-compatibility/2006">
              <mc:Choice xmlns:v="urn:schemas-microsoft-com:vml" Requires="v">
                <p:oleObj spid="_x0000_s3084" name="Equation" r:id="rId3" imgW="2412720" imgH="457200" progId="Equation.3">
                  <p:embed/>
                </p:oleObj>
              </mc:Choice>
              <mc:Fallback>
                <p:oleObj name="Equation" r:id="rId3" imgW="2412720" imgH="457200" progId="Equation.3">
                  <p:embed/>
                  <p:pic>
                    <p:nvPicPr>
                      <p:cNvPr id="409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7786" y="3755796"/>
                        <a:ext cx="3962400" cy="750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14"/>
          <p:cNvGrpSpPr>
            <a:grpSpLocks/>
          </p:cNvGrpSpPr>
          <p:nvPr/>
        </p:nvGrpSpPr>
        <p:grpSpPr bwMode="auto">
          <a:xfrm>
            <a:off x="6486888" y="3744684"/>
            <a:ext cx="3992563" cy="2841625"/>
            <a:chOff x="2446" y="1680"/>
            <a:chExt cx="2515" cy="1790"/>
          </a:xfrm>
        </p:grpSpPr>
        <p:sp>
          <p:nvSpPr>
            <p:cNvPr id="6" name="Oval 6"/>
            <p:cNvSpPr>
              <a:spLocks noChangeArrowheads="1"/>
            </p:cNvSpPr>
            <p:nvPr/>
          </p:nvSpPr>
          <p:spPr bwMode="auto">
            <a:xfrm>
              <a:off x="2592" y="1680"/>
              <a:ext cx="624" cy="480"/>
            </a:xfrm>
            <a:prstGeom prst="ellipse">
              <a:avLst/>
            </a:prstGeom>
            <a:noFill/>
            <a:ln w="9525" algn="ctr">
              <a:solidFill>
                <a:srgbClr val="0000FF"/>
              </a:solidFill>
              <a:round/>
              <a:headEnd/>
              <a:tailEnd/>
            </a:ln>
          </p:spPr>
          <p:txBody>
            <a:bodyPr wrap="none" lIns="92075" tIns="46038" rIns="92075" bIns="46038" anchor="ctr">
              <a:spAutoFit/>
            </a:bodyPr>
            <a:lstStyle/>
            <a:p>
              <a:endParaRPr lang="en-US"/>
            </a:p>
          </p:txBody>
        </p:sp>
        <p:sp>
          <p:nvSpPr>
            <p:cNvPr id="7" name="Line 7"/>
            <p:cNvSpPr>
              <a:spLocks noChangeShapeType="1"/>
            </p:cNvSpPr>
            <p:nvPr/>
          </p:nvSpPr>
          <p:spPr bwMode="auto">
            <a:xfrm flipH="1" flipV="1">
              <a:off x="2783" y="2155"/>
              <a:ext cx="1" cy="701"/>
            </a:xfrm>
            <a:prstGeom prst="line">
              <a:avLst/>
            </a:prstGeom>
            <a:noFill/>
            <a:ln w="9525">
              <a:solidFill>
                <a:srgbClr val="0000FF"/>
              </a:solidFill>
              <a:round/>
              <a:headEnd/>
              <a:tailEnd/>
            </a:ln>
          </p:spPr>
          <p:txBody>
            <a:bodyPr wrap="square" lIns="92075" tIns="46038" rIns="92075" bIns="46038">
              <a:spAutoFit/>
            </a:bodyPr>
            <a:lstStyle/>
            <a:p>
              <a:endParaRPr lang="en-US"/>
            </a:p>
          </p:txBody>
        </p:sp>
        <p:graphicFrame>
          <p:nvGraphicFramePr>
            <p:cNvPr id="8" name="Object 12"/>
            <p:cNvGraphicFramePr>
              <a:graphicFrameLocks noChangeAspect="1"/>
            </p:cNvGraphicFramePr>
            <p:nvPr>
              <p:extLst>
                <p:ext uri="{D42A27DB-BD31-4B8C-83A1-F6EECF244321}">
                  <p14:modId xmlns:p14="http://schemas.microsoft.com/office/powerpoint/2010/main" val="3136961955"/>
                </p:ext>
              </p:extLst>
            </p:nvPr>
          </p:nvGraphicFramePr>
          <p:xfrm>
            <a:off x="2784" y="2856"/>
            <a:ext cx="2177" cy="614"/>
          </p:xfrm>
          <a:graphic>
            <a:graphicData uri="http://schemas.openxmlformats.org/presentationml/2006/ole">
              <mc:AlternateContent xmlns:mc="http://schemas.openxmlformats.org/markup-compatibility/2006">
                <mc:Choice xmlns:v="urn:schemas-microsoft-com:vml" Requires="v">
                  <p:oleObj spid="_x0000_s3085" name="Equation" r:id="rId5" imgW="1600200" imgH="431640" progId="Equation.3">
                    <p:embed/>
                  </p:oleObj>
                </mc:Choice>
                <mc:Fallback>
                  <p:oleObj name="Equation" r:id="rId5" imgW="1600200" imgH="431640" progId="Equation.3">
                    <p:embed/>
                    <p:pic>
                      <p:nvPicPr>
                        <p:cNvPr id="410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4" y="2856"/>
                          <a:ext cx="2177" cy="6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13"/>
            <p:cNvSpPr txBox="1">
              <a:spLocks noChangeArrowheads="1"/>
            </p:cNvSpPr>
            <p:nvPr/>
          </p:nvSpPr>
          <p:spPr bwMode="auto">
            <a:xfrm>
              <a:off x="2446" y="2747"/>
              <a:ext cx="675" cy="250"/>
            </a:xfrm>
            <a:prstGeom prst="rect">
              <a:avLst/>
            </a:prstGeom>
            <a:noFill/>
            <a:ln w="9525" algn="ctr">
              <a:noFill/>
              <a:miter lim="800000"/>
              <a:headEnd/>
              <a:tailEnd/>
            </a:ln>
          </p:spPr>
          <p:txBody>
            <a:bodyPr wrap="none" lIns="92075" tIns="46038" rIns="92075" bIns="46038">
              <a:spAutoFit/>
            </a:bodyPr>
            <a:lstStyle/>
            <a:p>
              <a:r>
                <a:rPr lang="en-US">
                  <a:solidFill>
                    <a:srgbClr val="0000FF"/>
                  </a:solidFill>
                </a:rPr>
                <a:t>Entropy:</a:t>
              </a:r>
            </a:p>
          </p:txBody>
        </p:sp>
      </p:grpSp>
    </p:spTree>
    <p:extLst>
      <p:ext uri="{BB962C8B-B14F-4D97-AF65-F5344CB8AC3E}">
        <p14:creationId xmlns:p14="http://schemas.microsoft.com/office/powerpoint/2010/main" val="52896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Entropy-Based Discretization</a:t>
            </a:r>
            <a:endParaRPr lang="en-ID"/>
          </a:p>
        </p:txBody>
      </p:sp>
      <p:sp>
        <p:nvSpPr>
          <p:cNvPr id="3" name="Content Placeholder 2"/>
          <p:cNvSpPr>
            <a:spLocks noGrp="1"/>
          </p:cNvSpPr>
          <p:nvPr>
            <p:ph idx="1"/>
          </p:nvPr>
        </p:nvSpPr>
        <p:spPr>
          <a:xfrm>
            <a:off x="2933701" y="2438399"/>
            <a:ext cx="8770571" cy="4136571"/>
          </a:xfrm>
        </p:spPr>
        <p:txBody>
          <a:bodyPr>
            <a:normAutofit/>
          </a:bodyPr>
          <a:lstStyle/>
          <a:p>
            <a:pPr marL="0" lvl="0" indent="0">
              <a:lnSpc>
                <a:spcPct val="100000"/>
              </a:lnSpc>
              <a:spcBef>
                <a:spcPct val="20000"/>
              </a:spcBef>
              <a:buClr>
                <a:srgbClr val="0BD0D9"/>
              </a:buClr>
              <a:buSzPct val="95000"/>
              <a:buNone/>
            </a:pPr>
            <a:endParaRPr lang="en-US" sz="2400" smtClean="0">
              <a:solidFill>
                <a:prstClr val="black"/>
              </a:solidFill>
              <a:latin typeface="Constantia"/>
            </a:endParaRPr>
          </a:p>
          <a:p>
            <a:pPr marL="274320" lvl="0" indent="-274320">
              <a:lnSpc>
                <a:spcPct val="100000"/>
              </a:lnSpc>
              <a:spcBef>
                <a:spcPct val="20000"/>
              </a:spcBef>
              <a:buClr>
                <a:srgbClr val="0BD0D9"/>
              </a:buClr>
              <a:buSzPct val="95000"/>
              <a:buFont typeface="Wingdings 2"/>
              <a:buChar char=""/>
            </a:pPr>
            <a:r>
              <a:rPr lang="en-US" sz="2400" smtClean="0">
                <a:solidFill>
                  <a:prstClr val="black"/>
                </a:solidFill>
                <a:latin typeface="Constantia"/>
              </a:rPr>
              <a:t>The </a:t>
            </a:r>
            <a:r>
              <a:rPr lang="en-US" sz="2400">
                <a:solidFill>
                  <a:prstClr val="black"/>
                </a:solidFill>
                <a:latin typeface="Constantia"/>
              </a:rPr>
              <a:t>boundary that maximizes the information gain over all possible boundaries is selected as a binary discretization.</a:t>
            </a:r>
          </a:p>
          <a:p>
            <a:pPr marL="274320" lvl="0" indent="-274320">
              <a:lnSpc>
                <a:spcPct val="100000"/>
              </a:lnSpc>
              <a:spcBef>
                <a:spcPct val="20000"/>
              </a:spcBef>
              <a:buClr>
                <a:srgbClr val="0BD0D9"/>
              </a:buClr>
              <a:buSzPct val="95000"/>
              <a:buFont typeface="Wingdings 2"/>
              <a:buChar char=""/>
            </a:pPr>
            <a:r>
              <a:rPr lang="en-US" sz="2400">
                <a:solidFill>
                  <a:prstClr val="black"/>
                </a:solidFill>
                <a:latin typeface="Constantia"/>
              </a:rPr>
              <a:t>The process is recursively applied to partitions obtained until some stopping criterion is met, </a:t>
            </a:r>
            <a:r>
              <a:rPr lang="en-US" sz="2400">
                <a:solidFill>
                  <a:prstClr val="black"/>
                </a:solidFill>
                <a:latin typeface="Constantia"/>
              </a:rPr>
              <a:t>e.g</a:t>
            </a:r>
            <a:r>
              <a:rPr lang="en-US" sz="2400" smtClean="0">
                <a:solidFill>
                  <a:prstClr val="black"/>
                </a:solidFill>
                <a:latin typeface="Constantia"/>
              </a:rPr>
              <a:t>.,</a:t>
            </a:r>
          </a:p>
          <a:p>
            <a:pPr marL="274320" lvl="0" indent="-274320">
              <a:lnSpc>
                <a:spcPct val="100000"/>
              </a:lnSpc>
              <a:spcBef>
                <a:spcPct val="20000"/>
              </a:spcBef>
              <a:buClr>
                <a:srgbClr val="0BD0D9"/>
              </a:buClr>
              <a:buSzPct val="95000"/>
              <a:buFont typeface="Wingdings 2"/>
              <a:buChar char=""/>
            </a:pPr>
            <a:endParaRPr lang="en-US" sz="2400">
              <a:solidFill>
                <a:prstClr val="black"/>
              </a:solidFill>
              <a:latin typeface="Constantia"/>
            </a:endParaRPr>
          </a:p>
          <a:p>
            <a:pPr marL="274320" lvl="0" indent="-274320">
              <a:lnSpc>
                <a:spcPct val="100000"/>
              </a:lnSpc>
              <a:spcBef>
                <a:spcPct val="20000"/>
              </a:spcBef>
              <a:buClr>
                <a:srgbClr val="0BD0D9"/>
              </a:buClr>
              <a:buSzPct val="95000"/>
              <a:buFont typeface="Wingdings 2"/>
              <a:buChar char=""/>
            </a:pPr>
            <a:endParaRPr lang="en-US" sz="2400">
              <a:solidFill>
                <a:prstClr val="black"/>
              </a:solidFill>
              <a:latin typeface="Constantia"/>
            </a:endParaRPr>
          </a:p>
          <a:p>
            <a:pPr marL="274320" lvl="0" indent="-274320">
              <a:lnSpc>
                <a:spcPct val="100000"/>
              </a:lnSpc>
              <a:spcBef>
                <a:spcPct val="20000"/>
              </a:spcBef>
              <a:buClr>
                <a:srgbClr val="0BD0D9"/>
              </a:buClr>
              <a:buSzPct val="95000"/>
              <a:buFont typeface="Wingdings 2"/>
              <a:buChar char=""/>
            </a:pPr>
            <a:r>
              <a:rPr lang="en-US" sz="2400">
                <a:solidFill>
                  <a:prstClr val="black"/>
                </a:solidFill>
                <a:latin typeface="Constantia"/>
              </a:rPr>
              <a:t>Experiments show that it may reduce data size and improve classification accuracy</a:t>
            </a:r>
          </a:p>
        </p:txBody>
      </p:sp>
      <p:graphicFrame>
        <p:nvGraphicFramePr>
          <p:cNvPr id="4" name="Object 5"/>
          <p:cNvGraphicFramePr>
            <a:graphicFrameLocks noChangeAspect="1"/>
          </p:cNvGraphicFramePr>
          <p:nvPr>
            <p:extLst>
              <p:ext uri="{D42A27DB-BD31-4B8C-83A1-F6EECF244321}">
                <p14:modId xmlns:p14="http://schemas.microsoft.com/office/powerpoint/2010/main" val="2726750763"/>
              </p:ext>
            </p:extLst>
          </p:nvPr>
        </p:nvGraphicFramePr>
        <p:xfrm>
          <a:off x="5353594" y="4676502"/>
          <a:ext cx="2743200" cy="458788"/>
        </p:xfrm>
        <a:graphic>
          <a:graphicData uri="http://schemas.openxmlformats.org/presentationml/2006/ole">
            <mc:AlternateContent xmlns:mc="http://schemas.openxmlformats.org/markup-compatibility/2006">
              <mc:Choice xmlns:v="urn:schemas-microsoft-com:vml" Requires="v">
                <p:oleObj spid="_x0000_s4103" name="Equation" r:id="rId3" imgW="1269720" imgH="203040" progId="Equation.3">
                  <p:embed/>
                </p:oleObj>
              </mc:Choice>
              <mc:Fallback>
                <p:oleObj name="Equation" r:id="rId3" imgW="1269720" imgH="203040" progId="Equation.3">
                  <p:embed/>
                  <p:pic>
                    <p:nvPicPr>
                      <p:cNvPr id="4099" name="Object 5"/>
                      <p:cNvPicPr>
                        <a:picLocks noChangeAspect="1" noChangeArrowheads="1"/>
                      </p:cNvPicPr>
                      <p:nvPr/>
                    </p:nvPicPr>
                    <p:blipFill>
                      <a:blip r:embed="rId4"/>
                      <a:srcRect/>
                      <a:stretch>
                        <a:fillRect/>
                      </a:stretch>
                    </p:blipFill>
                    <p:spPr bwMode="auto">
                      <a:xfrm>
                        <a:off x="5353594" y="4676502"/>
                        <a:ext cx="2743200" cy="45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816425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Segmentation by natural partitioning</a:t>
            </a:r>
            <a:endParaRPr lang="en-ID"/>
          </a:p>
        </p:txBody>
      </p:sp>
      <p:sp>
        <p:nvSpPr>
          <p:cNvPr id="3" name="Content Placeholder 2"/>
          <p:cNvSpPr>
            <a:spLocks noGrp="1"/>
          </p:cNvSpPr>
          <p:nvPr>
            <p:ph idx="1"/>
          </p:nvPr>
        </p:nvSpPr>
        <p:spPr>
          <a:xfrm>
            <a:off x="2933701" y="2438399"/>
            <a:ext cx="8770571" cy="4136571"/>
          </a:xfrm>
        </p:spPr>
        <p:txBody>
          <a:bodyPr>
            <a:normAutofit lnSpcReduction="10000"/>
          </a:bodyPr>
          <a:lstStyle/>
          <a:p>
            <a:pPr marL="342900" lvl="0" indent="-342900">
              <a:lnSpc>
                <a:spcPct val="100000"/>
              </a:lnSpc>
              <a:spcBef>
                <a:spcPct val="20000"/>
              </a:spcBef>
              <a:buClr>
                <a:srgbClr val="DBF5F9"/>
              </a:buClr>
              <a:buSzPct val="75000"/>
              <a:buFont typeface="Wingdings" pitchFamily="2" charset="2"/>
              <a:buChar char="p"/>
            </a:pPr>
            <a:r>
              <a:rPr lang="en-US" sz="1800">
                <a:solidFill>
                  <a:prstClr val="black"/>
                </a:solidFill>
              </a:rPr>
              <a:t>Users often like to see numerical ranges partitioned into relatively uniform, easy-to-read intervals that appear intuitive or “natural”. E.g., [50-60] better than [</a:t>
            </a:r>
            <a:r>
              <a:rPr lang="en-US" sz="1800">
                <a:solidFill>
                  <a:prstClr val="black"/>
                </a:solidFill>
              </a:rPr>
              <a:t>51.223-60.812</a:t>
            </a:r>
            <a:r>
              <a:rPr lang="en-US" sz="1800" smtClean="0">
                <a:solidFill>
                  <a:prstClr val="black"/>
                </a:solidFill>
              </a:rPr>
              <a:t>]</a:t>
            </a:r>
          </a:p>
          <a:p>
            <a:pPr marL="274320" lvl="0" indent="-274320">
              <a:lnSpc>
                <a:spcPct val="120000"/>
              </a:lnSpc>
              <a:spcBef>
                <a:spcPct val="20000"/>
              </a:spcBef>
              <a:buClr>
                <a:srgbClr val="0BD0D9"/>
              </a:buClr>
              <a:buSzPct val="95000"/>
              <a:buNone/>
            </a:pPr>
            <a:r>
              <a:rPr lang="en-US">
                <a:solidFill>
                  <a:srgbClr val="FF0000"/>
                </a:solidFill>
              </a:rPr>
              <a:t>The 3-4-5 rule can be used to segment numerical data into </a:t>
            </a:r>
          </a:p>
          <a:p>
            <a:pPr marL="274320" lvl="0" indent="-274320">
              <a:lnSpc>
                <a:spcPct val="120000"/>
              </a:lnSpc>
              <a:spcBef>
                <a:spcPct val="20000"/>
              </a:spcBef>
              <a:buClr>
                <a:srgbClr val="0BD0D9"/>
              </a:buClr>
              <a:buSzPct val="95000"/>
              <a:buNone/>
            </a:pPr>
            <a:r>
              <a:rPr lang="en-US">
                <a:solidFill>
                  <a:srgbClr val="FF0000"/>
                </a:solidFill>
              </a:rPr>
              <a:t>relatively uniform, “natural” intervals.</a:t>
            </a:r>
          </a:p>
          <a:p>
            <a:pPr marL="274320" lvl="0" indent="-274320">
              <a:lnSpc>
                <a:spcPct val="120000"/>
              </a:lnSpc>
              <a:spcBef>
                <a:spcPct val="20000"/>
              </a:spcBef>
              <a:buClr>
                <a:srgbClr val="0BD0D9"/>
              </a:buClr>
              <a:buSzPct val="95000"/>
              <a:buNone/>
            </a:pPr>
            <a:r>
              <a:rPr lang="en-US">
                <a:solidFill>
                  <a:prstClr val="black"/>
                </a:solidFill>
              </a:rPr>
              <a:t>* If an interval covers 3, 6, 7 or 9 distinct values at the </a:t>
            </a:r>
            <a:r>
              <a:rPr lang="en-US">
                <a:solidFill>
                  <a:srgbClr val="0000FF"/>
                </a:solidFill>
              </a:rPr>
              <a:t>most significant digit</a:t>
            </a:r>
            <a:r>
              <a:rPr lang="en-US">
                <a:solidFill>
                  <a:prstClr val="black"/>
                </a:solidFill>
              </a:rPr>
              <a:t>, partition the range into 3 equiwidth intervals for 3,6,9 or 2-3-2 for 7</a:t>
            </a:r>
          </a:p>
          <a:p>
            <a:pPr marL="274320" lvl="0" indent="-274320">
              <a:lnSpc>
                <a:spcPct val="120000"/>
              </a:lnSpc>
              <a:spcBef>
                <a:spcPct val="20000"/>
              </a:spcBef>
              <a:buClr>
                <a:srgbClr val="0BD0D9"/>
              </a:buClr>
              <a:buSzPct val="95000"/>
              <a:buNone/>
            </a:pPr>
            <a:r>
              <a:rPr lang="en-US">
                <a:solidFill>
                  <a:prstClr val="black"/>
                </a:solidFill>
              </a:rPr>
              <a:t>* If it covers 2, 4, or 8 distinct values at the </a:t>
            </a:r>
            <a:r>
              <a:rPr lang="en-US">
                <a:solidFill>
                  <a:srgbClr val="0000FF"/>
                </a:solidFill>
              </a:rPr>
              <a:t>most significant digit</a:t>
            </a:r>
            <a:r>
              <a:rPr lang="en-US">
                <a:solidFill>
                  <a:prstClr val="black"/>
                </a:solidFill>
              </a:rPr>
              <a:t>, partition the range into 4 equiwidth intervals</a:t>
            </a:r>
          </a:p>
          <a:p>
            <a:pPr marL="274320" lvl="0" indent="-274320">
              <a:lnSpc>
                <a:spcPct val="120000"/>
              </a:lnSpc>
              <a:spcBef>
                <a:spcPct val="20000"/>
              </a:spcBef>
              <a:buClr>
                <a:srgbClr val="0BD0D9"/>
              </a:buClr>
              <a:buSzPct val="95000"/>
              <a:buNone/>
            </a:pPr>
            <a:r>
              <a:rPr lang="en-US" smtClean="0">
                <a:solidFill>
                  <a:prstClr val="black"/>
                </a:solidFill>
              </a:rPr>
              <a:t>* If </a:t>
            </a:r>
            <a:r>
              <a:rPr lang="en-US">
                <a:solidFill>
                  <a:prstClr val="black"/>
                </a:solidFill>
              </a:rPr>
              <a:t>it covers 1, 5, or 10 distinct values at the </a:t>
            </a:r>
            <a:r>
              <a:rPr lang="en-US">
                <a:solidFill>
                  <a:srgbClr val="0000FF"/>
                </a:solidFill>
              </a:rPr>
              <a:t>most significant digit</a:t>
            </a:r>
            <a:r>
              <a:rPr lang="en-US">
                <a:solidFill>
                  <a:prstClr val="black"/>
                </a:solidFill>
              </a:rPr>
              <a:t>, partition the range into 5 </a:t>
            </a:r>
            <a:r>
              <a:rPr lang="en-US">
                <a:solidFill>
                  <a:prstClr val="black"/>
                </a:solidFill>
              </a:rPr>
              <a:t>equiwidth </a:t>
            </a:r>
            <a:r>
              <a:rPr lang="en-US" smtClean="0">
                <a:solidFill>
                  <a:prstClr val="black"/>
                </a:solidFill>
              </a:rPr>
              <a:t>intervals</a:t>
            </a:r>
          </a:p>
          <a:p>
            <a:pPr marL="0" lvl="0" indent="0">
              <a:lnSpc>
                <a:spcPct val="100000"/>
              </a:lnSpc>
              <a:spcBef>
                <a:spcPts val="0"/>
              </a:spcBef>
              <a:buNone/>
            </a:pPr>
            <a:r>
              <a:rPr lang="en-US" sz="1800">
                <a:solidFill>
                  <a:srgbClr val="FF0000"/>
                </a:solidFill>
              </a:rPr>
              <a:t>The rule can be recursively applied for the </a:t>
            </a:r>
            <a:r>
              <a:rPr lang="en-US" sz="1800">
                <a:solidFill>
                  <a:srgbClr val="FF0000"/>
                </a:solidFill>
              </a:rPr>
              <a:t>resulting </a:t>
            </a:r>
            <a:r>
              <a:rPr lang="en-US" sz="1800" smtClean="0">
                <a:solidFill>
                  <a:srgbClr val="FF0000"/>
                </a:solidFill>
              </a:rPr>
              <a:t>intervals</a:t>
            </a:r>
            <a:endParaRPr lang="en-US" sz="1800">
              <a:solidFill>
                <a:prstClr val="black"/>
              </a:solidFill>
            </a:endParaRPr>
          </a:p>
        </p:txBody>
      </p:sp>
    </p:spTree>
    <p:extLst>
      <p:ext uri="{BB962C8B-B14F-4D97-AF65-F5344CB8AC3E}">
        <p14:creationId xmlns:p14="http://schemas.microsoft.com/office/powerpoint/2010/main" val="21433295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Conceapt hierarchy generation</a:t>
            </a:r>
            <a:endParaRPr lang="en-ID"/>
          </a:p>
        </p:txBody>
      </p:sp>
      <p:sp>
        <p:nvSpPr>
          <p:cNvPr id="3" name="Content Placeholder 2"/>
          <p:cNvSpPr>
            <a:spLocks noGrp="1"/>
          </p:cNvSpPr>
          <p:nvPr>
            <p:ph idx="1"/>
          </p:nvPr>
        </p:nvSpPr>
        <p:spPr>
          <a:xfrm>
            <a:off x="2933701" y="2438399"/>
            <a:ext cx="8770571" cy="4136571"/>
          </a:xfrm>
        </p:spPr>
        <p:txBody>
          <a:bodyPr>
            <a:normAutofit/>
          </a:bodyPr>
          <a:lstStyle/>
          <a:p>
            <a:pPr marL="274320" lvl="0" indent="-274320">
              <a:lnSpc>
                <a:spcPct val="90000"/>
              </a:lnSpc>
              <a:spcBef>
                <a:spcPct val="20000"/>
              </a:spcBef>
              <a:buClr>
                <a:srgbClr val="0BD0D9"/>
              </a:buClr>
              <a:buSzPct val="95000"/>
              <a:buNone/>
            </a:pPr>
            <a:r>
              <a:rPr lang="en-US" sz="2400">
                <a:solidFill>
                  <a:prstClr val="black"/>
                </a:solidFill>
              </a:rPr>
              <a:t>Concept hierarchy can be automatically generated based on the number of distinct values per attribute in the given attribute set. The attribute with the most distinct values is placed at the lowest level of the hierarchy.</a:t>
            </a:r>
            <a:endParaRPr lang="en-US" sz="2400" dirty="0">
              <a:solidFill>
                <a:prstClr val="black"/>
              </a:solidFill>
            </a:endParaRPr>
          </a:p>
        </p:txBody>
      </p:sp>
      <p:sp>
        <p:nvSpPr>
          <p:cNvPr id="15" name="Oval 4"/>
          <p:cNvSpPr>
            <a:spLocks noChangeArrowheads="1"/>
          </p:cNvSpPr>
          <p:nvPr/>
        </p:nvSpPr>
        <p:spPr bwMode="auto">
          <a:xfrm>
            <a:off x="3775166" y="4023360"/>
            <a:ext cx="3581400" cy="342900"/>
          </a:xfrm>
          <a:prstGeom prst="ellipse">
            <a:avLst/>
          </a:prstGeom>
          <a:solidFill>
            <a:srgbClr val="85DFD0"/>
          </a:solidFill>
          <a:ln w="9525">
            <a:solidFill>
              <a:srgbClr val="85DFD0"/>
            </a:solidFill>
            <a:round/>
            <a:headEnd/>
            <a:tailEnd/>
          </a:ln>
        </p:spPr>
        <p:txBody>
          <a:bodyPr wrap="none"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rPr>
              <a:t>country</a:t>
            </a:r>
          </a:p>
        </p:txBody>
      </p:sp>
      <p:sp>
        <p:nvSpPr>
          <p:cNvPr id="16" name="Oval 5"/>
          <p:cNvSpPr>
            <a:spLocks noChangeArrowheads="1"/>
          </p:cNvSpPr>
          <p:nvPr/>
        </p:nvSpPr>
        <p:spPr bwMode="auto">
          <a:xfrm>
            <a:off x="3832316" y="4747260"/>
            <a:ext cx="3581400" cy="342900"/>
          </a:xfrm>
          <a:prstGeom prst="ellipse">
            <a:avLst/>
          </a:prstGeom>
          <a:solidFill>
            <a:srgbClr val="85DFD0"/>
          </a:solidFill>
          <a:ln w="9525">
            <a:solidFill>
              <a:srgbClr val="85DFD0"/>
            </a:solidFill>
            <a:round/>
            <a:headEnd/>
            <a:tailEnd/>
          </a:ln>
        </p:spPr>
        <p:txBody>
          <a:bodyPr wrap="none"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400" b="0" i="0" u="none" strike="noStrike" kern="0" cap="none" spc="0" normalizeH="0" baseline="0" noProof="0" dirty="0" err="1" smtClean="0">
                <a:ln>
                  <a:noFill/>
                </a:ln>
                <a:solidFill>
                  <a:prstClr val="black"/>
                </a:solidFill>
                <a:effectLst/>
                <a:uLnTx/>
                <a:uFillTx/>
              </a:rPr>
              <a:t>province_or</a:t>
            </a:r>
            <a:r>
              <a:rPr kumimoji="0" lang="en-US" sz="2400" b="0" i="0" u="none" strike="noStrike" kern="0" cap="none" spc="0" normalizeH="0" baseline="0" noProof="0" dirty="0" smtClean="0">
                <a:ln>
                  <a:noFill/>
                </a:ln>
                <a:solidFill>
                  <a:prstClr val="black"/>
                </a:solidFill>
                <a:effectLst/>
                <a:uLnTx/>
                <a:uFillTx/>
              </a:rPr>
              <a:t>_ state</a:t>
            </a:r>
          </a:p>
        </p:txBody>
      </p:sp>
      <p:sp>
        <p:nvSpPr>
          <p:cNvPr id="17" name="Oval 6"/>
          <p:cNvSpPr>
            <a:spLocks noChangeArrowheads="1"/>
          </p:cNvSpPr>
          <p:nvPr/>
        </p:nvSpPr>
        <p:spPr bwMode="auto">
          <a:xfrm>
            <a:off x="3908516" y="5547360"/>
            <a:ext cx="3581400" cy="342900"/>
          </a:xfrm>
          <a:prstGeom prst="ellipse">
            <a:avLst/>
          </a:prstGeom>
          <a:solidFill>
            <a:srgbClr val="85DFD0"/>
          </a:solidFill>
          <a:ln w="9525">
            <a:solidFill>
              <a:srgbClr val="85DFD0"/>
            </a:solidFill>
            <a:round/>
            <a:headEnd/>
            <a:tailEnd/>
          </a:ln>
        </p:spPr>
        <p:txBody>
          <a:bodyPr wrap="none"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rPr>
              <a:t>city</a:t>
            </a:r>
          </a:p>
        </p:txBody>
      </p:sp>
      <p:sp>
        <p:nvSpPr>
          <p:cNvPr id="18" name="Oval 7"/>
          <p:cNvSpPr>
            <a:spLocks noChangeArrowheads="1"/>
          </p:cNvSpPr>
          <p:nvPr/>
        </p:nvSpPr>
        <p:spPr bwMode="auto">
          <a:xfrm>
            <a:off x="3889466" y="6309360"/>
            <a:ext cx="3581400" cy="342900"/>
          </a:xfrm>
          <a:prstGeom prst="ellipse">
            <a:avLst/>
          </a:prstGeom>
          <a:solidFill>
            <a:srgbClr val="85DFD0"/>
          </a:solidFill>
          <a:ln w="9525">
            <a:solidFill>
              <a:srgbClr val="85DFD0"/>
            </a:solidFill>
            <a:round/>
            <a:headEnd/>
            <a:tailEnd/>
          </a:ln>
        </p:spPr>
        <p:txBody>
          <a:bodyPr wrap="none"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rPr>
              <a:t>street</a:t>
            </a:r>
          </a:p>
        </p:txBody>
      </p:sp>
      <p:sp>
        <p:nvSpPr>
          <p:cNvPr id="19" name="Line 8"/>
          <p:cNvSpPr>
            <a:spLocks noChangeShapeType="1"/>
          </p:cNvSpPr>
          <p:nvPr/>
        </p:nvSpPr>
        <p:spPr bwMode="auto">
          <a:xfrm flipH="1">
            <a:off x="5623016" y="4404360"/>
            <a:ext cx="0" cy="381000"/>
          </a:xfrm>
          <a:prstGeom prst="line">
            <a:avLst/>
          </a:prstGeom>
          <a:noFill/>
          <a:ln w="9525">
            <a:solidFill>
              <a:srgbClr val="04617B"/>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20" name="Line 9"/>
          <p:cNvSpPr>
            <a:spLocks noChangeShapeType="1"/>
          </p:cNvSpPr>
          <p:nvPr/>
        </p:nvSpPr>
        <p:spPr bwMode="auto">
          <a:xfrm>
            <a:off x="5623016" y="4975860"/>
            <a:ext cx="0" cy="533400"/>
          </a:xfrm>
          <a:prstGeom prst="line">
            <a:avLst/>
          </a:prstGeom>
          <a:noFill/>
          <a:ln w="9525">
            <a:solidFill>
              <a:srgbClr val="04617B"/>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21" name="Line 10"/>
          <p:cNvSpPr>
            <a:spLocks noChangeShapeType="1"/>
          </p:cNvSpPr>
          <p:nvPr/>
        </p:nvSpPr>
        <p:spPr bwMode="auto">
          <a:xfrm>
            <a:off x="5623016" y="5795010"/>
            <a:ext cx="0" cy="552450"/>
          </a:xfrm>
          <a:prstGeom prst="line">
            <a:avLst/>
          </a:prstGeom>
          <a:noFill/>
          <a:ln w="9525">
            <a:solidFill>
              <a:srgbClr val="04617B"/>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22" name="Text Box 11"/>
          <p:cNvSpPr txBox="1">
            <a:spLocks noChangeArrowheads="1"/>
          </p:cNvSpPr>
          <p:nvPr/>
        </p:nvSpPr>
        <p:spPr bwMode="auto">
          <a:xfrm>
            <a:off x="8309409" y="3931285"/>
            <a:ext cx="2358339" cy="461665"/>
          </a:xfrm>
          <a:prstGeom prst="rect">
            <a:avLst/>
          </a:prstGeom>
          <a:noFill/>
          <a:ln w="9525">
            <a:noFill/>
            <a:miter lim="800000"/>
            <a:headEnd/>
            <a:tailEnd/>
          </a:ln>
        </p:spPr>
        <p:txBody>
          <a:bodyPr wrap="none">
            <a:spAutoFit/>
          </a:bodyPr>
          <a:lstStyle/>
          <a:p>
            <a:pPr algn="ctr" defTabSz="914400">
              <a:spcBef>
                <a:spcPct val="0"/>
              </a:spcBef>
            </a:pPr>
            <a:r>
              <a:rPr lang="en-US" sz="2400">
                <a:solidFill>
                  <a:prstClr val="black"/>
                </a:solidFill>
              </a:rPr>
              <a:t>15 distinct values</a:t>
            </a:r>
          </a:p>
        </p:txBody>
      </p:sp>
      <p:sp>
        <p:nvSpPr>
          <p:cNvPr id="23" name="Text Box 12"/>
          <p:cNvSpPr txBox="1">
            <a:spLocks noChangeArrowheads="1"/>
          </p:cNvSpPr>
          <p:nvPr/>
        </p:nvSpPr>
        <p:spPr bwMode="auto">
          <a:xfrm>
            <a:off x="8445591" y="4731385"/>
            <a:ext cx="2314575" cy="830997"/>
          </a:xfrm>
          <a:prstGeom prst="rect">
            <a:avLst/>
          </a:prstGeom>
          <a:noFill/>
          <a:ln w="9525">
            <a:noFill/>
            <a:miter lim="800000"/>
            <a:headEnd/>
            <a:tailEnd/>
          </a:ln>
        </p:spPr>
        <p:txBody>
          <a:bodyPr>
            <a:spAutoFit/>
          </a:bodyPr>
          <a:lstStyle/>
          <a:p>
            <a:pPr algn="ctr" defTabSz="914400">
              <a:spcBef>
                <a:spcPct val="0"/>
              </a:spcBef>
            </a:pPr>
            <a:r>
              <a:rPr lang="en-US" sz="2400">
                <a:solidFill>
                  <a:prstClr val="black"/>
                </a:solidFill>
              </a:rPr>
              <a:t>65 distinct values</a:t>
            </a:r>
          </a:p>
        </p:txBody>
      </p:sp>
      <p:sp>
        <p:nvSpPr>
          <p:cNvPr id="24" name="Text Box 13"/>
          <p:cNvSpPr txBox="1">
            <a:spLocks noChangeArrowheads="1"/>
          </p:cNvSpPr>
          <p:nvPr/>
        </p:nvSpPr>
        <p:spPr bwMode="auto">
          <a:xfrm>
            <a:off x="8168775" y="5474335"/>
            <a:ext cx="2715808" cy="461665"/>
          </a:xfrm>
          <a:prstGeom prst="rect">
            <a:avLst/>
          </a:prstGeom>
          <a:noFill/>
          <a:ln w="9525">
            <a:noFill/>
            <a:miter lim="800000"/>
            <a:headEnd/>
            <a:tailEnd/>
          </a:ln>
        </p:spPr>
        <p:txBody>
          <a:bodyPr wrap="none">
            <a:spAutoFit/>
          </a:bodyPr>
          <a:lstStyle/>
          <a:p>
            <a:pPr algn="ctr" defTabSz="914400">
              <a:spcBef>
                <a:spcPct val="0"/>
              </a:spcBef>
            </a:pPr>
            <a:r>
              <a:rPr lang="en-US" sz="2400">
                <a:solidFill>
                  <a:prstClr val="black"/>
                </a:solidFill>
              </a:rPr>
              <a:t>3567 distinct values</a:t>
            </a:r>
          </a:p>
        </p:txBody>
      </p:sp>
      <p:sp>
        <p:nvSpPr>
          <p:cNvPr id="25" name="Text Box 14"/>
          <p:cNvSpPr txBox="1">
            <a:spLocks noChangeArrowheads="1"/>
          </p:cNvSpPr>
          <p:nvPr/>
        </p:nvSpPr>
        <p:spPr bwMode="auto">
          <a:xfrm>
            <a:off x="7869943" y="6198235"/>
            <a:ext cx="3122971" cy="461665"/>
          </a:xfrm>
          <a:prstGeom prst="rect">
            <a:avLst/>
          </a:prstGeom>
          <a:noFill/>
          <a:ln w="9525">
            <a:noFill/>
            <a:miter lim="800000"/>
            <a:headEnd/>
            <a:tailEnd/>
          </a:ln>
        </p:spPr>
        <p:txBody>
          <a:bodyPr wrap="none">
            <a:spAutoFit/>
          </a:bodyPr>
          <a:lstStyle/>
          <a:p>
            <a:pPr algn="ctr" defTabSz="914400">
              <a:spcBef>
                <a:spcPct val="0"/>
              </a:spcBef>
            </a:pPr>
            <a:r>
              <a:rPr lang="en-US" sz="2400">
                <a:solidFill>
                  <a:prstClr val="black"/>
                </a:solidFill>
              </a:rPr>
              <a:t>674,339 distinct values</a:t>
            </a:r>
          </a:p>
        </p:txBody>
      </p:sp>
    </p:spTree>
    <p:extLst>
      <p:ext uri="{BB962C8B-B14F-4D97-AF65-F5344CB8AC3E}">
        <p14:creationId xmlns:p14="http://schemas.microsoft.com/office/powerpoint/2010/main" val="36545608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ID"/>
              <a:t>Terima Kasih</a:t>
            </a:r>
          </a:p>
        </p:txBody>
      </p:sp>
      <p:sp>
        <p:nvSpPr>
          <p:cNvPr id="5" name="Text Placeholder 4"/>
          <p:cNvSpPr>
            <a:spLocks noGrp="1"/>
          </p:cNvSpPr>
          <p:nvPr>
            <p:ph type="body" idx="1"/>
          </p:nvPr>
        </p:nvSpPr>
        <p:spPr/>
        <p:txBody>
          <a:bodyPr>
            <a:normAutofit fontScale="92500"/>
          </a:bodyPr>
          <a:lstStyle/>
          <a:p>
            <a:r>
              <a:rPr lang="en-ID" sz="4000" smtClean="0"/>
              <a:t>Ada Pertanyaan</a:t>
            </a:r>
            <a:r>
              <a:rPr lang="en-ID" sz="4000"/>
              <a:t>…???</a:t>
            </a:r>
          </a:p>
        </p:txBody>
      </p:sp>
    </p:spTree>
    <p:extLst>
      <p:ext uri="{BB962C8B-B14F-4D97-AF65-F5344CB8AC3E}">
        <p14:creationId xmlns:p14="http://schemas.microsoft.com/office/powerpoint/2010/main" val="3146525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can Data be Incomplete?</a:t>
            </a:r>
            <a:endParaRPr lang="en-ID"/>
          </a:p>
        </p:txBody>
      </p:sp>
      <p:sp>
        <p:nvSpPr>
          <p:cNvPr id="3" name="Content Placeholder 2"/>
          <p:cNvSpPr>
            <a:spLocks noGrp="1"/>
          </p:cNvSpPr>
          <p:nvPr>
            <p:ph idx="1"/>
          </p:nvPr>
        </p:nvSpPr>
        <p:spPr/>
        <p:txBody>
          <a:bodyPr>
            <a:normAutofit/>
          </a:bodyPr>
          <a:lstStyle/>
          <a:p>
            <a:pPr marL="274320" lvl="0" indent="-274320">
              <a:lnSpc>
                <a:spcPct val="100000"/>
              </a:lnSpc>
              <a:spcBef>
                <a:spcPct val="20000"/>
              </a:spcBef>
              <a:buClr>
                <a:srgbClr val="0BD0D9"/>
              </a:buClr>
              <a:buSzPct val="95000"/>
              <a:buFont typeface="Wingdings 2"/>
              <a:buChar char=""/>
            </a:pPr>
            <a:r>
              <a:rPr lang="en-US" sz="2400">
                <a:solidFill>
                  <a:srgbClr val="FF0000"/>
                </a:solidFill>
              </a:rPr>
              <a:t>Attributes of interest are not available </a:t>
            </a:r>
            <a:r>
              <a:rPr lang="en-US" sz="2400">
                <a:solidFill>
                  <a:prstClr val="black"/>
                </a:solidFill>
              </a:rPr>
              <a:t>(e.g., customer information for sales transaction data)</a:t>
            </a:r>
          </a:p>
          <a:p>
            <a:pPr marL="274320" lvl="0" indent="-274320">
              <a:lnSpc>
                <a:spcPct val="100000"/>
              </a:lnSpc>
              <a:spcBef>
                <a:spcPct val="20000"/>
              </a:spcBef>
              <a:buClr>
                <a:srgbClr val="0BD0D9"/>
              </a:buClr>
              <a:buSzPct val="95000"/>
              <a:buFont typeface="Wingdings 2"/>
              <a:buChar char=""/>
            </a:pPr>
            <a:r>
              <a:rPr lang="en-US" sz="2400">
                <a:solidFill>
                  <a:prstClr val="black"/>
                </a:solidFill>
              </a:rPr>
              <a:t>Data were </a:t>
            </a:r>
            <a:r>
              <a:rPr lang="en-US" sz="2400">
                <a:solidFill>
                  <a:srgbClr val="FF0000"/>
                </a:solidFill>
              </a:rPr>
              <a:t>not considered important </a:t>
            </a:r>
            <a:r>
              <a:rPr lang="en-US" sz="2400">
                <a:solidFill>
                  <a:prstClr val="black"/>
                </a:solidFill>
              </a:rPr>
              <a:t>at the time of transactions, so they were not recorded!</a:t>
            </a:r>
          </a:p>
          <a:p>
            <a:pPr marL="274320" lvl="0" indent="-274320">
              <a:lnSpc>
                <a:spcPct val="100000"/>
              </a:lnSpc>
              <a:spcBef>
                <a:spcPct val="20000"/>
              </a:spcBef>
              <a:buClr>
                <a:srgbClr val="0BD0D9"/>
              </a:buClr>
              <a:buSzPct val="95000"/>
              <a:buFont typeface="Wingdings 2"/>
              <a:buChar char=""/>
            </a:pPr>
            <a:r>
              <a:rPr lang="en-US" sz="2400">
                <a:solidFill>
                  <a:srgbClr val="FF0000"/>
                </a:solidFill>
              </a:rPr>
              <a:t>Data not recorder </a:t>
            </a:r>
            <a:r>
              <a:rPr lang="en-US" sz="2400">
                <a:solidFill>
                  <a:prstClr val="black"/>
                </a:solidFill>
              </a:rPr>
              <a:t>because of misunderstanding or malfunctions</a:t>
            </a:r>
          </a:p>
          <a:p>
            <a:pPr marL="274320" lvl="0" indent="-274320">
              <a:lnSpc>
                <a:spcPct val="100000"/>
              </a:lnSpc>
              <a:spcBef>
                <a:spcPct val="20000"/>
              </a:spcBef>
              <a:buClr>
                <a:srgbClr val="0BD0D9"/>
              </a:buClr>
              <a:buSzPct val="95000"/>
              <a:buFont typeface="Wingdings 2"/>
              <a:buChar char=""/>
            </a:pPr>
            <a:r>
              <a:rPr lang="en-US" sz="2400">
                <a:solidFill>
                  <a:prstClr val="black"/>
                </a:solidFill>
              </a:rPr>
              <a:t>Data may have been recorded and </a:t>
            </a:r>
            <a:r>
              <a:rPr lang="en-US" sz="2400">
                <a:solidFill>
                  <a:srgbClr val="FF0000"/>
                </a:solidFill>
              </a:rPr>
              <a:t>later deleted</a:t>
            </a:r>
            <a:r>
              <a:rPr lang="en-US" sz="2400">
                <a:solidFill>
                  <a:prstClr val="black"/>
                </a:solidFill>
              </a:rPr>
              <a:t>!</a:t>
            </a:r>
          </a:p>
          <a:p>
            <a:pPr marL="274320" lvl="0" indent="-274320">
              <a:lnSpc>
                <a:spcPct val="100000"/>
              </a:lnSpc>
              <a:spcBef>
                <a:spcPct val="20000"/>
              </a:spcBef>
              <a:buClr>
                <a:srgbClr val="0BD0D9"/>
              </a:buClr>
              <a:buSzPct val="95000"/>
              <a:buFont typeface="Wingdings 2"/>
              <a:buChar char=""/>
            </a:pPr>
            <a:r>
              <a:rPr lang="en-US" sz="2400">
                <a:solidFill>
                  <a:srgbClr val="FF0000"/>
                </a:solidFill>
              </a:rPr>
              <a:t>Missing/unknown values </a:t>
            </a:r>
            <a:r>
              <a:rPr lang="en-US" sz="2400">
                <a:solidFill>
                  <a:prstClr val="black"/>
                </a:solidFill>
              </a:rPr>
              <a:t>for some data</a:t>
            </a:r>
            <a:endParaRPr lang="en-US" sz="2400" dirty="0">
              <a:solidFill>
                <a:prstClr val="black"/>
              </a:solidFill>
            </a:endParaRPr>
          </a:p>
        </p:txBody>
      </p:sp>
    </p:spTree>
    <p:extLst>
      <p:ext uri="{BB962C8B-B14F-4D97-AF65-F5344CB8AC3E}">
        <p14:creationId xmlns:p14="http://schemas.microsoft.com/office/powerpoint/2010/main" val="1269467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can Data be Noisy/Inconsistent?</a:t>
            </a:r>
            <a:endParaRPr lang="en-ID"/>
          </a:p>
        </p:txBody>
      </p:sp>
      <p:sp>
        <p:nvSpPr>
          <p:cNvPr id="3" name="Content Placeholder 2"/>
          <p:cNvSpPr>
            <a:spLocks noGrp="1"/>
          </p:cNvSpPr>
          <p:nvPr>
            <p:ph idx="1"/>
          </p:nvPr>
        </p:nvSpPr>
        <p:spPr/>
        <p:txBody>
          <a:bodyPr>
            <a:normAutofit lnSpcReduction="10000"/>
          </a:bodyPr>
          <a:lstStyle/>
          <a:p>
            <a:pPr marL="274320" lvl="0" indent="-274320">
              <a:lnSpc>
                <a:spcPct val="100000"/>
              </a:lnSpc>
              <a:spcBef>
                <a:spcPct val="20000"/>
              </a:spcBef>
              <a:buClr>
                <a:srgbClr val="0BD0D9"/>
              </a:buClr>
              <a:buSzPct val="95000"/>
              <a:buFont typeface="Wingdings 2"/>
              <a:buChar char=""/>
            </a:pPr>
            <a:r>
              <a:rPr lang="en-US" sz="2400">
                <a:solidFill>
                  <a:prstClr val="black"/>
                </a:solidFill>
              </a:rPr>
              <a:t>Faulty instruments for data collection </a:t>
            </a:r>
          </a:p>
          <a:p>
            <a:pPr marL="274320" lvl="0" indent="-274320">
              <a:lnSpc>
                <a:spcPct val="100000"/>
              </a:lnSpc>
              <a:spcBef>
                <a:spcPct val="20000"/>
              </a:spcBef>
              <a:buClr>
                <a:srgbClr val="0BD0D9"/>
              </a:buClr>
              <a:buSzPct val="95000"/>
              <a:buFont typeface="Wingdings 2"/>
              <a:buChar char=""/>
            </a:pPr>
            <a:r>
              <a:rPr lang="en-US" sz="2400">
                <a:solidFill>
                  <a:prstClr val="black"/>
                </a:solidFill>
              </a:rPr>
              <a:t>Human or computer errors</a:t>
            </a:r>
          </a:p>
          <a:p>
            <a:pPr marL="274320" lvl="0" indent="-274320">
              <a:lnSpc>
                <a:spcPct val="100000"/>
              </a:lnSpc>
              <a:spcBef>
                <a:spcPct val="20000"/>
              </a:spcBef>
              <a:buClr>
                <a:srgbClr val="0BD0D9"/>
              </a:buClr>
              <a:buSzPct val="95000"/>
              <a:buFont typeface="Wingdings 2"/>
              <a:buChar char=""/>
            </a:pPr>
            <a:r>
              <a:rPr lang="en-US" sz="2400">
                <a:solidFill>
                  <a:prstClr val="black"/>
                </a:solidFill>
              </a:rPr>
              <a:t>Errors in data transmission</a:t>
            </a:r>
          </a:p>
          <a:p>
            <a:pPr marL="274320" lvl="0" indent="-274320">
              <a:lnSpc>
                <a:spcPct val="100000"/>
              </a:lnSpc>
              <a:spcBef>
                <a:spcPct val="20000"/>
              </a:spcBef>
              <a:buClr>
                <a:srgbClr val="0BD0D9"/>
              </a:buClr>
              <a:buSzPct val="95000"/>
              <a:buFont typeface="Wingdings 2"/>
              <a:buChar char=""/>
            </a:pPr>
            <a:r>
              <a:rPr lang="en-US" sz="2400">
                <a:solidFill>
                  <a:prstClr val="black"/>
                </a:solidFill>
              </a:rPr>
              <a:t>Technology limitations (e.g., sensor data come at a faster rate than they can be processed)</a:t>
            </a:r>
          </a:p>
          <a:p>
            <a:pPr marL="274320" lvl="0" indent="-274320">
              <a:lnSpc>
                <a:spcPct val="100000"/>
              </a:lnSpc>
              <a:spcBef>
                <a:spcPct val="20000"/>
              </a:spcBef>
              <a:buClr>
                <a:srgbClr val="0BD0D9"/>
              </a:buClr>
              <a:buSzPct val="95000"/>
              <a:buFont typeface="Wingdings 2"/>
              <a:buChar char=""/>
            </a:pPr>
            <a:r>
              <a:rPr lang="en-US" sz="2400">
                <a:solidFill>
                  <a:prstClr val="black"/>
                </a:solidFill>
              </a:rPr>
              <a:t>Inconsistencies in naming conventions or data codes (e.g., 2/5/2002 could be 2 May 2002 or 5 Feb 2002)</a:t>
            </a:r>
          </a:p>
          <a:p>
            <a:pPr marL="274320" lvl="0" indent="-274320">
              <a:lnSpc>
                <a:spcPct val="100000"/>
              </a:lnSpc>
              <a:spcBef>
                <a:spcPct val="20000"/>
              </a:spcBef>
              <a:buClr>
                <a:srgbClr val="0BD0D9"/>
              </a:buClr>
              <a:buSzPct val="95000"/>
              <a:buFont typeface="Wingdings 2"/>
              <a:buChar char=""/>
            </a:pPr>
            <a:r>
              <a:rPr lang="en-US" sz="2400">
                <a:solidFill>
                  <a:prstClr val="black"/>
                </a:solidFill>
              </a:rPr>
              <a:t>Duplicate tuples, which were received twice should also be removed</a:t>
            </a:r>
          </a:p>
        </p:txBody>
      </p:sp>
    </p:spTree>
    <p:extLst>
      <p:ext uri="{BB962C8B-B14F-4D97-AF65-F5344CB8AC3E}">
        <p14:creationId xmlns:p14="http://schemas.microsoft.com/office/powerpoint/2010/main" val="207129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Major Tasks in Data Preprocessing</a:t>
            </a:r>
            <a:endParaRPr lang="en-ID"/>
          </a:p>
        </p:txBody>
      </p:sp>
      <p:sp>
        <p:nvSpPr>
          <p:cNvPr id="3" name="Content Placeholder 2"/>
          <p:cNvSpPr>
            <a:spLocks noGrp="1"/>
          </p:cNvSpPr>
          <p:nvPr>
            <p:ph idx="1"/>
          </p:nvPr>
        </p:nvSpPr>
        <p:spPr>
          <a:xfrm>
            <a:off x="2933701" y="2438399"/>
            <a:ext cx="8770571" cy="4136571"/>
          </a:xfrm>
        </p:spPr>
        <p:txBody>
          <a:bodyPr>
            <a:normAutofit fontScale="92500"/>
          </a:bodyPr>
          <a:lstStyle/>
          <a:p>
            <a:pPr marL="274320" lvl="0" indent="-274320">
              <a:lnSpc>
                <a:spcPct val="100000"/>
              </a:lnSpc>
              <a:spcBef>
                <a:spcPct val="20000"/>
              </a:spcBef>
              <a:buClr>
                <a:srgbClr val="0BD0D9"/>
              </a:buClr>
              <a:buSzPct val="95000"/>
              <a:buFont typeface="Wingdings 2"/>
              <a:buChar char=""/>
            </a:pPr>
            <a:r>
              <a:rPr lang="en-US" sz="2400">
                <a:solidFill>
                  <a:prstClr val="black"/>
                </a:solidFill>
              </a:rPr>
              <a:t>Data cleaning</a:t>
            </a:r>
          </a:p>
          <a:p>
            <a:pPr lvl="1" indent="-246888">
              <a:lnSpc>
                <a:spcPct val="100000"/>
              </a:lnSpc>
              <a:spcBef>
                <a:spcPct val="20000"/>
              </a:spcBef>
              <a:buClr>
                <a:srgbClr val="0F6FC6"/>
              </a:buClr>
              <a:buSzPct val="85000"/>
              <a:buFont typeface="Wingdings 2"/>
              <a:buChar char=""/>
            </a:pPr>
            <a:r>
              <a:rPr lang="en-US">
                <a:solidFill>
                  <a:prstClr val="black"/>
                </a:solidFill>
              </a:rPr>
              <a:t>Fill in missing values, smooth noisy data, identify or remove </a:t>
            </a:r>
            <a:r>
              <a:rPr lang="en-US">
                <a:solidFill>
                  <a:srgbClr val="FF0000"/>
                </a:solidFill>
              </a:rPr>
              <a:t>outliers</a:t>
            </a:r>
            <a:r>
              <a:rPr lang="en-US">
                <a:solidFill>
                  <a:prstClr val="black"/>
                </a:solidFill>
              </a:rPr>
              <a:t>, and resolve inconsistencies</a:t>
            </a:r>
          </a:p>
          <a:p>
            <a:pPr marL="274320" lvl="0" indent="-274320">
              <a:lnSpc>
                <a:spcPct val="100000"/>
              </a:lnSpc>
              <a:spcBef>
                <a:spcPct val="20000"/>
              </a:spcBef>
              <a:buClr>
                <a:srgbClr val="0BD0D9"/>
              </a:buClr>
              <a:buSzPct val="95000"/>
              <a:buFont typeface="Wingdings 2"/>
              <a:buChar char=""/>
            </a:pPr>
            <a:r>
              <a:rPr lang="en-US" sz="2400">
                <a:solidFill>
                  <a:prstClr val="black"/>
                </a:solidFill>
              </a:rPr>
              <a:t>Data integration</a:t>
            </a:r>
          </a:p>
          <a:p>
            <a:pPr lvl="1" indent="-246888">
              <a:lnSpc>
                <a:spcPct val="100000"/>
              </a:lnSpc>
              <a:spcBef>
                <a:spcPct val="20000"/>
              </a:spcBef>
              <a:buClr>
                <a:srgbClr val="0F6FC6"/>
              </a:buClr>
              <a:buSzPct val="85000"/>
              <a:buFont typeface="Wingdings 2"/>
              <a:buChar char=""/>
            </a:pPr>
            <a:r>
              <a:rPr lang="en-US">
                <a:solidFill>
                  <a:prstClr val="black"/>
                </a:solidFill>
              </a:rPr>
              <a:t>Integration of multiple databases, data cubes, or files</a:t>
            </a:r>
          </a:p>
          <a:p>
            <a:pPr marL="274320" lvl="0" indent="-274320">
              <a:lnSpc>
                <a:spcPct val="100000"/>
              </a:lnSpc>
              <a:spcBef>
                <a:spcPct val="20000"/>
              </a:spcBef>
              <a:buClr>
                <a:srgbClr val="0BD0D9"/>
              </a:buClr>
              <a:buSzPct val="95000"/>
              <a:buFont typeface="Wingdings 2"/>
              <a:buChar char=""/>
            </a:pPr>
            <a:r>
              <a:rPr lang="en-US" sz="2400">
                <a:solidFill>
                  <a:prstClr val="black"/>
                </a:solidFill>
              </a:rPr>
              <a:t>Data transformation</a:t>
            </a:r>
          </a:p>
          <a:p>
            <a:pPr lvl="1" indent="-246888">
              <a:lnSpc>
                <a:spcPct val="100000"/>
              </a:lnSpc>
              <a:spcBef>
                <a:spcPct val="20000"/>
              </a:spcBef>
              <a:buClr>
                <a:srgbClr val="0F6FC6"/>
              </a:buClr>
              <a:buSzPct val="85000"/>
              <a:buFont typeface="Wingdings 2"/>
              <a:buChar char=""/>
            </a:pPr>
            <a:r>
              <a:rPr lang="en-US">
                <a:solidFill>
                  <a:prstClr val="black"/>
                </a:solidFill>
              </a:rPr>
              <a:t>Normalization and aggregation</a:t>
            </a:r>
          </a:p>
          <a:p>
            <a:pPr marL="274320" lvl="0" indent="-274320">
              <a:lnSpc>
                <a:spcPct val="100000"/>
              </a:lnSpc>
              <a:spcBef>
                <a:spcPct val="20000"/>
              </a:spcBef>
              <a:buClr>
                <a:srgbClr val="0BD0D9"/>
              </a:buClr>
              <a:buSzPct val="95000"/>
              <a:buFont typeface="Wingdings 2"/>
              <a:buChar char=""/>
            </a:pPr>
            <a:r>
              <a:rPr lang="en-US" sz="2400">
                <a:solidFill>
                  <a:prstClr val="black"/>
                </a:solidFill>
              </a:rPr>
              <a:t>Data reduction</a:t>
            </a:r>
          </a:p>
          <a:p>
            <a:pPr lvl="1" indent="-246888">
              <a:lnSpc>
                <a:spcPct val="100000"/>
              </a:lnSpc>
              <a:spcBef>
                <a:spcPct val="20000"/>
              </a:spcBef>
              <a:buClr>
                <a:srgbClr val="0F6FC6"/>
              </a:buClr>
              <a:buSzPct val="85000"/>
              <a:buFont typeface="Wingdings 2"/>
              <a:buChar char=""/>
            </a:pPr>
            <a:r>
              <a:rPr lang="en-US">
                <a:solidFill>
                  <a:prstClr val="black"/>
                </a:solidFill>
              </a:rPr>
              <a:t>Obtains reduced representation in volume but produces the same or similar analytical results</a:t>
            </a:r>
          </a:p>
          <a:p>
            <a:pPr marL="274320" lvl="0" indent="-274320">
              <a:lnSpc>
                <a:spcPct val="100000"/>
              </a:lnSpc>
              <a:spcBef>
                <a:spcPct val="20000"/>
              </a:spcBef>
              <a:buClr>
                <a:srgbClr val="0BD0D9"/>
              </a:buClr>
              <a:buSzPct val="95000"/>
              <a:buFont typeface="Wingdings 2"/>
              <a:buChar char=""/>
            </a:pPr>
            <a:r>
              <a:rPr lang="en-US" sz="2400">
                <a:solidFill>
                  <a:prstClr val="black"/>
                </a:solidFill>
              </a:rPr>
              <a:t>Data discretization</a:t>
            </a:r>
          </a:p>
          <a:p>
            <a:pPr lvl="1" indent="-246888">
              <a:lnSpc>
                <a:spcPct val="100000"/>
              </a:lnSpc>
              <a:spcBef>
                <a:spcPct val="20000"/>
              </a:spcBef>
              <a:buClr>
                <a:srgbClr val="0F6FC6"/>
              </a:buClr>
              <a:buSzPct val="85000"/>
              <a:buFont typeface="Wingdings 2"/>
              <a:buChar char=""/>
            </a:pPr>
            <a:r>
              <a:rPr lang="en-US">
                <a:solidFill>
                  <a:prstClr val="black"/>
                </a:solidFill>
              </a:rPr>
              <a:t>Part of data reduction but with particular importance, especially for numerical data</a:t>
            </a:r>
          </a:p>
        </p:txBody>
      </p:sp>
    </p:spTree>
    <p:extLst>
      <p:ext uri="{BB962C8B-B14F-4D97-AF65-F5344CB8AC3E}">
        <p14:creationId xmlns:p14="http://schemas.microsoft.com/office/powerpoint/2010/main" val="1988861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Forms of data preprocessing </a:t>
            </a:r>
            <a:endParaRPr lang="en-ID"/>
          </a:p>
        </p:txBody>
      </p:sp>
      <p:pic>
        <p:nvPicPr>
          <p:cNvPr id="4" name="Picture 4" descr="chap3preproc_forms"/>
          <p:cNvPicPr>
            <a:picLocks noGrp="1" noChangeAspect="1" noChangeArrowheads="1"/>
          </p:cNvPicPr>
          <p:nvPr>
            <p:ph idx="1"/>
          </p:nvPr>
        </p:nvPicPr>
        <p:blipFill>
          <a:blip r:embed="rId2"/>
          <a:srcRect/>
          <a:stretch>
            <a:fillRect/>
          </a:stretch>
        </p:blipFill>
        <p:spPr>
          <a:xfrm>
            <a:off x="2806707" y="1410789"/>
            <a:ext cx="8712825" cy="5348377"/>
          </a:xfrm>
          <a:noFill/>
        </p:spPr>
      </p:pic>
    </p:spTree>
    <p:extLst>
      <p:ext uri="{BB962C8B-B14F-4D97-AF65-F5344CB8AC3E}">
        <p14:creationId xmlns:p14="http://schemas.microsoft.com/office/powerpoint/2010/main" val="22888989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Cleaning</a:t>
            </a:r>
            <a:endParaRPr lang="en-ID"/>
          </a:p>
        </p:txBody>
      </p:sp>
      <p:sp>
        <p:nvSpPr>
          <p:cNvPr id="3" name="Content Placeholder 2"/>
          <p:cNvSpPr>
            <a:spLocks noGrp="1"/>
          </p:cNvSpPr>
          <p:nvPr>
            <p:ph idx="1"/>
          </p:nvPr>
        </p:nvSpPr>
        <p:spPr>
          <a:xfrm>
            <a:off x="2933701" y="2438399"/>
            <a:ext cx="8770571" cy="4136571"/>
          </a:xfrm>
        </p:spPr>
        <p:txBody>
          <a:bodyPr>
            <a:normAutofit/>
          </a:bodyPr>
          <a:lstStyle/>
          <a:p>
            <a:pPr marL="274320" lvl="0" indent="-274320">
              <a:lnSpc>
                <a:spcPct val="140000"/>
              </a:lnSpc>
              <a:spcBef>
                <a:spcPct val="20000"/>
              </a:spcBef>
              <a:buClr>
                <a:srgbClr val="0BD0D9"/>
              </a:buClr>
              <a:buSzPct val="95000"/>
              <a:buFont typeface="Wingdings 2"/>
              <a:buChar char=""/>
            </a:pPr>
            <a:r>
              <a:rPr lang="en-US" sz="2600">
                <a:solidFill>
                  <a:prstClr val="black"/>
                </a:solidFill>
              </a:rPr>
              <a:t>Data cleaning tasks</a:t>
            </a:r>
          </a:p>
          <a:p>
            <a:pPr lvl="1" indent="-246888">
              <a:lnSpc>
                <a:spcPct val="140000"/>
              </a:lnSpc>
              <a:spcBef>
                <a:spcPct val="20000"/>
              </a:spcBef>
              <a:buClr>
                <a:srgbClr val="0F6FC6"/>
              </a:buClr>
              <a:buSzPct val="85000"/>
              <a:buFont typeface="Wingdings 2"/>
              <a:buChar char=""/>
            </a:pPr>
            <a:r>
              <a:rPr lang="en-US" sz="2400">
                <a:solidFill>
                  <a:prstClr val="black"/>
                </a:solidFill>
              </a:rPr>
              <a:t>Fill in missing values</a:t>
            </a:r>
          </a:p>
          <a:p>
            <a:pPr lvl="1" indent="-246888">
              <a:lnSpc>
                <a:spcPct val="140000"/>
              </a:lnSpc>
              <a:spcBef>
                <a:spcPct val="20000"/>
              </a:spcBef>
              <a:buClr>
                <a:srgbClr val="0F6FC6"/>
              </a:buClr>
              <a:buSzPct val="85000"/>
              <a:buFont typeface="Wingdings 2"/>
              <a:buChar char=""/>
            </a:pPr>
            <a:r>
              <a:rPr lang="en-US" sz="2400">
                <a:solidFill>
                  <a:prstClr val="black"/>
                </a:solidFill>
              </a:rPr>
              <a:t>Identify  outliers and smooth out noisy data </a:t>
            </a:r>
          </a:p>
          <a:p>
            <a:pPr lvl="1" indent="-246888">
              <a:lnSpc>
                <a:spcPct val="140000"/>
              </a:lnSpc>
              <a:spcBef>
                <a:spcPct val="20000"/>
              </a:spcBef>
              <a:buClr>
                <a:srgbClr val="0F6FC6"/>
              </a:buClr>
              <a:buSzPct val="85000"/>
              <a:buFont typeface="Wingdings 2"/>
              <a:buChar char=""/>
            </a:pPr>
            <a:r>
              <a:rPr lang="en-US" sz="2400">
                <a:solidFill>
                  <a:prstClr val="black"/>
                </a:solidFill>
              </a:rPr>
              <a:t>Correct  inconsistent  data</a:t>
            </a:r>
          </a:p>
          <a:p>
            <a:pPr marL="274320" lvl="0" indent="-274320">
              <a:lnSpc>
                <a:spcPct val="140000"/>
              </a:lnSpc>
              <a:spcBef>
                <a:spcPct val="20000"/>
              </a:spcBef>
              <a:buClr>
                <a:srgbClr val="0BD0D9"/>
              </a:buClr>
              <a:buSzPct val="95000"/>
              <a:buFont typeface="Wingdings 2"/>
              <a:buChar char=""/>
            </a:pPr>
            <a:r>
              <a:rPr lang="en-US" sz="2400">
                <a:solidFill>
                  <a:prstClr val="black"/>
                </a:solidFill>
              </a:rPr>
              <a:t>Other data problems which requires data cleaning</a:t>
            </a:r>
          </a:p>
          <a:p>
            <a:pPr lvl="1" indent="-246888">
              <a:lnSpc>
                <a:spcPct val="140000"/>
              </a:lnSpc>
              <a:spcBef>
                <a:spcPct val="20000"/>
              </a:spcBef>
              <a:buClr>
                <a:srgbClr val="0F6FC6"/>
              </a:buClr>
              <a:buSzPct val="85000"/>
              <a:buFont typeface="Wingdings 2"/>
              <a:buChar char=""/>
            </a:pPr>
            <a:r>
              <a:rPr lang="en-US" sz="2400">
                <a:solidFill>
                  <a:prstClr val="black"/>
                </a:solidFill>
              </a:rPr>
              <a:t>duplicate </a:t>
            </a:r>
            <a:r>
              <a:rPr lang="en-US" sz="2400" smtClean="0">
                <a:solidFill>
                  <a:prstClr val="black"/>
                </a:solidFill>
              </a:rPr>
              <a:t>records</a:t>
            </a:r>
            <a:endParaRPr lang="en-US" sz="2400">
              <a:solidFill>
                <a:prstClr val="black"/>
              </a:solidFill>
            </a:endParaRPr>
          </a:p>
        </p:txBody>
      </p:sp>
    </p:spTree>
    <p:extLst>
      <p:ext uri="{BB962C8B-B14F-4D97-AF65-F5344CB8AC3E}">
        <p14:creationId xmlns:p14="http://schemas.microsoft.com/office/powerpoint/2010/main" val="609452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62327"/>
      </a:dk2>
      <a:lt2>
        <a:srgbClr val="FDFCFA"/>
      </a:lt2>
      <a:accent1>
        <a:srgbClr val="856835"/>
      </a:accent1>
      <a:accent2>
        <a:srgbClr val="454F52"/>
      </a:accent2>
      <a:accent3>
        <a:srgbClr val="236869"/>
      </a:accent3>
      <a:accent4>
        <a:srgbClr val="AD6675"/>
      </a:accent4>
      <a:accent5>
        <a:srgbClr val="795272"/>
      </a:accent5>
      <a:accent6>
        <a:srgbClr val="387D9D"/>
      </a:accent6>
      <a:hlink>
        <a:srgbClr val="387D9D"/>
      </a:hlink>
      <a:folHlink>
        <a:srgbClr val="AD6675"/>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7BB72121-E1DC-4E3B-8C88-6F44201D420D}"/>
    </a:ext>
  </a:extLst>
</a:theme>
</file>

<file path=docProps/app.xml><?xml version="1.0" encoding="utf-8"?>
<Properties xmlns="http://schemas.openxmlformats.org/officeDocument/2006/extended-properties" xmlns:vt="http://schemas.openxmlformats.org/officeDocument/2006/docPropsVTypes">
  <Template>Feathered</Template>
  <TotalTime>2068</TotalTime>
  <Words>2331</Words>
  <Application>Microsoft Office PowerPoint</Application>
  <PresentationFormat>Widescreen</PresentationFormat>
  <Paragraphs>344</Paragraphs>
  <Slides>44</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44</vt:i4>
      </vt:variant>
    </vt:vector>
  </HeadingPairs>
  <TitlesOfParts>
    <vt:vector size="57" baseType="lpstr">
      <vt:lpstr>Arial</vt:lpstr>
      <vt:lpstr>Candara</vt:lpstr>
      <vt:lpstr>Constantia</vt:lpstr>
      <vt:lpstr>Corbel</vt:lpstr>
      <vt:lpstr>Symbol</vt:lpstr>
      <vt:lpstr>Tahoma</vt:lpstr>
      <vt:lpstr>Verdana</vt:lpstr>
      <vt:lpstr>Wingdings</vt:lpstr>
      <vt:lpstr>Wingdings 2</vt:lpstr>
      <vt:lpstr>Feathered</vt:lpstr>
      <vt:lpstr>Equation</vt:lpstr>
      <vt:lpstr>Microsoft Equation 3.0</vt:lpstr>
      <vt:lpstr>Chart</vt:lpstr>
      <vt:lpstr> Data Mining    ~ ~ Meet 03 ~ ~  Program Studi Sains Data Universitas Teknologi Yogyakarta</vt:lpstr>
      <vt:lpstr>Data Preprocessing Bag. I</vt:lpstr>
      <vt:lpstr>Data Preprocessing</vt:lpstr>
      <vt:lpstr>Why Data Preprocessing?</vt:lpstr>
      <vt:lpstr>Why can Data be Incomplete?</vt:lpstr>
      <vt:lpstr>Why can Data be Noisy/Inconsistent?</vt:lpstr>
      <vt:lpstr>Major Tasks in Data Preprocessing</vt:lpstr>
      <vt:lpstr>Forms of data preprocessing </vt:lpstr>
      <vt:lpstr>Data Cleaning</vt:lpstr>
      <vt:lpstr>How to Handle Missing Data?</vt:lpstr>
      <vt:lpstr>How to Handle Missing Data?</vt:lpstr>
      <vt:lpstr>How to Handle Noisy Data? Smoothing techniques </vt:lpstr>
      <vt:lpstr>Simple Discretization Methods: Binning</vt:lpstr>
      <vt:lpstr>Simple Discretization Methods: Binning</vt:lpstr>
      <vt:lpstr>Smoothing using Binning Methods</vt:lpstr>
      <vt:lpstr>Cluster Analysis</vt:lpstr>
      <vt:lpstr>Regression</vt:lpstr>
      <vt:lpstr>Inconsistent Data</vt:lpstr>
      <vt:lpstr>Data Integration</vt:lpstr>
      <vt:lpstr>Handling Redundant Data  in Data Integration</vt:lpstr>
      <vt:lpstr>Data Transformation</vt:lpstr>
      <vt:lpstr>Normalization:  Why normalization?</vt:lpstr>
      <vt:lpstr>Data Transformation: Normalization</vt:lpstr>
      <vt:lpstr>Data Reduction Strategies</vt:lpstr>
      <vt:lpstr>Data Cube Aggregation</vt:lpstr>
      <vt:lpstr>Data cube</vt:lpstr>
      <vt:lpstr>3D Data cube Example</vt:lpstr>
      <vt:lpstr>Dimensionality Reduction</vt:lpstr>
      <vt:lpstr>Example of Decision Tree Induction</vt:lpstr>
      <vt:lpstr>Data Compression</vt:lpstr>
      <vt:lpstr>Principal Component Analysis</vt:lpstr>
      <vt:lpstr>Principal Component Analysis</vt:lpstr>
      <vt:lpstr>Numerosity Reduction: Reduce the volume of data</vt:lpstr>
      <vt:lpstr>Histograms</vt:lpstr>
      <vt:lpstr>Clustering</vt:lpstr>
      <vt:lpstr>Cluster Analysis</vt:lpstr>
      <vt:lpstr>Discretization</vt:lpstr>
      <vt:lpstr>Discretization and Concept hierachy</vt:lpstr>
      <vt:lpstr>Discretization and concept hierarchy generation for numeric data</vt:lpstr>
      <vt:lpstr>Entropy-Based Discretization</vt:lpstr>
      <vt:lpstr>Entropy-Based Discretization</vt:lpstr>
      <vt:lpstr>Segmentation by natural partitioning</vt:lpstr>
      <vt:lpstr>Conceapt hierarchy generation</vt:lpstr>
      <vt:lpstr>Terima 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 IT  Program Studi Informatika Universitas Teknologi Yogyakarta</dc:title>
  <dc:creator>Athena</dc:creator>
  <cp:lastModifiedBy>Donny Avianto</cp:lastModifiedBy>
  <cp:revision>133</cp:revision>
  <dcterms:created xsi:type="dcterms:W3CDTF">2021-09-23T03:02:00Z</dcterms:created>
  <dcterms:modified xsi:type="dcterms:W3CDTF">2023-10-12T09:53:20Z</dcterms:modified>
</cp:coreProperties>
</file>