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Lst>
  <p:sldSz cy="10287000" cx="18288000"/>
  <p:notesSz cx="6858000" cy="9144000"/>
  <p:embeddedFontLst>
    <p:embeddedFont>
      <p:font typeface="League Spartan ExtraBold"/>
      <p:bold r:id="rId122"/>
    </p:embeddedFont>
    <p:embeddedFont>
      <p:font typeface="League Spartan"/>
      <p:regular r:id="rId123"/>
      <p:bold r:id="rId124"/>
    </p:embeddedFont>
    <p:embeddedFont>
      <p:font typeface="Lato"/>
      <p:bold r:id="rId125"/>
      <p:boldItalic r:id="rId1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6" Type="http://schemas.openxmlformats.org/officeDocument/2006/relationships/font" Target="fonts/Lato-boldItalic.fntdata"/><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font" Target="fonts/Lato-bold.fntdata"/><Relationship Id="rId29" Type="http://schemas.openxmlformats.org/officeDocument/2006/relationships/slide" Target="slides/slide24.xml"/><Relationship Id="rId124" Type="http://schemas.openxmlformats.org/officeDocument/2006/relationships/font" Target="fonts/LeagueSpartan-bold.fntdata"/><Relationship Id="rId123" Type="http://schemas.openxmlformats.org/officeDocument/2006/relationships/font" Target="fonts/LeagueSpartan-regular.fntdata"/><Relationship Id="rId122" Type="http://schemas.openxmlformats.org/officeDocument/2006/relationships/font" Target="fonts/LeagueSpartanExtraBold-bold.fntdata"/><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0" name="Shape 1110"/>
        <p:cNvGrpSpPr/>
        <p:nvPr/>
      </p:nvGrpSpPr>
      <p:grpSpPr>
        <a:xfrm>
          <a:off x="0" y="0"/>
          <a:ext cx="0" cy="0"/>
          <a:chOff x="0" y="0"/>
          <a:chExt cx="0" cy="0"/>
        </a:xfrm>
      </p:grpSpPr>
      <p:sp>
        <p:nvSpPr>
          <p:cNvPr id="1111" name="Google Shape;1111;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8c7bb2d79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g38c7bb2d79b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8c7bb2d7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g38c7bb2d79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38c7bb2d79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38c7bb2d79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38c7bb2d79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g38c7bb2d79b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38c7bb2d79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g38c7bb2d79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8c7bb2d79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g38c7bb2d79b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38c7bb2d7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g38c7bb2d79b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8c7bb2d7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g38c7bb2d79b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38c7bb2d79b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g38c7bb2d79b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38c7bb2d79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g38c7bb2d79b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38c7bb2d79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g38c7bb2d79b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8c7bb2d79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g38c7bb2d79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8c7bb2d79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g38c7bb2d79b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8c7bb2d79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g38c7bb2d79b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38c7bb2d79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g38c7bb2d79b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38c7bb2d79b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g38c7bb2d79b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38c7bb2d79b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g38c7bb2d79b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38c7bb2d79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g38c7bb2d79b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8c7bb2d79b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g38c7bb2d79b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g38c7bb2d79b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g38c7bb2d79b_0_1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0.xml"/><Relationship Id="rId3" Type="http://schemas.openxmlformats.org/officeDocument/2006/relationships/image" Target="../media/image1.png"/><Relationship Id="rId4" Type="http://schemas.openxmlformats.org/officeDocument/2006/relationships/image" Target="../media/image4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1.xml"/><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2.xml"/><Relationship Id="rId3" Type="http://schemas.openxmlformats.org/officeDocument/2006/relationships/image" Target="../media/image1.png"/><Relationship Id="rId4" Type="http://schemas.openxmlformats.org/officeDocument/2006/relationships/image" Target="../media/image52.png"/><Relationship Id="rId5" Type="http://schemas.openxmlformats.org/officeDocument/2006/relationships/image" Target="../media/image5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3.xml"/><Relationship Id="rId3" Type="http://schemas.openxmlformats.org/officeDocument/2006/relationships/image" Target="../media/image1.png"/><Relationship Id="rId4" Type="http://schemas.openxmlformats.org/officeDocument/2006/relationships/image" Target="../media/image54.png"/><Relationship Id="rId5" Type="http://schemas.openxmlformats.org/officeDocument/2006/relationships/image" Target="../media/image4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4.xml"/><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5.xml"/><Relationship Id="rId3" Type="http://schemas.openxmlformats.org/officeDocument/2006/relationships/image" Target="../media/image1.png"/><Relationship Id="rId4" Type="http://schemas.openxmlformats.org/officeDocument/2006/relationships/image" Target="../media/image5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6.xml"/><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7.xml"/><Relationship Id="rId3" Type="http://schemas.openxmlformats.org/officeDocument/2006/relationships/image" Target="../media/image1.png"/><Relationship Id="rId4" Type="http://schemas.openxmlformats.org/officeDocument/2006/relationships/image" Target="../media/image57.png"/><Relationship Id="rId5" Type="http://schemas.openxmlformats.org/officeDocument/2006/relationships/image" Target="../media/image5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8.xml"/><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9.xml"/><Relationship Id="rId3" Type="http://schemas.openxmlformats.org/officeDocument/2006/relationships/image" Target="../media/image1.png"/><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0.xml"/><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2.xml"/><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3.xml"/><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4.xml"/><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5.xml"/><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6.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hyperlink" Target="https://www.kaggle.com/datasets/abdullah0a/retail-sales-data-with-seasonal-trends-and-market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hyperlink" Target="https://www.kaggle.com/datasets/ziya07/strategic-supply-chain-demand-forecasting-datas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9.png"/><Relationship Id="rId5"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www.kaggle.com/datasets/ziya07/strategic-supply-chain-demand-forecasting-data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www.kaggle.com/datasets/ziya07/strategic-supply-chain-demand-forecasting-dataset" TargetMode="External"/><Relationship Id="rId5" Type="http://schemas.openxmlformats.org/officeDocument/2006/relationships/hyperlink" Target="https://www.kaggle.com/datasets/ziya07/strategic-supply-chain-demand-forecasting-dataset" TargetMode="External"/><Relationship Id="rId6" Type="http://schemas.openxmlformats.org/officeDocument/2006/relationships/hyperlink" Target="https://www.kaggle.com/datasets/ziya07/strategic-supply-chain-demand-forecasting-datase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18.png"/><Relationship Id="rId5"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png"/><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png"/><Relationship Id="rId4" Type="http://schemas.openxmlformats.org/officeDocument/2006/relationships/image" Target="../media/image21.png"/><Relationship Id="rId5" Type="http://schemas.openxmlformats.org/officeDocument/2006/relationships/image" Target="../media/image4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1.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png"/><Relationship Id="rId4" Type="http://schemas.openxmlformats.org/officeDocument/2006/relationships/image" Target="../media/image26.png"/><Relationship Id="rId5" Type="http://schemas.openxmlformats.org/officeDocument/2006/relationships/image" Target="../media/image3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png"/><Relationship Id="rId4" Type="http://schemas.openxmlformats.org/officeDocument/2006/relationships/image" Target="../media/image35.png"/><Relationship Id="rId5" Type="http://schemas.openxmlformats.org/officeDocument/2006/relationships/image" Target="../media/image45.png"/><Relationship Id="rId6"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png"/><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png"/><Relationship Id="rId4" Type="http://schemas.openxmlformats.org/officeDocument/2006/relationships/image" Target="../media/image3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 Id="rId3" Type="http://schemas.openxmlformats.org/officeDocument/2006/relationships/image" Target="../media/image1.png"/><Relationship Id="rId4" Type="http://schemas.openxmlformats.org/officeDocument/2006/relationships/image" Target="../media/image50.png"/><Relationship Id="rId5" Type="http://schemas.openxmlformats.org/officeDocument/2006/relationships/image" Target="../media/image49.png"/><Relationship Id="rId6" Type="http://schemas.openxmlformats.org/officeDocument/2006/relationships/image" Target="../media/image37.png"/><Relationship Id="rId7" Type="http://schemas.openxmlformats.org/officeDocument/2006/relationships/image" Target="../media/image2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 Id="rId3" Type="http://schemas.openxmlformats.org/officeDocument/2006/relationships/image" Target="../media/image1.png"/><Relationship Id="rId4" Type="http://schemas.openxmlformats.org/officeDocument/2006/relationships/image" Target="../media/image3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9.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github.com/LatiefDataVisionary/demand-forecasting-retail-college-task/tree/main" TargetMode="External"/><Relationship Id="rId5" Type="http://schemas.openxmlformats.org/officeDocument/2006/relationships/hyperlink" Target="https://colab.research.google.com/github/LatiefDataVisionary/demand-forecasting-retail-college-task/blob/main/notebooks/complete_tpm_notebook.ipynb" TargetMode="External"/><Relationship Id="rId6" Type="http://schemas.openxmlformats.org/officeDocument/2006/relationships/hyperlink" Target="https://colab.research.google.com/github/LatiefDataVisionary/demand-forecasting-retail-college-task/blob/main/notebooks/complete_tpm_notebook.ipynb"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 Id="rId3" Type="http://schemas.openxmlformats.org/officeDocument/2006/relationships/image" Target="../media/image4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1.xml"/><Relationship Id="rId3" Type="http://schemas.openxmlformats.org/officeDocument/2006/relationships/image" Target="../media/image4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3.xml"/><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4.xml"/><Relationship Id="rId3" Type="http://schemas.openxmlformats.org/officeDocument/2006/relationships/image" Target="../media/image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7.xml"/><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8.xml"/><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 Id="rId3" Type="http://schemas.openxmlformats.org/officeDocument/2006/relationships/image" Target="../media/image1.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0.xml"/><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1.xml"/><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3.xml"/><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4.xml"/><Relationship Id="rId3" Type="http://schemas.openxmlformats.org/officeDocument/2006/relationships/image" Target="../media/image1.png"/><Relationship Id="rId4" Type="http://schemas.openxmlformats.org/officeDocument/2006/relationships/image" Target="../media/image38.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5.xml"/><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6.xml"/><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7.xml"/><Relationship Id="rId3" Type="http://schemas.openxmlformats.org/officeDocument/2006/relationships/image" Target="../media/image1.png"/><Relationship Id="rId4" Type="http://schemas.openxmlformats.org/officeDocument/2006/relationships/image" Target="../media/image4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8.xml"/><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9.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hyperlink" Target="https://www.kaggle.com/datasets/atomicd/retail-store-inventory-and-demand-forecasting"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 Id="rId3" Type="http://schemas.openxmlformats.org/officeDocument/2006/relationships/image" Target="../media/image1.png"/><Relationship Id="rId4" Type="http://schemas.openxmlformats.org/officeDocument/2006/relationships/image" Target="../media/image59.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1.xml"/><Relationship Id="rId3" Type="http://schemas.openxmlformats.org/officeDocument/2006/relationships/image" Target="../media/image1.png"/><Relationship Id="rId4" Type="http://schemas.openxmlformats.org/officeDocument/2006/relationships/image" Target="../media/image60.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2.xml"/><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3.xml"/><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4.xml"/><Relationship Id="rId3" Type="http://schemas.openxmlformats.org/officeDocument/2006/relationships/image" Target="../media/image1.png"/><Relationship Id="rId4" Type="http://schemas.openxmlformats.org/officeDocument/2006/relationships/image" Target="../media/image5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5.xml"/><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6.xml"/><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7.xml"/><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8.xml"/><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83" name="Shape 83"/>
        <p:cNvGrpSpPr/>
        <p:nvPr/>
      </p:nvGrpSpPr>
      <p:grpSpPr>
        <a:xfrm>
          <a:off x="0" y="0"/>
          <a:ext cx="0" cy="0"/>
          <a:chOff x="0" y="0"/>
          <a:chExt cx="0" cy="0"/>
        </a:xfrm>
      </p:grpSpPr>
      <p:cxnSp>
        <p:nvCxnSpPr>
          <p:cNvPr id="84" name="Google Shape;84;p13"/>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85" name="Google Shape;85;p13"/>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86" name="Google Shape;86;p1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7" name="Google Shape;87;p13"/>
          <p:cNvSpPr txBox="1"/>
          <p:nvPr/>
        </p:nvSpPr>
        <p:spPr>
          <a:xfrm>
            <a:off x="1182504" y="2393461"/>
            <a:ext cx="15923100" cy="21792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899" u="none" cap="none" strike="noStrike">
                <a:solidFill>
                  <a:srgbClr val="3C3E4B"/>
                </a:solidFill>
                <a:latin typeface="League Spartan"/>
                <a:ea typeface="League Spartan"/>
                <a:cs typeface="League Spartan"/>
                <a:sym typeface="League Spartan"/>
              </a:rPr>
              <a:t>RETAIL DEMAND FORECASTING: PENDEKATAN PIPELINE MACHINE LEARNING</a:t>
            </a:r>
            <a:endParaRPr b="1"/>
          </a:p>
        </p:txBody>
      </p:sp>
      <p:sp>
        <p:nvSpPr>
          <p:cNvPr id="88" name="Google Shape;88;p13"/>
          <p:cNvSpPr txBox="1"/>
          <p:nvPr/>
        </p:nvSpPr>
        <p:spPr>
          <a:xfrm>
            <a:off x="5169079" y="7364774"/>
            <a:ext cx="9228900" cy="2162100"/>
          </a:xfrm>
          <a:prstGeom prst="rect">
            <a:avLst/>
          </a:prstGeom>
          <a:noFill/>
          <a:ln>
            <a:noFill/>
          </a:ln>
        </p:spPr>
        <p:txBody>
          <a:bodyPr anchorCtr="0" anchor="t" bIns="0" lIns="0" spcFirstLastPara="1" rIns="0" wrap="square" tIns="0">
            <a:spAutoFit/>
          </a:bodyPr>
          <a:lstStyle/>
          <a:p>
            <a:pPr indent="0" lvl="0" marL="0" marR="0" rtl="0" algn="l">
              <a:lnSpc>
                <a:spcPct val="140022"/>
              </a:lnSpc>
              <a:spcBef>
                <a:spcPts val="0"/>
              </a:spcBef>
              <a:spcAft>
                <a:spcPts val="0"/>
              </a:spcAft>
              <a:buNone/>
            </a:pPr>
            <a:r>
              <a:rPr b="1" i="0" lang="en-US" sz="2701" u="none" cap="none" strike="noStrike">
                <a:solidFill>
                  <a:srgbClr val="000000"/>
                </a:solidFill>
                <a:latin typeface="Lato"/>
                <a:ea typeface="Lato"/>
                <a:cs typeface="Lato"/>
                <a:sym typeface="Lato"/>
              </a:rPr>
              <a:t>MAULANA AHMAD MUHAIMIN</a:t>
            </a:r>
            <a:r>
              <a:rPr b="1" lang="en-US" sz="2701">
                <a:latin typeface="Lato"/>
                <a:ea typeface="Lato"/>
                <a:cs typeface="Lato"/>
                <a:sym typeface="Lato"/>
              </a:rPr>
              <a:t>	</a:t>
            </a:r>
            <a:r>
              <a:rPr b="1" i="0" lang="en-US" sz="2701" u="none" cap="none" strike="noStrike">
                <a:solidFill>
                  <a:srgbClr val="000000"/>
                </a:solidFill>
                <a:latin typeface="Lato"/>
                <a:ea typeface="Lato"/>
                <a:cs typeface="Lato"/>
                <a:sym typeface="Lato"/>
              </a:rPr>
              <a:t>5231811017</a:t>
            </a:r>
            <a:endParaRPr/>
          </a:p>
          <a:p>
            <a:pPr indent="0" lvl="0" marL="0" marR="0" rtl="0" algn="l">
              <a:lnSpc>
                <a:spcPct val="140022"/>
              </a:lnSpc>
              <a:spcBef>
                <a:spcPts val="0"/>
              </a:spcBef>
              <a:spcAft>
                <a:spcPts val="0"/>
              </a:spcAft>
              <a:buNone/>
            </a:pPr>
            <a:r>
              <a:rPr b="1" i="0" lang="en-US" sz="2701" u="none" cap="none" strike="noStrike">
                <a:solidFill>
                  <a:srgbClr val="000000"/>
                </a:solidFill>
                <a:latin typeface="Lato"/>
                <a:ea typeface="Lato"/>
                <a:cs typeface="Lato"/>
                <a:sym typeface="Lato"/>
              </a:rPr>
              <a:t>LATHIF RAMADHAN                           	5231811022</a:t>
            </a:r>
            <a:endParaRPr/>
          </a:p>
          <a:p>
            <a:pPr indent="0" lvl="0" marL="0" marR="0" rtl="0" algn="l">
              <a:lnSpc>
                <a:spcPct val="140022"/>
              </a:lnSpc>
              <a:spcBef>
                <a:spcPts val="0"/>
              </a:spcBef>
              <a:spcAft>
                <a:spcPts val="0"/>
              </a:spcAft>
              <a:buNone/>
            </a:pPr>
            <a:r>
              <a:rPr b="1" i="0" lang="en-US" sz="2701" u="none" cap="none" strike="noStrike">
                <a:solidFill>
                  <a:srgbClr val="000000"/>
                </a:solidFill>
                <a:latin typeface="Lato"/>
                <a:ea typeface="Lato"/>
                <a:cs typeface="Lato"/>
                <a:sym typeface="Lato"/>
              </a:rPr>
              <a:t>ANDINI ANGEL MEIVITA                   	5231811029</a:t>
            </a:r>
            <a:endParaRPr/>
          </a:p>
          <a:p>
            <a:pPr indent="0" lvl="0" marL="0" marR="0" rtl="0" algn="l">
              <a:lnSpc>
                <a:spcPct val="140022"/>
              </a:lnSpc>
              <a:spcBef>
                <a:spcPts val="0"/>
              </a:spcBef>
              <a:spcAft>
                <a:spcPts val="0"/>
              </a:spcAft>
              <a:buNone/>
            </a:pPr>
            <a:r>
              <a:t/>
            </a:r>
            <a:endParaRPr b="1" i="0" sz="2701" u="none" cap="none" strike="noStrike">
              <a:solidFill>
                <a:srgbClr val="000000"/>
              </a:solidFill>
              <a:latin typeface="Lato"/>
              <a:ea typeface="Lato"/>
              <a:cs typeface="Lato"/>
              <a:sym typeface="Lato"/>
            </a:endParaRPr>
          </a:p>
        </p:txBody>
      </p:sp>
      <p:sp>
        <p:nvSpPr>
          <p:cNvPr id="89" name="Google Shape;89;p13"/>
          <p:cNvSpPr txBox="1"/>
          <p:nvPr/>
        </p:nvSpPr>
        <p:spPr>
          <a:xfrm>
            <a:off x="5512821" y="1391407"/>
            <a:ext cx="7262400" cy="369300"/>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1" i="0" lang="en-US" sz="2399" u="sng" cap="none" strike="noStrike">
                <a:solidFill>
                  <a:srgbClr val="000000"/>
                </a:solidFill>
                <a:latin typeface="Lato"/>
                <a:ea typeface="Lato"/>
                <a:cs typeface="Lato"/>
                <a:sym typeface="Lato"/>
              </a:rPr>
              <a:t>MATA KULIAH TEKNIK PENGEMBANGAN MODEL</a:t>
            </a:r>
            <a:endParaRPr b="1"/>
          </a:p>
        </p:txBody>
      </p:sp>
      <p:sp>
        <p:nvSpPr>
          <p:cNvPr id="90" name="Google Shape;90;p13"/>
          <p:cNvSpPr txBox="1"/>
          <p:nvPr/>
        </p:nvSpPr>
        <p:spPr>
          <a:xfrm>
            <a:off x="7534162" y="6644494"/>
            <a:ext cx="3354300" cy="362400"/>
          </a:xfrm>
          <a:prstGeom prst="rect">
            <a:avLst/>
          </a:prstGeom>
          <a:noFill/>
          <a:ln>
            <a:noFill/>
          </a:ln>
        </p:spPr>
        <p:txBody>
          <a:bodyPr anchorCtr="0" anchor="t" bIns="0" lIns="0" spcFirstLastPara="1" rIns="0" wrap="square" tIns="0">
            <a:spAutoFit/>
          </a:bodyPr>
          <a:lstStyle/>
          <a:p>
            <a:pPr indent="0" lvl="0" marL="0" marR="0" rtl="0" algn="ctr">
              <a:lnSpc>
                <a:spcPct val="139974"/>
              </a:lnSpc>
              <a:spcBef>
                <a:spcPts val="0"/>
              </a:spcBef>
              <a:spcAft>
                <a:spcPts val="0"/>
              </a:spcAft>
              <a:buNone/>
            </a:pPr>
            <a:r>
              <a:rPr b="1" i="0" lang="en-US" sz="2354" u="none" cap="none" strike="noStrike">
                <a:solidFill>
                  <a:srgbClr val="000000"/>
                </a:solidFill>
                <a:latin typeface="Lato"/>
                <a:ea typeface="Lato"/>
                <a:cs typeface="Lato"/>
                <a:sym typeface="Lato"/>
              </a:rPr>
              <a:t>Disusun Oleh:</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72" name="Shape 172"/>
        <p:cNvGrpSpPr/>
        <p:nvPr/>
      </p:nvGrpSpPr>
      <p:grpSpPr>
        <a:xfrm>
          <a:off x="0" y="0"/>
          <a:ext cx="0" cy="0"/>
          <a:chOff x="0" y="0"/>
          <a:chExt cx="0" cy="0"/>
        </a:xfrm>
      </p:grpSpPr>
      <p:cxnSp>
        <p:nvCxnSpPr>
          <p:cNvPr id="173" name="Google Shape;173;p22"/>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74" name="Google Shape;174;p22"/>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75" name="Google Shape;175;p2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76" name="Google Shape;176;p22"/>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77" name="Google Shape;177;p22"/>
          <p:cNvSpPr txBox="1"/>
          <p:nvPr/>
        </p:nvSpPr>
        <p:spPr>
          <a:xfrm>
            <a:off x="1812705" y="2698210"/>
            <a:ext cx="14662589" cy="5743576"/>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Dataset ini berfungsi sebagai tabel dasar atau utama untuk proyek kami. Ini menyediakan data transaksional dan operasional inti pada tingkat paling granular: aktivitas penjualan harian untuk setiap produk di setiap toko. Ini berisi sinyal utama perilaku pelanggan dan, yang paling penting, variabel target kami untuk prediksi.</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rPr b="1" i="0" lang="en-US" sz="2999" u="none" cap="none" strike="noStrike">
                <a:solidFill>
                  <a:srgbClr val="000000"/>
                </a:solidFill>
                <a:latin typeface="Lato"/>
                <a:ea typeface="Lato"/>
                <a:cs typeface="Lato"/>
                <a:sym typeface="Lato"/>
              </a:rPr>
              <a:t>Peran dalam Proyek:</a:t>
            </a:r>
            <a:endParaRPr/>
          </a:p>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Ini adalah sumber kebenaran utama kami untuk penjualan dan permintaan. Kami akan menggunakannya sebagai tabel utama tempat semua informasi lain akan digabungkan. Catatan hariannya yang terperinci sangat cocok untuk rekayasa fitur deret waktu (misalnya, membuat lag dan rata-rata bergulir).</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70" name="Shape 970"/>
        <p:cNvGrpSpPr/>
        <p:nvPr/>
      </p:nvGrpSpPr>
      <p:grpSpPr>
        <a:xfrm>
          <a:off x="0" y="0"/>
          <a:ext cx="0" cy="0"/>
          <a:chOff x="0" y="0"/>
          <a:chExt cx="0" cy="0"/>
        </a:xfrm>
      </p:grpSpPr>
      <p:cxnSp>
        <p:nvCxnSpPr>
          <p:cNvPr id="971" name="Google Shape;971;p112"/>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72" name="Google Shape;972;p112"/>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973" name="Google Shape;973;p11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74" name="Google Shape;974;p112"/>
          <p:cNvSpPr/>
          <p:nvPr/>
        </p:nvSpPr>
        <p:spPr>
          <a:xfrm>
            <a:off x="1690463" y="1873610"/>
            <a:ext cx="15392110" cy="7869216"/>
          </a:xfrm>
          <a:custGeom>
            <a:rect b="b" l="l" r="r" t="t"/>
            <a:pathLst>
              <a:path extrusionOk="0" h="7869216" w="15392110">
                <a:moveTo>
                  <a:pt x="0" y="0"/>
                </a:moveTo>
                <a:lnTo>
                  <a:pt x="15392110" y="0"/>
                </a:lnTo>
                <a:lnTo>
                  <a:pt x="15392110" y="7869217"/>
                </a:lnTo>
                <a:lnTo>
                  <a:pt x="0" y="7869217"/>
                </a:lnTo>
                <a:lnTo>
                  <a:pt x="0" y="0"/>
                </a:lnTo>
                <a:close/>
              </a:path>
            </a:pathLst>
          </a:custGeom>
          <a:blipFill rotWithShape="1">
            <a:blip r:embed="rId4">
              <a:alphaModFix/>
            </a:blip>
            <a:stretch>
              <a:fillRect b="0" l="0" r="0" t="0"/>
            </a:stretch>
          </a:blipFill>
          <a:ln>
            <a:noFill/>
          </a:ln>
        </p:spPr>
      </p:sp>
      <p:sp>
        <p:nvSpPr>
          <p:cNvPr id="975" name="Google Shape;975;p112"/>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79" name="Shape 979"/>
        <p:cNvGrpSpPr/>
        <p:nvPr/>
      </p:nvGrpSpPr>
      <p:grpSpPr>
        <a:xfrm>
          <a:off x="0" y="0"/>
          <a:ext cx="0" cy="0"/>
          <a:chOff x="0" y="0"/>
          <a:chExt cx="0" cy="0"/>
        </a:xfrm>
      </p:grpSpPr>
      <p:cxnSp>
        <p:nvCxnSpPr>
          <p:cNvPr id="980" name="Google Shape;980;p113"/>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81" name="Google Shape;981;p113"/>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982" name="Google Shape;982;p11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83" name="Google Shape;983;p113"/>
          <p:cNvSpPr txBox="1"/>
          <p:nvPr/>
        </p:nvSpPr>
        <p:spPr>
          <a:xfrm>
            <a:off x="1833969" y="4582998"/>
            <a:ext cx="14876700" cy="225000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299" u="none" cap="none" strike="noStrike">
                <a:solidFill>
                  <a:srgbClr val="3C3E4B"/>
                </a:solidFill>
                <a:latin typeface="League Spartan"/>
                <a:ea typeface="League Spartan"/>
                <a:cs typeface="League Spartan"/>
                <a:sym typeface="League Spartan"/>
              </a:rPr>
              <a:t>5.2. FINAL DATA STRUCTURE AND TYPES (STRUKTUR DAN TIPE DATA AKHIR)</a:t>
            </a:r>
            <a:endParaRPr b="1"/>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p:txBody>
      </p:sp>
      <p:sp>
        <p:nvSpPr>
          <p:cNvPr id="984" name="Google Shape;984;p113"/>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85" name="Google Shape;985;p113"/>
          <p:cNvSpPr txBox="1"/>
          <p:nvPr/>
        </p:nvSpPr>
        <p:spPr>
          <a:xfrm>
            <a:off x="1833972" y="6526032"/>
            <a:ext cx="15620473" cy="1552576"/>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Memeriksa struktur DataFrame akhir, termasuk jumlah kolom, jumlah non-null, dan tipe data.</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89" name="Shape 989"/>
        <p:cNvGrpSpPr/>
        <p:nvPr/>
      </p:nvGrpSpPr>
      <p:grpSpPr>
        <a:xfrm>
          <a:off x="0" y="0"/>
          <a:ext cx="0" cy="0"/>
          <a:chOff x="0" y="0"/>
          <a:chExt cx="0" cy="0"/>
        </a:xfrm>
      </p:grpSpPr>
      <p:cxnSp>
        <p:nvCxnSpPr>
          <p:cNvPr id="990" name="Google Shape;990;p114"/>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91" name="Google Shape;991;p114"/>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992" name="Google Shape;992;p11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93" name="Google Shape;993;p114"/>
          <p:cNvSpPr/>
          <p:nvPr/>
        </p:nvSpPr>
        <p:spPr>
          <a:xfrm>
            <a:off x="1028700" y="411715"/>
            <a:ext cx="8603222" cy="9399553"/>
          </a:xfrm>
          <a:custGeom>
            <a:rect b="b" l="l" r="r" t="t"/>
            <a:pathLst>
              <a:path extrusionOk="0" h="9399553" w="8603222">
                <a:moveTo>
                  <a:pt x="0" y="0"/>
                </a:moveTo>
                <a:lnTo>
                  <a:pt x="8603222" y="0"/>
                </a:lnTo>
                <a:lnTo>
                  <a:pt x="8603222" y="9399553"/>
                </a:lnTo>
                <a:lnTo>
                  <a:pt x="0" y="9399553"/>
                </a:lnTo>
                <a:lnTo>
                  <a:pt x="0" y="0"/>
                </a:lnTo>
                <a:close/>
              </a:path>
            </a:pathLst>
          </a:custGeom>
          <a:blipFill rotWithShape="1">
            <a:blip r:embed="rId4">
              <a:alphaModFix/>
            </a:blip>
            <a:stretch>
              <a:fillRect b="0" l="0" r="0" t="0"/>
            </a:stretch>
          </a:blipFill>
          <a:ln>
            <a:noFill/>
          </a:ln>
        </p:spPr>
      </p:sp>
      <p:sp>
        <p:nvSpPr>
          <p:cNvPr id="994" name="Google Shape;994;p114"/>
          <p:cNvSpPr/>
          <p:nvPr/>
        </p:nvSpPr>
        <p:spPr>
          <a:xfrm>
            <a:off x="10224425" y="2143254"/>
            <a:ext cx="7034875" cy="7668014"/>
          </a:xfrm>
          <a:custGeom>
            <a:rect b="b" l="l" r="r" t="t"/>
            <a:pathLst>
              <a:path extrusionOk="0" h="7668014" w="7034875">
                <a:moveTo>
                  <a:pt x="0" y="0"/>
                </a:moveTo>
                <a:lnTo>
                  <a:pt x="7034875" y="0"/>
                </a:lnTo>
                <a:lnTo>
                  <a:pt x="7034875" y="7668014"/>
                </a:lnTo>
                <a:lnTo>
                  <a:pt x="0" y="766801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98" name="Shape 998"/>
        <p:cNvGrpSpPr/>
        <p:nvPr/>
      </p:nvGrpSpPr>
      <p:grpSpPr>
        <a:xfrm>
          <a:off x="0" y="0"/>
          <a:ext cx="0" cy="0"/>
          <a:chOff x="0" y="0"/>
          <a:chExt cx="0" cy="0"/>
        </a:xfrm>
      </p:grpSpPr>
      <p:cxnSp>
        <p:nvCxnSpPr>
          <p:cNvPr id="999" name="Google Shape;999;p115"/>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00" name="Google Shape;1000;p115"/>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1001" name="Google Shape;1001;p11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02" name="Google Shape;1002;p115"/>
          <p:cNvSpPr/>
          <p:nvPr/>
        </p:nvSpPr>
        <p:spPr>
          <a:xfrm>
            <a:off x="511621" y="1377177"/>
            <a:ext cx="7469827" cy="7786345"/>
          </a:xfrm>
          <a:custGeom>
            <a:rect b="b" l="l" r="r" t="t"/>
            <a:pathLst>
              <a:path extrusionOk="0" h="7786345" w="7469827">
                <a:moveTo>
                  <a:pt x="0" y="0"/>
                </a:moveTo>
                <a:lnTo>
                  <a:pt x="7469828" y="0"/>
                </a:lnTo>
                <a:lnTo>
                  <a:pt x="7469828" y="7786346"/>
                </a:lnTo>
                <a:lnTo>
                  <a:pt x="0" y="7786346"/>
                </a:lnTo>
                <a:lnTo>
                  <a:pt x="0" y="0"/>
                </a:lnTo>
                <a:close/>
              </a:path>
            </a:pathLst>
          </a:custGeom>
          <a:blipFill rotWithShape="1">
            <a:blip r:embed="rId4">
              <a:alphaModFix/>
            </a:blip>
            <a:stretch>
              <a:fillRect b="0" l="0" r="0" t="0"/>
            </a:stretch>
          </a:blipFill>
          <a:ln>
            <a:noFill/>
          </a:ln>
        </p:spPr>
      </p:sp>
      <p:sp>
        <p:nvSpPr>
          <p:cNvPr id="1003" name="Google Shape;1003;p115"/>
          <p:cNvSpPr/>
          <p:nvPr/>
        </p:nvSpPr>
        <p:spPr>
          <a:xfrm>
            <a:off x="8650015" y="3276194"/>
            <a:ext cx="9256980" cy="5367492"/>
          </a:xfrm>
          <a:custGeom>
            <a:rect b="b" l="l" r="r" t="t"/>
            <a:pathLst>
              <a:path extrusionOk="0" h="5367492" w="9256980">
                <a:moveTo>
                  <a:pt x="0" y="0"/>
                </a:moveTo>
                <a:lnTo>
                  <a:pt x="9256980" y="0"/>
                </a:lnTo>
                <a:lnTo>
                  <a:pt x="9256980" y="5367492"/>
                </a:lnTo>
                <a:lnTo>
                  <a:pt x="0" y="5367492"/>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07" name="Shape 1007"/>
        <p:cNvGrpSpPr/>
        <p:nvPr/>
      </p:nvGrpSpPr>
      <p:grpSpPr>
        <a:xfrm>
          <a:off x="0" y="0"/>
          <a:ext cx="0" cy="0"/>
          <a:chOff x="0" y="0"/>
          <a:chExt cx="0" cy="0"/>
        </a:xfrm>
      </p:grpSpPr>
      <p:cxnSp>
        <p:nvCxnSpPr>
          <p:cNvPr id="1008" name="Google Shape;1008;p116"/>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09" name="Google Shape;1009;p116"/>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1010" name="Google Shape;1010;p11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11" name="Google Shape;1011;p116"/>
          <p:cNvSpPr txBox="1"/>
          <p:nvPr/>
        </p:nvSpPr>
        <p:spPr>
          <a:xfrm>
            <a:off x="2205844" y="4640148"/>
            <a:ext cx="14876700" cy="304410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299" u="none" cap="none" strike="noStrike">
                <a:solidFill>
                  <a:srgbClr val="3C3E4B"/>
                </a:solidFill>
                <a:latin typeface="League Spartan"/>
                <a:ea typeface="League Spartan"/>
                <a:cs typeface="League Spartan"/>
                <a:sym typeface="League Spartan"/>
              </a:rPr>
              <a:t>5.3. FINAL SUMMARY STATISTICS (RINGKASAN STATISTIK AKHIR)</a:t>
            </a:r>
            <a:endParaRPr b="1"/>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p:txBody>
      </p:sp>
      <p:sp>
        <p:nvSpPr>
          <p:cNvPr id="1012" name="Google Shape;1012;p116"/>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013" name="Google Shape;1013;p116"/>
          <p:cNvSpPr txBox="1"/>
          <p:nvPr/>
        </p:nvSpPr>
        <p:spPr>
          <a:xfrm>
            <a:off x="1833972" y="6526032"/>
            <a:ext cx="15620473" cy="504826"/>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Menampilkan statistik deskriptif untuk kolom numerik dan non-numerik di DataFrame akhir.</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17" name="Shape 1017"/>
        <p:cNvGrpSpPr/>
        <p:nvPr/>
      </p:nvGrpSpPr>
      <p:grpSpPr>
        <a:xfrm>
          <a:off x="0" y="0"/>
          <a:ext cx="0" cy="0"/>
          <a:chOff x="0" y="0"/>
          <a:chExt cx="0" cy="0"/>
        </a:xfrm>
      </p:grpSpPr>
      <p:cxnSp>
        <p:nvCxnSpPr>
          <p:cNvPr id="1018" name="Google Shape;1018;p117"/>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19" name="Google Shape;1019;p117"/>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1020" name="Google Shape;1020;p11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21" name="Google Shape;1021;p117"/>
          <p:cNvSpPr/>
          <p:nvPr/>
        </p:nvSpPr>
        <p:spPr>
          <a:xfrm>
            <a:off x="1289492" y="509340"/>
            <a:ext cx="15709017" cy="9268320"/>
          </a:xfrm>
          <a:custGeom>
            <a:rect b="b" l="l" r="r" t="t"/>
            <a:pathLst>
              <a:path extrusionOk="0" h="9268320" w="15709017">
                <a:moveTo>
                  <a:pt x="0" y="0"/>
                </a:moveTo>
                <a:lnTo>
                  <a:pt x="15709016" y="0"/>
                </a:lnTo>
                <a:lnTo>
                  <a:pt x="15709016" y="9268320"/>
                </a:lnTo>
                <a:lnTo>
                  <a:pt x="0" y="9268320"/>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25" name="Shape 1025"/>
        <p:cNvGrpSpPr/>
        <p:nvPr/>
      </p:nvGrpSpPr>
      <p:grpSpPr>
        <a:xfrm>
          <a:off x="0" y="0"/>
          <a:ext cx="0" cy="0"/>
          <a:chOff x="0" y="0"/>
          <a:chExt cx="0" cy="0"/>
        </a:xfrm>
      </p:grpSpPr>
      <p:cxnSp>
        <p:nvCxnSpPr>
          <p:cNvPr id="1026" name="Google Shape;1026;p118"/>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27" name="Google Shape;1027;p118"/>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1028" name="Google Shape;1028;p11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29" name="Google Shape;1029;p118"/>
          <p:cNvSpPr txBox="1"/>
          <p:nvPr/>
        </p:nvSpPr>
        <p:spPr>
          <a:xfrm>
            <a:off x="2205844" y="4476860"/>
            <a:ext cx="14876700" cy="383820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299" u="none" cap="none" strike="noStrike">
                <a:solidFill>
                  <a:srgbClr val="3C3E4B"/>
                </a:solidFill>
                <a:latin typeface="League Spartan"/>
                <a:ea typeface="League Spartan"/>
                <a:cs typeface="League Spartan"/>
                <a:sym typeface="League Spartan"/>
              </a:rPr>
              <a:t>5.4. FINAL MISSING VALUES AND DUPLICATES CHECK (PEMERIKSAAN AKHIR NILAI HILANG DAN DUPLIKAT)</a:t>
            </a:r>
            <a:endParaRPr b="1"/>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p:txBody>
      </p:sp>
      <p:sp>
        <p:nvSpPr>
          <p:cNvPr id="1030" name="Google Shape;1030;p118"/>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031" name="Google Shape;1031;p118"/>
          <p:cNvSpPr txBox="1"/>
          <p:nvPr/>
        </p:nvSpPr>
        <p:spPr>
          <a:xfrm>
            <a:off x="1833972" y="6662105"/>
            <a:ext cx="15620473" cy="504826"/>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Memastikan tidak ada lagi nilai yang hilang yang perlu ditangani dan tidak ada baris duplikat.</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35" name="Shape 1035"/>
        <p:cNvGrpSpPr/>
        <p:nvPr/>
      </p:nvGrpSpPr>
      <p:grpSpPr>
        <a:xfrm>
          <a:off x="0" y="0"/>
          <a:ext cx="0" cy="0"/>
          <a:chOff x="0" y="0"/>
          <a:chExt cx="0" cy="0"/>
        </a:xfrm>
      </p:grpSpPr>
      <p:cxnSp>
        <p:nvCxnSpPr>
          <p:cNvPr id="1036" name="Google Shape;1036;p119"/>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37" name="Google Shape;1037;p119"/>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1038" name="Google Shape;1038;p11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39" name="Google Shape;1039;p119"/>
          <p:cNvSpPr/>
          <p:nvPr/>
        </p:nvSpPr>
        <p:spPr>
          <a:xfrm>
            <a:off x="702124" y="767333"/>
            <a:ext cx="12431253" cy="9682955"/>
          </a:xfrm>
          <a:custGeom>
            <a:rect b="b" l="l" r="r" t="t"/>
            <a:pathLst>
              <a:path extrusionOk="0" h="9682955" w="12431253">
                <a:moveTo>
                  <a:pt x="0" y="0"/>
                </a:moveTo>
                <a:lnTo>
                  <a:pt x="12431253" y="0"/>
                </a:lnTo>
                <a:lnTo>
                  <a:pt x="12431253" y="9682955"/>
                </a:lnTo>
                <a:lnTo>
                  <a:pt x="0" y="9682955"/>
                </a:lnTo>
                <a:lnTo>
                  <a:pt x="0" y="0"/>
                </a:lnTo>
                <a:close/>
              </a:path>
            </a:pathLst>
          </a:custGeom>
          <a:blipFill rotWithShape="1">
            <a:blip r:embed="rId4">
              <a:alphaModFix/>
            </a:blip>
            <a:stretch>
              <a:fillRect b="0" l="0" r="0" t="0"/>
            </a:stretch>
          </a:blipFill>
          <a:ln>
            <a:noFill/>
          </a:ln>
        </p:spPr>
      </p:sp>
      <p:sp>
        <p:nvSpPr>
          <p:cNvPr id="1040" name="Google Shape;1040;p119"/>
          <p:cNvSpPr/>
          <p:nvPr/>
        </p:nvSpPr>
        <p:spPr>
          <a:xfrm>
            <a:off x="9826624" y="4292108"/>
            <a:ext cx="6940082" cy="5300301"/>
          </a:xfrm>
          <a:custGeom>
            <a:rect b="b" l="l" r="r" t="t"/>
            <a:pathLst>
              <a:path extrusionOk="0" h="5300301" w="6940082">
                <a:moveTo>
                  <a:pt x="0" y="0"/>
                </a:moveTo>
                <a:lnTo>
                  <a:pt x="6940082" y="0"/>
                </a:lnTo>
                <a:lnTo>
                  <a:pt x="6940082" y="5300301"/>
                </a:lnTo>
                <a:lnTo>
                  <a:pt x="0" y="5300301"/>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44" name="Shape 1044"/>
        <p:cNvGrpSpPr/>
        <p:nvPr/>
      </p:nvGrpSpPr>
      <p:grpSpPr>
        <a:xfrm>
          <a:off x="0" y="0"/>
          <a:ext cx="0" cy="0"/>
          <a:chOff x="0" y="0"/>
          <a:chExt cx="0" cy="0"/>
        </a:xfrm>
      </p:grpSpPr>
      <p:cxnSp>
        <p:nvCxnSpPr>
          <p:cNvPr id="1045" name="Google Shape;1045;p120"/>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46" name="Google Shape;1046;p120"/>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1047" name="Google Shape;1047;p12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48" name="Google Shape;1048;p120"/>
          <p:cNvSpPr txBox="1"/>
          <p:nvPr/>
        </p:nvSpPr>
        <p:spPr>
          <a:xfrm>
            <a:off x="1705632" y="4358835"/>
            <a:ext cx="14876700" cy="463230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299" u="none" cap="none" strike="noStrike">
                <a:solidFill>
                  <a:srgbClr val="3C3E4B"/>
                </a:solidFill>
                <a:latin typeface="League Spartan"/>
                <a:ea typeface="League Spartan"/>
                <a:cs typeface="League Spartan"/>
                <a:sym typeface="League Spartan"/>
              </a:rPr>
              <a:t>5.5. SAVING THE PREPARED DATASET (MENYIMPAN DATASET YANG TELAH DISIAPKAN)</a:t>
            </a:r>
            <a:endParaRPr b="1"/>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p:txBody>
      </p:sp>
      <p:sp>
        <p:nvSpPr>
          <p:cNvPr id="1049" name="Google Shape;1049;p120"/>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050" name="Google Shape;1050;p120"/>
          <p:cNvSpPr txBox="1"/>
          <p:nvPr/>
        </p:nvSpPr>
        <p:spPr>
          <a:xfrm>
            <a:off x="1333760" y="6244719"/>
            <a:ext cx="15620400" cy="49860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Menyimpan DataFrame yang telah diproses ke file CSV untuk penggunaan di masa mendatang atau untuk dibagikan.</a:t>
            </a:r>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54" name="Shape 1054"/>
        <p:cNvGrpSpPr/>
        <p:nvPr/>
      </p:nvGrpSpPr>
      <p:grpSpPr>
        <a:xfrm>
          <a:off x="0" y="0"/>
          <a:ext cx="0" cy="0"/>
          <a:chOff x="0" y="0"/>
          <a:chExt cx="0" cy="0"/>
        </a:xfrm>
      </p:grpSpPr>
      <p:cxnSp>
        <p:nvCxnSpPr>
          <p:cNvPr id="1055" name="Google Shape;1055;p121"/>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56" name="Google Shape;1056;p121"/>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1057" name="Google Shape;1057;p12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58" name="Google Shape;1058;p121"/>
          <p:cNvSpPr/>
          <p:nvPr/>
        </p:nvSpPr>
        <p:spPr>
          <a:xfrm>
            <a:off x="2114439" y="3916558"/>
            <a:ext cx="14059122" cy="3285677"/>
          </a:xfrm>
          <a:custGeom>
            <a:rect b="b" l="l" r="r" t="t"/>
            <a:pathLst>
              <a:path extrusionOk="0" h="3285677" w="14059122">
                <a:moveTo>
                  <a:pt x="0" y="0"/>
                </a:moveTo>
                <a:lnTo>
                  <a:pt x="14059122" y="0"/>
                </a:lnTo>
                <a:lnTo>
                  <a:pt x="14059122" y="3285677"/>
                </a:lnTo>
                <a:lnTo>
                  <a:pt x="0" y="3285677"/>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81" name="Shape 181"/>
        <p:cNvGrpSpPr/>
        <p:nvPr/>
      </p:nvGrpSpPr>
      <p:grpSpPr>
        <a:xfrm>
          <a:off x="0" y="0"/>
          <a:ext cx="0" cy="0"/>
          <a:chOff x="0" y="0"/>
          <a:chExt cx="0" cy="0"/>
        </a:xfrm>
      </p:grpSpPr>
      <p:cxnSp>
        <p:nvCxnSpPr>
          <p:cNvPr id="182" name="Google Shape;182;p23"/>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83" name="Google Shape;183;p23"/>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84" name="Google Shape;184;p2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85" name="Google Shape;185;p23"/>
          <p:cNvSpPr/>
          <p:nvPr/>
        </p:nvSpPr>
        <p:spPr>
          <a:xfrm>
            <a:off x="8445647" y="2687894"/>
            <a:ext cx="9434133" cy="4469421"/>
          </a:xfrm>
          <a:custGeom>
            <a:rect b="b" l="l" r="r" t="t"/>
            <a:pathLst>
              <a:path extrusionOk="0" h="4469421" w="9434133">
                <a:moveTo>
                  <a:pt x="0" y="0"/>
                </a:moveTo>
                <a:lnTo>
                  <a:pt x="9434133" y="0"/>
                </a:lnTo>
                <a:lnTo>
                  <a:pt x="9434133" y="4469420"/>
                </a:lnTo>
                <a:lnTo>
                  <a:pt x="0" y="4469420"/>
                </a:lnTo>
                <a:lnTo>
                  <a:pt x="0" y="0"/>
                </a:lnTo>
                <a:close/>
              </a:path>
            </a:pathLst>
          </a:custGeom>
          <a:blipFill rotWithShape="1">
            <a:blip r:embed="rId4">
              <a:alphaModFix/>
            </a:blip>
            <a:stretch>
              <a:fillRect b="0" l="0" r="0" t="0"/>
            </a:stretch>
          </a:blipFill>
          <a:ln>
            <a:noFill/>
          </a:ln>
        </p:spPr>
      </p:sp>
      <p:sp>
        <p:nvSpPr>
          <p:cNvPr id="186" name="Google Shape;186;p23"/>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87" name="Google Shape;187;p23"/>
          <p:cNvSpPr txBox="1"/>
          <p:nvPr/>
        </p:nvSpPr>
        <p:spPr>
          <a:xfrm>
            <a:off x="6708236" y="1065963"/>
            <a:ext cx="3493871" cy="1109434"/>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Data Information </a:t>
            </a:r>
            <a:endParaRPr/>
          </a:p>
          <a:p>
            <a:pPr indent="0" lvl="0" marL="0" marR="0" rtl="0" algn="l">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
        <p:nvSpPr>
          <p:cNvPr id="188" name="Google Shape;188;p23"/>
          <p:cNvSpPr/>
          <p:nvPr/>
        </p:nvSpPr>
        <p:spPr>
          <a:xfrm>
            <a:off x="511621" y="2021487"/>
            <a:ext cx="7614151" cy="7747993"/>
          </a:xfrm>
          <a:custGeom>
            <a:rect b="b" l="l" r="r" t="t"/>
            <a:pathLst>
              <a:path extrusionOk="0" h="7747993" w="7614151">
                <a:moveTo>
                  <a:pt x="0" y="0"/>
                </a:moveTo>
                <a:lnTo>
                  <a:pt x="7614151" y="0"/>
                </a:lnTo>
                <a:lnTo>
                  <a:pt x="7614151" y="7747994"/>
                </a:lnTo>
                <a:lnTo>
                  <a:pt x="0" y="7747994"/>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62" name="Shape 1062"/>
        <p:cNvGrpSpPr/>
        <p:nvPr/>
      </p:nvGrpSpPr>
      <p:grpSpPr>
        <a:xfrm>
          <a:off x="0" y="0"/>
          <a:ext cx="0" cy="0"/>
          <a:chOff x="0" y="0"/>
          <a:chExt cx="0" cy="0"/>
        </a:xfrm>
      </p:grpSpPr>
      <p:cxnSp>
        <p:nvCxnSpPr>
          <p:cNvPr id="1063" name="Google Shape;1063;p122"/>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64" name="Google Shape;1064;p122"/>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1065" name="Google Shape;1065;p12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66" name="Google Shape;1066;p122"/>
          <p:cNvSpPr txBox="1"/>
          <p:nvPr/>
        </p:nvSpPr>
        <p:spPr>
          <a:xfrm>
            <a:off x="1705644" y="3582596"/>
            <a:ext cx="14876700" cy="542640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299" u="none" cap="none" strike="noStrike">
                <a:solidFill>
                  <a:srgbClr val="3C3E4B"/>
                </a:solidFill>
                <a:latin typeface="League Spartan"/>
                <a:ea typeface="League Spartan"/>
                <a:cs typeface="League Spartan"/>
                <a:sym typeface="League Spartan"/>
              </a:rPr>
              <a:t>5.6. POTENTIAL ADDITIONAL FEATURES AND IMPROVEMENTS (POTENSI FITUR TAMBAHAN DAN PENINGKATAN)</a:t>
            </a:r>
            <a:endParaRPr b="1"/>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p:txBody>
      </p:sp>
      <p:sp>
        <p:nvSpPr>
          <p:cNvPr id="1067" name="Google Shape;1067;p122"/>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068" name="Google Shape;1068;p122"/>
          <p:cNvSpPr txBox="1"/>
          <p:nvPr/>
        </p:nvSpPr>
        <p:spPr>
          <a:xfrm>
            <a:off x="1333760" y="6362744"/>
            <a:ext cx="15620400" cy="49860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Menyimpan DataFrame yang telah diproses ke file CSV untuk penggunaan di masa mendatang atau untuk dibagikan.</a:t>
            </a:r>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ctr">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72" name="Shape 1072"/>
        <p:cNvGrpSpPr/>
        <p:nvPr/>
      </p:nvGrpSpPr>
      <p:grpSpPr>
        <a:xfrm>
          <a:off x="0" y="0"/>
          <a:ext cx="0" cy="0"/>
          <a:chOff x="0" y="0"/>
          <a:chExt cx="0" cy="0"/>
        </a:xfrm>
      </p:grpSpPr>
      <p:cxnSp>
        <p:nvCxnSpPr>
          <p:cNvPr id="1073" name="Google Shape;1073;p123"/>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74" name="Google Shape;1074;p123"/>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1075" name="Google Shape;1075;p12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76" name="Google Shape;1076;p123"/>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077" name="Google Shape;1077;p123"/>
          <p:cNvSpPr txBox="1"/>
          <p:nvPr/>
        </p:nvSpPr>
        <p:spPr>
          <a:xfrm>
            <a:off x="522373" y="1486657"/>
            <a:ext cx="17569829" cy="8886826"/>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Meskipun 10 langkah persiapan data telah mencakup proses yang komprehensif, ada beberapa area atau fitur tambahan yang dapat dieksplorasi untuk meningkatkan akurasi model peramalan permintaan:</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Interaksi Fitur</a:t>
            </a:r>
            <a:r>
              <a:rPr b="0" i="0" lang="en-US" sz="2999" u="none" cap="none" strike="noStrike">
                <a:solidFill>
                  <a:srgbClr val="000000"/>
                </a:solidFill>
                <a:latin typeface="Lato"/>
                <a:ea typeface="Lato"/>
                <a:cs typeface="Lato"/>
                <a:sym typeface="Lato"/>
              </a:rPr>
              <a:t>: Buat fitur interaksi antara fitur kategorikal (seperti Kategori Produk atau ID Toko) dan fitur berbasis waktu (seperti bulan atau hari dalam seminggu). Ini dapat menangkap pola permintaan unik untuk produk/toko tertentu pada waktu-waktu tertentu.</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Contoh: Interaksi antara </a:t>
            </a:r>
            <a:r>
              <a:rPr b="0" i="1" lang="en-US" sz="2999" u="sng" cap="none" strike="noStrike">
                <a:solidFill>
                  <a:srgbClr val="000000"/>
                </a:solidFill>
                <a:latin typeface="Lato"/>
                <a:ea typeface="Lato"/>
                <a:cs typeface="Lato"/>
                <a:sym typeface="Lato"/>
              </a:rPr>
              <a:t>Category_Electronics </a:t>
            </a:r>
            <a:r>
              <a:rPr b="0" i="0" lang="en-US" sz="2999" u="none" cap="none" strike="noStrike">
                <a:solidFill>
                  <a:srgbClr val="000000"/>
                </a:solidFill>
                <a:latin typeface="Lato"/>
                <a:ea typeface="Lato"/>
                <a:cs typeface="Lato"/>
                <a:sym typeface="Lato"/>
              </a:rPr>
              <a:t>dan month untuk melihat apakah permintaan elektronik memiliki pola musiman yang kuat di bulan-bulan tertentu.</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Fitur Kalender Lanjutan</a:t>
            </a:r>
            <a:r>
              <a:rPr b="0" i="0" lang="en-US" sz="2999" u="none" cap="none" strike="noStrike">
                <a:solidFill>
                  <a:srgbClr val="000000"/>
                </a:solidFill>
                <a:latin typeface="Lato"/>
                <a:ea typeface="Lato"/>
                <a:cs typeface="Lato"/>
                <a:sym typeface="Lato"/>
              </a:rPr>
              <a:t>: Tambahkan fitur yang lebih spesifik terkait kalender, seperti:</a:t>
            </a:r>
            <a:endParaRPr/>
          </a:p>
          <a:p>
            <a:pPr indent="-431797" lvl="2" marL="1295390"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days_until_next_holiday</a:t>
            </a:r>
            <a:r>
              <a:rPr b="0" i="0" lang="en-US" sz="2999" u="none" cap="none" strike="noStrike">
                <a:solidFill>
                  <a:srgbClr val="000000"/>
                </a:solidFill>
                <a:latin typeface="Lato"/>
                <a:ea typeface="Lato"/>
                <a:cs typeface="Lato"/>
                <a:sym typeface="Lato"/>
              </a:rPr>
              <a:t>: Jarak hari hingga hari libur besar berikutnya.</a:t>
            </a:r>
            <a:endParaRPr/>
          </a:p>
          <a:p>
            <a:pPr indent="-431797" lvl="2" marL="1295390"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days_since_last_holiday</a:t>
            </a:r>
            <a:r>
              <a:rPr b="0" i="0" lang="en-US" sz="2999" u="none" cap="none" strike="noStrike">
                <a:solidFill>
                  <a:srgbClr val="000000"/>
                </a:solidFill>
                <a:latin typeface="Lato"/>
                <a:ea typeface="Lato"/>
                <a:cs typeface="Lato"/>
                <a:sym typeface="Lato"/>
              </a:rPr>
              <a:t>: Jarak hari sejak hari libur besar terakhir.</a:t>
            </a:r>
            <a:endParaRPr/>
          </a:p>
          <a:p>
            <a:pPr indent="-431797" lvl="2" marL="1295390"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is_promo_week</a:t>
            </a:r>
            <a:r>
              <a:rPr b="0" i="0" lang="en-US" sz="2999" u="none" cap="none" strike="noStrike">
                <a:solidFill>
                  <a:srgbClr val="000000"/>
                </a:solidFill>
                <a:latin typeface="Lato"/>
                <a:ea typeface="Lato"/>
                <a:cs typeface="Lato"/>
                <a:sym typeface="Lato"/>
              </a:rPr>
              <a:t>: Indikator apakah minggu tersebut memiliki promosi.</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Fitur Berbasis Toko dan Produk</a:t>
            </a:r>
            <a:r>
              <a:rPr b="0" i="0" lang="en-US" sz="2999" u="none" cap="none" strike="noStrike">
                <a:solidFill>
                  <a:srgbClr val="000000"/>
                </a:solidFill>
                <a:latin typeface="Lato"/>
                <a:ea typeface="Lato"/>
                <a:cs typeface="Lato"/>
                <a:sym typeface="Lato"/>
              </a:rPr>
              <a:t>:</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Agregasi data di tingkat toko atau produk untuk membuat fitur seperti rata-rata penjualan historis per toko atau jumlah produk yang tersedia di toko tertentu.</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Fitur demografi atau lokasi toko (jika data tersedia).</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81" name="Shape 1081"/>
        <p:cNvGrpSpPr/>
        <p:nvPr/>
      </p:nvGrpSpPr>
      <p:grpSpPr>
        <a:xfrm>
          <a:off x="0" y="0"/>
          <a:ext cx="0" cy="0"/>
          <a:chOff x="0" y="0"/>
          <a:chExt cx="0" cy="0"/>
        </a:xfrm>
      </p:grpSpPr>
      <p:cxnSp>
        <p:nvCxnSpPr>
          <p:cNvPr id="1082" name="Google Shape;1082;p124"/>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83" name="Google Shape;1083;p124"/>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1084" name="Google Shape;1084;p12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85" name="Google Shape;1085;p124"/>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086" name="Google Shape;1086;p124"/>
          <p:cNvSpPr txBox="1"/>
          <p:nvPr/>
        </p:nvSpPr>
        <p:spPr>
          <a:xfrm>
            <a:off x="740091" y="1810507"/>
            <a:ext cx="16807819" cy="7839076"/>
          </a:xfrm>
          <a:prstGeom prst="rect">
            <a:avLst/>
          </a:prstGeom>
          <a:noFill/>
          <a:ln>
            <a:noFill/>
          </a:ln>
        </p:spPr>
        <p:txBody>
          <a:bodyPr anchorCtr="0" anchor="t" bIns="0" lIns="0" spcFirstLastPara="1" rIns="0" wrap="square" tIns="0">
            <a:spAutoFit/>
          </a:bodyPr>
          <a:lstStyle/>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Analisis Sentimen Eksternal</a:t>
            </a:r>
            <a:r>
              <a:rPr b="0" i="0" lang="en-US" sz="2999" u="none" cap="none" strike="noStrike">
                <a:solidFill>
                  <a:srgbClr val="000000"/>
                </a:solidFill>
                <a:latin typeface="Lato"/>
                <a:ea typeface="Lato"/>
                <a:cs typeface="Lato"/>
                <a:sym typeface="Lato"/>
              </a:rPr>
              <a:t>: Jika memungkinkan, integrasikan data sentimen dari media sosial atau berita terkait produk atau industri ritel.</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Kondisi Ekonomi yang Lebih Spesifik</a:t>
            </a:r>
            <a:r>
              <a:rPr b="0" i="0" lang="en-US" sz="2999" u="none" cap="none" strike="noStrike">
                <a:solidFill>
                  <a:srgbClr val="000000"/>
                </a:solidFill>
                <a:latin typeface="Lato"/>
                <a:ea typeface="Lato"/>
                <a:cs typeface="Lato"/>
                <a:sym typeface="Lato"/>
              </a:rPr>
              <a:t>: Jika '</a:t>
            </a:r>
            <a:r>
              <a:rPr b="0" i="1" lang="en-US" sz="2999" u="sng" cap="none" strike="noStrike">
                <a:solidFill>
                  <a:srgbClr val="000000"/>
                </a:solidFill>
                <a:latin typeface="Lato"/>
                <a:ea typeface="Lato"/>
                <a:cs typeface="Lato"/>
                <a:sym typeface="Lato"/>
              </a:rPr>
              <a:t>economic_index</a:t>
            </a:r>
            <a:r>
              <a:rPr b="0" i="0" lang="en-US" sz="2999" u="none" cap="none" strike="noStrike">
                <a:solidFill>
                  <a:srgbClr val="000000"/>
                </a:solidFill>
                <a:latin typeface="Lato"/>
                <a:ea typeface="Lato"/>
                <a:cs typeface="Lato"/>
                <a:sym typeface="Lato"/>
              </a:rPr>
              <a:t>' dari df3 terlalu umum, coba cari atau buat indeks ekonomi yang lebih spesifik untuk wilayah atau segmen pasar ritel yang relevan.</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Penanganan Missing Values dari Merge</a:t>
            </a:r>
            <a:r>
              <a:rPr b="0" i="0" lang="en-US" sz="2999" u="none" cap="none" strike="noStrike">
                <a:solidFill>
                  <a:srgbClr val="000000"/>
                </a:solidFill>
                <a:latin typeface="Lato"/>
                <a:ea typeface="Lato"/>
                <a:cs typeface="Lato"/>
                <a:sym typeface="Lato"/>
              </a:rPr>
              <a:t>: Seperti yang dibahas sebelumnya, investigasi lebih lanjut mengapa banyak nilai hilang setelah penggabungan dari df2 dan df3 sangat penting. Jika data tersebut memang relevan, strategi penggabungan atau imputasi yang lebih canggih mungkin diperlukan.</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Normalisasi pada Fitur Hasil Capping</a:t>
            </a:r>
            <a:r>
              <a:rPr b="0" i="0" lang="en-US" sz="2999" u="none" cap="none" strike="noStrike">
                <a:solidFill>
                  <a:srgbClr val="000000"/>
                </a:solidFill>
                <a:latin typeface="Lato"/>
                <a:ea typeface="Lato"/>
                <a:cs typeface="Lato"/>
                <a:sym typeface="Lato"/>
              </a:rPr>
              <a:t>: Setelah melakukan capping, fitur-fitur tersebut mungkin masih memiliki rentang yang bervariasi. Melakukan penskalaan (seperti </a:t>
            </a:r>
            <a:r>
              <a:rPr b="0" i="1" lang="en-US" sz="2999" u="none" cap="none" strike="noStrike">
                <a:solidFill>
                  <a:srgbClr val="000000"/>
                </a:solidFill>
                <a:latin typeface="Lato"/>
                <a:ea typeface="Lato"/>
                <a:cs typeface="Lato"/>
                <a:sym typeface="Lato"/>
              </a:rPr>
              <a:t>StandardScaler </a:t>
            </a:r>
            <a:r>
              <a:rPr b="0" i="0" lang="en-US" sz="2999" u="none" cap="none" strike="noStrike">
                <a:solidFill>
                  <a:srgbClr val="000000"/>
                </a:solidFill>
                <a:latin typeface="Lato"/>
                <a:ea typeface="Lato"/>
                <a:cs typeface="Lato"/>
                <a:sym typeface="Lato"/>
              </a:rPr>
              <a:t>atau </a:t>
            </a:r>
            <a:r>
              <a:rPr b="0" i="1" lang="en-US" sz="2999" u="none" cap="none" strike="noStrike">
                <a:solidFill>
                  <a:srgbClr val="000000"/>
                </a:solidFill>
                <a:latin typeface="Lato"/>
                <a:ea typeface="Lato"/>
                <a:cs typeface="Lato"/>
                <a:sym typeface="Lato"/>
              </a:rPr>
              <a:t>MinMaxScaler</a:t>
            </a:r>
            <a:r>
              <a:rPr b="0" i="0" lang="en-US" sz="2999" u="none" cap="none" strike="noStrike">
                <a:solidFill>
                  <a:srgbClr val="000000"/>
                </a:solidFill>
                <a:latin typeface="Lato"/>
                <a:ea typeface="Lato"/>
                <a:cs typeface="Lato"/>
                <a:sym typeface="Lato"/>
              </a:rPr>
              <a:t>) pada fitur-fitur </a:t>
            </a:r>
            <a:r>
              <a:rPr b="0" i="1" lang="en-US" sz="2999" u="none" cap="none" strike="noStrike">
                <a:solidFill>
                  <a:srgbClr val="000000"/>
                </a:solidFill>
                <a:latin typeface="Lato"/>
                <a:ea typeface="Lato"/>
                <a:cs typeface="Lato"/>
                <a:sym typeface="Lato"/>
              </a:rPr>
              <a:t>_capped </a:t>
            </a:r>
            <a:r>
              <a:rPr b="0" i="0" lang="en-US" sz="2999" u="none" cap="none" strike="noStrike">
                <a:solidFill>
                  <a:srgbClr val="000000"/>
                </a:solidFill>
                <a:latin typeface="Lato"/>
                <a:ea typeface="Lato"/>
                <a:cs typeface="Lato"/>
                <a:sym typeface="Lato"/>
              </a:rPr>
              <a:t>ini sebelum dimasukkan ke model dapat bermanfaat.</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Menambahkan fitur-fitur ini dapat membantu model menangkap pola permintaan yang lebih kompleks dan spesifik, berpotensi meningkatkan kinerja peramalan.</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90" name="Shape 1090"/>
        <p:cNvGrpSpPr/>
        <p:nvPr/>
      </p:nvGrpSpPr>
      <p:grpSpPr>
        <a:xfrm>
          <a:off x="0" y="0"/>
          <a:ext cx="0" cy="0"/>
          <a:chOff x="0" y="0"/>
          <a:chExt cx="0" cy="0"/>
        </a:xfrm>
      </p:grpSpPr>
      <p:cxnSp>
        <p:nvCxnSpPr>
          <p:cNvPr id="1091" name="Google Shape;1091;p125"/>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92" name="Google Shape;1092;p125"/>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093" name="Google Shape;1093;p12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94" name="Google Shape;1094;p125"/>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095" name="Google Shape;1095;p125"/>
          <p:cNvSpPr txBox="1"/>
          <p:nvPr/>
        </p:nvSpPr>
        <p:spPr>
          <a:xfrm>
            <a:off x="1663574" y="4094717"/>
            <a:ext cx="14961000" cy="35091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999" u="none" cap="none" strike="noStrike">
                <a:solidFill>
                  <a:srgbClr val="3C3E4B"/>
                </a:solidFill>
                <a:latin typeface="League Spartan"/>
                <a:ea typeface="League Spartan"/>
                <a:cs typeface="League Spartan"/>
                <a:sym typeface="League Spartan"/>
              </a:rPr>
              <a:t>6. CONCLUSION (KESIMPULAN)</a:t>
            </a:r>
            <a:endParaRPr b="1"/>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99" name="Shape 1099"/>
        <p:cNvGrpSpPr/>
        <p:nvPr/>
      </p:nvGrpSpPr>
      <p:grpSpPr>
        <a:xfrm>
          <a:off x="0" y="0"/>
          <a:ext cx="0" cy="0"/>
          <a:chOff x="0" y="0"/>
          <a:chExt cx="0" cy="0"/>
        </a:xfrm>
      </p:grpSpPr>
      <p:cxnSp>
        <p:nvCxnSpPr>
          <p:cNvPr id="1100" name="Google Shape;1100;p126"/>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1101" name="Google Shape;1101;p12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102" name="Google Shape;1102;p126"/>
          <p:cNvSpPr txBox="1"/>
          <p:nvPr/>
        </p:nvSpPr>
        <p:spPr>
          <a:xfrm>
            <a:off x="740091" y="374632"/>
            <a:ext cx="16807800" cy="9510300"/>
          </a:xfrm>
          <a:prstGeom prst="rect">
            <a:avLst/>
          </a:prstGeom>
          <a:noFill/>
          <a:ln>
            <a:noFill/>
          </a:ln>
        </p:spPr>
        <p:txBody>
          <a:bodyPr anchorCtr="0" anchor="t" bIns="0" lIns="0" spcFirstLastPara="1" rIns="0" wrap="square" tIns="0">
            <a:spAutoFit/>
          </a:bodyPr>
          <a:lstStyle/>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Analisis Sentimen Eksternal</a:t>
            </a:r>
            <a:r>
              <a:rPr b="0" i="0" lang="en-US" sz="2999" u="none" cap="none" strike="noStrike">
                <a:solidFill>
                  <a:srgbClr val="000000"/>
                </a:solidFill>
                <a:latin typeface="Lato"/>
                <a:ea typeface="Lato"/>
                <a:cs typeface="Lato"/>
                <a:sym typeface="Lato"/>
              </a:rPr>
              <a:t>: Jika memungkinkan, integrasikan data sentimen dari media sosial atau berita terkait produk atau industri ritel.</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Kondisi Ekonomi yang Lebih Spesifik</a:t>
            </a:r>
            <a:r>
              <a:rPr b="0" i="0" lang="en-US" sz="2999" u="none" cap="none" strike="noStrike">
                <a:solidFill>
                  <a:srgbClr val="000000"/>
                </a:solidFill>
                <a:latin typeface="Lato"/>
                <a:ea typeface="Lato"/>
                <a:cs typeface="Lato"/>
                <a:sym typeface="Lato"/>
              </a:rPr>
              <a:t>: Jika '</a:t>
            </a:r>
            <a:r>
              <a:rPr b="0" i="1" lang="en-US" sz="2999" u="sng" cap="none" strike="noStrike">
                <a:solidFill>
                  <a:srgbClr val="000000"/>
                </a:solidFill>
                <a:latin typeface="Lato"/>
                <a:ea typeface="Lato"/>
                <a:cs typeface="Lato"/>
                <a:sym typeface="Lato"/>
              </a:rPr>
              <a:t>economic_index</a:t>
            </a:r>
            <a:r>
              <a:rPr b="0" i="0" lang="en-US" sz="2999" u="none" cap="none" strike="noStrike">
                <a:solidFill>
                  <a:srgbClr val="000000"/>
                </a:solidFill>
                <a:latin typeface="Lato"/>
                <a:ea typeface="Lato"/>
                <a:cs typeface="Lato"/>
                <a:sym typeface="Lato"/>
              </a:rPr>
              <a:t>' dari df3 terlalu umum, coba cari atau buat indeks ekonomi yang lebih spesifik untuk wilayah atau segmen pasar ritel yang relevan.</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Penanganan Missing Values dari Merge</a:t>
            </a:r>
            <a:r>
              <a:rPr b="0" i="0" lang="en-US" sz="2999" u="none" cap="none" strike="noStrike">
                <a:solidFill>
                  <a:srgbClr val="000000"/>
                </a:solidFill>
                <a:latin typeface="Lato"/>
                <a:ea typeface="Lato"/>
                <a:cs typeface="Lato"/>
                <a:sym typeface="Lato"/>
              </a:rPr>
              <a:t>: Seperti yang dibahas sebelumnya, investigasi lebih lanjut mengapa banyak nilai hilang setelah penggabungan dari df2 dan df3 sangat penting. Jika data tersebut memang relevan, strategi penggabungan atau imputasi yang lebih canggih mungkin diperlukan.</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Normalisasi pada Fitur Hasil Capping</a:t>
            </a:r>
            <a:r>
              <a:rPr b="0" i="0" lang="en-US" sz="2999" u="none" cap="none" strike="noStrike">
                <a:solidFill>
                  <a:srgbClr val="000000"/>
                </a:solidFill>
                <a:latin typeface="Lato"/>
                <a:ea typeface="Lato"/>
                <a:cs typeface="Lato"/>
                <a:sym typeface="Lato"/>
              </a:rPr>
              <a:t>: Setelah melakukan capping, fitur-fitur tersebut mungkin masih memiliki rentang yang bervariasi. Melakukan penskalaan (seperti </a:t>
            </a:r>
            <a:r>
              <a:rPr b="0" i="1" lang="en-US" sz="2999" u="none" cap="none" strike="noStrike">
                <a:solidFill>
                  <a:srgbClr val="000000"/>
                </a:solidFill>
                <a:latin typeface="Lato"/>
                <a:ea typeface="Lato"/>
                <a:cs typeface="Lato"/>
                <a:sym typeface="Lato"/>
              </a:rPr>
              <a:t>StandardScaler </a:t>
            </a:r>
            <a:r>
              <a:rPr b="0" i="0" lang="en-US" sz="2999" u="none" cap="none" strike="noStrike">
                <a:solidFill>
                  <a:srgbClr val="000000"/>
                </a:solidFill>
                <a:latin typeface="Lato"/>
                <a:ea typeface="Lato"/>
                <a:cs typeface="Lato"/>
                <a:sym typeface="Lato"/>
              </a:rPr>
              <a:t>atau </a:t>
            </a:r>
            <a:r>
              <a:rPr b="0" i="1" lang="en-US" sz="2999" u="none" cap="none" strike="noStrike">
                <a:solidFill>
                  <a:srgbClr val="000000"/>
                </a:solidFill>
                <a:latin typeface="Lato"/>
                <a:ea typeface="Lato"/>
                <a:cs typeface="Lato"/>
                <a:sym typeface="Lato"/>
              </a:rPr>
              <a:t>MinMaxScaler</a:t>
            </a:r>
            <a:r>
              <a:rPr b="0" i="0" lang="en-US" sz="2999" u="none" cap="none" strike="noStrike">
                <a:solidFill>
                  <a:srgbClr val="000000"/>
                </a:solidFill>
                <a:latin typeface="Lato"/>
                <a:ea typeface="Lato"/>
                <a:cs typeface="Lato"/>
                <a:sym typeface="Lato"/>
              </a:rPr>
              <a:t>) pada fitur-fitur </a:t>
            </a:r>
            <a:r>
              <a:rPr b="0" i="1" lang="en-US" sz="2999" u="none" cap="none" strike="noStrike">
                <a:solidFill>
                  <a:srgbClr val="000000"/>
                </a:solidFill>
                <a:latin typeface="Lato"/>
                <a:ea typeface="Lato"/>
                <a:cs typeface="Lato"/>
                <a:sym typeface="Lato"/>
              </a:rPr>
              <a:t>_capped </a:t>
            </a:r>
            <a:r>
              <a:rPr b="0" i="0" lang="en-US" sz="2999" u="none" cap="none" strike="noStrike">
                <a:solidFill>
                  <a:srgbClr val="000000"/>
                </a:solidFill>
                <a:latin typeface="Lato"/>
                <a:ea typeface="Lato"/>
                <a:cs typeface="Lato"/>
                <a:sym typeface="Lato"/>
              </a:rPr>
              <a:t>ini sebelum dimasukkan ke model dapat bermanfaat.</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Menambahkan fitur-fitur ini dapat membantu model menangkap pola permintaan yang lebih kompleks dan spesifik, berpotensi meningkatkan kinerja peramalan.</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106" name="Shape 1106"/>
        <p:cNvGrpSpPr/>
        <p:nvPr/>
      </p:nvGrpSpPr>
      <p:grpSpPr>
        <a:xfrm>
          <a:off x="0" y="0"/>
          <a:ext cx="0" cy="0"/>
          <a:chOff x="0" y="0"/>
          <a:chExt cx="0" cy="0"/>
        </a:xfrm>
      </p:grpSpPr>
      <p:cxnSp>
        <p:nvCxnSpPr>
          <p:cNvPr id="1107" name="Google Shape;1107;p127"/>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1108" name="Google Shape;1108;p12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109" name="Google Shape;1109;p127"/>
          <p:cNvSpPr txBox="1"/>
          <p:nvPr/>
        </p:nvSpPr>
        <p:spPr>
          <a:xfrm>
            <a:off x="740091" y="492682"/>
            <a:ext cx="16807800" cy="95103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Proyek ini berhasil menerapkan pipeline data yang komprehensif untuk peramalan permintaan ritel. Prosesnya meliputi penyerapan dan penggabungan data dari berbagai sumber, serta 10 langkah persiapan data yang detail. Tahap persiapan ini mencakup langkah-langkah penting seperti pembersihan data, konversi tipe data, analisis data eksplorasi (EDA), penanganan outlier, dan rekayasa fitur yang kuat (fitur berbasis waktu, lag, dan rolling window). Fitur-fitur kategorikal di-encode dengan efektif, dan fitur numerik di-scale untuk memastikan data siap digunakan oleh model machine learning. Terakhir, data dibagi secara kronologis, langkah krusial untuk peramalan deret waktu guna mencegah kebocoran data temporal.</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Dataset yang dihasilkan dari proses persiapan ini kini bersih, terstruktur dengan baik, dan diperkaya dengan fitur-fitur yang relevan. Ini menjadikannya siap untuk tahap selanjutnya dalam pipeline machine learning: pelatihan model, evaluasi, dan implementasi untuk peramalan permintaan produk harian yang akurat. Persiapan komprehensif ini meletakkan fondasi yang kuat untuk membangun solusi peramalan yang tangguh dan dapat diandalkan guna mendukung manajemen inventaris dan mengoptimalkan operasional ritel.</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113" name="Shape 1113"/>
        <p:cNvGrpSpPr/>
        <p:nvPr/>
      </p:nvGrpSpPr>
      <p:grpSpPr>
        <a:xfrm>
          <a:off x="0" y="0"/>
          <a:ext cx="0" cy="0"/>
          <a:chOff x="0" y="0"/>
          <a:chExt cx="0" cy="0"/>
        </a:xfrm>
      </p:grpSpPr>
      <p:cxnSp>
        <p:nvCxnSpPr>
          <p:cNvPr id="1114" name="Google Shape;1114;p128"/>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1115" name="Google Shape;1115;p12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116" name="Google Shape;1116;p128"/>
          <p:cNvSpPr txBox="1"/>
          <p:nvPr/>
        </p:nvSpPr>
        <p:spPr>
          <a:xfrm>
            <a:off x="5437785" y="4586608"/>
            <a:ext cx="7412430" cy="1113785"/>
          </a:xfrm>
          <a:prstGeom prst="rect">
            <a:avLst/>
          </a:prstGeom>
          <a:noFill/>
          <a:ln>
            <a:noFill/>
          </a:ln>
        </p:spPr>
        <p:txBody>
          <a:bodyPr anchorCtr="0" anchor="t" bIns="0" lIns="0" spcFirstLastPara="1" rIns="0" wrap="square" tIns="0">
            <a:spAutoFit/>
          </a:bodyPr>
          <a:lstStyle/>
          <a:p>
            <a:pPr indent="0" lvl="0" marL="0" marR="0" rtl="0" algn="l">
              <a:lnSpc>
                <a:spcPct val="119991"/>
              </a:lnSpc>
              <a:spcBef>
                <a:spcPts val="0"/>
              </a:spcBef>
              <a:spcAft>
                <a:spcPts val="0"/>
              </a:spcAft>
              <a:buNone/>
            </a:pPr>
            <a:r>
              <a:rPr b="1" i="0" lang="en-US" sz="7308" u="none" cap="none" strike="noStrike">
                <a:solidFill>
                  <a:srgbClr val="3C3E4B"/>
                </a:solidFill>
                <a:latin typeface="Arial"/>
                <a:ea typeface="Arial"/>
                <a:cs typeface="Arial"/>
                <a:sym typeface="Arial"/>
              </a:rPr>
              <a:t>TERIMA KASIH</a:t>
            </a:r>
            <a:endParaRPr/>
          </a:p>
        </p:txBody>
      </p:sp>
      <p:sp>
        <p:nvSpPr>
          <p:cNvPr id="1117" name="Google Shape;1117;p128"/>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92" name="Shape 192"/>
        <p:cNvGrpSpPr/>
        <p:nvPr/>
      </p:nvGrpSpPr>
      <p:grpSpPr>
        <a:xfrm>
          <a:off x="0" y="0"/>
          <a:ext cx="0" cy="0"/>
          <a:chOff x="0" y="0"/>
          <a:chExt cx="0" cy="0"/>
        </a:xfrm>
      </p:grpSpPr>
      <p:cxnSp>
        <p:nvCxnSpPr>
          <p:cNvPr id="193" name="Google Shape;193;p24"/>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94" name="Google Shape;194;p24"/>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95" name="Google Shape;195;p2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96" name="Google Shape;196;p24"/>
          <p:cNvSpPr/>
          <p:nvPr/>
        </p:nvSpPr>
        <p:spPr>
          <a:xfrm>
            <a:off x="9144000" y="2908623"/>
            <a:ext cx="8662088" cy="6615925"/>
          </a:xfrm>
          <a:custGeom>
            <a:rect b="b" l="l" r="r" t="t"/>
            <a:pathLst>
              <a:path extrusionOk="0" h="6615925" w="8662088">
                <a:moveTo>
                  <a:pt x="0" y="0"/>
                </a:moveTo>
                <a:lnTo>
                  <a:pt x="8662088" y="0"/>
                </a:lnTo>
                <a:lnTo>
                  <a:pt x="8662088" y="6615926"/>
                </a:lnTo>
                <a:lnTo>
                  <a:pt x="0" y="6615926"/>
                </a:lnTo>
                <a:lnTo>
                  <a:pt x="0" y="0"/>
                </a:lnTo>
                <a:close/>
              </a:path>
            </a:pathLst>
          </a:custGeom>
          <a:blipFill rotWithShape="1">
            <a:blip r:embed="rId4">
              <a:alphaModFix/>
            </a:blip>
            <a:stretch>
              <a:fillRect b="0" l="0" r="0" t="0"/>
            </a:stretch>
          </a:blipFill>
          <a:ln>
            <a:noFill/>
          </a:ln>
        </p:spPr>
      </p:sp>
      <p:sp>
        <p:nvSpPr>
          <p:cNvPr id="197" name="Google Shape;197;p24"/>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98" name="Google Shape;198;p24"/>
          <p:cNvSpPr/>
          <p:nvPr/>
        </p:nvSpPr>
        <p:spPr>
          <a:xfrm>
            <a:off x="283350" y="3153555"/>
            <a:ext cx="8370120" cy="5461503"/>
          </a:xfrm>
          <a:custGeom>
            <a:rect b="b" l="l" r="r" t="t"/>
            <a:pathLst>
              <a:path extrusionOk="0" h="5461503" w="8370120">
                <a:moveTo>
                  <a:pt x="0" y="0"/>
                </a:moveTo>
                <a:lnTo>
                  <a:pt x="8370120" y="0"/>
                </a:lnTo>
                <a:lnTo>
                  <a:pt x="8370120" y="5461503"/>
                </a:lnTo>
                <a:lnTo>
                  <a:pt x="0" y="5461503"/>
                </a:lnTo>
                <a:lnTo>
                  <a:pt x="0" y="0"/>
                </a:lnTo>
                <a:close/>
              </a:path>
            </a:pathLst>
          </a:custGeom>
          <a:blipFill rotWithShape="1">
            <a:blip r:embed="rId5">
              <a:alphaModFix/>
            </a:blip>
            <a:stretch>
              <a:fillRect b="0" l="0" r="0" t="0"/>
            </a:stretch>
          </a:blipFill>
          <a:ln>
            <a:noFill/>
          </a:ln>
        </p:spPr>
      </p:sp>
      <p:sp>
        <p:nvSpPr>
          <p:cNvPr id="199" name="Google Shape;199;p24"/>
          <p:cNvSpPr txBox="1"/>
          <p:nvPr/>
        </p:nvSpPr>
        <p:spPr>
          <a:xfrm>
            <a:off x="2062723" y="2067682"/>
            <a:ext cx="8664656" cy="54741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Data Summary Statistics </a:t>
            </a:r>
            <a:endParaRPr/>
          </a:p>
        </p:txBody>
      </p:sp>
      <p:sp>
        <p:nvSpPr>
          <p:cNvPr id="200" name="Google Shape;200;p24"/>
          <p:cNvSpPr txBox="1"/>
          <p:nvPr/>
        </p:nvSpPr>
        <p:spPr>
          <a:xfrm>
            <a:off x="9623344" y="2067682"/>
            <a:ext cx="8664656" cy="1109434"/>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Missing Values &amp; Duplicate Value Analysis</a:t>
            </a:r>
            <a:endParaRPr/>
          </a:p>
          <a:p>
            <a:pPr indent="0" lvl="0" marL="0" marR="0" rtl="0" algn="l">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04" name="Shape 204"/>
        <p:cNvGrpSpPr/>
        <p:nvPr/>
      </p:nvGrpSpPr>
      <p:grpSpPr>
        <a:xfrm>
          <a:off x="0" y="0"/>
          <a:ext cx="0" cy="0"/>
          <a:chOff x="0" y="0"/>
          <a:chExt cx="0" cy="0"/>
        </a:xfrm>
      </p:grpSpPr>
      <p:cxnSp>
        <p:nvCxnSpPr>
          <p:cNvPr id="205" name="Google Shape;205;p25"/>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06" name="Google Shape;206;p25"/>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07" name="Google Shape;207;p2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08" name="Google Shape;208;p25"/>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09" name="Google Shape;209;p25"/>
          <p:cNvSpPr txBox="1"/>
          <p:nvPr/>
        </p:nvSpPr>
        <p:spPr>
          <a:xfrm>
            <a:off x="974126" y="930625"/>
            <a:ext cx="16376400" cy="95748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299" u="none" cap="none" strike="noStrike">
                <a:solidFill>
                  <a:srgbClr val="000000"/>
                </a:solidFill>
                <a:latin typeface="Lato"/>
                <a:ea typeface="Lato"/>
                <a:cs typeface="Lato"/>
                <a:sym typeface="Lato"/>
              </a:rPr>
              <a:t>Fitur Utama yang Dimanfaatkan:</a:t>
            </a:r>
            <a:endParaRPr/>
          </a:p>
          <a:p>
            <a:pPr indent="0" lvl="0" marL="0" marR="0" rtl="0" algn="l">
              <a:lnSpc>
                <a:spcPct val="127281"/>
              </a:lnSpc>
              <a:spcBef>
                <a:spcPts val="0"/>
              </a:spcBef>
              <a:spcAft>
                <a:spcPts val="0"/>
              </a:spcAft>
              <a:buNone/>
            </a:pPr>
            <a:r>
              <a:t/>
            </a:r>
            <a:endParaRPr b="1" i="0" sz="3299" u="none" cap="none" strike="noStrike">
              <a:solidFill>
                <a:srgbClr val="000000"/>
              </a:solidFill>
              <a:latin typeface="Lato"/>
              <a:ea typeface="Lato"/>
              <a:cs typeface="Lato"/>
              <a:sym typeface="Lato"/>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Date, Store ID, Product ID</a:t>
            </a:r>
            <a:r>
              <a:rPr b="0" i="0" lang="en-US" sz="2999" u="none" cap="none" strike="noStrike">
                <a:solidFill>
                  <a:srgbClr val="000000"/>
                </a:solidFill>
                <a:latin typeface="Lato"/>
                <a:ea typeface="Lato"/>
                <a:cs typeface="Lato"/>
                <a:sym typeface="Lato"/>
              </a:rPr>
              <a:t>: Kunci utama yang digunakan untuk menggabungkan dan melacak kinerja di berbagai segmen.</a:t>
            </a:r>
            <a:endParaRPr/>
          </a:p>
          <a:p>
            <a:pPr indent="-323848" lvl="1" marL="647695" marR="0" rtl="0" algn="l">
              <a:lnSpc>
                <a:spcPct val="140013"/>
              </a:lnSpc>
              <a:spcBef>
                <a:spcPts val="0"/>
              </a:spcBef>
              <a:spcAft>
                <a:spcPts val="0"/>
              </a:spcAft>
              <a:buClr>
                <a:srgbClr val="000000"/>
              </a:buClr>
              <a:buSzPts val="2999"/>
              <a:buFont typeface="Arial"/>
              <a:buChar char="•"/>
            </a:pPr>
            <a:r>
              <a:rPr b="1" i="1" lang="en-US" sz="2999" u="sng" cap="none" strike="noStrike">
                <a:solidFill>
                  <a:srgbClr val="000000"/>
                </a:solidFill>
                <a:latin typeface="Lato"/>
                <a:ea typeface="Lato"/>
                <a:cs typeface="Lato"/>
                <a:sym typeface="Lato"/>
              </a:rPr>
              <a:t>Demand (Variabel Target)</a:t>
            </a:r>
            <a:r>
              <a:rPr b="0" i="0" lang="en-US" sz="2999" u="none" cap="none" strike="noStrike">
                <a:solidFill>
                  <a:srgbClr val="000000"/>
                </a:solidFill>
                <a:latin typeface="Lato"/>
                <a:ea typeface="Lato"/>
                <a:cs typeface="Lato"/>
                <a:sym typeface="Lato"/>
              </a:rPr>
              <a:t>: Perkiraan permintaan harian untuk setiap produk, yang ingin diprediksi oleh model kami.</a:t>
            </a:r>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Units Sold, Inventory Level</a:t>
            </a:r>
            <a:r>
              <a:rPr b="0" i="0" lang="en-US" sz="2999" u="none" cap="none" strike="noStrike">
                <a:solidFill>
                  <a:srgbClr val="000000"/>
                </a:solidFill>
                <a:latin typeface="Lato"/>
                <a:ea typeface="Lato"/>
                <a:cs typeface="Lato"/>
                <a:sym typeface="Lato"/>
              </a:rPr>
              <a:t>: Indikator internal kritis kinerja stok dan kecepatan penjualan.</a:t>
            </a:r>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Price, Discount, Promotion</a:t>
            </a:r>
            <a:r>
              <a:rPr b="0" i="0" lang="en-US" sz="2999" u="none" cap="none" strike="noStrike">
                <a:solidFill>
                  <a:srgbClr val="000000"/>
                </a:solidFill>
                <a:latin typeface="Lato"/>
                <a:ea typeface="Lato"/>
                <a:cs typeface="Lato"/>
                <a:sym typeface="Lato"/>
              </a:rPr>
              <a:t>: Tuas keuangan utama yang secara langsung memengaruhi keputusan pembelian pelanggan.</a:t>
            </a:r>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Weather Condition, Seasonality</a:t>
            </a:r>
            <a:r>
              <a:rPr b="0" i="0" lang="en-US" sz="2999" u="none" cap="none" strike="noStrike">
                <a:solidFill>
                  <a:srgbClr val="000000"/>
                </a:solidFill>
                <a:latin typeface="Lato"/>
                <a:ea typeface="Lato"/>
                <a:cs typeface="Lato"/>
                <a:sym typeface="Lato"/>
              </a:rPr>
              <a:t>: Faktor eksternal yang membantu model memahami pola penjualan kontekstual.</a:t>
            </a:r>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Competitor Pricing</a:t>
            </a:r>
            <a:r>
              <a:rPr b="0" i="0" lang="en-US" sz="2999" u="none" cap="none" strike="noStrike">
                <a:solidFill>
                  <a:srgbClr val="000000"/>
                </a:solidFill>
                <a:latin typeface="Lato"/>
                <a:ea typeface="Lato"/>
                <a:cs typeface="Lato"/>
                <a:sym typeface="Lato"/>
              </a:rPr>
              <a:t>: Memberikan gambaran tentang lanskap kompetitif.</a:t>
            </a:r>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Epidemic</a:t>
            </a:r>
            <a:r>
              <a:rPr b="0" i="0" lang="en-US" sz="2999" u="none" cap="none" strike="noStrike">
                <a:solidFill>
                  <a:srgbClr val="000000"/>
                </a:solidFill>
                <a:latin typeface="Lato"/>
                <a:ea typeface="Lato"/>
                <a:cs typeface="Lato"/>
                <a:sym typeface="Lato"/>
              </a:rPr>
              <a:t>: Bendera biner unik untuk membantu model belajar dari periode gangguan pasar yang signifikan, seperti pandemi.</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13" name="Shape 213"/>
        <p:cNvGrpSpPr/>
        <p:nvPr/>
      </p:nvGrpSpPr>
      <p:grpSpPr>
        <a:xfrm>
          <a:off x="0" y="0"/>
          <a:ext cx="0" cy="0"/>
          <a:chOff x="0" y="0"/>
          <a:chExt cx="0" cy="0"/>
        </a:xfrm>
      </p:grpSpPr>
      <p:cxnSp>
        <p:nvCxnSpPr>
          <p:cNvPr id="214" name="Google Shape;214;p26"/>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15" name="Google Shape;215;p26"/>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16" name="Google Shape;216;p2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17" name="Google Shape;217;p26"/>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18" name="Google Shape;218;p26"/>
          <p:cNvSpPr txBox="1"/>
          <p:nvPr/>
        </p:nvSpPr>
        <p:spPr>
          <a:xfrm>
            <a:off x="724119" y="726000"/>
            <a:ext cx="16839900" cy="101472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099" u="none" cap="none" strike="noStrike">
                <a:solidFill>
                  <a:srgbClr val="000000"/>
                </a:solidFill>
                <a:latin typeface="Lato"/>
                <a:ea typeface="Lato"/>
                <a:cs typeface="Lato"/>
                <a:sym typeface="Lato"/>
              </a:rPr>
              <a:t>Alasan Pemilihan Strategis:</a:t>
            </a:r>
            <a:endParaRPr b="1" i="0" sz="3099" u="none" cap="none" strike="noStrike">
              <a:solidFill>
                <a:srgbClr val="000000"/>
              </a:solidFill>
              <a:latin typeface="Lato"/>
              <a:ea typeface="Lato"/>
              <a:cs typeface="Lato"/>
              <a:sym typeface="Lato"/>
            </a:endParaRPr>
          </a:p>
          <a:p>
            <a:pPr indent="-311148" lvl="1" marL="647695" marR="0" rtl="0" algn="l">
              <a:lnSpc>
                <a:spcPct val="140013"/>
              </a:lnSpc>
              <a:spcBef>
                <a:spcPts val="0"/>
              </a:spcBef>
              <a:spcAft>
                <a:spcPts val="0"/>
              </a:spcAft>
              <a:buClr>
                <a:srgbClr val="000000"/>
              </a:buClr>
              <a:buSzPts val="2799"/>
              <a:buFont typeface="Arial"/>
              <a:buChar char="•"/>
            </a:pPr>
            <a:r>
              <a:rPr b="1" i="0" lang="en-US" sz="2799" u="none" cap="none" strike="noStrike">
                <a:solidFill>
                  <a:srgbClr val="000000"/>
                </a:solidFill>
                <a:latin typeface="Lato"/>
                <a:ea typeface="Lato"/>
                <a:cs typeface="Lato"/>
                <a:sym typeface="Lato"/>
              </a:rPr>
              <a:t>Kelengkapan Data Granular:</a:t>
            </a:r>
            <a:endParaRPr sz="1200"/>
          </a:p>
          <a:p>
            <a:pPr indent="0" lvl="0" marL="0" marR="0" rtl="0" algn="l">
              <a:lnSpc>
                <a:spcPct val="140013"/>
              </a:lnSpc>
              <a:spcBef>
                <a:spcPts val="0"/>
              </a:spcBef>
              <a:spcAft>
                <a:spcPts val="0"/>
              </a:spcAft>
              <a:buNone/>
            </a:pPr>
            <a:r>
              <a:rPr b="0" i="0" lang="en-US" sz="2799" u="none" cap="none" strike="noStrike">
                <a:solidFill>
                  <a:srgbClr val="000000"/>
                </a:solidFill>
                <a:latin typeface="Lato"/>
                <a:ea typeface="Lato"/>
                <a:cs typeface="Lato"/>
                <a:sym typeface="Lato"/>
              </a:rPr>
              <a:t>Menyediakan data pada level paling detail yang kami butuhkan: penjualan harian untuk setiap produk di setiap toko. Granularitas ini sangat penting untuk analisis deret waktu (</a:t>
            </a:r>
            <a:r>
              <a:rPr b="0" i="1" lang="en-US" sz="2799" u="none" cap="none" strike="noStrike">
                <a:solidFill>
                  <a:srgbClr val="000000"/>
                </a:solidFill>
                <a:latin typeface="Lato"/>
                <a:ea typeface="Lato"/>
                <a:cs typeface="Lato"/>
                <a:sym typeface="Lato"/>
              </a:rPr>
              <a:t>time-series</a:t>
            </a:r>
            <a:r>
              <a:rPr b="0" i="0" lang="en-US" sz="2799" u="none" cap="none" strike="noStrike">
                <a:solidFill>
                  <a:srgbClr val="000000"/>
                </a:solidFill>
                <a:latin typeface="Lato"/>
                <a:ea typeface="Lato"/>
                <a:cs typeface="Lato"/>
                <a:sym typeface="Lato"/>
              </a:rPr>
              <a:t>) dan rekayasa fitur seperti </a:t>
            </a:r>
            <a:r>
              <a:rPr b="0" i="1" lang="en-US" sz="2799" u="none" cap="none" strike="noStrike">
                <a:solidFill>
                  <a:srgbClr val="000000"/>
                </a:solidFill>
                <a:latin typeface="Lato"/>
                <a:ea typeface="Lato"/>
                <a:cs typeface="Lato"/>
                <a:sym typeface="Lato"/>
              </a:rPr>
              <a:t>lag </a:t>
            </a:r>
            <a:r>
              <a:rPr b="0" i="0" lang="en-US" sz="2799" u="none" cap="none" strike="noStrike">
                <a:solidFill>
                  <a:srgbClr val="000000"/>
                </a:solidFill>
                <a:latin typeface="Lato"/>
                <a:ea typeface="Lato"/>
                <a:cs typeface="Lato"/>
                <a:sym typeface="Lato"/>
              </a:rPr>
              <a:t>dan </a:t>
            </a:r>
            <a:r>
              <a:rPr b="0" i="1" lang="en-US" sz="2799" u="none" cap="none" strike="noStrike">
                <a:solidFill>
                  <a:srgbClr val="000000"/>
                </a:solidFill>
                <a:latin typeface="Lato"/>
                <a:ea typeface="Lato"/>
                <a:cs typeface="Lato"/>
                <a:sym typeface="Lato"/>
              </a:rPr>
              <a:t>rolling window</a:t>
            </a:r>
            <a:r>
              <a:rPr b="0" i="0" lang="en-US" sz="2799" u="none" cap="none" strike="noStrike">
                <a:solidFill>
                  <a:srgbClr val="000000"/>
                </a:solidFill>
                <a:latin typeface="Lato"/>
                <a:ea typeface="Lato"/>
                <a:cs typeface="Lato"/>
                <a:sym typeface="Lato"/>
              </a:rPr>
              <a:t>.</a:t>
            </a:r>
            <a:endParaRPr sz="1200"/>
          </a:p>
          <a:p>
            <a:pPr indent="-311148" lvl="1" marL="647695" marR="0" rtl="0" algn="l">
              <a:lnSpc>
                <a:spcPct val="140013"/>
              </a:lnSpc>
              <a:spcBef>
                <a:spcPts val="0"/>
              </a:spcBef>
              <a:spcAft>
                <a:spcPts val="0"/>
              </a:spcAft>
              <a:buClr>
                <a:srgbClr val="000000"/>
              </a:buClr>
              <a:buSzPts val="2799"/>
              <a:buFont typeface="Arial"/>
              <a:buChar char="•"/>
            </a:pPr>
            <a:r>
              <a:rPr b="1" i="0" lang="en-US" sz="2799" u="none" cap="none" strike="noStrike">
                <a:solidFill>
                  <a:srgbClr val="000000"/>
                </a:solidFill>
                <a:latin typeface="Lato"/>
                <a:ea typeface="Lato"/>
                <a:cs typeface="Lato"/>
                <a:sym typeface="Lato"/>
              </a:rPr>
              <a:t>Mengandung Variabel Target Fundamental:</a:t>
            </a:r>
            <a:endParaRPr sz="1200"/>
          </a:p>
          <a:p>
            <a:pPr indent="0" lvl="0" marL="0" marR="0" rtl="0" algn="l">
              <a:lnSpc>
                <a:spcPct val="140013"/>
              </a:lnSpc>
              <a:spcBef>
                <a:spcPts val="0"/>
              </a:spcBef>
              <a:spcAft>
                <a:spcPts val="0"/>
              </a:spcAft>
              <a:buNone/>
            </a:pPr>
            <a:r>
              <a:rPr b="0" i="0" lang="en-US" sz="2799" u="none" cap="none" strike="noStrike">
                <a:solidFill>
                  <a:srgbClr val="000000"/>
                </a:solidFill>
                <a:latin typeface="Lato"/>
                <a:ea typeface="Lato"/>
                <a:cs typeface="Lato"/>
                <a:sym typeface="Lato"/>
              </a:rPr>
              <a:t>Secara eksplisit menyediakan kolom </a:t>
            </a:r>
            <a:r>
              <a:rPr b="0" i="1" lang="en-US" sz="2799" u="none" cap="none" strike="noStrike">
                <a:solidFill>
                  <a:srgbClr val="000000"/>
                </a:solidFill>
                <a:latin typeface="Lato"/>
                <a:ea typeface="Lato"/>
                <a:cs typeface="Lato"/>
                <a:sym typeface="Lato"/>
              </a:rPr>
              <a:t>Demand </a:t>
            </a:r>
            <a:r>
              <a:rPr b="0" i="0" lang="en-US" sz="2799" u="none" cap="none" strike="noStrike">
                <a:solidFill>
                  <a:srgbClr val="000000"/>
                </a:solidFill>
                <a:latin typeface="Lato"/>
                <a:ea typeface="Lato"/>
                <a:cs typeface="Lato"/>
                <a:sym typeface="Lato"/>
              </a:rPr>
              <a:t>dan </a:t>
            </a:r>
            <a:r>
              <a:rPr b="0" i="1" lang="en-US" sz="2799" u="none" cap="none" strike="noStrike">
                <a:solidFill>
                  <a:srgbClr val="000000"/>
                </a:solidFill>
                <a:latin typeface="Lato"/>
                <a:ea typeface="Lato"/>
                <a:cs typeface="Lato"/>
                <a:sym typeface="Lato"/>
              </a:rPr>
              <a:t>Units Sold</a:t>
            </a:r>
            <a:r>
              <a:rPr b="0" i="0" lang="en-US" sz="2799" u="none" cap="none" strike="noStrike">
                <a:solidFill>
                  <a:srgbClr val="000000"/>
                </a:solidFill>
                <a:latin typeface="Lato"/>
                <a:ea typeface="Lato"/>
                <a:cs typeface="Lato"/>
                <a:sym typeface="Lato"/>
              </a:rPr>
              <a:t>, yang merupakan variabel target yang akan kami prediksi. Ini adalah alasan utama dataset ini menjadi fondasi proyek.</a:t>
            </a:r>
            <a:endParaRPr sz="1200"/>
          </a:p>
          <a:p>
            <a:pPr indent="-311148" lvl="1" marL="647695" marR="0" rtl="0" algn="l">
              <a:lnSpc>
                <a:spcPct val="140013"/>
              </a:lnSpc>
              <a:spcBef>
                <a:spcPts val="0"/>
              </a:spcBef>
              <a:spcAft>
                <a:spcPts val="0"/>
              </a:spcAft>
              <a:buClr>
                <a:srgbClr val="000000"/>
              </a:buClr>
              <a:buSzPts val="2799"/>
              <a:buFont typeface="Arial"/>
              <a:buChar char="•"/>
            </a:pPr>
            <a:r>
              <a:rPr b="1" i="0" lang="en-US" sz="2799" u="none" cap="none" strike="noStrike">
                <a:solidFill>
                  <a:srgbClr val="000000"/>
                </a:solidFill>
                <a:latin typeface="Lato"/>
                <a:ea typeface="Lato"/>
                <a:cs typeface="Lato"/>
                <a:sym typeface="Lato"/>
              </a:rPr>
              <a:t>Kaya akan Fitur Internal yang Dapat Ditindaklanjuti:</a:t>
            </a:r>
            <a:endParaRPr sz="1200"/>
          </a:p>
          <a:p>
            <a:pPr indent="0" lvl="0" marL="0" marR="0" rtl="0" algn="l">
              <a:lnSpc>
                <a:spcPct val="140013"/>
              </a:lnSpc>
              <a:spcBef>
                <a:spcPts val="0"/>
              </a:spcBef>
              <a:spcAft>
                <a:spcPts val="0"/>
              </a:spcAft>
              <a:buNone/>
            </a:pPr>
            <a:r>
              <a:rPr b="0" i="0" lang="en-US" sz="2799" u="none" cap="none" strike="noStrike">
                <a:solidFill>
                  <a:srgbClr val="000000"/>
                </a:solidFill>
                <a:latin typeface="Lato"/>
                <a:ea typeface="Lato"/>
                <a:cs typeface="Lato"/>
                <a:sym typeface="Lato"/>
              </a:rPr>
              <a:t>Berisi fitur-fitur operasional inti yang secara langsung berada dalam kendali bisnis, seperti Inventory </a:t>
            </a:r>
            <a:r>
              <a:rPr b="0" i="1" lang="en-US" sz="2799" u="none" cap="none" strike="noStrike">
                <a:solidFill>
                  <a:srgbClr val="000000"/>
                </a:solidFill>
                <a:latin typeface="Lato"/>
                <a:ea typeface="Lato"/>
                <a:cs typeface="Lato"/>
                <a:sym typeface="Lato"/>
              </a:rPr>
              <a:t>Level, Price, Discount</a:t>
            </a:r>
            <a:r>
              <a:rPr b="0" i="0" lang="en-US" sz="2799" u="none" cap="none" strike="noStrike">
                <a:solidFill>
                  <a:srgbClr val="000000"/>
                </a:solidFill>
                <a:latin typeface="Lato"/>
                <a:ea typeface="Lato"/>
                <a:cs typeface="Lato"/>
                <a:sym typeface="Lato"/>
              </a:rPr>
              <a:t>, dan </a:t>
            </a:r>
            <a:r>
              <a:rPr b="0" i="1" lang="en-US" sz="2799" u="none" cap="none" strike="noStrike">
                <a:solidFill>
                  <a:srgbClr val="000000"/>
                </a:solidFill>
                <a:latin typeface="Lato"/>
                <a:ea typeface="Lato"/>
                <a:cs typeface="Lato"/>
                <a:sym typeface="Lato"/>
              </a:rPr>
              <a:t>Promotion</a:t>
            </a:r>
            <a:r>
              <a:rPr b="0" i="0" lang="en-US" sz="2799" u="none" cap="none" strike="noStrike">
                <a:solidFill>
                  <a:srgbClr val="000000"/>
                </a:solidFill>
                <a:latin typeface="Lato"/>
                <a:ea typeface="Lato"/>
                <a:cs typeface="Lato"/>
                <a:sym typeface="Lato"/>
              </a:rPr>
              <a:t>. Fitur-fitur ini adalah tuas utama yang digunakan manajemen ritel untuk mempengaruhi penjualan secara langsung.</a:t>
            </a:r>
            <a:endParaRPr sz="1200"/>
          </a:p>
          <a:p>
            <a:pPr indent="-311148" lvl="1" marL="647695" marR="0" rtl="0" algn="l">
              <a:lnSpc>
                <a:spcPct val="140013"/>
              </a:lnSpc>
              <a:spcBef>
                <a:spcPts val="0"/>
              </a:spcBef>
              <a:spcAft>
                <a:spcPts val="0"/>
              </a:spcAft>
              <a:buClr>
                <a:srgbClr val="000000"/>
              </a:buClr>
              <a:buSzPts val="2799"/>
              <a:buFont typeface="Arial"/>
              <a:buChar char="•"/>
            </a:pPr>
            <a:r>
              <a:rPr b="1" i="0" lang="en-US" sz="2799" u="none" cap="none" strike="noStrike">
                <a:solidFill>
                  <a:srgbClr val="000000"/>
                </a:solidFill>
                <a:latin typeface="Lato"/>
                <a:ea typeface="Lato"/>
                <a:cs typeface="Lato"/>
                <a:sym typeface="Lato"/>
              </a:rPr>
              <a:t>Konteks Tambahan yang Unik:</a:t>
            </a:r>
            <a:endParaRPr sz="1200"/>
          </a:p>
          <a:p>
            <a:pPr indent="0" lvl="0" marL="0" marR="0" rtl="0" algn="l">
              <a:lnSpc>
                <a:spcPct val="140013"/>
              </a:lnSpc>
              <a:spcBef>
                <a:spcPts val="0"/>
              </a:spcBef>
              <a:spcAft>
                <a:spcPts val="0"/>
              </a:spcAft>
              <a:buNone/>
            </a:pPr>
            <a:r>
              <a:rPr b="0" i="0" lang="en-US" sz="2799" u="none" cap="none" strike="noStrike">
                <a:solidFill>
                  <a:srgbClr val="000000"/>
                </a:solidFill>
                <a:latin typeface="Lato"/>
                <a:ea typeface="Lato"/>
                <a:cs typeface="Lato"/>
                <a:sym typeface="Lato"/>
              </a:rPr>
              <a:t>Adanya fitur seperti </a:t>
            </a:r>
            <a:r>
              <a:rPr b="0" i="1" lang="en-US" sz="2799" u="none" cap="none" strike="noStrike">
                <a:solidFill>
                  <a:srgbClr val="000000"/>
                </a:solidFill>
                <a:latin typeface="Lato"/>
                <a:ea typeface="Lato"/>
                <a:cs typeface="Lato"/>
                <a:sym typeface="Lato"/>
              </a:rPr>
              <a:t>Weather Condition</a:t>
            </a:r>
            <a:r>
              <a:rPr b="0" i="0" lang="en-US" sz="2799" u="none" cap="none" strike="noStrike">
                <a:solidFill>
                  <a:srgbClr val="000000"/>
                </a:solidFill>
                <a:latin typeface="Lato"/>
                <a:ea typeface="Lato"/>
                <a:cs typeface="Lato"/>
                <a:sym typeface="Lato"/>
              </a:rPr>
              <a:t> dan terutama </a:t>
            </a:r>
            <a:r>
              <a:rPr b="0" i="1" lang="en-US" sz="2799" u="none" cap="none" strike="noStrike">
                <a:solidFill>
                  <a:srgbClr val="000000"/>
                </a:solidFill>
                <a:latin typeface="Lato"/>
                <a:ea typeface="Lato"/>
                <a:cs typeface="Lato"/>
                <a:sym typeface="Lato"/>
              </a:rPr>
              <a:t>Epidemic </a:t>
            </a:r>
            <a:r>
              <a:rPr b="0" i="0" lang="en-US" sz="2799" u="none" cap="none" strike="noStrike">
                <a:solidFill>
                  <a:srgbClr val="000000"/>
                </a:solidFill>
                <a:latin typeface="Lato"/>
                <a:ea typeface="Lato"/>
                <a:cs typeface="Lato"/>
                <a:sym typeface="Lato"/>
              </a:rPr>
              <a:t>memberikan nilai tambah yang luar biasa. Fitur </a:t>
            </a:r>
            <a:r>
              <a:rPr b="0" i="1" lang="en-US" sz="2799" u="none" cap="none" strike="noStrike">
                <a:solidFill>
                  <a:srgbClr val="000000"/>
                </a:solidFill>
                <a:latin typeface="Lato"/>
                <a:ea typeface="Lato"/>
                <a:cs typeface="Lato"/>
                <a:sym typeface="Lato"/>
              </a:rPr>
              <a:t>Epidemic </a:t>
            </a:r>
            <a:r>
              <a:rPr b="0" i="0" lang="en-US" sz="2799" u="none" cap="none" strike="noStrike">
                <a:solidFill>
                  <a:srgbClr val="000000"/>
                </a:solidFill>
                <a:latin typeface="Lato"/>
                <a:ea typeface="Lato"/>
                <a:cs typeface="Lato"/>
                <a:sym typeface="Lato"/>
              </a:rPr>
              <a:t>memungkinkan model untuk belajar dari anomali atau periode disrupsi besar, membuatnya lebih tangguh (</a:t>
            </a:r>
            <a:r>
              <a:rPr b="0" i="1" lang="en-US" sz="2799" u="none" cap="none" strike="noStrike">
                <a:solidFill>
                  <a:srgbClr val="000000"/>
                </a:solidFill>
                <a:latin typeface="Lato"/>
                <a:ea typeface="Lato"/>
                <a:cs typeface="Lato"/>
                <a:sym typeface="Lato"/>
              </a:rPr>
              <a:t>robust</a:t>
            </a:r>
            <a:r>
              <a:rPr b="0" i="0" lang="en-US" sz="2799" u="none" cap="none" strike="noStrike">
                <a:solidFill>
                  <a:srgbClr val="000000"/>
                </a:solidFill>
                <a:latin typeface="Lato"/>
                <a:ea typeface="Lato"/>
                <a:cs typeface="Lato"/>
                <a:sym typeface="Lato"/>
              </a:rPr>
              <a:t>) terhadap kejadian tak terduga di masa depan.</a:t>
            </a:r>
            <a:endParaRPr sz="1200"/>
          </a:p>
          <a:p>
            <a:pPr indent="0" lvl="0" marL="0" marR="0" rtl="0" algn="l">
              <a:lnSpc>
                <a:spcPct val="140013"/>
              </a:lnSpc>
              <a:spcBef>
                <a:spcPts val="0"/>
              </a:spcBef>
              <a:spcAft>
                <a:spcPts val="0"/>
              </a:spcAft>
              <a:buNone/>
            </a:pPr>
            <a:r>
              <a:t/>
            </a:r>
            <a:endParaRPr b="0" i="0" sz="2799" u="none" cap="none" strike="noStrike">
              <a:solidFill>
                <a:srgbClr val="000000"/>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22" name="Shape 222"/>
        <p:cNvGrpSpPr/>
        <p:nvPr/>
      </p:nvGrpSpPr>
      <p:grpSpPr>
        <a:xfrm>
          <a:off x="0" y="0"/>
          <a:ext cx="0" cy="0"/>
          <a:chOff x="0" y="0"/>
          <a:chExt cx="0" cy="0"/>
        </a:xfrm>
      </p:grpSpPr>
      <p:cxnSp>
        <p:nvCxnSpPr>
          <p:cNvPr id="223" name="Google Shape;223;p27"/>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24" name="Google Shape;224;p27"/>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25" name="Google Shape;225;p2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26" name="Google Shape;226;p27"/>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27" name="Google Shape;227;p27"/>
          <p:cNvSpPr txBox="1"/>
          <p:nvPr/>
        </p:nvSpPr>
        <p:spPr>
          <a:xfrm>
            <a:off x="1980724" y="4257849"/>
            <a:ext cx="14326500" cy="2514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2.2. Dataset 2: Retail Sales Data with Seasonal Trends &amp; Marketing (Data Konteks Pemasaran)</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
        <p:nvSpPr>
          <p:cNvPr id="228" name="Google Shape;228;p27"/>
          <p:cNvSpPr txBox="1"/>
          <p:nvPr/>
        </p:nvSpPr>
        <p:spPr>
          <a:xfrm>
            <a:off x="1812705" y="6239368"/>
            <a:ext cx="14662589" cy="1028701"/>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1" lang="en-US" sz="2999" u="sng" cap="none" strike="noStrike">
                <a:solidFill>
                  <a:schemeClr val="hlink"/>
                </a:solidFill>
                <a:latin typeface="Lato"/>
                <a:ea typeface="Lato"/>
                <a:cs typeface="Lato"/>
                <a:sym typeface="Lato"/>
                <a:hlinkClick r:id="rId4"/>
              </a:rPr>
              <a:t>https://www.kaggle.com/datasets/abdullah0a/retail-sales-data-with-seasonal-trends-and-marketing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32" name="Shape 232"/>
        <p:cNvGrpSpPr/>
        <p:nvPr/>
      </p:nvGrpSpPr>
      <p:grpSpPr>
        <a:xfrm>
          <a:off x="0" y="0"/>
          <a:ext cx="0" cy="0"/>
          <a:chOff x="0" y="0"/>
          <a:chExt cx="0" cy="0"/>
        </a:xfrm>
      </p:grpSpPr>
      <p:cxnSp>
        <p:nvCxnSpPr>
          <p:cNvPr id="233" name="Google Shape;233;p28"/>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34" name="Google Shape;234;p28"/>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35" name="Google Shape;235;p2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36" name="Google Shape;236;p28"/>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37" name="Google Shape;237;p28"/>
          <p:cNvSpPr txBox="1"/>
          <p:nvPr/>
        </p:nvSpPr>
        <p:spPr>
          <a:xfrm>
            <a:off x="1812705" y="2398848"/>
            <a:ext cx="14662589" cy="6267451"/>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Sementara dataset pertama kami menyediakan detail operasional, dataset kedua ini menawarkan pandangan tingkat yang lebih tinggi tentang lingkungan pemasaran dan penjualan. Kontribusi utamanya adalah penyertaan pengeluaran pemasaran, memungkinkan model kami untuk mengukur dampak upaya periklanan terhadap penjualan.</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rPr b="1" i="0" lang="en-US" sz="2999" u="none" cap="none" strike="noStrike">
                <a:solidFill>
                  <a:srgbClr val="000000"/>
                </a:solidFill>
                <a:latin typeface="Lato"/>
                <a:ea typeface="Lato"/>
                <a:cs typeface="Lato"/>
                <a:sym typeface="Lato"/>
              </a:rPr>
              <a:t>Peran dalam Proyek:</a:t>
            </a:r>
            <a:endParaRPr/>
          </a:p>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Untuk memperkaya dataset master kami dengan intelijen pemasaran yang krusial. Dengan menggabungkan data ini, kami dapat menganalisis laba atas investasi untuk kampanye pemasaran dan memahami bagaimana pengeluaran pemasaran, bersama dengan faktor-faktor lain seperti hari libur dan diskon, mendorong permintaan.</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41" name="Shape 241"/>
        <p:cNvGrpSpPr/>
        <p:nvPr/>
      </p:nvGrpSpPr>
      <p:grpSpPr>
        <a:xfrm>
          <a:off x="0" y="0"/>
          <a:ext cx="0" cy="0"/>
          <a:chOff x="0" y="0"/>
          <a:chExt cx="0" cy="0"/>
        </a:xfrm>
      </p:grpSpPr>
      <p:cxnSp>
        <p:nvCxnSpPr>
          <p:cNvPr id="242" name="Google Shape;242;p29"/>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43" name="Google Shape;243;p29"/>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44" name="Google Shape;244;p2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45" name="Google Shape;245;p29"/>
          <p:cNvSpPr/>
          <p:nvPr/>
        </p:nvSpPr>
        <p:spPr>
          <a:xfrm>
            <a:off x="429843" y="814260"/>
            <a:ext cx="7159042" cy="6120088"/>
          </a:xfrm>
          <a:custGeom>
            <a:rect b="b" l="l" r="r" t="t"/>
            <a:pathLst>
              <a:path extrusionOk="0" h="6120088" w="7159042">
                <a:moveTo>
                  <a:pt x="0" y="0"/>
                </a:moveTo>
                <a:lnTo>
                  <a:pt x="7159042" y="0"/>
                </a:lnTo>
                <a:lnTo>
                  <a:pt x="7159042" y="6120087"/>
                </a:lnTo>
                <a:lnTo>
                  <a:pt x="0" y="6120087"/>
                </a:lnTo>
                <a:lnTo>
                  <a:pt x="0" y="0"/>
                </a:lnTo>
                <a:close/>
              </a:path>
            </a:pathLst>
          </a:custGeom>
          <a:blipFill rotWithShape="1">
            <a:blip r:embed="rId4">
              <a:alphaModFix/>
            </a:blip>
            <a:stretch>
              <a:fillRect b="0" l="0" r="0" t="0"/>
            </a:stretch>
          </a:blipFill>
          <a:ln>
            <a:noFill/>
          </a:ln>
        </p:spPr>
      </p:sp>
      <p:sp>
        <p:nvSpPr>
          <p:cNvPr id="246" name="Google Shape;246;p29"/>
          <p:cNvSpPr/>
          <p:nvPr/>
        </p:nvSpPr>
        <p:spPr>
          <a:xfrm>
            <a:off x="1367304" y="7124847"/>
            <a:ext cx="16070366" cy="3113633"/>
          </a:xfrm>
          <a:custGeom>
            <a:rect b="b" l="l" r="r" t="t"/>
            <a:pathLst>
              <a:path extrusionOk="0" h="3113633" w="16070366">
                <a:moveTo>
                  <a:pt x="0" y="0"/>
                </a:moveTo>
                <a:lnTo>
                  <a:pt x="16070367" y="0"/>
                </a:lnTo>
                <a:lnTo>
                  <a:pt x="16070367" y="3113634"/>
                </a:lnTo>
                <a:lnTo>
                  <a:pt x="0" y="3113634"/>
                </a:lnTo>
                <a:lnTo>
                  <a:pt x="0" y="0"/>
                </a:lnTo>
                <a:close/>
              </a:path>
            </a:pathLst>
          </a:custGeom>
          <a:blipFill rotWithShape="1">
            <a:blip r:embed="rId5">
              <a:alphaModFix/>
            </a:blip>
            <a:stretch>
              <a:fillRect b="0" l="0" r="0" t="0"/>
            </a:stretch>
          </a:blipFill>
          <a:ln>
            <a:noFill/>
          </a:ln>
        </p:spPr>
      </p:sp>
      <p:sp>
        <p:nvSpPr>
          <p:cNvPr id="247" name="Google Shape;247;p29"/>
          <p:cNvSpPr txBox="1"/>
          <p:nvPr/>
        </p:nvSpPr>
        <p:spPr>
          <a:xfrm>
            <a:off x="10654362" y="3284440"/>
            <a:ext cx="3493871" cy="1109434"/>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Data Information </a:t>
            </a:r>
            <a:endParaRPr/>
          </a:p>
          <a:p>
            <a:pPr indent="0" lvl="0" marL="0" marR="0" rtl="0" algn="l">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
        <p:nvSpPr>
          <p:cNvPr id="248" name="Google Shape;248;p29"/>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52" name="Shape 252"/>
        <p:cNvGrpSpPr/>
        <p:nvPr/>
      </p:nvGrpSpPr>
      <p:grpSpPr>
        <a:xfrm>
          <a:off x="0" y="0"/>
          <a:ext cx="0" cy="0"/>
          <a:chOff x="0" y="0"/>
          <a:chExt cx="0" cy="0"/>
        </a:xfrm>
      </p:grpSpPr>
      <p:cxnSp>
        <p:nvCxnSpPr>
          <p:cNvPr id="253" name="Google Shape;253;p30"/>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54" name="Google Shape;254;p30"/>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55" name="Google Shape;255;p3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56" name="Google Shape;256;p30"/>
          <p:cNvSpPr/>
          <p:nvPr/>
        </p:nvSpPr>
        <p:spPr>
          <a:xfrm>
            <a:off x="213939" y="3177116"/>
            <a:ext cx="8930061" cy="5049737"/>
          </a:xfrm>
          <a:custGeom>
            <a:rect b="b" l="l" r="r" t="t"/>
            <a:pathLst>
              <a:path extrusionOk="0" h="5049737" w="8930061">
                <a:moveTo>
                  <a:pt x="0" y="0"/>
                </a:moveTo>
                <a:lnTo>
                  <a:pt x="8930061" y="0"/>
                </a:lnTo>
                <a:lnTo>
                  <a:pt x="8930061" y="5049736"/>
                </a:lnTo>
                <a:lnTo>
                  <a:pt x="0" y="5049736"/>
                </a:lnTo>
                <a:lnTo>
                  <a:pt x="0" y="0"/>
                </a:lnTo>
                <a:close/>
              </a:path>
            </a:pathLst>
          </a:custGeom>
          <a:blipFill rotWithShape="1">
            <a:blip r:embed="rId4">
              <a:alphaModFix/>
            </a:blip>
            <a:stretch>
              <a:fillRect b="0" l="0" r="0" t="0"/>
            </a:stretch>
          </a:blipFill>
          <a:ln>
            <a:noFill/>
          </a:ln>
        </p:spPr>
      </p:sp>
      <p:sp>
        <p:nvSpPr>
          <p:cNvPr id="257" name="Google Shape;257;p30"/>
          <p:cNvSpPr/>
          <p:nvPr/>
        </p:nvSpPr>
        <p:spPr>
          <a:xfrm>
            <a:off x="9342502" y="3177116"/>
            <a:ext cx="8945498" cy="5594159"/>
          </a:xfrm>
          <a:custGeom>
            <a:rect b="b" l="l" r="r" t="t"/>
            <a:pathLst>
              <a:path extrusionOk="0" h="5594159" w="8945498">
                <a:moveTo>
                  <a:pt x="0" y="0"/>
                </a:moveTo>
                <a:lnTo>
                  <a:pt x="8945498" y="0"/>
                </a:lnTo>
                <a:lnTo>
                  <a:pt x="8945498" y="5594158"/>
                </a:lnTo>
                <a:lnTo>
                  <a:pt x="0" y="5594158"/>
                </a:lnTo>
                <a:lnTo>
                  <a:pt x="0" y="0"/>
                </a:lnTo>
                <a:close/>
              </a:path>
            </a:pathLst>
          </a:custGeom>
          <a:blipFill rotWithShape="1">
            <a:blip r:embed="rId5">
              <a:alphaModFix/>
            </a:blip>
            <a:stretch>
              <a:fillRect b="0" l="0" r="0" t="0"/>
            </a:stretch>
          </a:blipFill>
          <a:ln>
            <a:noFill/>
          </a:ln>
        </p:spPr>
      </p:sp>
      <p:sp>
        <p:nvSpPr>
          <p:cNvPr id="258" name="Google Shape;258;p30"/>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59" name="Google Shape;259;p30"/>
          <p:cNvSpPr txBox="1"/>
          <p:nvPr/>
        </p:nvSpPr>
        <p:spPr>
          <a:xfrm>
            <a:off x="2062723" y="2067682"/>
            <a:ext cx="8664656" cy="54741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Data Summary Statistics </a:t>
            </a:r>
            <a:endParaRPr/>
          </a:p>
        </p:txBody>
      </p:sp>
      <p:sp>
        <p:nvSpPr>
          <p:cNvPr id="260" name="Google Shape;260;p30"/>
          <p:cNvSpPr txBox="1"/>
          <p:nvPr/>
        </p:nvSpPr>
        <p:spPr>
          <a:xfrm>
            <a:off x="9623344" y="2067682"/>
            <a:ext cx="8664656" cy="1109434"/>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Missing Values &amp; Duplicate Value Analysis</a:t>
            </a:r>
            <a:endParaRPr/>
          </a:p>
          <a:p>
            <a:pPr indent="0" lvl="0" marL="0" marR="0" rtl="0" algn="l">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64" name="Shape 264"/>
        <p:cNvGrpSpPr/>
        <p:nvPr/>
      </p:nvGrpSpPr>
      <p:grpSpPr>
        <a:xfrm>
          <a:off x="0" y="0"/>
          <a:ext cx="0" cy="0"/>
          <a:chOff x="0" y="0"/>
          <a:chExt cx="0" cy="0"/>
        </a:xfrm>
      </p:grpSpPr>
      <p:cxnSp>
        <p:nvCxnSpPr>
          <p:cNvPr id="265" name="Google Shape;265;p31"/>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66" name="Google Shape;266;p31"/>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67" name="Google Shape;267;p3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68" name="Google Shape;268;p31"/>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69" name="Google Shape;269;p31"/>
          <p:cNvSpPr txBox="1"/>
          <p:nvPr/>
        </p:nvSpPr>
        <p:spPr>
          <a:xfrm>
            <a:off x="1369320" y="2705875"/>
            <a:ext cx="14662589" cy="5806397"/>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299" u="none" cap="none" strike="noStrike">
                <a:solidFill>
                  <a:srgbClr val="000000"/>
                </a:solidFill>
                <a:latin typeface="Lato"/>
                <a:ea typeface="Lato"/>
                <a:cs typeface="Lato"/>
                <a:sym typeface="Lato"/>
              </a:rPr>
              <a:t>Fitur Utama yang Dimanfaatkan:</a:t>
            </a:r>
            <a:endParaRPr/>
          </a:p>
          <a:p>
            <a:pPr indent="0" lvl="0" marL="0" marR="0" rtl="0" algn="l">
              <a:lnSpc>
                <a:spcPct val="127281"/>
              </a:lnSpc>
              <a:spcBef>
                <a:spcPts val="0"/>
              </a:spcBef>
              <a:spcAft>
                <a:spcPts val="0"/>
              </a:spcAft>
              <a:buNone/>
            </a:pPr>
            <a:r>
              <a:t/>
            </a:r>
            <a:endParaRPr b="1" i="0" sz="3299" u="none" cap="none" strike="noStrike">
              <a:solidFill>
                <a:srgbClr val="000000"/>
              </a:solidFill>
              <a:latin typeface="Lato"/>
              <a:ea typeface="Lato"/>
              <a:cs typeface="Lato"/>
              <a:sym typeface="Lato"/>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Marketing Spend (USD)</a:t>
            </a:r>
            <a:r>
              <a:rPr b="0" i="0" lang="en-US" sz="2999" u="none" cap="none" strike="noStrike">
                <a:solidFill>
                  <a:srgbClr val="000000"/>
                </a:solidFill>
                <a:latin typeface="Lato"/>
                <a:ea typeface="Lato"/>
                <a:cs typeface="Lato"/>
                <a:sym typeface="Lato"/>
              </a:rPr>
              <a:t>: Fitur paling berharga dari dataset ini, memberikan ukuran langsung dari investasi pemasaran.</a:t>
            </a:r>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Sales Revenue (USD)</a:t>
            </a:r>
            <a:r>
              <a:rPr b="0" i="0" lang="en-US" sz="2999" u="none" cap="none" strike="noStrike">
                <a:solidFill>
                  <a:srgbClr val="000000"/>
                </a:solidFill>
                <a:latin typeface="Lato"/>
                <a:ea typeface="Lato"/>
                <a:cs typeface="Lato"/>
                <a:sym typeface="Lato"/>
              </a:rPr>
              <a:t>: Dapat digunakan untuk validasi atau sebagai fitur tambahan untuk menangkap nilai moneter penjualan.</a:t>
            </a:r>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Holiday Effect</a:t>
            </a:r>
            <a:r>
              <a:rPr b="0" i="0" lang="en-US" sz="2999" u="none" cap="none" strike="noStrike">
                <a:solidFill>
                  <a:srgbClr val="000000"/>
                </a:solidFill>
                <a:latin typeface="Lato"/>
                <a:ea typeface="Lato"/>
                <a:cs typeface="Lato"/>
                <a:sym typeface="Lato"/>
              </a:rPr>
              <a:t>: Indikator biner yang berguna untuk membantu model memahami peningkatan penjualan selama periode liburan.</a:t>
            </a:r>
            <a:endParaRPr/>
          </a:p>
          <a:p>
            <a:pPr indent="-323848" lvl="1" marL="647695" marR="0" rtl="0" algn="l">
              <a:lnSpc>
                <a:spcPct val="140013"/>
              </a:lnSpc>
              <a:spcBef>
                <a:spcPts val="0"/>
              </a:spcBef>
              <a:spcAft>
                <a:spcPts val="0"/>
              </a:spcAft>
              <a:buClr>
                <a:srgbClr val="000000"/>
              </a:buClr>
              <a:buSzPts val="2999"/>
              <a:buFont typeface="Arial"/>
              <a:buChar char="•"/>
            </a:pPr>
            <a:r>
              <a:rPr b="0" i="1" lang="en-US" sz="2999" u="sng" cap="none" strike="noStrike">
                <a:solidFill>
                  <a:srgbClr val="000000"/>
                </a:solidFill>
                <a:latin typeface="Lato"/>
                <a:ea typeface="Lato"/>
                <a:cs typeface="Lato"/>
                <a:sym typeface="Lato"/>
              </a:rPr>
              <a:t>Store Location, Product Category</a:t>
            </a:r>
            <a:r>
              <a:rPr b="0" i="0" lang="en-US" sz="2999" u="none" cap="none" strike="noStrike">
                <a:solidFill>
                  <a:srgbClr val="000000"/>
                </a:solidFill>
                <a:latin typeface="Lato"/>
                <a:ea typeface="Lato"/>
                <a:cs typeface="Lato"/>
                <a:sym typeface="Lato"/>
              </a:rPr>
              <a:t>: Memberikan dimensi tambahan untuk segmentasi dan analisis.</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4" name="Shape 94"/>
        <p:cNvGrpSpPr/>
        <p:nvPr/>
      </p:nvGrpSpPr>
      <p:grpSpPr>
        <a:xfrm>
          <a:off x="0" y="0"/>
          <a:ext cx="0" cy="0"/>
          <a:chOff x="0" y="0"/>
          <a:chExt cx="0" cy="0"/>
        </a:xfrm>
      </p:grpSpPr>
      <p:cxnSp>
        <p:nvCxnSpPr>
          <p:cNvPr id="95" name="Google Shape;95;p14"/>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6" name="Google Shape;96;p14"/>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97" name="Google Shape;97;p1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8" name="Google Shape;98;p14"/>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9" name="Google Shape;99;p14"/>
          <p:cNvSpPr txBox="1"/>
          <p:nvPr/>
        </p:nvSpPr>
        <p:spPr>
          <a:xfrm>
            <a:off x="6471632" y="923925"/>
            <a:ext cx="7486500" cy="892500"/>
          </a:xfrm>
          <a:prstGeom prst="rect">
            <a:avLst/>
          </a:prstGeom>
          <a:noFill/>
          <a:ln>
            <a:noFill/>
          </a:ln>
        </p:spPr>
        <p:txBody>
          <a:bodyPr anchorCtr="0" anchor="t" bIns="0" lIns="0" spcFirstLastPara="1" rIns="0" wrap="square" tIns="0">
            <a:spAutoFit/>
          </a:bodyPr>
          <a:lstStyle/>
          <a:p>
            <a:pPr indent="0" lvl="0" marL="0" marR="0" rtl="0" algn="l">
              <a:lnSpc>
                <a:spcPct val="140006"/>
              </a:lnSpc>
              <a:spcBef>
                <a:spcPts val="0"/>
              </a:spcBef>
              <a:spcAft>
                <a:spcPts val="0"/>
              </a:spcAft>
              <a:buNone/>
            </a:pPr>
            <a:r>
              <a:rPr b="1" i="0" lang="en-US" sz="5799" u="none" cap="none" strike="noStrike">
                <a:solidFill>
                  <a:schemeClr val="dk1"/>
                </a:solidFill>
                <a:latin typeface="League Spartan"/>
                <a:ea typeface="League Spartan"/>
                <a:cs typeface="League Spartan"/>
                <a:sym typeface="League Spartan"/>
              </a:rPr>
              <a:t>DAFTAR ISI</a:t>
            </a:r>
            <a:endParaRPr b="1">
              <a:solidFill>
                <a:schemeClr val="dk1"/>
              </a:solidFill>
            </a:endParaRPr>
          </a:p>
        </p:txBody>
      </p:sp>
      <p:sp>
        <p:nvSpPr>
          <p:cNvPr id="100" name="Google Shape;100;p14"/>
          <p:cNvSpPr txBox="1"/>
          <p:nvPr/>
        </p:nvSpPr>
        <p:spPr>
          <a:xfrm>
            <a:off x="2144986" y="3314485"/>
            <a:ext cx="14937600" cy="5985000"/>
          </a:xfrm>
          <a:prstGeom prst="rect">
            <a:avLst/>
          </a:prstGeom>
          <a:noFill/>
          <a:ln>
            <a:noFill/>
          </a:ln>
        </p:spPr>
        <p:txBody>
          <a:bodyPr anchorCtr="0" anchor="t" bIns="0" lIns="0" spcFirstLastPara="1" rIns="0" wrap="square" tIns="0">
            <a:spAutoFit/>
          </a:bodyPr>
          <a:lstStyle/>
          <a:p>
            <a:pPr indent="-457200" lvl="0" marL="457200" marR="0" rtl="0" algn="l">
              <a:lnSpc>
                <a:spcPct val="140014"/>
              </a:lnSpc>
              <a:spcBef>
                <a:spcPts val="0"/>
              </a:spcBef>
              <a:spcAft>
                <a:spcPts val="0"/>
              </a:spcAft>
              <a:buClr>
                <a:srgbClr val="000000"/>
              </a:buClr>
              <a:buSzPts val="3600"/>
              <a:buFont typeface="League Spartan ExtraBold"/>
              <a:buAutoNum type="arabicPeriod"/>
            </a:pPr>
            <a:r>
              <a:rPr i="0" lang="en-US" sz="3600" u="none" cap="none" strike="noStrike">
                <a:solidFill>
                  <a:srgbClr val="000000"/>
                </a:solidFill>
                <a:latin typeface="League Spartan ExtraBold"/>
                <a:ea typeface="League Spartan ExtraBold"/>
                <a:cs typeface="League Spartan ExtraBold"/>
                <a:sym typeface="League Spartan ExtraBold"/>
              </a:rPr>
              <a:t>Pendahuluan</a:t>
            </a:r>
            <a:endParaRPr sz="3600">
              <a:latin typeface="League Spartan ExtraBold"/>
              <a:ea typeface="League Spartan ExtraBold"/>
              <a:cs typeface="League Spartan ExtraBold"/>
              <a:sym typeface="League Spartan ExtraBold"/>
            </a:endParaRPr>
          </a:p>
          <a:p>
            <a:pPr indent="-457200" lvl="0" marL="457200" marR="0" rtl="0" algn="l">
              <a:lnSpc>
                <a:spcPct val="140014"/>
              </a:lnSpc>
              <a:spcBef>
                <a:spcPts val="0"/>
              </a:spcBef>
              <a:spcAft>
                <a:spcPts val="0"/>
              </a:spcAft>
              <a:buSzPts val="3600"/>
              <a:buFont typeface="League Spartan ExtraBold"/>
              <a:buAutoNum type="arabicPeriod"/>
            </a:pPr>
            <a:r>
              <a:rPr i="0" lang="en-US" sz="3600" u="none" cap="none" strike="noStrike">
                <a:solidFill>
                  <a:srgbClr val="000000"/>
                </a:solidFill>
                <a:latin typeface="League Spartan ExtraBold"/>
                <a:ea typeface="League Spartan ExtraBold"/>
                <a:cs typeface="League Spartan ExtraBold"/>
                <a:sym typeface="League Spartan ExtraBold"/>
              </a:rPr>
              <a:t>Pemahaman Data Awal (Initial Data Understanding</a:t>
            </a:r>
            <a:r>
              <a:rPr lang="en-US" sz="3600">
                <a:latin typeface="League Spartan ExtraBold"/>
                <a:ea typeface="League Spartan ExtraBold"/>
                <a:cs typeface="League Spartan ExtraBold"/>
                <a:sym typeface="League Spartan ExtraBold"/>
              </a:rPr>
              <a:t>)</a:t>
            </a:r>
            <a:endParaRPr sz="3600">
              <a:latin typeface="League Spartan ExtraBold"/>
              <a:ea typeface="League Spartan ExtraBold"/>
              <a:cs typeface="League Spartan ExtraBold"/>
              <a:sym typeface="League Spartan ExtraBold"/>
            </a:endParaRPr>
          </a:p>
          <a:p>
            <a:pPr indent="-457200" lvl="0" marL="457200" marR="0" rtl="0" algn="l">
              <a:lnSpc>
                <a:spcPct val="140014"/>
              </a:lnSpc>
              <a:spcBef>
                <a:spcPts val="0"/>
              </a:spcBef>
              <a:spcAft>
                <a:spcPts val="0"/>
              </a:spcAft>
              <a:buClr>
                <a:srgbClr val="000000"/>
              </a:buClr>
              <a:buSzPts val="3600"/>
              <a:buFont typeface="League Spartan ExtraBold"/>
              <a:buAutoNum type="arabicPeriod"/>
            </a:pPr>
            <a:r>
              <a:rPr i="0" lang="en-US" sz="3600" u="none" cap="none" strike="noStrike">
                <a:solidFill>
                  <a:srgbClr val="000000"/>
                </a:solidFill>
                <a:latin typeface="League Spartan ExtraBold"/>
                <a:ea typeface="League Spartan ExtraBold"/>
                <a:cs typeface="League Spartan ExtraBold"/>
                <a:sym typeface="League Spartan ExtraBold"/>
              </a:rPr>
              <a:t>Data Ingestion and Merging (Penyerapan dan Penggabungan Data)</a:t>
            </a:r>
            <a:endParaRPr sz="3600">
              <a:latin typeface="League Spartan ExtraBold"/>
              <a:ea typeface="League Spartan ExtraBold"/>
              <a:cs typeface="League Spartan ExtraBold"/>
              <a:sym typeface="League Spartan ExtraBold"/>
            </a:endParaRPr>
          </a:p>
          <a:p>
            <a:pPr indent="-457200" lvl="0" marL="457200" marR="0" rtl="0" algn="l">
              <a:lnSpc>
                <a:spcPct val="140014"/>
              </a:lnSpc>
              <a:spcBef>
                <a:spcPts val="0"/>
              </a:spcBef>
              <a:spcAft>
                <a:spcPts val="0"/>
              </a:spcAft>
              <a:buSzPts val="3600"/>
              <a:buFont typeface="League Spartan ExtraBold"/>
              <a:buAutoNum type="arabicPeriod"/>
            </a:pPr>
            <a:r>
              <a:rPr i="0" lang="en-US" sz="3600" u="none" cap="none" strike="noStrike">
                <a:solidFill>
                  <a:srgbClr val="000000"/>
                </a:solidFill>
                <a:latin typeface="League Spartan ExtraBold"/>
                <a:ea typeface="League Spartan ExtraBold"/>
                <a:cs typeface="League Spartan ExtraBold"/>
                <a:sym typeface="League Spartan ExtraBold"/>
              </a:rPr>
              <a:t>The 10-Step Data Preparation Pipeline (Pipeline Persiapan Data 10 Langkah</a:t>
            </a:r>
            <a:r>
              <a:rPr lang="en-US" sz="3600">
                <a:latin typeface="League Spartan ExtraBold"/>
                <a:ea typeface="League Spartan ExtraBold"/>
                <a:cs typeface="League Spartan ExtraBold"/>
                <a:sym typeface="League Spartan ExtraBold"/>
              </a:rPr>
              <a:t>)</a:t>
            </a:r>
            <a:endParaRPr sz="3600">
              <a:latin typeface="League Spartan ExtraBold"/>
              <a:ea typeface="League Spartan ExtraBold"/>
              <a:cs typeface="League Spartan ExtraBold"/>
              <a:sym typeface="League Spartan ExtraBold"/>
            </a:endParaRPr>
          </a:p>
          <a:p>
            <a:pPr indent="-457200" lvl="0" marL="457200" marR="0" rtl="0" algn="l">
              <a:lnSpc>
                <a:spcPct val="140014"/>
              </a:lnSpc>
              <a:spcBef>
                <a:spcPts val="0"/>
              </a:spcBef>
              <a:spcAft>
                <a:spcPts val="0"/>
              </a:spcAft>
              <a:buClr>
                <a:srgbClr val="000000"/>
              </a:buClr>
              <a:buSzPts val="3600"/>
              <a:buFont typeface="League Spartan ExtraBold"/>
              <a:buAutoNum type="arabicPeriod"/>
            </a:pPr>
            <a:r>
              <a:rPr i="0" lang="en-US" sz="3600" u="none" cap="none" strike="noStrike">
                <a:solidFill>
                  <a:srgbClr val="000000"/>
                </a:solidFill>
                <a:latin typeface="League Spartan ExtraBold"/>
                <a:ea typeface="League Spartan ExtraBold"/>
                <a:cs typeface="League Spartan ExtraBold"/>
                <a:sym typeface="League Spartan ExtraBold"/>
              </a:rPr>
              <a:t>Post-Preparation Data Summary (Ringkasan Data Pasca-Persiapan)</a:t>
            </a:r>
            <a:endParaRPr sz="3600">
              <a:latin typeface="League Spartan ExtraBold"/>
              <a:ea typeface="League Spartan ExtraBold"/>
              <a:cs typeface="League Spartan ExtraBold"/>
              <a:sym typeface="League Spartan ExtraBold"/>
            </a:endParaRPr>
          </a:p>
          <a:p>
            <a:pPr indent="-457200" lvl="0" marL="457200" marR="0" rtl="0" algn="l">
              <a:lnSpc>
                <a:spcPct val="140014"/>
              </a:lnSpc>
              <a:spcBef>
                <a:spcPts val="0"/>
              </a:spcBef>
              <a:spcAft>
                <a:spcPts val="0"/>
              </a:spcAft>
              <a:buSzPts val="3600"/>
              <a:buFont typeface="League Spartan ExtraBold"/>
              <a:buAutoNum type="arabicPeriod"/>
            </a:pPr>
            <a:r>
              <a:rPr i="0" lang="en-US" sz="3600" u="none" cap="none" strike="noStrike">
                <a:solidFill>
                  <a:srgbClr val="000000"/>
                </a:solidFill>
                <a:latin typeface="League Spartan ExtraBold"/>
                <a:ea typeface="League Spartan ExtraBold"/>
                <a:cs typeface="League Spartan ExtraBold"/>
                <a:sym typeface="League Spartan ExtraBold"/>
              </a:rPr>
              <a:t>Conclusion (Kesimpulan</a:t>
            </a:r>
            <a:r>
              <a:rPr lang="en-US" sz="3600">
                <a:latin typeface="League Spartan ExtraBold"/>
                <a:ea typeface="League Spartan ExtraBold"/>
                <a:cs typeface="League Spartan ExtraBold"/>
                <a:sym typeface="League Spartan ExtraBold"/>
              </a:rPr>
              <a:t>)</a:t>
            </a:r>
            <a:endParaRPr i="0" sz="3600" u="none" cap="none" strike="noStrike">
              <a:solidFill>
                <a:srgbClr val="000000"/>
              </a:solidFill>
              <a:latin typeface="League Spartan ExtraBold"/>
              <a:ea typeface="League Spartan ExtraBold"/>
              <a:cs typeface="League Spartan ExtraBold"/>
              <a:sym typeface="League Spartan ExtraBold"/>
            </a:endParaRPr>
          </a:p>
          <a:p>
            <a:pPr indent="0" lvl="0" marL="0" marR="0" rtl="0" algn="l">
              <a:lnSpc>
                <a:spcPct val="140014"/>
              </a:lnSpc>
              <a:spcBef>
                <a:spcPts val="0"/>
              </a:spcBef>
              <a:spcAft>
                <a:spcPts val="0"/>
              </a:spcAft>
              <a:buNone/>
            </a:pPr>
            <a:r>
              <a:t/>
            </a:r>
            <a:endParaRPr i="0" sz="3600" u="none" cap="none" strike="noStrike">
              <a:solidFill>
                <a:srgbClr val="000000"/>
              </a:solidFill>
              <a:latin typeface="League Spartan ExtraBold"/>
              <a:ea typeface="League Spartan ExtraBold"/>
              <a:cs typeface="League Spartan ExtraBold"/>
              <a:sym typeface="League Spartan Extra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73" name="Shape 273"/>
        <p:cNvGrpSpPr/>
        <p:nvPr/>
      </p:nvGrpSpPr>
      <p:grpSpPr>
        <a:xfrm>
          <a:off x="0" y="0"/>
          <a:ext cx="0" cy="0"/>
          <a:chOff x="0" y="0"/>
          <a:chExt cx="0" cy="0"/>
        </a:xfrm>
      </p:grpSpPr>
      <p:cxnSp>
        <p:nvCxnSpPr>
          <p:cNvPr id="274" name="Google Shape;274;p32"/>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75" name="Google Shape;275;p32"/>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76" name="Google Shape;276;p3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77" name="Google Shape;277;p32"/>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78" name="Google Shape;278;p32"/>
          <p:cNvSpPr txBox="1"/>
          <p:nvPr/>
        </p:nvSpPr>
        <p:spPr>
          <a:xfrm>
            <a:off x="669469" y="961273"/>
            <a:ext cx="16839900" cy="98826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Alasan Pemilihan Strategis:</a:t>
            </a:r>
            <a:endParaRPr b="1" i="0" sz="3199" u="none" cap="none" strike="noStrike">
              <a:solidFill>
                <a:srgbClr val="000000"/>
              </a:solidFill>
              <a:latin typeface="Lato"/>
              <a:ea typeface="Lato"/>
              <a:cs typeface="Lato"/>
              <a:sym typeface="Lato"/>
            </a:endParaRPr>
          </a:p>
          <a:p>
            <a:pPr indent="-317498" lvl="1" marL="647695" marR="0" rtl="0" algn="l">
              <a:lnSpc>
                <a:spcPct val="140013"/>
              </a:lnSpc>
              <a:spcBef>
                <a:spcPts val="0"/>
              </a:spcBef>
              <a:spcAft>
                <a:spcPts val="0"/>
              </a:spcAft>
              <a:buClr>
                <a:srgbClr val="000000"/>
              </a:buClr>
              <a:buSzPts val="2899"/>
              <a:buFont typeface="Arial"/>
              <a:buChar char="•"/>
            </a:pPr>
            <a:r>
              <a:rPr b="1" i="0" lang="en-US" sz="2899" u="none" cap="none" strike="noStrike">
                <a:solidFill>
                  <a:srgbClr val="000000"/>
                </a:solidFill>
                <a:latin typeface="Lato"/>
                <a:ea typeface="Lato"/>
                <a:cs typeface="Lato"/>
                <a:sym typeface="Lato"/>
              </a:rPr>
              <a:t>Mengukur Dampak Pemasaran secara Kuantitatif:</a:t>
            </a:r>
            <a:endParaRPr sz="1300"/>
          </a:p>
          <a:p>
            <a:pPr indent="0" lvl="0" marL="0" marR="0" rtl="0" algn="l">
              <a:lnSpc>
                <a:spcPct val="140013"/>
              </a:lnSpc>
              <a:spcBef>
                <a:spcPts val="0"/>
              </a:spcBef>
              <a:spcAft>
                <a:spcPts val="0"/>
              </a:spcAft>
              <a:buNone/>
            </a:pPr>
            <a:r>
              <a:rPr b="0" i="0" lang="en-US" sz="2899" u="none" cap="none" strike="noStrike">
                <a:solidFill>
                  <a:srgbClr val="000000"/>
                </a:solidFill>
                <a:latin typeface="Lato"/>
                <a:ea typeface="Lato"/>
                <a:cs typeface="Lato"/>
                <a:sym typeface="Lato"/>
              </a:rPr>
              <a:t>Fitur utamanya adalah Marketing Spend (USD). Ini adalah metrik yang sangat berharga yang tidak ada di dataset lain. Ini mengubah informasi Promotion (yang hanya berupa 'ya' atau 'tidak' di Dataset 1) menjadi metrik kuantitatif. Dengan ini, model dapat belajar hubungan antara jumlah uang yang dihabiskan untuk pemasaran dengan peningkatan penjualan, sehingga memungkinkan analisis ROI (</a:t>
            </a:r>
            <a:r>
              <a:rPr b="0" i="1" lang="en-US" sz="2899" u="none" cap="none" strike="noStrike">
                <a:solidFill>
                  <a:srgbClr val="000000"/>
                </a:solidFill>
                <a:latin typeface="Lato"/>
                <a:ea typeface="Lato"/>
                <a:cs typeface="Lato"/>
                <a:sym typeface="Lato"/>
              </a:rPr>
              <a:t>Return on Investment</a:t>
            </a:r>
            <a:r>
              <a:rPr b="0" i="0" lang="en-US" sz="2899" u="none" cap="none" strike="noStrike">
                <a:solidFill>
                  <a:srgbClr val="000000"/>
                </a:solidFill>
                <a:latin typeface="Lato"/>
                <a:ea typeface="Lato"/>
                <a:cs typeface="Lato"/>
                <a:sym typeface="Lato"/>
              </a:rPr>
              <a:t>).</a:t>
            </a:r>
            <a:endParaRPr sz="1300"/>
          </a:p>
          <a:p>
            <a:pPr indent="-317498" lvl="1" marL="647695" marR="0" rtl="0" algn="l">
              <a:lnSpc>
                <a:spcPct val="140013"/>
              </a:lnSpc>
              <a:spcBef>
                <a:spcPts val="0"/>
              </a:spcBef>
              <a:spcAft>
                <a:spcPts val="0"/>
              </a:spcAft>
              <a:buClr>
                <a:srgbClr val="000000"/>
              </a:buClr>
              <a:buSzPts val="2899"/>
              <a:buFont typeface="Arial"/>
              <a:buChar char="•"/>
            </a:pPr>
            <a:r>
              <a:rPr b="1" i="0" lang="en-US" sz="2899" u="none" cap="none" strike="noStrike">
                <a:solidFill>
                  <a:srgbClr val="000000"/>
                </a:solidFill>
                <a:latin typeface="Lato"/>
                <a:ea typeface="Lato"/>
                <a:cs typeface="Lato"/>
                <a:sym typeface="Lato"/>
              </a:rPr>
              <a:t>Memperkuat Analisis Musiman:</a:t>
            </a:r>
            <a:endParaRPr sz="1300"/>
          </a:p>
          <a:p>
            <a:pPr indent="0" lvl="0" marL="0" marR="0" rtl="0" algn="l">
              <a:lnSpc>
                <a:spcPct val="140013"/>
              </a:lnSpc>
              <a:spcBef>
                <a:spcPts val="0"/>
              </a:spcBef>
              <a:spcAft>
                <a:spcPts val="0"/>
              </a:spcAft>
              <a:buNone/>
            </a:pPr>
            <a:r>
              <a:rPr b="0" i="0" lang="en-US" sz="2899" u="none" cap="none" strike="noStrike">
                <a:solidFill>
                  <a:srgbClr val="000000"/>
                </a:solidFill>
                <a:latin typeface="Lato"/>
                <a:ea typeface="Lato"/>
                <a:cs typeface="Lato"/>
                <a:sym typeface="Lato"/>
              </a:rPr>
              <a:t>Adanya kolom </a:t>
            </a:r>
            <a:r>
              <a:rPr b="0" i="1" lang="en-US" sz="2899" u="none" cap="none" strike="noStrike">
                <a:solidFill>
                  <a:srgbClr val="000000"/>
                </a:solidFill>
                <a:latin typeface="Lato"/>
                <a:ea typeface="Lato"/>
                <a:cs typeface="Lato"/>
                <a:sym typeface="Lato"/>
              </a:rPr>
              <a:t>Holiday Effect</a:t>
            </a:r>
            <a:r>
              <a:rPr b="0" i="0" lang="en-US" sz="2899" u="none" cap="none" strike="noStrike">
                <a:solidFill>
                  <a:srgbClr val="000000"/>
                </a:solidFill>
                <a:latin typeface="Lato"/>
                <a:ea typeface="Lato"/>
                <a:cs typeface="Lato"/>
                <a:sym typeface="Lato"/>
              </a:rPr>
              <a:t> melengkapi kolom </a:t>
            </a:r>
            <a:r>
              <a:rPr b="0" i="1" lang="en-US" sz="2899" u="none" cap="none" strike="noStrike">
                <a:solidFill>
                  <a:srgbClr val="000000"/>
                </a:solidFill>
                <a:latin typeface="Lato"/>
                <a:ea typeface="Lato"/>
                <a:cs typeface="Lato"/>
                <a:sym typeface="Lato"/>
              </a:rPr>
              <a:t>Seasonality </a:t>
            </a:r>
            <a:r>
              <a:rPr b="0" i="0" lang="en-US" sz="2899" u="none" cap="none" strike="noStrike">
                <a:solidFill>
                  <a:srgbClr val="000000"/>
                </a:solidFill>
                <a:latin typeface="Lato"/>
                <a:ea typeface="Lato"/>
                <a:cs typeface="Lato"/>
                <a:sym typeface="Lato"/>
              </a:rPr>
              <a:t>dari Dataset 1. Ini memberikan sinyal yang lebih spesifik tentang lonjakan penjualan selama periode liburan tertentu, bukan hanya musim secara umum.</a:t>
            </a:r>
            <a:endParaRPr sz="1300"/>
          </a:p>
          <a:p>
            <a:pPr indent="-317498" lvl="1" marL="647695" marR="0" rtl="0" algn="l">
              <a:lnSpc>
                <a:spcPct val="140013"/>
              </a:lnSpc>
              <a:spcBef>
                <a:spcPts val="0"/>
              </a:spcBef>
              <a:spcAft>
                <a:spcPts val="0"/>
              </a:spcAft>
              <a:buClr>
                <a:srgbClr val="000000"/>
              </a:buClr>
              <a:buSzPts val="2899"/>
              <a:buFont typeface="Arial"/>
              <a:buChar char="•"/>
            </a:pPr>
            <a:r>
              <a:rPr b="1" i="0" lang="en-US" sz="2899" u="none" cap="none" strike="noStrike">
                <a:solidFill>
                  <a:srgbClr val="000000"/>
                </a:solidFill>
                <a:latin typeface="Lato"/>
                <a:ea typeface="Lato"/>
                <a:cs typeface="Lato"/>
                <a:sym typeface="Lato"/>
              </a:rPr>
              <a:t>Menyediakan Dimensi Keuangan Tambahan:</a:t>
            </a:r>
            <a:endParaRPr sz="1300"/>
          </a:p>
          <a:p>
            <a:pPr indent="0" lvl="0" marL="0" marR="0" rtl="0" algn="l">
              <a:lnSpc>
                <a:spcPct val="140013"/>
              </a:lnSpc>
              <a:spcBef>
                <a:spcPts val="0"/>
              </a:spcBef>
              <a:spcAft>
                <a:spcPts val="0"/>
              </a:spcAft>
              <a:buNone/>
            </a:pPr>
            <a:r>
              <a:rPr b="0" i="0" lang="en-US" sz="2899" u="none" cap="none" strike="noStrike">
                <a:solidFill>
                  <a:srgbClr val="000000"/>
                </a:solidFill>
                <a:latin typeface="Lato"/>
                <a:ea typeface="Lato"/>
                <a:cs typeface="Lato"/>
                <a:sym typeface="Lato"/>
              </a:rPr>
              <a:t>Kolom </a:t>
            </a:r>
            <a:r>
              <a:rPr b="0" i="1" lang="en-US" sz="2899" u="none" cap="none" strike="noStrike">
                <a:solidFill>
                  <a:srgbClr val="000000"/>
                </a:solidFill>
                <a:latin typeface="Lato"/>
                <a:ea typeface="Lato"/>
                <a:cs typeface="Lato"/>
                <a:sym typeface="Lato"/>
              </a:rPr>
              <a:t>Sales Revenue</a:t>
            </a:r>
            <a:r>
              <a:rPr b="0" i="0" lang="en-US" sz="2899" u="none" cap="none" strike="noStrike">
                <a:solidFill>
                  <a:srgbClr val="000000"/>
                </a:solidFill>
                <a:latin typeface="Lato"/>
                <a:ea typeface="Lato"/>
                <a:cs typeface="Lato"/>
                <a:sym typeface="Lato"/>
              </a:rPr>
              <a:t> memungkinkan analisis tidak hanya dari segi jumlah unit, tetapi juga dari nilai moneter, yang dapat digunakan sebagai fitur tambahan untuk memberikan bobot lebih pada penjualan bernilai tinggi atau untuk validasi model.</a:t>
            </a:r>
            <a:endParaRPr sz="1300"/>
          </a:p>
          <a:p>
            <a:pPr indent="0" lvl="0" marL="0" marR="0" rtl="0" algn="l">
              <a:lnSpc>
                <a:spcPct val="140013"/>
              </a:lnSpc>
              <a:spcBef>
                <a:spcPts val="0"/>
              </a:spcBef>
              <a:spcAft>
                <a:spcPts val="0"/>
              </a:spcAft>
              <a:buNone/>
            </a:pPr>
            <a:r>
              <a:t/>
            </a:r>
            <a:endParaRPr b="0" i="0" sz="28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t/>
            </a:r>
            <a:endParaRPr b="0" i="0" sz="2899" u="none" cap="none" strike="noStrike">
              <a:solidFill>
                <a:srgbClr val="000000"/>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82" name="Shape 282"/>
        <p:cNvGrpSpPr/>
        <p:nvPr/>
      </p:nvGrpSpPr>
      <p:grpSpPr>
        <a:xfrm>
          <a:off x="0" y="0"/>
          <a:ext cx="0" cy="0"/>
          <a:chOff x="0" y="0"/>
          <a:chExt cx="0" cy="0"/>
        </a:xfrm>
      </p:grpSpPr>
      <p:cxnSp>
        <p:nvCxnSpPr>
          <p:cNvPr id="283" name="Google Shape;283;p33"/>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84" name="Google Shape;284;p33"/>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85" name="Google Shape;285;p3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86" name="Google Shape;286;p33"/>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87" name="Google Shape;287;p33"/>
          <p:cNvSpPr txBox="1"/>
          <p:nvPr/>
        </p:nvSpPr>
        <p:spPr>
          <a:xfrm>
            <a:off x="1980724" y="3659126"/>
            <a:ext cx="14326500" cy="34410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2.3. Dataset 3: Strategic Supply Chain Demand Forecasting Dataset (Data Ekonomi &amp; Kompetitif Eksternal)</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
        <p:nvSpPr>
          <p:cNvPr id="288" name="Google Shape;288;p33"/>
          <p:cNvSpPr txBox="1"/>
          <p:nvPr/>
        </p:nvSpPr>
        <p:spPr>
          <a:xfrm>
            <a:off x="1812705" y="6239368"/>
            <a:ext cx="14662589" cy="1028701"/>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1" lang="en-US" sz="2999" u="sng" cap="none" strike="noStrike">
                <a:solidFill>
                  <a:schemeClr val="hlink"/>
                </a:solidFill>
                <a:latin typeface="Lato"/>
                <a:ea typeface="Lato"/>
                <a:cs typeface="Lato"/>
                <a:sym typeface="Lato"/>
                <a:hlinkClick r:id="rId4"/>
              </a:rPr>
              <a:t>https://www.kaggle.com/datasets/ziya07/strategic-supply-chain-demand-forecasting-dataset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292" name="Shape 292"/>
        <p:cNvGrpSpPr/>
        <p:nvPr/>
      </p:nvGrpSpPr>
      <p:grpSpPr>
        <a:xfrm>
          <a:off x="0" y="0"/>
          <a:ext cx="0" cy="0"/>
          <a:chOff x="0" y="0"/>
          <a:chExt cx="0" cy="0"/>
        </a:xfrm>
      </p:grpSpPr>
      <p:cxnSp>
        <p:nvCxnSpPr>
          <p:cNvPr id="293" name="Google Shape;293;p34"/>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294" name="Google Shape;294;p34"/>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295" name="Google Shape;295;p3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296" name="Google Shape;296;p34"/>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297" name="Google Shape;297;p34"/>
          <p:cNvSpPr txBox="1"/>
          <p:nvPr/>
        </p:nvSpPr>
        <p:spPr>
          <a:xfrm>
            <a:off x="1812705" y="2398848"/>
            <a:ext cx="14662589" cy="5743576"/>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Dataset terakhir ini menyediakan lapisan konteks ekonomi makro dan kompetitif. Ini mensimulasikan data dari perusahaan furnitur dan menyertakan indeks berharga yang mewakili faktor-faktor di luar kendali langsung toko ritel tunggal, seperti kesehatan ekonomi secara keseluruhan.</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rPr b="1" i="0" lang="en-US" sz="2999" u="none" cap="none" strike="noStrike">
                <a:solidFill>
                  <a:srgbClr val="000000"/>
                </a:solidFill>
                <a:latin typeface="Lato"/>
                <a:ea typeface="Lato"/>
                <a:cs typeface="Lato"/>
                <a:sym typeface="Lato"/>
              </a:rPr>
              <a:t>Peran dalam Proyek:</a:t>
            </a:r>
            <a:endParaRPr/>
          </a:p>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Untuk memberikan model kami sinyal eksternal yang memengaruhi daya beli dan perilaku konsumen secara keseluruhan. Fitur-fitur ini membantu model memahami kondisi pasar yang lebih luas, membuatnya lebih tangguh dan mudah beradaptasi terhadap pergeseran ekonomi. Dataset ini sangat berharga karena berisi fitur-fitur yang telah diproses sebelumnya dan siap model.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01" name="Shape 301"/>
        <p:cNvGrpSpPr/>
        <p:nvPr/>
      </p:nvGrpSpPr>
      <p:grpSpPr>
        <a:xfrm>
          <a:off x="0" y="0"/>
          <a:ext cx="0" cy="0"/>
          <a:chOff x="0" y="0"/>
          <a:chExt cx="0" cy="0"/>
        </a:xfrm>
      </p:grpSpPr>
      <p:cxnSp>
        <p:nvCxnSpPr>
          <p:cNvPr id="302" name="Google Shape;302;p35"/>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03" name="Google Shape;303;p35"/>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04" name="Google Shape;304;p3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05" name="Google Shape;305;p35"/>
          <p:cNvSpPr/>
          <p:nvPr/>
        </p:nvSpPr>
        <p:spPr>
          <a:xfrm>
            <a:off x="6986741" y="6308399"/>
            <a:ext cx="11301259" cy="3672909"/>
          </a:xfrm>
          <a:custGeom>
            <a:rect b="b" l="l" r="r" t="t"/>
            <a:pathLst>
              <a:path extrusionOk="0" h="3672909" w="11301259">
                <a:moveTo>
                  <a:pt x="0" y="0"/>
                </a:moveTo>
                <a:lnTo>
                  <a:pt x="11301259" y="0"/>
                </a:lnTo>
                <a:lnTo>
                  <a:pt x="11301259" y="3672909"/>
                </a:lnTo>
                <a:lnTo>
                  <a:pt x="0" y="3672909"/>
                </a:lnTo>
                <a:lnTo>
                  <a:pt x="0" y="0"/>
                </a:lnTo>
                <a:close/>
              </a:path>
            </a:pathLst>
          </a:custGeom>
          <a:blipFill rotWithShape="1">
            <a:blip r:embed="rId4">
              <a:alphaModFix/>
            </a:blip>
            <a:stretch>
              <a:fillRect b="0" l="0" r="0" t="0"/>
            </a:stretch>
          </a:blipFill>
          <a:ln>
            <a:noFill/>
          </a:ln>
        </p:spPr>
      </p:sp>
      <p:sp>
        <p:nvSpPr>
          <p:cNvPr id="306" name="Google Shape;306;p35"/>
          <p:cNvSpPr/>
          <p:nvPr/>
        </p:nvSpPr>
        <p:spPr>
          <a:xfrm>
            <a:off x="257912" y="1153120"/>
            <a:ext cx="6728829" cy="8105180"/>
          </a:xfrm>
          <a:custGeom>
            <a:rect b="b" l="l" r="r" t="t"/>
            <a:pathLst>
              <a:path extrusionOk="0" h="8105180" w="6728829">
                <a:moveTo>
                  <a:pt x="0" y="0"/>
                </a:moveTo>
                <a:lnTo>
                  <a:pt x="6728829" y="0"/>
                </a:lnTo>
                <a:lnTo>
                  <a:pt x="6728829" y="8105180"/>
                </a:lnTo>
                <a:lnTo>
                  <a:pt x="0" y="8105180"/>
                </a:lnTo>
                <a:lnTo>
                  <a:pt x="0" y="0"/>
                </a:lnTo>
                <a:close/>
              </a:path>
            </a:pathLst>
          </a:custGeom>
          <a:blipFill rotWithShape="1">
            <a:blip r:embed="rId5">
              <a:alphaModFix/>
            </a:blip>
            <a:stretch>
              <a:fillRect b="0" l="0" r="0" t="0"/>
            </a:stretch>
          </a:blipFill>
          <a:ln>
            <a:noFill/>
          </a:ln>
        </p:spPr>
      </p:sp>
      <p:sp>
        <p:nvSpPr>
          <p:cNvPr id="307" name="Google Shape;307;p35"/>
          <p:cNvSpPr txBox="1"/>
          <p:nvPr/>
        </p:nvSpPr>
        <p:spPr>
          <a:xfrm>
            <a:off x="10654362" y="3284440"/>
            <a:ext cx="3493871" cy="1109434"/>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Data Information </a:t>
            </a:r>
            <a:endParaRPr/>
          </a:p>
          <a:p>
            <a:pPr indent="0" lvl="0" marL="0" marR="0" rtl="0" algn="l">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
        <p:nvSpPr>
          <p:cNvPr id="308" name="Google Shape;308;p35"/>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12" name="Shape 312"/>
        <p:cNvGrpSpPr/>
        <p:nvPr/>
      </p:nvGrpSpPr>
      <p:grpSpPr>
        <a:xfrm>
          <a:off x="0" y="0"/>
          <a:ext cx="0" cy="0"/>
          <a:chOff x="0" y="0"/>
          <a:chExt cx="0" cy="0"/>
        </a:xfrm>
      </p:grpSpPr>
      <p:cxnSp>
        <p:nvCxnSpPr>
          <p:cNvPr id="313" name="Google Shape;313;p36"/>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14" name="Google Shape;314;p36"/>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15" name="Google Shape;315;p3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16" name="Google Shape;316;p36"/>
          <p:cNvSpPr/>
          <p:nvPr/>
        </p:nvSpPr>
        <p:spPr>
          <a:xfrm>
            <a:off x="190503" y="2134357"/>
            <a:ext cx="10927873" cy="4521407"/>
          </a:xfrm>
          <a:custGeom>
            <a:rect b="b" l="l" r="r" t="t"/>
            <a:pathLst>
              <a:path extrusionOk="0" h="4521407" w="10927873">
                <a:moveTo>
                  <a:pt x="0" y="0"/>
                </a:moveTo>
                <a:lnTo>
                  <a:pt x="10927873" y="0"/>
                </a:lnTo>
                <a:lnTo>
                  <a:pt x="10927873" y="4521407"/>
                </a:lnTo>
                <a:lnTo>
                  <a:pt x="0" y="4521407"/>
                </a:lnTo>
                <a:lnTo>
                  <a:pt x="0" y="0"/>
                </a:lnTo>
                <a:close/>
              </a:path>
            </a:pathLst>
          </a:custGeom>
          <a:blipFill rotWithShape="1">
            <a:blip r:embed="rId4">
              <a:alphaModFix/>
            </a:blip>
            <a:stretch>
              <a:fillRect b="0" l="0" r="0" t="0"/>
            </a:stretch>
          </a:blipFill>
          <a:ln>
            <a:noFill/>
          </a:ln>
        </p:spPr>
      </p:sp>
      <p:sp>
        <p:nvSpPr>
          <p:cNvPr id="317" name="Google Shape;317;p36"/>
          <p:cNvSpPr/>
          <p:nvPr/>
        </p:nvSpPr>
        <p:spPr>
          <a:xfrm>
            <a:off x="12013626" y="1919772"/>
            <a:ext cx="5882925" cy="8378712"/>
          </a:xfrm>
          <a:custGeom>
            <a:rect b="b" l="l" r="r" t="t"/>
            <a:pathLst>
              <a:path extrusionOk="0" h="8378712" w="5882925">
                <a:moveTo>
                  <a:pt x="0" y="0"/>
                </a:moveTo>
                <a:lnTo>
                  <a:pt x="5882926" y="0"/>
                </a:lnTo>
                <a:lnTo>
                  <a:pt x="5882926" y="8378711"/>
                </a:lnTo>
                <a:lnTo>
                  <a:pt x="0" y="8378711"/>
                </a:lnTo>
                <a:lnTo>
                  <a:pt x="0" y="0"/>
                </a:lnTo>
                <a:close/>
              </a:path>
            </a:pathLst>
          </a:custGeom>
          <a:blipFill rotWithShape="1">
            <a:blip r:embed="rId5">
              <a:alphaModFix/>
            </a:blip>
            <a:stretch>
              <a:fillRect b="0" l="0" r="0" t="0"/>
            </a:stretch>
          </a:blipFill>
          <a:ln>
            <a:noFill/>
          </a:ln>
        </p:spPr>
      </p:sp>
      <p:sp>
        <p:nvSpPr>
          <p:cNvPr id="318" name="Google Shape;318;p36"/>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319" name="Google Shape;319;p36"/>
          <p:cNvSpPr txBox="1"/>
          <p:nvPr/>
        </p:nvSpPr>
        <p:spPr>
          <a:xfrm>
            <a:off x="1981079" y="1372357"/>
            <a:ext cx="8664656" cy="54741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Data Summary Statistics </a:t>
            </a:r>
            <a:endParaRPr/>
          </a:p>
        </p:txBody>
      </p:sp>
      <p:sp>
        <p:nvSpPr>
          <p:cNvPr id="320" name="Google Shape;320;p36"/>
          <p:cNvSpPr txBox="1"/>
          <p:nvPr/>
        </p:nvSpPr>
        <p:spPr>
          <a:xfrm>
            <a:off x="3853836" y="8327053"/>
            <a:ext cx="8664656" cy="1109434"/>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Missing Values &amp; Duplicate Value Analysis</a:t>
            </a:r>
            <a:endParaRPr/>
          </a:p>
          <a:p>
            <a:pPr indent="0" lvl="0" marL="0" marR="0" rtl="0" algn="l">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24" name="Shape 324"/>
        <p:cNvGrpSpPr/>
        <p:nvPr/>
      </p:nvGrpSpPr>
      <p:grpSpPr>
        <a:xfrm>
          <a:off x="0" y="0"/>
          <a:ext cx="0" cy="0"/>
          <a:chOff x="0" y="0"/>
          <a:chExt cx="0" cy="0"/>
        </a:xfrm>
      </p:grpSpPr>
      <p:cxnSp>
        <p:nvCxnSpPr>
          <p:cNvPr id="325" name="Google Shape;325;p37"/>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26" name="Google Shape;326;p37"/>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27" name="Google Shape;327;p3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28" name="Google Shape;328;p37"/>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329" name="Google Shape;329;p37"/>
          <p:cNvSpPr txBox="1"/>
          <p:nvPr/>
        </p:nvSpPr>
        <p:spPr>
          <a:xfrm>
            <a:off x="1308725" y="1892750"/>
            <a:ext cx="15628800" cy="82821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299" u="none" cap="none" strike="noStrike">
                <a:solidFill>
                  <a:srgbClr val="000000"/>
                </a:solidFill>
                <a:latin typeface="Lato"/>
                <a:ea typeface="Lato"/>
                <a:cs typeface="Lato"/>
                <a:sym typeface="Lato"/>
              </a:rPr>
              <a:t>Fitur Utama yang Dimanfaatkan:</a:t>
            </a:r>
            <a:endParaRPr/>
          </a:p>
          <a:p>
            <a:pPr indent="0" lvl="0" marL="0" marR="0" rtl="0" algn="l">
              <a:lnSpc>
                <a:spcPct val="127281"/>
              </a:lnSpc>
              <a:spcBef>
                <a:spcPts val="0"/>
              </a:spcBef>
              <a:spcAft>
                <a:spcPts val="0"/>
              </a:spcAft>
              <a:buNone/>
            </a:pPr>
            <a:r>
              <a:t/>
            </a:r>
            <a:endParaRPr b="1" i="0" sz="3299" u="none" cap="none" strike="noStrike">
              <a:solidFill>
                <a:srgbClr val="000000"/>
              </a:solidFill>
              <a:latin typeface="Lato"/>
              <a:ea typeface="Lato"/>
              <a:cs typeface="Lato"/>
              <a:sym typeface="Lato"/>
            </a:endParaRPr>
          </a:p>
          <a:p>
            <a:pPr indent="-323848" lvl="1" marL="647695" marR="0" rtl="0" algn="l">
              <a:lnSpc>
                <a:spcPct val="140013"/>
              </a:lnSpc>
              <a:spcBef>
                <a:spcPts val="0"/>
              </a:spcBef>
              <a:spcAft>
                <a:spcPts val="0"/>
              </a:spcAft>
              <a:buClr>
                <a:srgbClr val="000000"/>
              </a:buClr>
              <a:buSzPts val="2999"/>
              <a:buFont typeface="Arial"/>
              <a:buChar char="•"/>
            </a:pPr>
            <a:r>
              <a:rPr b="1" i="1" lang="en-US" sz="2999" u="sng" cap="none" strike="noStrike">
                <a:solidFill>
                  <a:srgbClr val="000000"/>
                </a:solidFill>
                <a:latin typeface="Lato"/>
                <a:ea typeface="Lato"/>
                <a:cs typeface="Lato"/>
                <a:sym typeface="Lato"/>
              </a:rPr>
              <a:t>economic_index</a:t>
            </a:r>
            <a:r>
              <a:rPr b="1" i="0" lang="en-US" sz="2999" u="none" cap="none" strike="noStrike">
                <a:solidFill>
                  <a:srgbClr val="000000"/>
                </a:solidFill>
                <a:latin typeface="Lato"/>
                <a:ea typeface="Lato"/>
                <a:cs typeface="Lato"/>
                <a:sym typeface="Lato"/>
              </a:rPr>
              <a:t>: </a:t>
            </a:r>
            <a:r>
              <a:rPr b="0" i="0" lang="en-US" sz="2999" u="none" cap="none" strike="noStrike">
                <a:solidFill>
                  <a:srgbClr val="000000"/>
                </a:solidFill>
                <a:latin typeface="Lato"/>
                <a:ea typeface="Lato"/>
                <a:cs typeface="Lato"/>
                <a:sym typeface="Lato"/>
              </a:rPr>
              <a:t>Fitur kuat yang mewakili kekuatan ekonomi. Indeks yang lebih tinggi menunjukkan kondisi ekonomi yang lebih kuat, yang biasanya berkorelasi dengan penjualan ritel yang lebih tinggi.</a:t>
            </a:r>
            <a:endParaRPr/>
          </a:p>
          <a:p>
            <a:pPr indent="-323848" lvl="1" marL="647695" marR="0" rtl="0" algn="l">
              <a:lnSpc>
                <a:spcPct val="140013"/>
              </a:lnSpc>
              <a:spcBef>
                <a:spcPts val="0"/>
              </a:spcBef>
              <a:spcAft>
                <a:spcPts val="0"/>
              </a:spcAft>
              <a:buClr>
                <a:srgbClr val="000000"/>
              </a:buClr>
              <a:buSzPts val="2999"/>
              <a:buFont typeface="Arial"/>
              <a:buChar char="•"/>
            </a:pPr>
            <a:r>
              <a:rPr b="1" i="1" lang="en-US" sz="2999" u="sng" cap="none" strike="noStrike">
                <a:solidFill>
                  <a:srgbClr val="000000"/>
                </a:solidFill>
                <a:latin typeface="Lato"/>
                <a:ea typeface="Lato"/>
                <a:cs typeface="Lato"/>
                <a:sym typeface="Lato"/>
              </a:rPr>
              <a:t>competitor_price_index</a:t>
            </a:r>
            <a:r>
              <a:rPr b="1" i="0" lang="en-US" sz="2999" u="none" cap="none" strike="noStrike">
                <a:solidFill>
                  <a:srgbClr val="000000"/>
                </a:solidFill>
                <a:latin typeface="Lato"/>
                <a:ea typeface="Lato"/>
                <a:cs typeface="Lato"/>
                <a:sym typeface="Lato"/>
              </a:rPr>
              <a:t>: </a:t>
            </a:r>
            <a:r>
              <a:rPr b="0" i="0" lang="en-US" sz="2999" u="none" cap="none" strike="noStrike">
                <a:solidFill>
                  <a:srgbClr val="000000"/>
                </a:solidFill>
                <a:latin typeface="Lato"/>
                <a:ea typeface="Lato"/>
                <a:cs typeface="Lato"/>
                <a:sym typeface="Lato"/>
              </a:rPr>
              <a:t>Indeks yang mewakili harga relatif pesaing, memberikan pandangan yang lebih abstrak tentang lingkungan kompetitif daripada harga pesaing tunggal.</a:t>
            </a:r>
            <a:endParaRPr/>
          </a:p>
          <a:p>
            <a:pPr indent="-323848" lvl="1" marL="647695" marR="0" rtl="0" algn="l">
              <a:lnSpc>
                <a:spcPct val="140013"/>
              </a:lnSpc>
              <a:spcBef>
                <a:spcPts val="0"/>
              </a:spcBef>
              <a:spcAft>
                <a:spcPts val="0"/>
              </a:spcAft>
              <a:buClr>
                <a:srgbClr val="000000"/>
              </a:buClr>
              <a:buSzPts val="2999"/>
              <a:buFont typeface="Arial"/>
              <a:buChar char="•"/>
            </a:pPr>
            <a:r>
              <a:rPr b="1" i="0" lang="en-US" sz="2999" u="none" cap="none" strike="noStrike">
                <a:solidFill>
                  <a:srgbClr val="000000"/>
                </a:solidFill>
                <a:latin typeface="Lato"/>
                <a:ea typeface="Lato"/>
                <a:cs typeface="Lato"/>
                <a:sym typeface="Lato"/>
              </a:rPr>
              <a:t>Bendera Boolean yang Telah Diproses Sebelumnya: </a:t>
            </a:r>
            <a:r>
              <a:rPr b="0" i="0" lang="en-US" sz="2999" u="none" cap="none" strike="noStrike">
                <a:solidFill>
                  <a:srgbClr val="000000"/>
                </a:solidFill>
                <a:latin typeface="Lato"/>
                <a:ea typeface="Lato"/>
                <a:cs typeface="Lato"/>
                <a:sym typeface="Lato"/>
              </a:rPr>
              <a:t>Fitur seperti </a:t>
            </a:r>
            <a:r>
              <a:rPr b="0" i="1" lang="en-US" sz="2999" u="none" cap="none" strike="noStrike">
                <a:solidFill>
                  <a:srgbClr val="000000"/>
                </a:solidFill>
                <a:latin typeface="Lato"/>
                <a:ea typeface="Lato"/>
                <a:cs typeface="Lato"/>
                <a:sym typeface="Lato"/>
              </a:rPr>
              <a:t>region_Europe</a:t>
            </a:r>
            <a:r>
              <a:rPr b="0" i="0" lang="en-US" sz="2999" u="none" cap="none" strike="noStrike">
                <a:solidFill>
                  <a:srgbClr val="000000"/>
                </a:solidFill>
                <a:latin typeface="Lato"/>
                <a:ea typeface="Lato"/>
                <a:cs typeface="Lato"/>
                <a:sym typeface="Lato"/>
              </a:rPr>
              <a:t>, </a:t>
            </a:r>
            <a:r>
              <a:rPr b="0" i="1" lang="en-US" sz="2999" u="none" cap="none" strike="noStrike">
                <a:solidFill>
                  <a:srgbClr val="000000"/>
                </a:solidFill>
                <a:latin typeface="Lato"/>
                <a:ea typeface="Lato"/>
                <a:cs typeface="Lato"/>
                <a:sym typeface="Lato"/>
              </a:rPr>
              <a:t>store_type_Retail</a:t>
            </a:r>
            <a:r>
              <a:rPr b="0" i="0" lang="en-US" sz="2999" u="none" cap="none" strike="noStrike">
                <a:solidFill>
                  <a:srgbClr val="000000"/>
                </a:solidFill>
                <a:latin typeface="Lato"/>
                <a:ea typeface="Lato"/>
                <a:cs typeface="Lato"/>
                <a:sym typeface="Lato"/>
              </a:rPr>
              <a:t>, dan </a:t>
            </a:r>
            <a:r>
              <a:rPr b="0" i="1" lang="en-US" sz="2999" u="none" cap="none" strike="noStrike">
                <a:solidFill>
                  <a:srgbClr val="000000"/>
                </a:solidFill>
                <a:latin typeface="Lato"/>
                <a:ea typeface="Lato"/>
                <a:cs typeface="Lato"/>
                <a:sym typeface="Lato"/>
              </a:rPr>
              <a:t>category_Chairs</a:t>
            </a:r>
            <a:r>
              <a:rPr b="0" i="0" lang="en-US" sz="2999" u="none" cap="none" strike="noStrike">
                <a:solidFill>
                  <a:srgbClr val="000000"/>
                </a:solidFill>
                <a:latin typeface="Lato"/>
                <a:ea typeface="Lato"/>
                <a:cs typeface="Lato"/>
                <a:sym typeface="Lato"/>
              </a:rPr>
              <a:t> menyediakan atribut yang berguna dan sudah dikodekan.</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33" name="Shape 333"/>
        <p:cNvGrpSpPr/>
        <p:nvPr/>
      </p:nvGrpSpPr>
      <p:grpSpPr>
        <a:xfrm>
          <a:off x="0" y="0"/>
          <a:ext cx="0" cy="0"/>
          <a:chOff x="0" y="0"/>
          <a:chExt cx="0" cy="0"/>
        </a:xfrm>
      </p:grpSpPr>
      <p:cxnSp>
        <p:nvCxnSpPr>
          <p:cNvPr id="334" name="Google Shape;334;p38"/>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35" name="Google Shape;335;p38"/>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36" name="Google Shape;336;p3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37" name="Google Shape;337;p38"/>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338" name="Google Shape;338;p38"/>
          <p:cNvSpPr txBox="1"/>
          <p:nvPr/>
        </p:nvSpPr>
        <p:spPr>
          <a:xfrm>
            <a:off x="1028700" y="819832"/>
            <a:ext cx="16839900" cy="105093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Alasan Pemilihan Strategis:</a:t>
            </a:r>
            <a:endParaRPr sz="1300"/>
          </a:p>
          <a:p>
            <a:pPr indent="0" lvl="0" marL="0" marR="0" rtl="0" algn="l">
              <a:lnSpc>
                <a:spcPct val="127281"/>
              </a:lnSpc>
              <a:spcBef>
                <a:spcPts val="0"/>
              </a:spcBef>
              <a:spcAft>
                <a:spcPts val="0"/>
              </a:spcAft>
              <a:buNone/>
            </a:pPr>
            <a:r>
              <a:t/>
            </a:r>
            <a:endParaRPr b="1" i="0" sz="3199" u="none" cap="none" strike="noStrike">
              <a:solidFill>
                <a:srgbClr val="000000"/>
              </a:solidFill>
              <a:latin typeface="Lato"/>
              <a:ea typeface="Lato"/>
              <a:cs typeface="Lato"/>
              <a:sym typeface="Lato"/>
            </a:endParaRPr>
          </a:p>
          <a:p>
            <a:pPr indent="-317498" lvl="1" marL="647695" marR="0" rtl="0" algn="l">
              <a:lnSpc>
                <a:spcPct val="140013"/>
              </a:lnSpc>
              <a:spcBef>
                <a:spcPts val="0"/>
              </a:spcBef>
              <a:spcAft>
                <a:spcPts val="0"/>
              </a:spcAft>
              <a:buClr>
                <a:srgbClr val="000000"/>
              </a:buClr>
              <a:buSzPts val="2899"/>
              <a:buFont typeface="Arial"/>
              <a:buChar char="•"/>
            </a:pPr>
            <a:r>
              <a:rPr b="1" i="0" lang="en-US" sz="2899" u="none" cap="none" strike="noStrike">
                <a:solidFill>
                  <a:srgbClr val="000000"/>
                </a:solidFill>
                <a:latin typeface="Lato"/>
                <a:ea typeface="Lato"/>
                <a:cs typeface="Lato"/>
                <a:sym typeface="Lato"/>
              </a:rPr>
              <a:t>Memberikan Sinyal Ekonomi Makro:</a:t>
            </a:r>
            <a:endParaRPr sz="1300"/>
          </a:p>
          <a:p>
            <a:pPr indent="0" lvl="0" marL="0" marR="0" rtl="0" algn="l">
              <a:lnSpc>
                <a:spcPct val="140013"/>
              </a:lnSpc>
              <a:spcBef>
                <a:spcPts val="0"/>
              </a:spcBef>
              <a:spcAft>
                <a:spcPts val="0"/>
              </a:spcAft>
              <a:buNone/>
            </a:pPr>
            <a:r>
              <a:rPr b="0" i="0" lang="en-US" sz="2899" u="none" cap="none" strike="noStrike">
                <a:solidFill>
                  <a:srgbClr val="000000"/>
                </a:solidFill>
                <a:latin typeface="Lato"/>
                <a:ea typeface="Lato"/>
                <a:cs typeface="Lato"/>
                <a:sym typeface="Lato"/>
              </a:rPr>
              <a:t>Fitur </a:t>
            </a:r>
            <a:r>
              <a:rPr b="0" i="1" lang="en-US" sz="2899" u="none" cap="none" strike="noStrike">
                <a:solidFill>
                  <a:srgbClr val="000000"/>
                </a:solidFill>
                <a:latin typeface="Lato"/>
                <a:ea typeface="Lato"/>
                <a:cs typeface="Lato"/>
                <a:sym typeface="Lato"/>
              </a:rPr>
              <a:t>economic_index </a:t>
            </a:r>
            <a:r>
              <a:rPr b="0" i="0" lang="en-US" sz="2899" u="none" cap="none" strike="noStrike">
                <a:solidFill>
                  <a:srgbClr val="000000"/>
                </a:solidFill>
                <a:latin typeface="Lato"/>
                <a:ea typeface="Lato"/>
                <a:cs typeface="Lato"/>
                <a:sym typeface="Lato"/>
              </a:rPr>
              <a:t>adalah alasan terkuat untuk memilih dataset ini. Penjualan ritel sangat berkorelasi dengan kesehatan ekonomi. Dengan fitur ini, model dapat beradaptasi dengan kondisi ekonomi yang sedang baik (</a:t>
            </a:r>
            <a:r>
              <a:rPr b="0" i="1" lang="en-US" sz="2899" u="none" cap="none" strike="noStrike">
                <a:solidFill>
                  <a:srgbClr val="000000"/>
                </a:solidFill>
                <a:latin typeface="Lato"/>
                <a:ea typeface="Lato"/>
                <a:cs typeface="Lato"/>
                <a:sym typeface="Lato"/>
              </a:rPr>
              <a:t>booming</a:t>
            </a:r>
            <a:r>
              <a:rPr b="0" i="0" lang="en-US" sz="2899" u="none" cap="none" strike="noStrike">
                <a:solidFill>
                  <a:srgbClr val="000000"/>
                </a:solidFill>
                <a:latin typeface="Lato"/>
                <a:ea typeface="Lato"/>
                <a:cs typeface="Lato"/>
                <a:sym typeface="Lato"/>
              </a:rPr>
              <a:t>) atau buruk (</a:t>
            </a:r>
            <a:r>
              <a:rPr b="0" i="1" lang="en-US" sz="2899" u="none" cap="none" strike="noStrike">
                <a:solidFill>
                  <a:srgbClr val="000000"/>
                </a:solidFill>
                <a:latin typeface="Lato"/>
                <a:ea typeface="Lato"/>
                <a:cs typeface="Lato"/>
                <a:sym typeface="Lato"/>
              </a:rPr>
              <a:t>resesi</a:t>
            </a:r>
            <a:r>
              <a:rPr b="0" i="0" lang="en-US" sz="2899" u="none" cap="none" strike="noStrike">
                <a:solidFill>
                  <a:srgbClr val="000000"/>
                </a:solidFill>
                <a:latin typeface="Lato"/>
                <a:ea typeface="Lato"/>
                <a:cs typeface="Lato"/>
                <a:sym typeface="Lato"/>
              </a:rPr>
              <a:t>), menjadikannya lebih cerdas dan proaktif, bukan hanya reaktif terhadap data masa lalu.</a:t>
            </a:r>
            <a:endParaRPr sz="1300"/>
          </a:p>
          <a:p>
            <a:pPr indent="-317498" lvl="1" marL="647695" marR="0" rtl="0" algn="l">
              <a:lnSpc>
                <a:spcPct val="140013"/>
              </a:lnSpc>
              <a:spcBef>
                <a:spcPts val="0"/>
              </a:spcBef>
              <a:spcAft>
                <a:spcPts val="0"/>
              </a:spcAft>
              <a:buClr>
                <a:srgbClr val="000000"/>
              </a:buClr>
              <a:buSzPts val="2899"/>
              <a:buFont typeface="Arial"/>
              <a:buChar char="•"/>
            </a:pPr>
            <a:r>
              <a:rPr b="1" i="0" lang="en-US" sz="2899" u="none" cap="none" strike="noStrike">
                <a:solidFill>
                  <a:srgbClr val="000000"/>
                </a:solidFill>
                <a:latin typeface="Lato"/>
                <a:ea typeface="Lato"/>
                <a:cs typeface="Lato"/>
                <a:sym typeface="Lato"/>
              </a:rPr>
              <a:t>Memberikan Gambaran Kompetisi yang Lebih Luas: </a:t>
            </a:r>
            <a:endParaRPr sz="1300"/>
          </a:p>
          <a:p>
            <a:pPr indent="0" lvl="0" marL="0" marR="0" rtl="0" algn="l">
              <a:lnSpc>
                <a:spcPct val="140013"/>
              </a:lnSpc>
              <a:spcBef>
                <a:spcPts val="0"/>
              </a:spcBef>
              <a:spcAft>
                <a:spcPts val="0"/>
              </a:spcAft>
              <a:buNone/>
            </a:pPr>
            <a:r>
              <a:rPr b="0" i="1" lang="en-US" sz="2899" u="none" cap="none" strike="noStrike">
                <a:solidFill>
                  <a:srgbClr val="000000"/>
                </a:solidFill>
                <a:latin typeface="Lato"/>
                <a:ea typeface="Lato"/>
                <a:cs typeface="Lato"/>
                <a:sym typeface="Lato"/>
              </a:rPr>
              <a:t>competitor_price_index </a:t>
            </a:r>
            <a:r>
              <a:rPr b="0" i="0" lang="en-US" sz="2899" u="none" cap="none" strike="noStrike">
                <a:solidFill>
                  <a:srgbClr val="000000"/>
                </a:solidFill>
                <a:latin typeface="Lato"/>
                <a:ea typeface="Lato"/>
                <a:cs typeface="Lato"/>
                <a:sym typeface="Lato"/>
              </a:rPr>
              <a:t>memberikan pandangan yang lebih terabstraksi tentang lanskap persaingan. Sebuah indeks yang mewakili rata-rata pasar lebih stabil dan seringkali lebih informatif daripada hanya membandingkan dengan harga satu pesaing (</a:t>
            </a:r>
            <a:r>
              <a:rPr b="0" i="1" lang="en-US" sz="2899" u="none" cap="none" strike="noStrike">
                <a:solidFill>
                  <a:srgbClr val="000000"/>
                </a:solidFill>
                <a:latin typeface="Lato"/>
                <a:ea typeface="Lato"/>
                <a:cs typeface="Lato"/>
                <a:sym typeface="Lato"/>
              </a:rPr>
              <a:t>Competitor Pricing</a:t>
            </a:r>
            <a:r>
              <a:rPr b="0" i="0" lang="en-US" sz="2899" u="none" cap="none" strike="noStrike">
                <a:solidFill>
                  <a:srgbClr val="000000"/>
                </a:solidFill>
                <a:latin typeface="Lato"/>
                <a:ea typeface="Lato"/>
                <a:cs typeface="Lato"/>
                <a:sym typeface="Lato"/>
              </a:rPr>
              <a:t> di Dataset 1).</a:t>
            </a:r>
            <a:endParaRPr sz="1300"/>
          </a:p>
          <a:p>
            <a:pPr indent="-317498" lvl="1" marL="647695" marR="0" rtl="0" algn="l">
              <a:lnSpc>
                <a:spcPct val="140013"/>
              </a:lnSpc>
              <a:spcBef>
                <a:spcPts val="0"/>
              </a:spcBef>
              <a:spcAft>
                <a:spcPts val="0"/>
              </a:spcAft>
              <a:buClr>
                <a:srgbClr val="000000"/>
              </a:buClr>
              <a:buSzPts val="2899"/>
              <a:buFont typeface="Arial"/>
              <a:buChar char="•"/>
            </a:pPr>
            <a:r>
              <a:rPr b="1" i="0" lang="en-US" sz="2899" u="none" cap="none" strike="noStrike">
                <a:solidFill>
                  <a:srgbClr val="000000"/>
                </a:solidFill>
                <a:latin typeface="Lato"/>
                <a:ea typeface="Lato"/>
                <a:cs typeface="Lato"/>
                <a:sym typeface="Lato"/>
              </a:rPr>
              <a:t>Efisiensi dengan Fitur yang Sudah Terproses:</a:t>
            </a:r>
            <a:endParaRPr sz="1300"/>
          </a:p>
          <a:p>
            <a:pPr indent="0" lvl="0" marL="0" marR="0" rtl="0" algn="l">
              <a:lnSpc>
                <a:spcPct val="140013"/>
              </a:lnSpc>
              <a:spcBef>
                <a:spcPts val="0"/>
              </a:spcBef>
              <a:spcAft>
                <a:spcPts val="0"/>
              </a:spcAft>
              <a:buNone/>
            </a:pPr>
            <a:r>
              <a:rPr b="0" i="0" lang="en-US" sz="2899" u="none" cap="none" strike="noStrike">
                <a:solidFill>
                  <a:srgbClr val="000000"/>
                </a:solidFill>
                <a:latin typeface="Lato"/>
                <a:ea typeface="Lato"/>
                <a:cs typeface="Lato"/>
                <a:sym typeface="Lato"/>
              </a:rPr>
              <a:t>Dataset ini menyediakan fitur yang sudah di-engineer dan di-encode (seperti </a:t>
            </a:r>
            <a:r>
              <a:rPr b="0" i="1" lang="en-US" sz="2899" u="none" cap="none" strike="noStrike">
                <a:solidFill>
                  <a:srgbClr val="000000"/>
                </a:solidFill>
                <a:latin typeface="Lato"/>
                <a:ea typeface="Lato"/>
                <a:cs typeface="Lato"/>
                <a:sym typeface="Lato"/>
              </a:rPr>
              <a:t>region_Europe</a:t>
            </a:r>
            <a:r>
              <a:rPr b="0" i="0" lang="en-US" sz="2899" u="none" cap="none" strike="noStrike">
                <a:solidFill>
                  <a:srgbClr val="000000"/>
                </a:solidFill>
                <a:latin typeface="Lato"/>
                <a:ea typeface="Lato"/>
                <a:cs typeface="Lato"/>
                <a:sym typeface="Lato"/>
              </a:rPr>
              <a:t>, </a:t>
            </a:r>
            <a:r>
              <a:rPr b="0" i="1" lang="en-US" sz="2899" u="none" cap="none" strike="noStrike">
                <a:solidFill>
                  <a:srgbClr val="000000"/>
                </a:solidFill>
                <a:latin typeface="Lato"/>
                <a:ea typeface="Lato"/>
                <a:cs typeface="Lato"/>
                <a:sym typeface="Lato"/>
              </a:rPr>
              <a:t>store_type_Retail</a:t>
            </a:r>
            <a:r>
              <a:rPr b="0" i="0" lang="en-US" sz="2899" u="none" cap="none" strike="noStrike">
                <a:solidFill>
                  <a:srgbClr val="000000"/>
                </a:solidFill>
                <a:latin typeface="Lato"/>
                <a:ea typeface="Lato"/>
                <a:cs typeface="Lato"/>
                <a:sym typeface="Lato"/>
              </a:rPr>
              <a:t>), yang memungkinkan kami menunjukkan kemampuan untuk bekerja dengan berbagai format data dan menghemat waktu dalam preprocessing.</a:t>
            </a:r>
            <a:endParaRPr sz="1300"/>
          </a:p>
          <a:p>
            <a:pPr indent="0" lvl="0" marL="0" marR="0" rtl="0" algn="l">
              <a:lnSpc>
                <a:spcPct val="140013"/>
              </a:lnSpc>
              <a:spcBef>
                <a:spcPts val="0"/>
              </a:spcBef>
              <a:spcAft>
                <a:spcPts val="0"/>
              </a:spcAft>
              <a:buNone/>
            </a:pPr>
            <a:r>
              <a:t/>
            </a:r>
            <a:endParaRPr b="0" i="0" sz="28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t/>
            </a:r>
            <a:endParaRPr b="0" i="0" sz="2899" u="none" cap="none" strike="noStrike">
              <a:solidFill>
                <a:srgbClr val="000000"/>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42" name="Shape 342"/>
        <p:cNvGrpSpPr/>
        <p:nvPr/>
      </p:nvGrpSpPr>
      <p:grpSpPr>
        <a:xfrm>
          <a:off x="0" y="0"/>
          <a:ext cx="0" cy="0"/>
          <a:chOff x="0" y="0"/>
          <a:chExt cx="0" cy="0"/>
        </a:xfrm>
      </p:grpSpPr>
      <p:cxnSp>
        <p:nvCxnSpPr>
          <p:cNvPr id="343" name="Google Shape;343;p39"/>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44" name="Google Shape;344;p39"/>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45" name="Google Shape;345;p3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46" name="Google Shape;346;p39"/>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347" name="Google Shape;347;p39"/>
          <p:cNvSpPr txBox="1"/>
          <p:nvPr/>
        </p:nvSpPr>
        <p:spPr>
          <a:xfrm>
            <a:off x="724119" y="1446513"/>
            <a:ext cx="16839900" cy="90396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299" u="none" cap="none" strike="noStrike">
                <a:solidFill>
                  <a:srgbClr val="000000"/>
                </a:solidFill>
                <a:latin typeface="Lato"/>
                <a:ea typeface="Lato"/>
                <a:cs typeface="Lato"/>
                <a:sym typeface="Lato"/>
              </a:rPr>
              <a:t>Catatan Penting:</a:t>
            </a:r>
            <a:endParaRPr/>
          </a:p>
          <a:p>
            <a:pPr indent="0" lvl="0" marL="0" marR="0" rtl="0" algn="l">
              <a:lnSpc>
                <a:spcPct val="140012"/>
              </a:lnSpc>
              <a:spcBef>
                <a:spcPts val="0"/>
              </a:spcBef>
              <a:spcAft>
                <a:spcPts val="0"/>
              </a:spcAft>
              <a:buNone/>
            </a:pPr>
            <a:r>
              <a:t/>
            </a:r>
            <a:endParaRPr b="1" i="0" sz="3299" u="none" cap="none" strike="noStrike">
              <a:solidFill>
                <a:srgbClr val="000000"/>
              </a:solidFill>
              <a:latin typeface="Lato"/>
              <a:ea typeface="Lato"/>
              <a:cs typeface="Lato"/>
              <a:sym typeface="Lato"/>
            </a:endParaRPr>
          </a:p>
          <a:p>
            <a:pPr indent="0" lvl="0" marL="0" marR="0" rtl="0" algn="l">
              <a:lnSpc>
                <a:spcPct val="140012"/>
              </a:lnSpc>
              <a:spcBef>
                <a:spcPts val="0"/>
              </a:spcBef>
              <a:spcAft>
                <a:spcPts val="0"/>
              </a:spcAft>
              <a:buNone/>
            </a:pPr>
            <a:r>
              <a:rPr b="0" i="0" lang="en-US" sz="3299" u="none" cap="none" strike="noStrike">
                <a:solidFill>
                  <a:srgbClr val="000000"/>
                </a:solidFill>
                <a:latin typeface="Lato"/>
                <a:ea typeface="Lato"/>
                <a:cs typeface="Lato"/>
                <a:sym typeface="Lato"/>
              </a:rPr>
              <a:t>Dataset ini berisi kolom bernama </a:t>
            </a:r>
            <a:r>
              <a:rPr b="1" i="1" lang="en-US" sz="3299" u="sng" cap="none" strike="noStrike">
                <a:solidFill>
                  <a:srgbClr val="000000"/>
                </a:solidFill>
                <a:latin typeface="Lato"/>
                <a:ea typeface="Lato"/>
                <a:cs typeface="Lato"/>
                <a:sym typeface="Lato"/>
              </a:rPr>
              <a:t>future_demand</a:t>
            </a:r>
            <a:r>
              <a:rPr b="0" i="0" lang="en-US" sz="3299" u="none" cap="none" strike="noStrike">
                <a:solidFill>
                  <a:srgbClr val="000000"/>
                </a:solidFill>
                <a:latin typeface="Lato"/>
                <a:ea typeface="Lato"/>
                <a:cs typeface="Lato"/>
                <a:sym typeface="Lato"/>
              </a:rPr>
              <a:t>, yang tampaknya merupakan variabel target untuk kasus penggunaan aslinya. Untuk mencegah</a:t>
            </a:r>
            <a:r>
              <a:rPr b="1" i="0" lang="en-US" sz="3299" u="none" cap="none" strike="noStrike">
                <a:solidFill>
                  <a:srgbClr val="000000"/>
                </a:solidFill>
                <a:latin typeface="Lato"/>
                <a:ea typeface="Lato"/>
                <a:cs typeface="Lato"/>
                <a:sym typeface="Lato"/>
              </a:rPr>
              <a:t> kebocoran data (data leakage)</a:t>
            </a:r>
            <a:r>
              <a:rPr b="0" i="0" lang="en-US" sz="3299" u="none" cap="none" strike="noStrike">
                <a:solidFill>
                  <a:srgbClr val="000000"/>
                </a:solidFill>
                <a:latin typeface="Lato"/>
                <a:ea typeface="Lato"/>
                <a:cs typeface="Lato"/>
                <a:sym typeface="Lato"/>
              </a:rPr>
              <a:t>, kolom ini akan dihapus dari </a:t>
            </a:r>
            <a:r>
              <a:rPr b="0" i="1" lang="en-US" sz="3299" u="sng" cap="none" strike="noStrike">
                <a:solidFill>
                  <a:srgbClr val="000000"/>
                </a:solidFill>
                <a:latin typeface="Lato"/>
                <a:ea typeface="Lato"/>
                <a:cs typeface="Lato"/>
                <a:sym typeface="Lato"/>
              </a:rPr>
              <a:t>master_df </a:t>
            </a:r>
            <a:r>
              <a:rPr b="0" i="0" lang="en-US" sz="3299" u="none" cap="none" strike="noStrike">
                <a:solidFill>
                  <a:srgbClr val="000000"/>
                </a:solidFill>
                <a:latin typeface="Lato"/>
                <a:ea typeface="Lato"/>
                <a:cs typeface="Lato"/>
                <a:sym typeface="Lato"/>
              </a:rPr>
              <a:t>kami. Tujuan proyek kami adalah untuk memprediksi variabel </a:t>
            </a:r>
            <a:r>
              <a:rPr b="0" i="1" lang="en-US" sz="3299" u="sng" cap="none" strike="noStrike">
                <a:solidFill>
                  <a:srgbClr val="000000"/>
                </a:solidFill>
                <a:latin typeface="Lato"/>
                <a:ea typeface="Lato"/>
                <a:cs typeface="Lato"/>
                <a:sym typeface="Lato"/>
              </a:rPr>
              <a:t>Demand </a:t>
            </a:r>
            <a:r>
              <a:rPr b="0" i="0" lang="en-US" sz="3299" u="none" cap="none" strike="noStrike">
                <a:solidFill>
                  <a:srgbClr val="000000"/>
                </a:solidFill>
                <a:latin typeface="Lato"/>
                <a:ea typeface="Lato"/>
                <a:cs typeface="Lato"/>
                <a:sym typeface="Lato"/>
              </a:rPr>
              <a:t>dari dataset pertama.</a:t>
            </a:r>
            <a:endParaRPr/>
          </a:p>
          <a:p>
            <a:pPr indent="0" lvl="0" marL="0" marR="0" rtl="0" algn="l">
              <a:lnSpc>
                <a:spcPct val="140012"/>
              </a:lnSpc>
              <a:spcBef>
                <a:spcPts val="0"/>
              </a:spcBef>
              <a:spcAft>
                <a:spcPts val="0"/>
              </a:spcAft>
              <a:buNone/>
            </a:pPr>
            <a:r>
              <a:t/>
            </a:r>
            <a:endParaRPr b="0" i="0" sz="3299" u="none" cap="none" strike="noStrike">
              <a:solidFill>
                <a:srgbClr val="000000"/>
              </a:solidFill>
              <a:latin typeface="Lato"/>
              <a:ea typeface="Lato"/>
              <a:cs typeface="Lato"/>
              <a:sym typeface="Lato"/>
            </a:endParaRPr>
          </a:p>
          <a:p>
            <a:pPr indent="0" lvl="0" marL="0" marR="0" rtl="0" algn="l">
              <a:lnSpc>
                <a:spcPct val="140012"/>
              </a:lnSpc>
              <a:spcBef>
                <a:spcPts val="0"/>
              </a:spcBef>
              <a:spcAft>
                <a:spcPts val="0"/>
              </a:spcAft>
              <a:buNone/>
            </a:pPr>
            <a:r>
              <a:rPr b="0" i="0" lang="en-US" sz="3299" u="none" cap="none" strike="noStrike">
                <a:solidFill>
                  <a:srgbClr val="000000"/>
                </a:solidFill>
                <a:latin typeface="Lato"/>
                <a:ea typeface="Lato"/>
                <a:cs typeface="Lato"/>
                <a:sym typeface="Lato"/>
              </a:rPr>
              <a:t>Dengan menggabungkan ketiga sumber ini, kami membangun DataFrame master tunggal yang komprehensif. Dataset terpadu ini memungkinkan model kami untuk belajar dari berbagai sinyal mulai dari tingkat stok internal dan promosi hingga penetapan harga pesaing dan tren ekonomi makro sehingga membuka jalan bagi solusi peramalan yang lebih akurat dan kuat.</a:t>
            </a:r>
            <a:endParaRPr/>
          </a:p>
          <a:p>
            <a:pPr indent="0" lvl="0" marL="0" marR="0" rtl="0" algn="l">
              <a:lnSpc>
                <a:spcPct val="127281"/>
              </a:lnSpc>
              <a:spcBef>
                <a:spcPts val="0"/>
              </a:spcBef>
              <a:spcAft>
                <a:spcPts val="0"/>
              </a:spcAft>
              <a:buNone/>
            </a:pPr>
            <a:r>
              <a:t/>
            </a:r>
            <a:endParaRPr b="0" i="0" sz="3299" u="none" cap="none" strike="noStrike">
              <a:solidFill>
                <a:srgbClr val="000000"/>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51" name="Shape 351"/>
        <p:cNvGrpSpPr/>
        <p:nvPr/>
      </p:nvGrpSpPr>
      <p:grpSpPr>
        <a:xfrm>
          <a:off x="0" y="0"/>
          <a:ext cx="0" cy="0"/>
          <a:chOff x="0" y="0"/>
          <a:chExt cx="0" cy="0"/>
        </a:xfrm>
      </p:grpSpPr>
      <p:cxnSp>
        <p:nvCxnSpPr>
          <p:cNvPr id="352" name="Google Shape;352;p40"/>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53" name="Google Shape;353;p40"/>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54" name="Google Shape;354;p4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55" name="Google Shape;355;p40"/>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356" name="Google Shape;356;p40"/>
          <p:cNvSpPr txBox="1"/>
          <p:nvPr/>
        </p:nvSpPr>
        <p:spPr>
          <a:xfrm>
            <a:off x="1663574" y="4094717"/>
            <a:ext cx="14961000" cy="60945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999" u="none" cap="none" strike="noStrike">
                <a:solidFill>
                  <a:srgbClr val="3C3E4B"/>
                </a:solidFill>
                <a:latin typeface="League Spartan"/>
                <a:ea typeface="League Spartan"/>
                <a:cs typeface="League Spartan"/>
                <a:sym typeface="League Spartan"/>
              </a:rPr>
              <a:t>3. DATA INGESTION AND MERGING (PENYERAPAN DAN PENGGABUNGAN DATA)</a:t>
            </a:r>
            <a:endParaRPr b="1"/>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60" name="Shape 360"/>
        <p:cNvGrpSpPr/>
        <p:nvPr/>
      </p:nvGrpSpPr>
      <p:grpSpPr>
        <a:xfrm>
          <a:off x="0" y="0"/>
          <a:ext cx="0" cy="0"/>
          <a:chOff x="0" y="0"/>
          <a:chExt cx="0" cy="0"/>
        </a:xfrm>
      </p:grpSpPr>
      <p:cxnSp>
        <p:nvCxnSpPr>
          <p:cNvPr id="361" name="Google Shape;361;p41"/>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62" name="Google Shape;362;p41"/>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63" name="Google Shape;363;p4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64" name="Google Shape;364;p41"/>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365" name="Google Shape;365;p41"/>
          <p:cNvSpPr txBox="1"/>
          <p:nvPr/>
        </p:nvSpPr>
        <p:spPr>
          <a:xfrm>
            <a:off x="1980724" y="3799351"/>
            <a:ext cx="14326500" cy="43677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3.1. Prepare Datasets for Merging (Persiapan Dataset untuk Penggabungan)</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
        <p:nvSpPr>
          <p:cNvPr id="366" name="Google Shape;366;p41"/>
          <p:cNvSpPr txBox="1"/>
          <p:nvPr/>
        </p:nvSpPr>
        <p:spPr>
          <a:xfrm>
            <a:off x="1812705" y="5749504"/>
            <a:ext cx="14662589" cy="504826"/>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999" u="sng" cap="none" strike="noStrike">
                <a:solidFill>
                  <a:schemeClr val="hlink"/>
                </a:solidFill>
                <a:latin typeface="Lato"/>
                <a:ea typeface="Lato"/>
                <a:cs typeface="Lato"/>
                <a:sym typeface="Lato"/>
                <a:hlinkClick r:id="rId4"/>
              </a:rPr>
              <a:t>Standardisasi nama kolom untuk konsistensi sebelum menggabungkan.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04" name="Shape 104"/>
        <p:cNvGrpSpPr/>
        <p:nvPr/>
      </p:nvGrpSpPr>
      <p:grpSpPr>
        <a:xfrm>
          <a:off x="0" y="0"/>
          <a:ext cx="0" cy="0"/>
          <a:chOff x="0" y="0"/>
          <a:chExt cx="0" cy="0"/>
        </a:xfrm>
      </p:grpSpPr>
      <p:cxnSp>
        <p:nvCxnSpPr>
          <p:cNvPr id="105" name="Google Shape;105;p15"/>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06" name="Google Shape;106;p15"/>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07" name="Google Shape;107;p1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08" name="Google Shape;108;p15"/>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09" name="Google Shape;109;p15"/>
          <p:cNvSpPr txBox="1"/>
          <p:nvPr/>
        </p:nvSpPr>
        <p:spPr>
          <a:xfrm>
            <a:off x="1663499" y="4079605"/>
            <a:ext cx="14961000" cy="2216100"/>
          </a:xfrm>
          <a:prstGeom prst="rect">
            <a:avLst/>
          </a:prstGeom>
          <a:noFill/>
          <a:ln>
            <a:noFill/>
          </a:ln>
        </p:spPr>
        <p:txBody>
          <a:bodyPr anchorCtr="0" anchor="t" bIns="0" lIns="0" spcFirstLastPara="1" rIns="0" wrap="square" tIns="0">
            <a:spAutoFit/>
          </a:bodyPr>
          <a:lstStyle/>
          <a:p>
            <a:pPr indent="-647690" lvl="1" marL="1295381" marR="0" rtl="0" algn="ctr">
              <a:lnSpc>
                <a:spcPct val="140006"/>
              </a:lnSpc>
              <a:spcBef>
                <a:spcPts val="0"/>
              </a:spcBef>
              <a:spcAft>
                <a:spcPts val="0"/>
              </a:spcAft>
              <a:buClr>
                <a:srgbClr val="3C3E4B"/>
              </a:buClr>
              <a:buSzPts val="5999"/>
              <a:buFont typeface="League Spartan"/>
              <a:buAutoNum type="arabicPeriod"/>
            </a:pPr>
            <a:r>
              <a:rPr b="1" i="0" lang="en-US" sz="5999" u="none" cap="none" strike="noStrike">
                <a:solidFill>
                  <a:srgbClr val="3C3E4B"/>
                </a:solidFill>
                <a:latin typeface="League Spartan"/>
                <a:ea typeface="League Spartan"/>
                <a:cs typeface="League Spartan"/>
                <a:sym typeface="League Spartan"/>
              </a:rPr>
              <a:t>PENDAHULUAN (INTRODUCTION)</a:t>
            </a:r>
            <a:endParaRPr b="1"/>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70" name="Shape 370"/>
        <p:cNvGrpSpPr/>
        <p:nvPr/>
      </p:nvGrpSpPr>
      <p:grpSpPr>
        <a:xfrm>
          <a:off x="0" y="0"/>
          <a:ext cx="0" cy="0"/>
          <a:chOff x="0" y="0"/>
          <a:chExt cx="0" cy="0"/>
        </a:xfrm>
      </p:grpSpPr>
      <p:cxnSp>
        <p:nvCxnSpPr>
          <p:cNvPr id="371" name="Google Shape;371;p42"/>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72" name="Google Shape;372;p42"/>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373" name="Google Shape;373;p4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74" name="Google Shape;374;p42"/>
          <p:cNvSpPr/>
          <p:nvPr/>
        </p:nvSpPr>
        <p:spPr>
          <a:xfrm>
            <a:off x="1757530" y="2939188"/>
            <a:ext cx="14185260" cy="4408623"/>
          </a:xfrm>
          <a:custGeom>
            <a:rect b="b" l="l" r="r" t="t"/>
            <a:pathLst>
              <a:path extrusionOk="0" h="4408623" w="14185260">
                <a:moveTo>
                  <a:pt x="0" y="0"/>
                </a:moveTo>
                <a:lnTo>
                  <a:pt x="14185259" y="0"/>
                </a:lnTo>
                <a:lnTo>
                  <a:pt x="14185259" y="4408624"/>
                </a:lnTo>
                <a:lnTo>
                  <a:pt x="0" y="4408624"/>
                </a:lnTo>
                <a:lnTo>
                  <a:pt x="0" y="0"/>
                </a:lnTo>
                <a:close/>
              </a:path>
            </a:pathLst>
          </a:custGeom>
          <a:blipFill rotWithShape="1">
            <a:blip r:embed="rId4">
              <a:alphaModFix/>
            </a:blip>
            <a:stretch>
              <a:fillRect b="0" l="0" r="0" t="0"/>
            </a:stretch>
          </a:blipFill>
          <a:ln>
            <a:noFill/>
          </a:ln>
        </p:spPr>
      </p:sp>
      <p:sp>
        <p:nvSpPr>
          <p:cNvPr id="375" name="Google Shape;375;p42"/>
          <p:cNvSpPr txBox="1"/>
          <p:nvPr/>
        </p:nvSpPr>
        <p:spPr>
          <a:xfrm>
            <a:off x="1028700" y="562293"/>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79" name="Shape 379"/>
        <p:cNvGrpSpPr/>
        <p:nvPr/>
      </p:nvGrpSpPr>
      <p:grpSpPr>
        <a:xfrm>
          <a:off x="0" y="0"/>
          <a:ext cx="0" cy="0"/>
          <a:chOff x="0" y="0"/>
          <a:chExt cx="0" cy="0"/>
        </a:xfrm>
      </p:grpSpPr>
      <p:cxnSp>
        <p:nvCxnSpPr>
          <p:cNvPr id="380" name="Google Shape;380;p43"/>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81" name="Google Shape;381;p43"/>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82" name="Google Shape;382;p4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83" name="Google Shape;383;p43"/>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384" name="Google Shape;384;p43"/>
          <p:cNvSpPr txBox="1"/>
          <p:nvPr/>
        </p:nvSpPr>
        <p:spPr>
          <a:xfrm>
            <a:off x="724119" y="962025"/>
            <a:ext cx="16839900" cy="91593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099" u="none" cap="none" strike="noStrike">
                <a:solidFill>
                  <a:srgbClr val="000000"/>
                </a:solidFill>
                <a:latin typeface="Lato"/>
                <a:ea typeface="Lato"/>
                <a:cs typeface="Lato"/>
                <a:sym typeface="Lato"/>
              </a:rPr>
              <a:t>Kode di bagian ini bertujuan untuk mempersiapkan tiga dataset (df1, df2, dan df3) sebelum digabungkan. Langkah-langkah yang dilakukan adalah:</a:t>
            </a:r>
            <a:endParaRPr b="0" i="0" sz="3099" u="none" cap="none" strike="noStrike">
              <a:solidFill>
                <a:srgbClr val="000000"/>
              </a:solidFill>
              <a:latin typeface="Lato"/>
              <a:ea typeface="Lato"/>
              <a:cs typeface="Lato"/>
              <a:sym typeface="Lato"/>
            </a:endParaRPr>
          </a:p>
          <a:p>
            <a:pPr indent="-343532" lvl="1" marL="712464" marR="0" rtl="0" algn="l">
              <a:lnSpc>
                <a:spcPct val="140012"/>
              </a:lnSpc>
              <a:spcBef>
                <a:spcPts val="0"/>
              </a:spcBef>
              <a:spcAft>
                <a:spcPts val="0"/>
              </a:spcAft>
              <a:buClr>
                <a:srgbClr val="000000"/>
              </a:buClr>
              <a:buSzPts val="3099"/>
              <a:buFont typeface="Lato"/>
              <a:buAutoNum type="arabicPeriod"/>
            </a:pPr>
            <a:r>
              <a:rPr b="1" i="0" lang="en-US" sz="3099" u="none" cap="none" strike="noStrike">
                <a:solidFill>
                  <a:srgbClr val="000000"/>
                </a:solidFill>
                <a:latin typeface="Lato"/>
                <a:ea typeface="Lato"/>
                <a:cs typeface="Lato"/>
                <a:sym typeface="Lato"/>
              </a:rPr>
              <a:t>Menyeragamkan Nama Kolom</a:t>
            </a:r>
            <a:endParaRPr sz="1200"/>
          </a:p>
          <a:p>
            <a:pPr indent="0" lvl="0" marL="0" marR="0" rtl="0" algn="l">
              <a:lnSpc>
                <a:spcPct val="140012"/>
              </a:lnSpc>
              <a:spcBef>
                <a:spcPts val="0"/>
              </a:spcBef>
              <a:spcAft>
                <a:spcPts val="0"/>
              </a:spcAft>
              <a:buNone/>
            </a:pPr>
            <a:r>
              <a:rPr b="0" i="0" lang="en-US" sz="3099" u="none" cap="none" strike="noStrike">
                <a:solidFill>
                  <a:srgbClr val="000000"/>
                </a:solidFill>
                <a:latin typeface="Lato"/>
                <a:ea typeface="Lato"/>
                <a:cs typeface="Lato"/>
                <a:sym typeface="Lato"/>
              </a:rPr>
              <a:t>Mengganti nama kolom di df2 dan df3 agar sesuai dengan nama kolom di df1 yang akan digunakan sebagai kunci penggabungan (</a:t>
            </a:r>
            <a:r>
              <a:rPr b="0" i="1" lang="en-US" sz="3099" u="none" cap="none" strike="noStrike">
                <a:solidFill>
                  <a:srgbClr val="000000"/>
                </a:solidFill>
                <a:latin typeface="Lato"/>
                <a:ea typeface="Lato"/>
                <a:cs typeface="Lato"/>
                <a:sym typeface="Lato"/>
              </a:rPr>
              <a:t>merge</a:t>
            </a:r>
            <a:r>
              <a:rPr b="0" i="0" lang="en-US" sz="3099" u="none" cap="none" strike="noStrike">
                <a:solidFill>
                  <a:srgbClr val="000000"/>
                </a:solidFill>
                <a:latin typeface="Lato"/>
                <a:ea typeface="Lato"/>
                <a:cs typeface="Lato"/>
                <a:sym typeface="Lato"/>
              </a:rPr>
              <a:t>). Kolom '</a:t>
            </a:r>
            <a:r>
              <a:rPr b="0" i="1" lang="en-US" sz="3099" u="none" cap="none" strike="noStrike">
                <a:solidFill>
                  <a:srgbClr val="000000"/>
                </a:solidFill>
                <a:latin typeface="Lato"/>
                <a:ea typeface="Lato"/>
                <a:cs typeface="Lato"/>
                <a:sym typeface="Lato"/>
              </a:rPr>
              <a:t>ITEM CODE</a:t>
            </a:r>
            <a:r>
              <a:rPr b="0" i="0" lang="en-US" sz="3099" u="none" cap="none" strike="noStrike">
                <a:solidFill>
                  <a:srgbClr val="000000"/>
                </a:solidFill>
                <a:latin typeface="Lato"/>
                <a:ea typeface="Lato"/>
                <a:cs typeface="Lato"/>
                <a:sym typeface="Lato"/>
              </a:rPr>
              <a:t>' di df2 dan '</a:t>
            </a:r>
            <a:r>
              <a:rPr b="0" i="1" lang="en-US" sz="3099" u="none" cap="none" strike="noStrike">
                <a:solidFill>
                  <a:srgbClr val="000000"/>
                </a:solidFill>
                <a:latin typeface="Lato"/>
                <a:ea typeface="Lato"/>
                <a:cs typeface="Lato"/>
                <a:sym typeface="Lato"/>
              </a:rPr>
              <a:t>product_id</a:t>
            </a:r>
            <a:r>
              <a:rPr b="0" i="0" lang="en-US" sz="3099" u="none" cap="none" strike="noStrike">
                <a:solidFill>
                  <a:srgbClr val="000000"/>
                </a:solidFill>
                <a:latin typeface="Lato"/>
                <a:ea typeface="Lato"/>
                <a:cs typeface="Lato"/>
                <a:sym typeface="Lato"/>
              </a:rPr>
              <a:t>' di df3 diganti menjadi '</a:t>
            </a:r>
            <a:r>
              <a:rPr b="0" i="1" lang="en-US" sz="3099" u="none" cap="none" strike="noStrike">
                <a:solidFill>
                  <a:srgbClr val="000000"/>
                </a:solidFill>
                <a:latin typeface="Lato"/>
                <a:ea typeface="Lato"/>
                <a:cs typeface="Lato"/>
                <a:sym typeface="Lato"/>
              </a:rPr>
              <a:t>Product ID</a:t>
            </a:r>
            <a:r>
              <a:rPr b="0" i="0" lang="en-US" sz="3099" u="none" cap="none" strike="noStrike">
                <a:solidFill>
                  <a:srgbClr val="000000"/>
                </a:solidFill>
                <a:latin typeface="Lato"/>
                <a:ea typeface="Lato"/>
                <a:cs typeface="Lato"/>
                <a:sym typeface="Lato"/>
              </a:rPr>
              <a:t>'. Kolom '</a:t>
            </a:r>
            <a:r>
              <a:rPr b="0" i="1" lang="en-US" sz="3099" u="none" cap="none" strike="noStrike">
                <a:solidFill>
                  <a:srgbClr val="000000"/>
                </a:solidFill>
                <a:latin typeface="Lato"/>
                <a:ea typeface="Lato"/>
                <a:cs typeface="Lato"/>
                <a:sym typeface="Lato"/>
              </a:rPr>
              <a:t>date</a:t>
            </a:r>
            <a:r>
              <a:rPr b="0" i="0" lang="en-US" sz="3099" u="none" cap="none" strike="noStrike">
                <a:solidFill>
                  <a:srgbClr val="000000"/>
                </a:solidFill>
                <a:latin typeface="Lato"/>
                <a:ea typeface="Lato"/>
                <a:cs typeface="Lato"/>
                <a:sym typeface="Lato"/>
              </a:rPr>
              <a:t>' di df3 diganti menjadi '</a:t>
            </a:r>
            <a:r>
              <a:rPr b="0" i="1" lang="en-US" sz="3099" u="none" cap="none" strike="noStrike">
                <a:solidFill>
                  <a:srgbClr val="000000"/>
                </a:solidFill>
                <a:latin typeface="Lato"/>
                <a:ea typeface="Lato"/>
                <a:cs typeface="Lato"/>
                <a:sym typeface="Lato"/>
              </a:rPr>
              <a:t>Date</a:t>
            </a:r>
            <a:r>
              <a:rPr b="0" i="0" lang="en-US" sz="3099" u="none" cap="none" strike="noStrike">
                <a:solidFill>
                  <a:srgbClr val="000000"/>
                </a:solidFill>
                <a:latin typeface="Lato"/>
                <a:ea typeface="Lato"/>
                <a:cs typeface="Lato"/>
                <a:sym typeface="Lato"/>
              </a:rPr>
              <a:t>'.</a:t>
            </a:r>
            <a:endParaRPr sz="1200"/>
          </a:p>
          <a:p>
            <a:pPr indent="0" lvl="0" marL="0" marR="0" rtl="0" algn="l">
              <a:lnSpc>
                <a:spcPct val="140012"/>
              </a:lnSpc>
              <a:spcBef>
                <a:spcPts val="0"/>
              </a:spcBef>
              <a:spcAft>
                <a:spcPts val="0"/>
              </a:spcAft>
              <a:buNone/>
            </a:pPr>
            <a:r>
              <a:rPr b="0" i="0" lang="en-US" sz="3099" u="none" cap="none" strike="noStrike">
                <a:solidFill>
                  <a:srgbClr val="000000"/>
                </a:solidFill>
                <a:latin typeface="Lato"/>
                <a:ea typeface="Lato"/>
                <a:cs typeface="Lato"/>
                <a:sym typeface="Lato"/>
              </a:rPr>
              <a:t>   2. </a:t>
            </a:r>
            <a:r>
              <a:rPr b="1" i="0" lang="en-US" sz="3099" u="none" cap="none" strike="noStrike">
                <a:solidFill>
                  <a:srgbClr val="000000"/>
                </a:solidFill>
                <a:latin typeface="Lato"/>
                <a:ea typeface="Lato"/>
                <a:cs typeface="Lato"/>
                <a:sym typeface="Lato"/>
              </a:rPr>
              <a:t>Mengubah Tipe Data Kolom 'Product ID'</a:t>
            </a:r>
            <a:endParaRPr sz="1200"/>
          </a:p>
          <a:p>
            <a:pPr indent="0" lvl="0" marL="0" marR="0" rtl="0" algn="l">
              <a:lnSpc>
                <a:spcPct val="140012"/>
              </a:lnSpc>
              <a:spcBef>
                <a:spcPts val="0"/>
              </a:spcBef>
              <a:spcAft>
                <a:spcPts val="0"/>
              </a:spcAft>
              <a:buNone/>
            </a:pPr>
            <a:r>
              <a:rPr b="0" i="0" lang="en-US" sz="3099" u="none" cap="none" strike="noStrike">
                <a:solidFill>
                  <a:srgbClr val="000000"/>
                </a:solidFill>
                <a:latin typeface="Lato"/>
                <a:ea typeface="Lato"/>
                <a:cs typeface="Lato"/>
                <a:sym typeface="Lato"/>
              </a:rPr>
              <a:t>Memastikan bahwa kolom '</a:t>
            </a:r>
            <a:r>
              <a:rPr b="0" i="1" lang="en-US" sz="3099" u="none" cap="none" strike="noStrike">
                <a:solidFill>
                  <a:srgbClr val="000000"/>
                </a:solidFill>
                <a:latin typeface="Lato"/>
                <a:ea typeface="Lato"/>
                <a:cs typeface="Lato"/>
                <a:sym typeface="Lato"/>
              </a:rPr>
              <a:t>Product ID</a:t>
            </a:r>
            <a:r>
              <a:rPr b="0" i="0" lang="en-US" sz="3099" u="none" cap="none" strike="noStrike">
                <a:solidFill>
                  <a:srgbClr val="000000"/>
                </a:solidFill>
                <a:latin typeface="Lato"/>
                <a:ea typeface="Lato"/>
                <a:cs typeface="Lato"/>
                <a:sym typeface="Lato"/>
              </a:rPr>
              <a:t>' di ketiga dataset memiliki tipe data yang sama, yaitu string. Ini penting karena penggabungan berdasarkan kolom ini memerlukan tipe data yang konsisten. Kode ini secara eksplisit mengubah tipe data kolom '</a:t>
            </a:r>
            <a:r>
              <a:rPr b="0" i="1" lang="en-US" sz="3099" u="none" cap="none" strike="noStrike">
                <a:solidFill>
                  <a:srgbClr val="000000"/>
                </a:solidFill>
                <a:latin typeface="Lato"/>
                <a:ea typeface="Lato"/>
                <a:cs typeface="Lato"/>
                <a:sym typeface="Lato"/>
              </a:rPr>
              <a:t>Product ID</a:t>
            </a:r>
            <a:r>
              <a:rPr b="0" i="0" lang="en-US" sz="3099" u="none" cap="none" strike="noStrike">
                <a:solidFill>
                  <a:srgbClr val="000000"/>
                </a:solidFill>
                <a:latin typeface="Lato"/>
                <a:ea typeface="Lato"/>
                <a:cs typeface="Lato"/>
                <a:sym typeface="Lato"/>
              </a:rPr>
              <a:t>' di df1, df2, dan df3 menjadi string.</a:t>
            </a:r>
            <a:endParaRPr sz="1200"/>
          </a:p>
          <a:p>
            <a:pPr indent="0" lvl="0" marL="0" marR="0" rtl="0" algn="l">
              <a:lnSpc>
                <a:spcPct val="140012"/>
              </a:lnSpc>
              <a:spcBef>
                <a:spcPts val="0"/>
              </a:spcBef>
              <a:spcAft>
                <a:spcPts val="0"/>
              </a:spcAft>
              <a:buNone/>
            </a:pPr>
            <a:r>
              <a:t/>
            </a:r>
            <a:endParaRPr b="0" i="0" sz="3099" u="none" cap="none" strike="noStrike">
              <a:solidFill>
                <a:srgbClr val="000000"/>
              </a:solidFill>
              <a:latin typeface="Lato"/>
              <a:ea typeface="Lato"/>
              <a:cs typeface="Lato"/>
              <a:sym typeface="Lato"/>
            </a:endParaRPr>
          </a:p>
          <a:p>
            <a:pPr indent="0" lvl="0" marL="0" marR="0" rtl="0" algn="l">
              <a:lnSpc>
                <a:spcPct val="140012"/>
              </a:lnSpc>
              <a:spcBef>
                <a:spcPts val="0"/>
              </a:spcBef>
              <a:spcAft>
                <a:spcPts val="0"/>
              </a:spcAft>
              <a:buNone/>
            </a:pPr>
            <a:r>
              <a:rPr b="0" i="0" lang="en-US" sz="3099" u="none" cap="none" strike="noStrike">
                <a:solidFill>
                  <a:srgbClr val="000000"/>
                </a:solidFill>
                <a:latin typeface="Lato"/>
                <a:ea typeface="Lato"/>
                <a:cs typeface="Lato"/>
                <a:sym typeface="Lato"/>
              </a:rPr>
              <a:t>Dengan menyeragamkan nama kolom dan tipe data '</a:t>
            </a:r>
            <a:r>
              <a:rPr b="0" i="1" lang="en-US" sz="3099" u="none" cap="none" strike="noStrike">
                <a:solidFill>
                  <a:srgbClr val="000000"/>
                </a:solidFill>
                <a:latin typeface="Lato"/>
                <a:ea typeface="Lato"/>
                <a:cs typeface="Lato"/>
                <a:sym typeface="Lato"/>
              </a:rPr>
              <a:t>Product ID</a:t>
            </a:r>
            <a:r>
              <a:rPr b="0" i="0" lang="en-US" sz="3099" u="none" cap="none" strike="noStrike">
                <a:solidFill>
                  <a:srgbClr val="000000"/>
                </a:solidFill>
                <a:latin typeface="Lato"/>
                <a:ea typeface="Lato"/>
                <a:cs typeface="Lato"/>
                <a:sym typeface="Lato"/>
              </a:rPr>
              <a:t>', dataset siap untuk digabungkan menjadi satu DataFrame utama.</a:t>
            </a:r>
            <a:endParaRPr sz="1200"/>
          </a:p>
          <a:p>
            <a:pPr indent="0" lvl="0" marL="0" marR="0" rtl="0" algn="l">
              <a:lnSpc>
                <a:spcPct val="127281"/>
              </a:lnSpc>
              <a:spcBef>
                <a:spcPts val="0"/>
              </a:spcBef>
              <a:spcAft>
                <a:spcPts val="0"/>
              </a:spcAft>
              <a:buNone/>
            </a:pPr>
            <a:r>
              <a:t/>
            </a:r>
            <a:endParaRPr b="0" i="0" sz="3099" u="none" cap="none" strike="noStrike">
              <a:solidFill>
                <a:srgbClr val="000000"/>
              </a:solidFill>
              <a:latin typeface="Lato"/>
              <a:ea typeface="Lato"/>
              <a:cs typeface="Lato"/>
              <a:sym typeface="La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88" name="Shape 388"/>
        <p:cNvGrpSpPr/>
        <p:nvPr/>
      </p:nvGrpSpPr>
      <p:grpSpPr>
        <a:xfrm>
          <a:off x="0" y="0"/>
          <a:ext cx="0" cy="0"/>
          <a:chOff x="0" y="0"/>
          <a:chExt cx="0" cy="0"/>
        </a:xfrm>
      </p:grpSpPr>
      <p:cxnSp>
        <p:nvCxnSpPr>
          <p:cNvPr id="389" name="Google Shape;389;p44"/>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390" name="Google Shape;390;p44"/>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391" name="Google Shape;391;p4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392" name="Google Shape;392;p44"/>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393" name="Google Shape;393;p44"/>
          <p:cNvSpPr txBox="1"/>
          <p:nvPr/>
        </p:nvSpPr>
        <p:spPr>
          <a:xfrm>
            <a:off x="1980724" y="4557025"/>
            <a:ext cx="14326500" cy="43677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3.2. Merge Datasets (Penggabungan Dataset)</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
        <p:nvSpPr>
          <p:cNvPr id="394" name="Google Shape;394;p44"/>
          <p:cNvSpPr txBox="1"/>
          <p:nvPr/>
        </p:nvSpPr>
        <p:spPr>
          <a:xfrm>
            <a:off x="1812705" y="5749504"/>
            <a:ext cx="14662589" cy="504826"/>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999" u="sng" cap="none" strike="noStrike">
                <a:solidFill>
                  <a:schemeClr val="hlink"/>
                </a:solidFill>
                <a:latin typeface="Lato"/>
                <a:ea typeface="Lato"/>
                <a:cs typeface="Lato"/>
                <a:sym typeface="Lato"/>
                <a:hlinkClick r:id="rId4"/>
              </a:rPr>
              <a:t>Melakukan proses penggabungan dua langkah untuk membuat </a:t>
            </a:r>
            <a:r>
              <a:rPr b="1" i="1" lang="en-US" sz="2999" u="sng" cap="none" strike="noStrike">
                <a:solidFill>
                  <a:schemeClr val="hlink"/>
                </a:solidFill>
                <a:latin typeface="Lato"/>
                <a:ea typeface="Lato"/>
                <a:cs typeface="Lato"/>
                <a:sym typeface="Lato"/>
                <a:hlinkClick r:id="rId5"/>
              </a:rPr>
              <a:t>master_df</a:t>
            </a:r>
            <a:r>
              <a:rPr b="0" i="0" lang="en-US" sz="2999" u="sng" cap="none" strike="noStrike">
                <a:solidFill>
                  <a:schemeClr val="hlink"/>
                </a:solidFill>
                <a:latin typeface="Lato"/>
                <a:ea typeface="Lato"/>
                <a:cs typeface="Lato"/>
                <a:sym typeface="Lato"/>
                <a:hlinkClick r:id="rId6"/>
              </a:rPr>
              <a: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398" name="Shape 398"/>
        <p:cNvGrpSpPr/>
        <p:nvPr/>
      </p:nvGrpSpPr>
      <p:grpSpPr>
        <a:xfrm>
          <a:off x="0" y="0"/>
          <a:ext cx="0" cy="0"/>
          <a:chOff x="0" y="0"/>
          <a:chExt cx="0" cy="0"/>
        </a:xfrm>
      </p:grpSpPr>
      <p:cxnSp>
        <p:nvCxnSpPr>
          <p:cNvPr id="399" name="Google Shape;399;p45"/>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400" name="Google Shape;400;p45"/>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401" name="Google Shape;401;p4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02" name="Google Shape;402;p45"/>
          <p:cNvSpPr/>
          <p:nvPr/>
        </p:nvSpPr>
        <p:spPr>
          <a:xfrm>
            <a:off x="2774778" y="1607865"/>
            <a:ext cx="12750680" cy="8145313"/>
          </a:xfrm>
          <a:custGeom>
            <a:rect b="b" l="l" r="r" t="t"/>
            <a:pathLst>
              <a:path extrusionOk="0" h="8145313" w="12750680">
                <a:moveTo>
                  <a:pt x="0" y="0"/>
                </a:moveTo>
                <a:lnTo>
                  <a:pt x="12750680" y="0"/>
                </a:lnTo>
                <a:lnTo>
                  <a:pt x="12750680" y="8145313"/>
                </a:lnTo>
                <a:lnTo>
                  <a:pt x="0" y="8145313"/>
                </a:lnTo>
                <a:lnTo>
                  <a:pt x="0" y="0"/>
                </a:lnTo>
                <a:close/>
              </a:path>
            </a:pathLst>
          </a:custGeom>
          <a:blipFill rotWithShape="1">
            <a:blip r:embed="rId4">
              <a:alphaModFix/>
            </a:blip>
            <a:stretch>
              <a:fillRect b="0" l="0" r="0" t="0"/>
            </a:stretch>
          </a:blipFill>
          <a:ln>
            <a:noFill/>
          </a:ln>
        </p:spPr>
      </p:sp>
      <p:sp>
        <p:nvSpPr>
          <p:cNvPr id="403" name="Google Shape;403;p45"/>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04" name="Google Shape;404;p45"/>
          <p:cNvSpPr txBox="1"/>
          <p:nvPr/>
        </p:nvSpPr>
        <p:spPr>
          <a:xfrm>
            <a:off x="9139238" y="4959415"/>
            <a:ext cx="9525" cy="290195"/>
          </a:xfrm>
          <a:prstGeom prst="rect">
            <a:avLst/>
          </a:prstGeom>
          <a:noFill/>
          <a:ln>
            <a:noFill/>
          </a:ln>
        </p:spPr>
        <p:txBody>
          <a:bodyPr anchorCtr="0" anchor="t" bIns="0" lIns="0" spcFirstLastPara="1" rIns="0" wrap="square" tIns="0">
            <a:sp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08" name="Shape 408"/>
        <p:cNvGrpSpPr/>
        <p:nvPr/>
      </p:nvGrpSpPr>
      <p:grpSpPr>
        <a:xfrm>
          <a:off x="0" y="0"/>
          <a:ext cx="0" cy="0"/>
          <a:chOff x="0" y="0"/>
          <a:chExt cx="0" cy="0"/>
        </a:xfrm>
      </p:grpSpPr>
      <p:cxnSp>
        <p:nvCxnSpPr>
          <p:cNvPr id="409" name="Google Shape;409;p46"/>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410" name="Google Shape;410;p46"/>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411" name="Google Shape;411;p4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12" name="Google Shape;412;p46"/>
          <p:cNvSpPr/>
          <p:nvPr/>
        </p:nvSpPr>
        <p:spPr>
          <a:xfrm>
            <a:off x="1338411" y="2707642"/>
            <a:ext cx="15265007" cy="5552646"/>
          </a:xfrm>
          <a:custGeom>
            <a:rect b="b" l="l" r="r" t="t"/>
            <a:pathLst>
              <a:path extrusionOk="0" h="5552646" w="15265007">
                <a:moveTo>
                  <a:pt x="0" y="0"/>
                </a:moveTo>
                <a:lnTo>
                  <a:pt x="15265007" y="0"/>
                </a:lnTo>
                <a:lnTo>
                  <a:pt x="15265007" y="5552646"/>
                </a:lnTo>
                <a:lnTo>
                  <a:pt x="0" y="5552646"/>
                </a:lnTo>
                <a:lnTo>
                  <a:pt x="0" y="0"/>
                </a:lnTo>
                <a:close/>
              </a:path>
            </a:pathLst>
          </a:custGeom>
          <a:blipFill rotWithShape="1">
            <a:blip r:embed="rId4">
              <a:alphaModFix/>
            </a:blip>
            <a:stretch>
              <a:fillRect b="0" l="0" r="0" t="0"/>
            </a:stretch>
          </a:blipFill>
          <a:ln>
            <a:noFill/>
          </a:ln>
        </p:spPr>
      </p:sp>
      <p:sp>
        <p:nvSpPr>
          <p:cNvPr id="413" name="Google Shape;413;p46"/>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14" name="Google Shape;414;p46"/>
          <p:cNvSpPr txBox="1"/>
          <p:nvPr/>
        </p:nvSpPr>
        <p:spPr>
          <a:xfrm>
            <a:off x="9139238" y="4959415"/>
            <a:ext cx="9525" cy="290195"/>
          </a:xfrm>
          <a:prstGeom prst="rect">
            <a:avLst/>
          </a:prstGeom>
          <a:noFill/>
          <a:ln>
            <a:noFill/>
          </a:ln>
        </p:spPr>
        <p:txBody>
          <a:bodyPr anchorCtr="0" anchor="t" bIns="0" lIns="0" spcFirstLastPara="1" rIns="0" wrap="square" tIns="0">
            <a:sp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18" name="Shape 418"/>
        <p:cNvGrpSpPr/>
        <p:nvPr/>
      </p:nvGrpSpPr>
      <p:grpSpPr>
        <a:xfrm>
          <a:off x="0" y="0"/>
          <a:ext cx="0" cy="0"/>
          <a:chOff x="0" y="0"/>
          <a:chExt cx="0" cy="0"/>
        </a:xfrm>
      </p:grpSpPr>
      <p:cxnSp>
        <p:nvCxnSpPr>
          <p:cNvPr id="419" name="Google Shape;419;p47"/>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420" name="Google Shape;420;p47"/>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421" name="Google Shape;421;p4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22" name="Google Shape;422;p47"/>
          <p:cNvSpPr/>
          <p:nvPr/>
        </p:nvSpPr>
        <p:spPr>
          <a:xfrm>
            <a:off x="653011" y="1439032"/>
            <a:ext cx="7735691" cy="8564515"/>
          </a:xfrm>
          <a:custGeom>
            <a:rect b="b" l="l" r="r" t="t"/>
            <a:pathLst>
              <a:path extrusionOk="0" h="8564515" w="7735691">
                <a:moveTo>
                  <a:pt x="0" y="0"/>
                </a:moveTo>
                <a:lnTo>
                  <a:pt x="7735691" y="0"/>
                </a:lnTo>
                <a:lnTo>
                  <a:pt x="7735691" y="8564514"/>
                </a:lnTo>
                <a:lnTo>
                  <a:pt x="0" y="8564514"/>
                </a:lnTo>
                <a:lnTo>
                  <a:pt x="0" y="0"/>
                </a:lnTo>
                <a:close/>
              </a:path>
            </a:pathLst>
          </a:custGeom>
          <a:blipFill rotWithShape="1">
            <a:blip r:embed="rId4">
              <a:alphaModFix/>
            </a:blip>
            <a:stretch>
              <a:fillRect b="0" l="0" r="0" t="0"/>
            </a:stretch>
          </a:blipFill>
          <a:ln>
            <a:noFill/>
          </a:ln>
        </p:spPr>
      </p:sp>
      <p:sp>
        <p:nvSpPr>
          <p:cNvPr id="423" name="Google Shape;423;p47"/>
          <p:cNvSpPr/>
          <p:nvPr/>
        </p:nvSpPr>
        <p:spPr>
          <a:xfrm>
            <a:off x="8852754" y="2695678"/>
            <a:ext cx="8406546" cy="7307869"/>
          </a:xfrm>
          <a:custGeom>
            <a:rect b="b" l="l" r="r" t="t"/>
            <a:pathLst>
              <a:path extrusionOk="0" h="7307869" w="8406546">
                <a:moveTo>
                  <a:pt x="0" y="0"/>
                </a:moveTo>
                <a:lnTo>
                  <a:pt x="8406546" y="0"/>
                </a:lnTo>
                <a:lnTo>
                  <a:pt x="8406546" y="7307868"/>
                </a:lnTo>
                <a:lnTo>
                  <a:pt x="0" y="7307868"/>
                </a:lnTo>
                <a:lnTo>
                  <a:pt x="0" y="0"/>
                </a:lnTo>
                <a:close/>
              </a:path>
            </a:pathLst>
          </a:custGeom>
          <a:blipFill rotWithShape="1">
            <a:blip r:embed="rId5">
              <a:alphaModFix/>
            </a:blip>
            <a:stretch>
              <a:fillRect b="0" l="0" r="0" t="0"/>
            </a:stretch>
          </a:blipFill>
          <a:ln>
            <a:noFill/>
          </a:ln>
        </p:spPr>
      </p:sp>
      <p:sp>
        <p:nvSpPr>
          <p:cNvPr id="424" name="Google Shape;424;p47"/>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25" name="Google Shape;425;p47"/>
          <p:cNvSpPr txBox="1"/>
          <p:nvPr/>
        </p:nvSpPr>
        <p:spPr>
          <a:xfrm>
            <a:off x="9139238" y="4959415"/>
            <a:ext cx="9525" cy="290195"/>
          </a:xfrm>
          <a:prstGeom prst="rect">
            <a:avLst/>
          </a:prstGeom>
          <a:noFill/>
          <a:ln>
            <a:noFill/>
          </a:ln>
        </p:spPr>
        <p:txBody>
          <a:bodyPr anchorCtr="0" anchor="t" bIns="0" lIns="0" spcFirstLastPara="1" rIns="0" wrap="square" tIns="0">
            <a:sp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29" name="Shape 429"/>
        <p:cNvGrpSpPr/>
        <p:nvPr/>
      </p:nvGrpSpPr>
      <p:grpSpPr>
        <a:xfrm>
          <a:off x="0" y="0"/>
          <a:ext cx="0" cy="0"/>
          <a:chOff x="0" y="0"/>
          <a:chExt cx="0" cy="0"/>
        </a:xfrm>
      </p:grpSpPr>
      <p:cxnSp>
        <p:nvCxnSpPr>
          <p:cNvPr id="430" name="Google Shape;430;p48"/>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431" name="Google Shape;431;p48"/>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432" name="Google Shape;432;p4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33" name="Google Shape;433;p48"/>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34" name="Google Shape;434;p48"/>
          <p:cNvSpPr txBox="1"/>
          <p:nvPr/>
        </p:nvSpPr>
        <p:spPr>
          <a:xfrm>
            <a:off x="724044" y="315638"/>
            <a:ext cx="16839900" cy="9750600"/>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299" u="none" cap="none" strike="noStrike">
                <a:solidFill>
                  <a:srgbClr val="000000"/>
                </a:solidFill>
                <a:latin typeface="Lato"/>
                <a:ea typeface="Lato"/>
                <a:cs typeface="Lato"/>
                <a:sym typeface="Lato"/>
              </a:rPr>
              <a:t>Kode di bagian ini melakukan penggabungan (merge) dari tiga DataFrame (df1, df2, dan df3) menjadi satu DataFrame utama yang disebut master_df. Proses ini dilakukan dalam dua langkah menggunakan fungsi pd.merge():</a:t>
            </a:r>
            <a:endParaRPr/>
          </a:p>
          <a:p>
            <a:pPr indent="0" lvl="0" marL="0" marR="0" rtl="0" algn="l">
              <a:lnSpc>
                <a:spcPct val="140012"/>
              </a:lnSpc>
              <a:spcBef>
                <a:spcPts val="0"/>
              </a:spcBef>
              <a:spcAft>
                <a:spcPts val="0"/>
              </a:spcAft>
              <a:buNone/>
            </a:pPr>
            <a:r>
              <a:t/>
            </a:r>
            <a:endParaRPr b="0" i="0" sz="3299" u="none" cap="none" strike="noStrike">
              <a:solidFill>
                <a:srgbClr val="000000"/>
              </a:solidFill>
              <a:latin typeface="Lato"/>
              <a:ea typeface="Lato"/>
              <a:cs typeface="Lato"/>
              <a:sym typeface="Lato"/>
            </a:endParaRPr>
          </a:p>
          <a:p>
            <a:pPr indent="-356232" lvl="1" marL="712464" marR="0" rtl="0" algn="l">
              <a:lnSpc>
                <a:spcPct val="140012"/>
              </a:lnSpc>
              <a:spcBef>
                <a:spcPts val="0"/>
              </a:spcBef>
              <a:spcAft>
                <a:spcPts val="0"/>
              </a:spcAft>
              <a:buClr>
                <a:srgbClr val="000000"/>
              </a:buClr>
              <a:buSzPts val="3299"/>
              <a:buFont typeface="Lato"/>
              <a:buAutoNum type="arabicPeriod"/>
            </a:pPr>
            <a:r>
              <a:rPr b="1" i="0" lang="en-US" sz="3299" u="none" cap="none" strike="noStrike">
                <a:solidFill>
                  <a:srgbClr val="000000"/>
                </a:solidFill>
                <a:latin typeface="Lato"/>
                <a:ea typeface="Lato"/>
                <a:cs typeface="Lato"/>
                <a:sym typeface="Lato"/>
              </a:rPr>
              <a:t>Penggabungan df1 dengan df2:</a:t>
            </a:r>
            <a:endParaRPr/>
          </a:p>
          <a:p>
            <a:pPr indent="-474975" lvl="2" marL="1424927" marR="0" rtl="0" algn="l">
              <a:lnSpc>
                <a:spcPct val="140012"/>
              </a:lnSpc>
              <a:spcBef>
                <a:spcPts val="0"/>
              </a:spcBef>
              <a:spcAft>
                <a:spcPts val="0"/>
              </a:spcAft>
              <a:buClr>
                <a:srgbClr val="000000"/>
              </a:buClr>
              <a:buSzPts val="3299"/>
              <a:buFont typeface="Arial"/>
              <a:buChar char="⚬"/>
            </a:pPr>
            <a:r>
              <a:rPr b="0" i="1" lang="en-US" sz="3299" u="none" cap="none" strike="noStrike">
                <a:solidFill>
                  <a:srgbClr val="000000"/>
                </a:solidFill>
                <a:latin typeface="Lato"/>
                <a:ea typeface="Lato"/>
                <a:cs typeface="Lato"/>
                <a:sym typeface="Lato"/>
              </a:rPr>
              <a:t>pd.merge(df1, df2[['Product ID', 'SUPPLIER', 'ITEM TYPE', 'RETAIL SALES']], on='Product ID', how='left')</a:t>
            </a:r>
            <a:endParaRPr/>
          </a:p>
          <a:p>
            <a:pPr indent="-474975" lvl="2" marL="1424927" marR="0" rtl="0" algn="l">
              <a:lnSpc>
                <a:spcPct val="140012"/>
              </a:lnSpc>
              <a:spcBef>
                <a:spcPts val="0"/>
              </a:spcBef>
              <a:spcAft>
                <a:spcPts val="0"/>
              </a:spcAft>
              <a:buClr>
                <a:srgbClr val="000000"/>
              </a:buClr>
              <a:buSzPts val="3299"/>
              <a:buFont typeface="Arial"/>
              <a:buChar char="⚬"/>
            </a:pPr>
            <a:r>
              <a:rPr b="0" i="0" lang="en-US" sz="3299" u="none" cap="none" strike="noStrike">
                <a:solidFill>
                  <a:srgbClr val="000000"/>
                </a:solidFill>
                <a:latin typeface="Lato"/>
                <a:ea typeface="Lato"/>
                <a:cs typeface="Lato"/>
                <a:sym typeface="Lato"/>
              </a:rPr>
              <a:t>Menggabungkan </a:t>
            </a:r>
            <a:r>
              <a:rPr b="0" i="1" lang="en-US" sz="3299" u="none" cap="none" strike="noStrike">
                <a:solidFill>
                  <a:srgbClr val="000000"/>
                </a:solidFill>
                <a:latin typeface="Lato"/>
                <a:ea typeface="Lato"/>
                <a:cs typeface="Lato"/>
                <a:sym typeface="Lato"/>
              </a:rPr>
              <a:t>df1 </a:t>
            </a:r>
            <a:r>
              <a:rPr b="0" i="0" lang="en-US" sz="3299" u="none" cap="none" strike="noStrike">
                <a:solidFill>
                  <a:srgbClr val="000000"/>
                </a:solidFill>
                <a:latin typeface="Lato"/>
                <a:ea typeface="Lato"/>
                <a:cs typeface="Lato"/>
                <a:sym typeface="Lato"/>
              </a:rPr>
              <a:t>dengan kolom-kolom tertentu dari </a:t>
            </a:r>
            <a:r>
              <a:rPr b="0" i="1" lang="en-US" sz="3299" u="none" cap="none" strike="noStrike">
                <a:solidFill>
                  <a:srgbClr val="000000"/>
                </a:solidFill>
                <a:latin typeface="Lato"/>
                <a:ea typeface="Lato"/>
                <a:cs typeface="Lato"/>
                <a:sym typeface="Lato"/>
              </a:rPr>
              <a:t>df2 ('Product ID', 'SUPPLIER', 'ITEM TYPE', 'RETAIL SALES').</a:t>
            </a:r>
            <a:endParaRPr/>
          </a:p>
          <a:p>
            <a:pPr indent="-474975" lvl="2" marL="1424927" marR="0" rtl="0" algn="l">
              <a:lnSpc>
                <a:spcPct val="140012"/>
              </a:lnSpc>
              <a:spcBef>
                <a:spcPts val="0"/>
              </a:spcBef>
              <a:spcAft>
                <a:spcPts val="0"/>
              </a:spcAft>
              <a:buClr>
                <a:srgbClr val="000000"/>
              </a:buClr>
              <a:buSzPts val="3299"/>
              <a:buFont typeface="Arial"/>
              <a:buChar char="⚬"/>
            </a:pPr>
            <a:r>
              <a:rPr b="0" i="0" lang="en-US" sz="3299" u="none" cap="none" strike="noStrike">
                <a:solidFill>
                  <a:srgbClr val="000000"/>
                </a:solidFill>
                <a:latin typeface="Lato"/>
                <a:ea typeface="Lato"/>
                <a:cs typeface="Lato"/>
                <a:sym typeface="Lato"/>
              </a:rPr>
              <a:t>Penggabungan dilakukan berdasarkan kolom '</a:t>
            </a:r>
            <a:r>
              <a:rPr b="0" i="1" lang="en-US" sz="3299" u="none" cap="none" strike="noStrike">
                <a:solidFill>
                  <a:srgbClr val="000000"/>
                </a:solidFill>
                <a:latin typeface="Lato"/>
                <a:ea typeface="Lato"/>
                <a:cs typeface="Lato"/>
                <a:sym typeface="Lato"/>
              </a:rPr>
              <a:t>Product ID</a:t>
            </a:r>
            <a:r>
              <a:rPr b="0" i="0" lang="en-US" sz="3299" u="none" cap="none" strike="noStrike">
                <a:solidFill>
                  <a:srgbClr val="000000"/>
                </a:solidFill>
                <a:latin typeface="Lato"/>
                <a:ea typeface="Lato"/>
                <a:cs typeface="Lato"/>
                <a:sym typeface="Lato"/>
              </a:rPr>
              <a:t>'.</a:t>
            </a:r>
            <a:endParaRPr/>
          </a:p>
          <a:p>
            <a:pPr indent="-474975" lvl="2" marL="1424927" marR="0" rtl="0" algn="l">
              <a:lnSpc>
                <a:spcPct val="140012"/>
              </a:lnSpc>
              <a:spcBef>
                <a:spcPts val="0"/>
              </a:spcBef>
              <a:spcAft>
                <a:spcPts val="0"/>
              </a:spcAft>
              <a:buClr>
                <a:srgbClr val="000000"/>
              </a:buClr>
              <a:buSzPts val="3299"/>
              <a:buFont typeface="Arial"/>
              <a:buChar char="⚬"/>
            </a:pPr>
            <a:r>
              <a:rPr b="0" i="0" lang="en-US" sz="3299" u="none" cap="none" strike="noStrike">
                <a:solidFill>
                  <a:srgbClr val="000000"/>
                </a:solidFill>
                <a:latin typeface="Lato"/>
                <a:ea typeface="Lato"/>
                <a:cs typeface="Lato"/>
                <a:sym typeface="Lato"/>
              </a:rPr>
              <a:t>Metode </a:t>
            </a:r>
            <a:r>
              <a:rPr b="0" i="1" lang="en-US" sz="3299" u="none" cap="none" strike="noStrike">
                <a:solidFill>
                  <a:srgbClr val="000000"/>
                </a:solidFill>
                <a:latin typeface="Lato"/>
                <a:ea typeface="Lato"/>
                <a:cs typeface="Lato"/>
                <a:sym typeface="Lato"/>
              </a:rPr>
              <a:t>how='left'</a:t>
            </a:r>
            <a:r>
              <a:rPr b="0" i="0" lang="en-US" sz="3299" u="none" cap="none" strike="noStrike">
                <a:solidFill>
                  <a:srgbClr val="000000"/>
                </a:solidFill>
                <a:latin typeface="Lato"/>
                <a:ea typeface="Lato"/>
                <a:cs typeface="Lato"/>
                <a:sym typeface="Lato"/>
              </a:rPr>
              <a:t> memastikan bahwa semua baris dari df1 (DataFrame kiri) dipertahankan, dan kolom yang sesuai dari df2 ditambahkan. Jika tidak ada kecocokan '</a:t>
            </a:r>
            <a:r>
              <a:rPr b="0" i="1" lang="en-US" sz="3299" u="none" cap="none" strike="noStrike">
                <a:solidFill>
                  <a:srgbClr val="000000"/>
                </a:solidFill>
                <a:latin typeface="Lato"/>
                <a:ea typeface="Lato"/>
                <a:cs typeface="Lato"/>
                <a:sym typeface="Lato"/>
              </a:rPr>
              <a:t>Product ID</a:t>
            </a:r>
            <a:r>
              <a:rPr b="0" i="0" lang="en-US" sz="3299" u="none" cap="none" strike="noStrike">
                <a:solidFill>
                  <a:srgbClr val="000000"/>
                </a:solidFill>
                <a:latin typeface="Lato"/>
                <a:ea typeface="Lato"/>
                <a:cs typeface="Lato"/>
                <a:sym typeface="Lato"/>
              </a:rPr>
              <a:t>' di df2, nilai NaN akan muncul untuk kolom dari df2.</a:t>
            </a:r>
            <a:endParaRPr/>
          </a:p>
          <a:p>
            <a:pPr indent="0" lvl="0" marL="0" marR="0" rtl="0" algn="l">
              <a:lnSpc>
                <a:spcPct val="127281"/>
              </a:lnSpc>
              <a:spcBef>
                <a:spcPts val="0"/>
              </a:spcBef>
              <a:spcAft>
                <a:spcPts val="0"/>
              </a:spcAft>
              <a:buNone/>
            </a:pPr>
            <a:r>
              <a:t/>
            </a:r>
            <a:endParaRPr b="0" i="0" sz="3299" u="none" cap="none" strike="noStrike">
              <a:solidFill>
                <a:srgbClr val="000000"/>
              </a:solidFill>
              <a:latin typeface="Lato"/>
              <a:ea typeface="Lato"/>
              <a:cs typeface="Lato"/>
              <a:sym typeface="La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38" name="Shape 438"/>
        <p:cNvGrpSpPr/>
        <p:nvPr/>
      </p:nvGrpSpPr>
      <p:grpSpPr>
        <a:xfrm>
          <a:off x="0" y="0"/>
          <a:ext cx="0" cy="0"/>
          <a:chOff x="0" y="0"/>
          <a:chExt cx="0" cy="0"/>
        </a:xfrm>
      </p:grpSpPr>
      <p:cxnSp>
        <p:nvCxnSpPr>
          <p:cNvPr id="439" name="Google Shape;439;p49"/>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440" name="Google Shape;440;p49"/>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441" name="Google Shape;441;p4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42" name="Google Shape;442;p49"/>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43" name="Google Shape;443;p49"/>
          <p:cNvSpPr txBox="1"/>
          <p:nvPr/>
        </p:nvSpPr>
        <p:spPr>
          <a:xfrm>
            <a:off x="724119" y="962025"/>
            <a:ext cx="16839762" cy="9495906"/>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2. Penggabungan hasil dengan df3:</a:t>
            </a:r>
            <a:endParaRPr/>
          </a:p>
          <a:p>
            <a:pPr indent="-460583" lvl="2" marL="1381748" marR="0" rtl="0" algn="l">
              <a:lnSpc>
                <a:spcPct val="140012"/>
              </a:lnSpc>
              <a:spcBef>
                <a:spcPts val="0"/>
              </a:spcBef>
              <a:spcAft>
                <a:spcPts val="0"/>
              </a:spcAft>
              <a:buClr>
                <a:srgbClr val="000000"/>
              </a:buClr>
              <a:buSzPts val="3199"/>
              <a:buFont typeface="Arial"/>
              <a:buChar char="⚬"/>
            </a:pPr>
            <a:r>
              <a:rPr b="0" i="1" lang="en-US" sz="3199" u="none" cap="none" strike="noStrike">
                <a:solidFill>
                  <a:srgbClr val="000000"/>
                </a:solidFill>
                <a:latin typeface="Lato"/>
                <a:ea typeface="Lato"/>
                <a:cs typeface="Lato"/>
                <a:sym typeface="Lato"/>
              </a:rPr>
              <a:t>pd.merge(master_df, df3[['Date', 'Product ID', ...]], on=['Date', 'Product ID'], how='left')</a:t>
            </a:r>
            <a:endParaRPr/>
          </a:p>
          <a:p>
            <a:pPr indent="-460583" lvl="2" marL="138174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Lato"/>
                <a:ea typeface="Lato"/>
                <a:cs typeface="Lato"/>
                <a:sym typeface="Lato"/>
              </a:rPr>
              <a:t>Menggabungkan hasil penggabungan sebelumnya (yang disimpan kembali di </a:t>
            </a:r>
            <a:r>
              <a:rPr b="0" i="1" lang="en-US" sz="3199" u="none" cap="none" strike="noStrike">
                <a:solidFill>
                  <a:srgbClr val="000000"/>
                </a:solidFill>
                <a:latin typeface="Lato"/>
                <a:ea typeface="Lato"/>
                <a:cs typeface="Lato"/>
                <a:sym typeface="Lato"/>
              </a:rPr>
              <a:t>master_df</a:t>
            </a:r>
            <a:r>
              <a:rPr b="0" i="0" lang="en-US" sz="3199" u="none" cap="none" strike="noStrike">
                <a:solidFill>
                  <a:srgbClr val="000000"/>
                </a:solidFill>
                <a:latin typeface="Lato"/>
                <a:ea typeface="Lato"/>
                <a:cs typeface="Lato"/>
                <a:sym typeface="Lato"/>
              </a:rPr>
              <a:t>) dengan kolom-kolom tertentu dari df3.</a:t>
            </a:r>
            <a:endParaRPr/>
          </a:p>
          <a:p>
            <a:pPr indent="-460583" lvl="2" marL="138174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Lato"/>
                <a:ea typeface="Lato"/>
                <a:cs typeface="Lato"/>
                <a:sym typeface="Lato"/>
              </a:rPr>
              <a:t>Penggabungan kali ini dilakukan berdasarkan kombinasi dua kolom: '</a:t>
            </a:r>
            <a:r>
              <a:rPr b="0" i="1" lang="en-US" sz="3199" u="none" cap="none" strike="noStrike">
                <a:solidFill>
                  <a:srgbClr val="000000"/>
                </a:solidFill>
                <a:latin typeface="Lato"/>
                <a:ea typeface="Lato"/>
                <a:cs typeface="Lato"/>
                <a:sym typeface="Lato"/>
              </a:rPr>
              <a:t>Date</a:t>
            </a:r>
            <a:r>
              <a:rPr b="0" i="0" lang="en-US" sz="3199" u="none" cap="none" strike="noStrike">
                <a:solidFill>
                  <a:srgbClr val="000000"/>
                </a:solidFill>
                <a:latin typeface="Lato"/>
                <a:ea typeface="Lato"/>
                <a:cs typeface="Lato"/>
                <a:sym typeface="Lato"/>
              </a:rPr>
              <a:t>' dan '</a:t>
            </a:r>
            <a:r>
              <a:rPr b="0" i="1" lang="en-US" sz="3199" u="none" cap="none" strike="noStrike">
                <a:solidFill>
                  <a:srgbClr val="000000"/>
                </a:solidFill>
                <a:latin typeface="Lato"/>
                <a:ea typeface="Lato"/>
                <a:cs typeface="Lato"/>
                <a:sym typeface="Lato"/>
              </a:rPr>
              <a:t>Product ID</a:t>
            </a:r>
            <a:r>
              <a:rPr b="0" i="0" lang="en-US" sz="3199" u="none" cap="none" strike="noStrike">
                <a:solidFill>
                  <a:srgbClr val="000000"/>
                </a:solidFill>
                <a:latin typeface="Lato"/>
                <a:ea typeface="Lato"/>
                <a:cs typeface="Lato"/>
                <a:sym typeface="Lato"/>
              </a:rPr>
              <a:t>'. Ini karena data di df3 bersifat harian per produk.</a:t>
            </a:r>
            <a:endParaRPr/>
          </a:p>
          <a:p>
            <a:pPr indent="-460583" lvl="2" marL="1381748" marR="0" rtl="0" algn="l">
              <a:lnSpc>
                <a:spcPct val="140012"/>
              </a:lnSpc>
              <a:spcBef>
                <a:spcPts val="0"/>
              </a:spcBef>
              <a:spcAft>
                <a:spcPts val="0"/>
              </a:spcAft>
              <a:buClr>
                <a:srgbClr val="000000"/>
              </a:buClr>
              <a:buSzPts val="3199"/>
              <a:buFont typeface="Arial"/>
              <a:buChar char="⚬"/>
            </a:pPr>
            <a:r>
              <a:rPr b="0" i="0" lang="en-US" sz="3199" u="none" cap="none" strike="noStrike">
                <a:solidFill>
                  <a:srgbClr val="000000"/>
                </a:solidFill>
                <a:latin typeface="Lato"/>
                <a:ea typeface="Lato"/>
                <a:cs typeface="Lato"/>
                <a:sym typeface="Lato"/>
              </a:rPr>
              <a:t>Metode </a:t>
            </a:r>
            <a:r>
              <a:rPr b="0" i="1" lang="en-US" sz="3199" u="none" cap="none" strike="noStrike">
                <a:solidFill>
                  <a:srgbClr val="000000"/>
                </a:solidFill>
                <a:latin typeface="Lato"/>
                <a:ea typeface="Lato"/>
                <a:cs typeface="Lato"/>
                <a:sym typeface="Lato"/>
              </a:rPr>
              <a:t>how='left'</a:t>
            </a:r>
            <a:r>
              <a:rPr b="0" i="0" lang="en-US" sz="3199" u="none" cap="none" strike="noStrike">
                <a:solidFill>
                  <a:srgbClr val="000000"/>
                </a:solidFill>
                <a:latin typeface="Lato"/>
                <a:ea typeface="Lato"/>
                <a:cs typeface="Lato"/>
                <a:sym typeface="Lato"/>
              </a:rPr>
              <a:t> kembali digunakan untuk mempertahankan semua baris dari DataFrame yang dihasilkan dari langkah pertama dan menambahkan kolom yang sesuai dari df3. Nilai NaN akan muncul jika tidak ada kecocokan kombinasi '</a:t>
            </a:r>
            <a:r>
              <a:rPr b="0" i="1" lang="en-US" sz="3199" u="none" cap="none" strike="noStrike">
                <a:solidFill>
                  <a:srgbClr val="000000"/>
                </a:solidFill>
                <a:latin typeface="Lato"/>
                <a:ea typeface="Lato"/>
                <a:cs typeface="Lato"/>
                <a:sym typeface="Lato"/>
              </a:rPr>
              <a:t>Date</a:t>
            </a:r>
            <a:r>
              <a:rPr b="0" i="0" lang="en-US" sz="3199" u="none" cap="none" strike="noStrike">
                <a:solidFill>
                  <a:srgbClr val="000000"/>
                </a:solidFill>
                <a:latin typeface="Lato"/>
                <a:ea typeface="Lato"/>
                <a:cs typeface="Lato"/>
                <a:sym typeface="Lato"/>
              </a:rPr>
              <a:t>' dan '</a:t>
            </a:r>
            <a:r>
              <a:rPr b="0" i="1" lang="en-US" sz="3199" u="none" cap="none" strike="noStrike">
                <a:solidFill>
                  <a:srgbClr val="000000"/>
                </a:solidFill>
                <a:latin typeface="Lato"/>
                <a:ea typeface="Lato"/>
                <a:cs typeface="Lato"/>
                <a:sym typeface="Lato"/>
              </a:rPr>
              <a:t>Product ID</a:t>
            </a:r>
            <a:r>
              <a:rPr b="0" i="0" lang="en-US" sz="3199" u="none" cap="none" strike="noStrike">
                <a:solidFill>
                  <a:srgbClr val="000000"/>
                </a:solidFill>
                <a:latin typeface="Lato"/>
                <a:ea typeface="Lato"/>
                <a:cs typeface="Lato"/>
                <a:sym typeface="Lato"/>
              </a:rPr>
              <a:t>' di df3.</a:t>
            </a:r>
            <a:endParaRPr/>
          </a:p>
          <a:p>
            <a:pPr indent="0" lvl="0" marL="0" marR="0" rtl="0" algn="l">
              <a:lnSpc>
                <a:spcPct val="140012"/>
              </a:lnSpc>
              <a:spcBef>
                <a:spcPts val="0"/>
              </a:spcBef>
              <a:spcAft>
                <a:spcPts val="0"/>
              </a:spcAft>
              <a:buNone/>
            </a:pPr>
            <a:r>
              <a:t/>
            </a:r>
            <a:endParaRPr b="0" i="0" sz="3199" u="none" cap="none" strike="noStrike">
              <a:solidFill>
                <a:srgbClr val="000000"/>
              </a:solidFill>
              <a:latin typeface="Lato"/>
              <a:ea typeface="Lato"/>
              <a:cs typeface="Lato"/>
              <a:sym typeface="Lato"/>
            </a:endParaRPr>
          </a:p>
          <a:p>
            <a:pPr indent="0" lvl="0" marL="0" marR="0" rtl="0" algn="l">
              <a:lnSpc>
                <a:spcPct val="140012"/>
              </a:lnSpc>
              <a:spcBef>
                <a:spcPts val="0"/>
              </a:spcBef>
              <a:spcAft>
                <a:spcPts val="0"/>
              </a:spcAft>
              <a:buNone/>
            </a:pPr>
            <a:r>
              <a:rPr b="0" i="0" lang="en-US" sz="3199" u="none" cap="none" strike="noStrike">
                <a:solidFill>
                  <a:srgbClr val="000000"/>
                </a:solidFill>
                <a:latin typeface="Lato"/>
                <a:ea typeface="Lato"/>
                <a:cs typeface="Lato"/>
                <a:sym typeface="Lato"/>
              </a:rPr>
              <a:t>Hasil akhir dari kedua langkah penggabungan ini adalah master_df yang berisi data dari ketiga sumber, disatukan berdasarkan '</a:t>
            </a:r>
            <a:r>
              <a:rPr b="0" i="1" lang="en-US" sz="3199" u="none" cap="none" strike="noStrike">
                <a:solidFill>
                  <a:srgbClr val="000000"/>
                </a:solidFill>
                <a:latin typeface="Lato"/>
                <a:ea typeface="Lato"/>
                <a:cs typeface="Lato"/>
                <a:sym typeface="Lato"/>
              </a:rPr>
              <a:t>Product ID</a:t>
            </a:r>
            <a:r>
              <a:rPr b="0" i="0" lang="en-US" sz="3199" u="none" cap="none" strike="noStrike">
                <a:solidFill>
                  <a:srgbClr val="000000"/>
                </a:solidFill>
                <a:latin typeface="Lato"/>
                <a:ea typeface="Lato"/>
                <a:cs typeface="Lato"/>
                <a:sym typeface="Lato"/>
              </a:rPr>
              <a:t>' dan '</a:t>
            </a:r>
            <a:r>
              <a:rPr b="0" i="1" lang="en-US" sz="3199" u="none" cap="none" strike="noStrike">
                <a:solidFill>
                  <a:srgbClr val="000000"/>
                </a:solidFill>
                <a:latin typeface="Lato"/>
                <a:ea typeface="Lato"/>
                <a:cs typeface="Lato"/>
                <a:sym typeface="Lato"/>
              </a:rPr>
              <a:t>Date</a:t>
            </a:r>
            <a:r>
              <a:rPr b="0" i="0" lang="en-US" sz="3199" u="none" cap="none" strike="noStrike">
                <a:solidFill>
                  <a:srgbClr val="000000"/>
                </a:solidFill>
                <a:latin typeface="Lato"/>
                <a:ea typeface="Lato"/>
                <a:cs typeface="Lato"/>
                <a:sym typeface="Lato"/>
              </a:rPr>
              <a:t>' (untuk data </a:t>
            </a:r>
            <a:r>
              <a:rPr b="0" i="1" lang="en-US" sz="3199" u="none" cap="none" strike="noStrike">
                <a:solidFill>
                  <a:srgbClr val="000000"/>
                </a:solidFill>
                <a:latin typeface="Lato"/>
                <a:ea typeface="Lato"/>
                <a:cs typeface="Lato"/>
                <a:sym typeface="Lato"/>
              </a:rPr>
              <a:t>df3</a:t>
            </a:r>
            <a:r>
              <a:rPr b="0" i="0" lang="en-US" sz="3199" u="none" cap="none" strike="noStrike">
                <a:solidFill>
                  <a:srgbClr val="000000"/>
                </a:solidFill>
                <a:latin typeface="Lato"/>
                <a:ea typeface="Lato"/>
                <a:cs typeface="Lato"/>
                <a:sym typeface="Lato"/>
              </a:rPr>
              <a:t>). Pesan "Datasets merged successfully." dicetak untuk mengkonfirmasi selesainya proses. display(</a:t>
            </a:r>
            <a:r>
              <a:rPr b="0" i="1" lang="en-US" sz="3199" u="none" cap="none" strike="noStrike">
                <a:solidFill>
                  <a:srgbClr val="000000"/>
                </a:solidFill>
                <a:latin typeface="Lato"/>
                <a:ea typeface="Lato"/>
                <a:cs typeface="Lato"/>
                <a:sym typeface="Lato"/>
              </a:rPr>
              <a:t>master_df.head())</a:t>
            </a:r>
            <a:r>
              <a:rPr b="0" i="0" lang="en-US" sz="3199" u="none" cap="none" strike="noStrike">
                <a:solidFill>
                  <a:srgbClr val="000000"/>
                </a:solidFill>
                <a:latin typeface="Lato"/>
                <a:ea typeface="Lato"/>
                <a:cs typeface="Lato"/>
                <a:sym typeface="Lato"/>
              </a:rPr>
              <a:t> menampilkan beberapa baris pertama dari master_df untuk memverifikasi hasilnya.</a:t>
            </a:r>
            <a:endParaRPr/>
          </a:p>
          <a:p>
            <a:pPr indent="0" lvl="0" marL="0" marR="0" rtl="0" algn="l">
              <a:lnSpc>
                <a:spcPct val="126883"/>
              </a:lnSpc>
              <a:spcBef>
                <a:spcPts val="0"/>
              </a:spcBef>
              <a:spcAft>
                <a:spcPts val="0"/>
              </a:spcAft>
              <a:buNone/>
            </a:pPr>
            <a:r>
              <a:t/>
            </a:r>
            <a:endParaRPr b="0" i="0" sz="3199" u="none" cap="none" strike="noStrike">
              <a:solidFill>
                <a:srgbClr val="000000"/>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47" name="Shape 447"/>
        <p:cNvGrpSpPr/>
        <p:nvPr/>
      </p:nvGrpSpPr>
      <p:grpSpPr>
        <a:xfrm>
          <a:off x="0" y="0"/>
          <a:ext cx="0" cy="0"/>
          <a:chOff x="0" y="0"/>
          <a:chExt cx="0" cy="0"/>
        </a:xfrm>
      </p:grpSpPr>
      <p:cxnSp>
        <p:nvCxnSpPr>
          <p:cNvPr id="448" name="Google Shape;448;p50"/>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449" name="Google Shape;449;p50"/>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450" name="Google Shape;450;p5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51" name="Google Shape;451;p50"/>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52" name="Google Shape;452;p50"/>
          <p:cNvSpPr txBox="1"/>
          <p:nvPr/>
        </p:nvSpPr>
        <p:spPr>
          <a:xfrm>
            <a:off x="1663574" y="4094717"/>
            <a:ext cx="14961000" cy="60945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999" u="none" cap="none" strike="noStrike">
                <a:solidFill>
                  <a:srgbClr val="3C3E4B"/>
                </a:solidFill>
                <a:latin typeface="League Spartan"/>
                <a:ea typeface="League Spartan"/>
                <a:cs typeface="League Spartan"/>
                <a:sym typeface="League Spartan"/>
              </a:rPr>
              <a:t>4. THE 10-STEP DATA PREPARATION PIPELINE (PIPELINE PERSIAPAN DATA 10 LANGKAH)</a:t>
            </a:r>
            <a:endParaRPr b="1"/>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56" name="Shape 456"/>
        <p:cNvGrpSpPr/>
        <p:nvPr/>
      </p:nvGrpSpPr>
      <p:grpSpPr>
        <a:xfrm>
          <a:off x="0" y="0"/>
          <a:ext cx="0" cy="0"/>
          <a:chOff x="0" y="0"/>
          <a:chExt cx="0" cy="0"/>
        </a:xfrm>
      </p:grpSpPr>
      <p:cxnSp>
        <p:nvCxnSpPr>
          <p:cNvPr id="457" name="Google Shape;457;p51"/>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458" name="Google Shape;458;p5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59" name="Google Shape;459;p51"/>
          <p:cNvSpPr txBox="1"/>
          <p:nvPr/>
        </p:nvSpPr>
        <p:spPr>
          <a:xfrm>
            <a:off x="9139238" y="4684078"/>
            <a:ext cx="9525" cy="290195"/>
          </a:xfrm>
          <a:prstGeom prst="rect">
            <a:avLst/>
          </a:prstGeom>
          <a:noFill/>
          <a:ln>
            <a:noFill/>
          </a:ln>
        </p:spPr>
        <p:txBody>
          <a:bodyPr anchorCtr="0" anchor="t" bIns="0" lIns="0" spcFirstLastPara="1" rIns="0" wrap="square" tIns="0">
            <a:sp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60" name="Google Shape;460;p51"/>
          <p:cNvSpPr txBox="1"/>
          <p:nvPr/>
        </p:nvSpPr>
        <p:spPr>
          <a:xfrm>
            <a:off x="445231" y="625157"/>
            <a:ext cx="17240100" cy="9479100"/>
          </a:xfrm>
          <a:prstGeom prst="rect">
            <a:avLst/>
          </a:prstGeom>
          <a:noFill/>
          <a:ln>
            <a:noFill/>
          </a:ln>
        </p:spPr>
        <p:txBody>
          <a:bodyPr anchorCtr="0" anchor="t" bIns="0" lIns="0" spcFirstLastPara="1" rIns="0" wrap="square" tIns="0">
            <a:spAutoFit/>
          </a:bodyPr>
          <a:lstStyle/>
          <a:p>
            <a:pPr indent="0" lvl="0" marL="0" marR="0" rtl="0" algn="just">
              <a:lnSpc>
                <a:spcPct val="140013"/>
              </a:lnSpc>
              <a:spcBef>
                <a:spcPts val="0"/>
              </a:spcBef>
              <a:spcAft>
                <a:spcPts val="0"/>
              </a:spcAft>
              <a:buNone/>
            </a:pPr>
            <a:r>
              <a:rPr b="0" i="0" lang="en-US" sz="2799" u="none" cap="none" strike="noStrike">
                <a:solidFill>
                  <a:srgbClr val="000000"/>
                </a:solidFill>
                <a:latin typeface="Lato"/>
                <a:ea typeface="Lato"/>
                <a:cs typeface="Lato"/>
                <a:sym typeface="Lato"/>
              </a:rPr>
              <a:t>Untuk memastikan data siap digunakan oleh model machine learning, kami telah merancang pipeline persiapan data yang komprehensif. Pipeline ini terdiri dari 10 langkah sistematis yang membersihkan, menggabungkan, dan merekayasa fitur dari data mentah hingga menjadi dataset final yang optimal untuk pemodelan. </a:t>
            </a:r>
            <a:endParaRPr sz="1200"/>
          </a:p>
          <a:p>
            <a:pPr indent="0" lvl="0" marL="0" marR="0" rtl="0" algn="just">
              <a:lnSpc>
                <a:spcPct val="140013"/>
              </a:lnSpc>
              <a:spcBef>
                <a:spcPts val="0"/>
              </a:spcBef>
              <a:spcAft>
                <a:spcPts val="0"/>
              </a:spcAft>
              <a:buNone/>
            </a:pPr>
            <a:r>
              <a:t/>
            </a:r>
            <a:endParaRPr b="0" i="0" sz="2799" u="none" cap="none" strike="noStrike">
              <a:solidFill>
                <a:srgbClr val="000000"/>
              </a:solidFill>
              <a:latin typeface="Lato"/>
              <a:ea typeface="Lato"/>
              <a:cs typeface="Lato"/>
              <a:sym typeface="Lato"/>
            </a:endParaRPr>
          </a:p>
          <a:p>
            <a:pPr indent="0" lvl="0" marL="0" marR="0" rtl="0" algn="just">
              <a:lnSpc>
                <a:spcPct val="140013"/>
              </a:lnSpc>
              <a:spcBef>
                <a:spcPts val="0"/>
              </a:spcBef>
              <a:spcAft>
                <a:spcPts val="0"/>
              </a:spcAft>
              <a:buNone/>
            </a:pPr>
            <a:r>
              <a:rPr b="0" i="0" lang="en-US" sz="2799" u="none" cap="none" strike="noStrike">
                <a:solidFill>
                  <a:srgbClr val="000000"/>
                </a:solidFill>
                <a:latin typeface="Lato"/>
                <a:ea typeface="Lato"/>
                <a:cs typeface="Lato"/>
                <a:sym typeface="Lato"/>
              </a:rPr>
              <a:t>Langkah-langkahnya yaitu:</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Data Cleaning and Type Conversion</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Column Consolidation and Selection</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Exploratory Data Analysis (EDA)</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Outlier Detection and Treatment</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Feature Engineering I - Time-Based Features</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Feature Engineering II - Lag Features</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Feature Engineering III - Rolling Window Features </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Categorical Feature Encoding</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Feature Scaling</a:t>
            </a:r>
            <a:endParaRPr sz="1200"/>
          </a:p>
          <a:p>
            <a:pPr indent="-311148" lvl="1" marL="647695" marR="0" rtl="0" algn="just">
              <a:lnSpc>
                <a:spcPct val="140013"/>
              </a:lnSpc>
              <a:spcBef>
                <a:spcPts val="0"/>
              </a:spcBef>
              <a:spcAft>
                <a:spcPts val="0"/>
              </a:spcAft>
              <a:buClr>
                <a:srgbClr val="000000"/>
              </a:buClr>
              <a:buSzPts val="2799"/>
              <a:buFont typeface="Lato"/>
              <a:buAutoNum type="arabicPeriod"/>
            </a:pPr>
            <a:r>
              <a:rPr b="0" i="0" lang="en-US" sz="2799" u="none" cap="none" strike="noStrike">
                <a:solidFill>
                  <a:srgbClr val="000000"/>
                </a:solidFill>
                <a:latin typeface="Lato"/>
                <a:ea typeface="Lato"/>
                <a:cs typeface="Lato"/>
                <a:sym typeface="Lato"/>
              </a:rPr>
              <a:t>Time-Based Data Splitting</a:t>
            </a:r>
            <a:endParaRPr sz="1200"/>
          </a:p>
          <a:p>
            <a:pPr indent="0" lvl="0" marL="0" marR="0" rtl="0" algn="just">
              <a:lnSpc>
                <a:spcPct val="140013"/>
              </a:lnSpc>
              <a:spcBef>
                <a:spcPts val="0"/>
              </a:spcBef>
              <a:spcAft>
                <a:spcPts val="0"/>
              </a:spcAft>
              <a:buNone/>
            </a:pPr>
            <a:r>
              <a:t/>
            </a:r>
            <a:endParaRPr b="0" i="0" sz="2799"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13" name="Shape 113"/>
        <p:cNvGrpSpPr/>
        <p:nvPr/>
      </p:nvGrpSpPr>
      <p:grpSpPr>
        <a:xfrm>
          <a:off x="0" y="0"/>
          <a:ext cx="0" cy="0"/>
          <a:chOff x="0" y="0"/>
          <a:chExt cx="0" cy="0"/>
        </a:xfrm>
      </p:grpSpPr>
      <p:cxnSp>
        <p:nvCxnSpPr>
          <p:cNvPr id="114" name="Google Shape;114;p16"/>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15" name="Google Shape;115;p16"/>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16" name="Google Shape;116;p1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17" name="Google Shape;117;p16"/>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18" name="Google Shape;118;p16"/>
          <p:cNvSpPr txBox="1"/>
          <p:nvPr/>
        </p:nvSpPr>
        <p:spPr>
          <a:xfrm>
            <a:off x="1587038" y="2005523"/>
            <a:ext cx="13291148" cy="622958"/>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99" u="none" cap="none" strike="noStrike">
                <a:solidFill>
                  <a:srgbClr val="000000"/>
                </a:solidFill>
                <a:latin typeface="Lato"/>
                <a:ea typeface="Lato"/>
                <a:cs typeface="Lato"/>
                <a:sym typeface="Lato"/>
              </a:rPr>
              <a:t>1.1. Latar Belakang</a:t>
            </a:r>
            <a:endParaRPr/>
          </a:p>
        </p:txBody>
      </p:sp>
      <p:sp>
        <p:nvSpPr>
          <p:cNvPr id="119" name="Google Shape;119;p16"/>
          <p:cNvSpPr txBox="1"/>
          <p:nvPr/>
        </p:nvSpPr>
        <p:spPr>
          <a:xfrm>
            <a:off x="1959878" y="3624691"/>
            <a:ext cx="14662589" cy="4171951"/>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Peramalan permintaan yang akurat sangat penting untuk keberhasilan di industri ritel. Ini secara langsung memengaruhi manajemen inventaris, membantu mencegah kehabisan stok dan kelebihan stok, yang pada akhirnya mengarah pada pengurangan biaya yang signifikan dan kepuasan pelanggan yang lebih baik. Proses ini rumit karena banyaknya faktor yang memengaruhi permintaan, termasuk musim, promosi, dan kondisi ekonomi eksternal. Pendekatan machine learning sangat penting untuk menangkap hubungan yang rumit ini.</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64" name="Shape 464"/>
        <p:cNvGrpSpPr/>
        <p:nvPr/>
      </p:nvGrpSpPr>
      <p:grpSpPr>
        <a:xfrm>
          <a:off x="0" y="0"/>
          <a:ext cx="0" cy="0"/>
          <a:chOff x="0" y="0"/>
          <a:chExt cx="0" cy="0"/>
        </a:xfrm>
      </p:grpSpPr>
      <p:cxnSp>
        <p:nvCxnSpPr>
          <p:cNvPr id="465" name="Google Shape;465;p52"/>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466" name="Google Shape;466;p52"/>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467" name="Google Shape;467;p5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68" name="Google Shape;468;p52"/>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69" name="Google Shape;469;p52"/>
          <p:cNvSpPr txBox="1"/>
          <p:nvPr/>
        </p:nvSpPr>
        <p:spPr>
          <a:xfrm>
            <a:off x="1980724" y="4094376"/>
            <a:ext cx="14326500" cy="34410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4.1. Step 1: Data Cleaning and Type Conversion</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
        <p:nvSpPr>
          <p:cNvPr id="470" name="Google Shape;470;p52"/>
          <p:cNvSpPr txBox="1"/>
          <p:nvPr/>
        </p:nvSpPr>
        <p:spPr>
          <a:xfrm>
            <a:off x="1812705" y="5749504"/>
            <a:ext cx="14662500" cy="4617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999" cap="none" strike="noStrike">
                <a:latin typeface="Lato"/>
                <a:ea typeface="Lato"/>
                <a:cs typeface="Lato"/>
                <a:sym typeface="Lato"/>
              </a:rPr>
              <a:t>Melakukan proses penggabungan dua langkah untuk membuat </a:t>
            </a:r>
            <a:r>
              <a:rPr b="0" i="1" lang="en-US" sz="2999" cap="none" strike="noStrike">
                <a:latin typeface="Lato"/>
                <a:ea typeface="Lato"/>
                <a:cs typeface="Lato"/>
                <a:sym typeface="Lato"/>
              </a:rPr>
              <a:t>master_df</a:t>
            </a:r>
            <a:r>
              <a:rPr b="0" i="0" lang="en-US" sz="2999" cap="none" strike="noStrike">
                <a:latin typeface="Lato"/>
                <a:ea typeface="Lato"/>
                <a:cs typeface="Lato"/>
                <a:sym typeface="Lato"/>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74" name="Shape 474"/>
        <p:cNvGrpSpPr/>
        <p:nvPr/>
      </p:nvGrpSpPr>
      <p:grpSpPr>
        <a:xfrm>
          <a:off x="0" y="0"/>
          <a:ext cx="0" cy="0"/>
          <a:chOff x="0" y="0"/>
          <a:chExt cx="0" cy="0"/>
        </a:xfrm>
      </p:grpSpPr>
      <p:cxnSp>
        <p:nvCxnSpPr>
          <p:cNvPr id="475" name="Google Shape;475;p53"/>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476" name="Google Shape;476;p5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77" name="Google Shape;477;p53"/>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78" name="Google Shape;478;p53"/>
          <p:cNvSpPr txBox="1"/>
          <p:nvPr/>
        </p:nvSpPr>
        <p:spPr>
          <a:xfrm>
            <a:off x="672048" y="2271721"/>
            <a:ext cx="16944000" cy="69249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Langkah pertama dalam pipeline persiapan data yang komprehensif ini berfokus pada pembersihan awal </a:t>
            </a:r>
            <a:r>
              <a:rPr b="0" i="1" lang="en-US" sz="2999" u="none" cap="none" strike="noStrike">
                <a:solidFill>
                  <a:srgbClr val="000000"/>
                </a:solidFill>
                <a:latin typeface="Lato"/>
                <a:ea typeface="Lato"/>
                <a:cs typeface="Lato"/>
                <a:sym typeface="Lato"/>
              </a:rPr>
              <a:t>master_df </a:t>
            </a:r>
            <a:r>
              <a:rPr b="0" i="0" lang="en-US" sz="2999" u="none" cap="none" strike="noStrike">
                <a:solidFill>
                  <a:srgbClr val="000000"/>
                </a:solidFill>
                <a:latin typeface="Lato"/>
                <a:ea typeface="Lato"/>
                <a:cs typeface="Lato"/>
                <a:sym typeface="Lato"/>
              </a:rPr>
              <a:t>yang telah digabungkan dan memastikan tipe data yang sesuai untuk analisis dan pemodelan lebih lanjut.</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Tujuan Langkah Ini:</a:t>
            </a:r>
            <a:endParaRPr/>
          </a:p>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Memeriksa struktur dan ringkasan data awal dari </a:t>
            </a:r>
            <a:r>
              <a:rPr b="0" i="1" lang="en-US" sz="2999" u="none" cap="none" strike="noStrike">
                <a:solidFill>
                  <a:srgbClr val="000000"/>
                </a:solidFill>
                <a:latin typeface="Lato"/>
                <a:ea typeface="Lato"/>
                <a:cs typeface="Lato"/>
                <a:sym typeface="Lato"/>
              </a:rPr>
              <a:t>master_df</a:t>
            </a:r>
            <a:r>
              <a:rPr b="0" i="0" lang="en-US" sz="2999" u="none" cap="none" strike="noStrike">
                <a:solidFill>
                  <a:srgbClr val="000000"/>
                </a:solidFill>
                <a:latin typeface="Lato"/>
                <a:ea typeface="Lato"/>
                <a:cs typeface="Lato"/>
                <a:sym typeface="Lato"/>
              </a:rPr>
              <a:t> setelah penggabungan.</a:t>
            </a:r>
            <a:endParaRPr/>
          </a:p>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Mengidentifikasi dan menangani nilai-nilai yang hilang (</a:t>
            </a:r>
            <a:r>
              <a:rPr b="0" i="1" lang="en-US" sz="2999" u="none" cap="none" strike="noStrike">
                <a:solidFill>
                  <a:srgbClr val="000000"/>
                </a:solidFill>
                <a:latin typeface="Lato"/>
                <a:ea typeface="Lato"/>
                <a:cs typeface="Lato"/>
                <a:sym typeface="Lato"/>
              </a:rPr>
              <a:t>NaN</a:t>
            </a:r>
            <a:r>
              <a:rPr b="0" i="0" lang="en-US" sz="2999" u="none" cap="none" strike="noStrike">
                <a:solidFill>
                  <a:srgbClr val="000000"/>
                </a:solidFill>
                <a:latin typeface="Lato"/>
                <a:ea typeface="Lato"/>
                <a:cs typeface="Lato"/>
                <a:sym typeface="Lato"/>
              </a:rPr>
              <a:t>) yang mungkin muncul selama proses penggabungan atau sudah ada di dataset asli.</a:t>
            </a:r>
            <a:endParaRPr/>
          </a:p>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Mengonversi kolom tanggal ke format datetime yang tepat untuk ekstraksi fitur berbasis waktu.</a:t>
            </a:r>
            <a:endParaRPr/>
          </a:p>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Memeriksa keberadaan baris duplikat.</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82" name="Shape 482"/>
        <p:cNvGrpSpPr/>
        <p:nvPr/>
      </p:nvGrpSpPr>
      <p:grpSpPr>
        <a:xfrm>
          <a:off x="0" y="0"/>
          <a:ext cx="0" cy="0"/>
          <a:chOff x="0" y="0"/>
          <a:chExt cx="0" cy="0"/>
        </a:xfrm>
      </p:grpSpPr>
      <p:sp>
        <p:nvSpPr>
          <p:cNvPr id="483" name="Google Shape;483;p5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84" name="Google Shape;484;p54"/>
          <p:cNvSpPr/>
          <p:nvPr/>
        </p:nvSpPr>
        <p:spPr>
          <a:xfrm>
            <a:off x="463574" y="1028700"/>
            <a:ext cx="10193790" cy="8995573"/>
          </a:xfrm>
          <a:custGeom>
            <a:rect b="b" l="l" r="r" t="t"/>
            <a:pathLst>
              <a:path extrusionOk="0" h="8995573" w="10193790">
                <a:moveTo>
                  <a:pt x="0" y="0"/>
                </a:moveTo>
                <a:lnTo>
                  <a:pt x="10193791" y="0"/>
                </a:lnTo>
                <a:lnTo>
                  <a:pt x="10193791" y="8995573"/>
                </a:lnTo>
                <a:lnTo>
                  <a:pt x="0" y="8995573"/>
                </a:lnTo>
                <a:lnTo>
                  <a:pt x="0" y="0"/>
                </a:lnTo>
                <a:close/>
              </a:path>
            </a:pathLst>
          </a:custGeom>
          <a:blipFill rotWithShape="1">
            <a:blip r:embed="rId4">
              <a:alphaModFix/>
            </a:blip>
            <a:stretch>
              <a:fillRect b="0" l="0" r="0" t="0"/>
            </a:stretch>
          </a:blipFill>
          <a:ln>
            <a:noFill/>
          </a:ln>
        </p:spPr>
      </p:sp>
      <p:sp>
        <p:nvSpPr>
          <p:cNvPr id="485" name="Google Shape;485;p54"/>
          <p:cNvSpPr/>
          <p:nvPr/>
        </p:nvSpPr>
        <p:spPr>
          <a:xfrm>
            <a:off x="11493489" y="4060494"/>
            <a:ext cx="5877378" cy="5197806"/>
          </a:xfrm>
          <a:custGeom>
            <a:rect b="b" l="l" r="r" t="t"/>
            <a:pathLst>
              <a:path extrusionOk="0" h="5197806" w="5877378">
                <a:moveTo>
                  <a:pt x="0" y="0"/>
                </a:moveTo>
                <a:lnTo>
                  <a:pt x="5877377" y="0"/>
                </a:lnTo>
                <a:lnTo>
                  <a:pt x="5877377" y="5197806"/>
                </a:lnTo>
                <a:lnTo>
                  <a:pt x="0" y="5197806"/>
                </a:lnTo>
                <a:lnTo>
                  <a:pt x="0" y="0"/>
                </a:lnTo>
                <a:close/>
              </a:path>
            </a:pathLst>
          </a:custGeom>
          <a:blipFill rotWithShape="1">
            <a:blip r:embed="rId5">
              <a:alphaModFix/>
            </a:blip>
            <a:stretch>
              <a:fillRect b="0" l="0" r="0" t="0"/>
            </a:stretch>
          </a:blipFill>
          <a:ln>
            <a:noFill/>
          </a:ln>
        </p:spPr>
      </p:sp>
      <p:sp>
        <p:nvSpPr>
          <p:cNvPr id="486" name="Google Shape;486;p54"/>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87" name="Google Shape;487;p54"/>
          <p:cNvSpPr txBox="1"/>
          <p:nvPr/>
        </p:nvSpPr>
        <p:spPr>
          <a:xfrm>
            <a:off x="12795123" y="1931959"/>
            <a:ext cx="3274109" cy="547415"/>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Cek Missing Value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91" name="Shape 491"/>
        <p:cNvGrpSpPr/>
        <p:nvPr/>
      </p:nvGrpSpPr>
      <p:grpSpPr>
        <a:xfrm>
          <a:off x="0" y="0"/>
          <a:ext cx="0" cy="0"/>
          <a:chOff x="0" y="0"/>
          <a:chExt cx="0" cy="0"/>
        </a:xfrm>
      </p:grpSpPr>
      <p:cxnSp>
        <p:nvCxnSpPr>
          <p:cNvPr id="492" name="Google Shape;492;p55"/>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493" name="Google Shape;493;p5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494" name="Google Shape;494;p55"/>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495" name="Google Shape;495;p55"/>
          <p:cNvSpPr txBox="1"/>
          <p:nvPr/>
        </p:nvSpPr>
        <p:spPr>
          <a:xfrm>
            <a:off x="1610953" y="3803986"/>
            <a:ext cx="15066093" cy="3124201"/>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Setelah proses penggabungan dataset (df1, df2, dan df3) ke dalam </a:t>
            </a:r>
            <a:r>
              <a:rPr b="0" i="1" lang="en-US" sz="2999" u="none" cap="none" strike="noStrike">
                <a:solidFill>
                  <a:srgbClr val="000000"/>
                </a:solidFill>
                <a:latin typeface="Lato"/>
                <a:ea typeface="Lato"/>
                <a:cs typeface="Lato"/>
                <a:sym typeface="Lato"/>
              </a:rPr>
              <a:t>master_df</a:t>
            </a:r>
            <a:r>
              <a:rPr b="0" i="0" lang="en-US" sz="2999" u="none" cap="none" strike="noStrike">
                <a:solidFill>
                  <a:srgbClr val="000000"/>
                </a:solidFill>
                <a:latin typeface="Lato"/>
                <a:ea typeface="Lato"/>
                <a:cs typeface="Lato"/>
                <a:sym typeface="Lato"/>
              </a:rPr>
              <a:t>, dilakukan analisis nilai yang hilang menggunakan </a:t>
            </a:r>
            <a:r>
              <a:rPr b="0" i="1" lang="en-US" sz="2999" u="none" cap="none" strike="noStrike">
                <a:solidFill>
                  <a:srgbClr val="000000"/>
                </a:solidFill>
                <a:latin typeface="Lato"/>
                <a:ea typeface="Lato"/>
                <a:cs typeface="Lato"/>
                <a:sym typeface="Lato"/>
              </a:rPr>
              <a:t>master_df.isnull().sum()</a:t>
            </a:r>
            <a:r>
              <a:rPr b="0" i="0" lang="en-US" sz="2999" u="none" cap="none" strike="noStrike">
                <a:solidFill>
                  <a:srgbClr val="000000"/>
                </a:solidFill>
                <a:latin typeface="Lato"/>
                <a:ea typeface="Lato"/>
                <a:cs typeface="Lato"/>
                <a:sym typeface="Lato"/>
              </a:rPr>
              <a:t>. Hasil analisis ini menunjukkan bahwa sebagian besar kolom yang berasal dari df2 dan df3 memiliki jumlah nilai yang hilang yang sangat tinggi (sama dengan jumlah total baris di </a:t>
            </a:r>
            <a:r>
              <a:rPr b="0" i="1" lang="en-US" sz="2999" u="none" cap="none" strike="noStrike">
                <a:solidFill>
                  <a:srgbClr val="000000"/>
                </a:solidFill>
                <a:latin typeface="Lato"/>
                <a:ea typeface="Lato"/>
                <a:cs typeface="Lato"/>
                <a:sym typeface="Lato"/>
              </a:rPr>
              <a:t>master_df</a:t>
            </a:r>
            <a:r>
              <a:rPr b="0" i="0" lang="en-US" sz="2999" u="none" cap="none" strike="noStrike">
                <a:solidFill>
                  <a:srgbClr val="000000"/>
                </a:solidFill>
                <a:latin typeface="Lato"/>
                <a:ea typeface="Lato"/>
                <a:cs typeface="Lato"/>
                <a:sym typeface="Lato"/>
              </a:rPr>
              <a:t>, yaitu 76000). Ini mengindikasikan bahwa banyak baris dari df1 tidak memiliki padanan yang sesuai di df2 atau df3 berdasarkan kunci penggabungan ('</a:t>
            </a:r>
            <a:r>
              <a:rPr b="0" i="1" lang="en-US" sz="2999" u="none" cap="none" strike="noStrike">
                <a:solidFill>
                  <a:srgbClr val="000000"/>
                </a:solidFill>
                <a:latin typeface="Lato"/>
                <a:ea typeface="Lato"/>
                <a:cs typeface="Lato"/>
                <a:sym typeface="Lato"/>
              </a:rPr>
              <a:t>Date</a:t>
            </a:r>
            <a:r>
              <a:rPr b="0" i="0" lang="en-US" sz="2999" u="none" cap="none" strike="noStrike">
                <a:solidFill>
                  <a:srgbClr val="000000"/>
                </a:solidFill>
                <a:latin typeface="Lato"/>
                <a:ea typeface="Lato"/>
                <a:cs typeface="Lato"/>
                <a:sym typeface="Lato"/>
              </a:rPr>
              <a:t>' dan '</a:t>
            </a:r>
            <a:r>
              <a:rPr b="0" i="1" lang="en-US" sz="2999" u="none" cap="none" strike="noStrike">
                <a:solidFill>
                  <a:srgbClr val="000000"/>
                </a:solidFill>
                <a:latin typeface="Lato"/>
                <a:ea typeface="Lato"/>
                <a:cs typeface="Lato"/>
                <a:sym typeface="Lato"/>
              </a:rPr>
              <a:t>Product ID'</a:t>
            </a:r>
            <a:r>
              <a:rPr b="0" i="0" lang="en-US" sz="2999" u="none" cap="none" strike="noStrike">
                <a:solidFill>
                  <a:srgbClr val="000000"/>
                </a:solidFill>
                <a:latin typeface="Lato"/>
                <a:ea typeface="Lato"/>
                <a:cs typeface="Lato"/>
                <a:sym typeface="Lato"/>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499" name="Shape 499"/>
        <p:cNvGrpSpPr/>
        <p:nvPr/>
      </p:nvGrpSpPr>
      <p:grpSpPr>
        <a:xfrm>
          <a:off x="0" y="0"/>
          <a:ext cx="0" cy="0"/>
          <a:chOff x="0" y="0"/>
          <a:chExt cx="0" cy="0"/>
        </a:xfrm>
      </p:grpSpPr>
      <p:sp>
        <p:nvSpPr>
          <p:cNvPr id="500" name="Google Shape;500;p5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01" name="Google Shape;501;p56"/>
          <p:cNvSpPr/>
          <p:nvPr/>
        </p:nvSpPr>
        <p:spPr>
          <a:xfrm>
            <a:off x="5451340" y="1315323"/>
            <a:ext cx="12580457" cy="8582284"/>
          </a:xfrm>
          <a:custGeom>
            <a:rect b="b" l="l" r="r" t="t"/>
            <a:pathLst>
              <a:path extrusionOk="0" h="8582284" w="12580457">
                <a:moveTo>
                  <a:pt x="0" y="0"/>
                </a:moveTo>
                <a:lnTo>
                  <a:pt x="12580457" y="0"/>
                </a:lnTo>
                <a:lnTo>
                  <a:pt x="12580457" y="8582284"/>
                </a:lnTo>
                <a:lnTo>
                  <a:pt x="0" y="8582284"/>
                </a:lnTo>
                <a:lnTo>
                  <a:pt x="0" y="0"/>
                </a:lnTo>
                <a:close/>
              </a:path>
            </a:pathLst>
          </a:custGeom>
          <a:blipFill rotWithShape="1">
            <a:blip r:embed="rId4">
              <a:alphaModFix/>
            </a:blip>
            <a:stretch>
              <a:fillRect b="0" l="0" r="0" t="0"/>
            </a:stretch>
          </a:blipFill>
          <a:ln>
            <a:noFill/>
          </a:ln>
        </p:spPr>
      </p:sp>
      <p:sp>
        <p:nvSpPr>
          <p:cNvPr id="502" name="Google Shape;502;p56"/>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03" name="Google Shape;503;p56"/>
          <p:cNvSpPr txBox="1"/>
          <p:nvPr/>
        </p:nvSpPr>
        <p:spPr>
          <a:xfrm>
            <a:off x="353163" y="4187831"/>
            <a:ext cx="4862280" cy="2233472"/>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Perbaikan Missing Value menggunakan “Unknow” untuk kategori, 0/median untuk numerik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07" name="Shape 507"/>
        <p:cNvGrpSpPr/>
        <p:nvPr/>
      </p:nvGrpSpPr>
      <p:grpSpPr>
        <a:xfrm>
          <a:off x="0" y="0"/>
          <a:ext cx="0" cy="0"/>
          <a:chOff x="0" y="0"/>
          <a:chExt cx="0" cy="0"/>
        </a:xfrm>
      </p:grpSpPr>
      <p:cxnSp>
        <p:nvCxnSpPr>
          <p:cNvPr id="508" name="Google Shape;508;p57"/>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509" name="Google Shape;509;p5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10" name="Google Shape;510;p57"/>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11" name="Google Shape;511;p57"/>
          <p:cNvSpPr txBox="1"/>
          <p:nvPr/>
        </p:nvSpPr>
        <p:spPr>
          <a:xfrm>
            <a:off x="1295123" y="1735166"/>
            <a:ext cx="15964200" cy="82176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Mengingat banyaknya nilai yang hilang ini, terutama yang muncul sebagai hasil dari proses penggabungan dan kemungkinan perbedaan rentang waktu data antar sumber, strategi pengisian nilai yang hilang yang diterapkan adalah sebagai berikut:</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a:p>
            <a:pPr indent="-323848" lvl="1" marL="647695" marR="0" rtl="0" algn="l">
              <a:lnSpc>
                <a:spcPct val="140013"/>
              </a:lnSpc>
              <a:spcBef>
                <a:spcPts val="0"/>
              </a:spcBef>
              <a:spcAft>
                <a:spcPts val="0"/>
              </a:spcAft>
              <a:buClr>
                <a:srgbClr val="000000"/>
              </a:buClr>
              <a:buSzPts val="2999"/>
              <a:buFont typeface="Lato"/>
              <a:buAutoNum type="arabicPeriod"/>
            </a:pPr>
            <a:r>
              <a:rPr b="1" i="0" lang="en-US" sz="2999" u="none" cap="none" strike="noStrike">
                <a:solidFill>
                  <a:srgbClr val="000000"/>
                </a:solidFill>
                <a:latin typeface="Lato"/>
                <a:ea typeface="Lato"/>
                <a:cs typeface="Lato"/>
                <a:sym typeface="Lato"/>
              </a:rPr>
              <a:t>Kolom Kategorikal ('SUPPLIER', 'ITEM TYPE'):</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Metode: Mengisi nilai yang hilang dengan string "</a:t>
            </a:r>
            <a:r>
              <a:rPr b="0" i="1" lang="en-US" sz="2999" u="none" cap="none" strike="noStrike">
                <a:solidFill>
                  <a:srgbClr val="000000"/>
                </a:solidFill>
                <a:latin typeface="Lato"/>
                <a:ea typeface="Lato"/>
                <a:cs typeface="Lato"/>
                <a:sym typeface="Lato"/>
              </a:rPr>
              <a:t>Unknown</a:t>
            </a:r>
            <a:r>
              <a:rPr b="0" i="0" lang="en-US" sz="2999" u="none" cap="none" strike="noStrike">
                <a:solidFill>
                  <a:srgbClr val="000000"/>
                </a:solidFill>
                <a:latin typeface="Lato"/>
                <a:ea typeface="Lato"/>
                <a:cs typeface="Lato"/>
                <a:sym typeface="Lato"/>
              </a:rPr>
              <a:t>".</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Alasan: Kolom-kolom ini berasal dari df2. Karena sebagian besar baris di master_df tidak menemukan padanan di df2 (kemungkinan karena perbedaan rentang waktu data), ketiadaan informasi supplier atau tipe item untuk kombinasi Tanggal/Produk tertentu di df1 dianggap sebagai kategori tersendiri, yaitu "</a:t>
            </a:r>
            <a:r>
              <a:rPr b="0" i="1" lang="en-US" sz="2999" u="none" cap="none" strike="noStrike">
                <a:solidFill>
                  <a:srgbClr val="000000"/>
                </a:solidFill>
                <a:latin typeface="Lato"/>
                <a:ea typeface="Lato"/>
                <a:cs typeface="Lato"/>
                <a:sym typeface="Lato"/>
              </a:rPr>
              <a:t>Unknown</a:t>
            </a:r>
            <a:r>
              <a:rPr b="0" i="0" lang="en-US" sz="2999" u="none" cap="none" strike="noStrike">
                <a:solidFill>
                  <a:srgbClr val="000000"/>
                </a:solidFill>
                <a:latin typeface="Lato"/>
                <a:ea typeface="Lato"/>
                <a:cs typeface="Lato"/>
                <a:sym typeface="Lato"/>
              </a:rPr>
              <a:t>". Ini memungkinkan model untuk memperlakukan kasus di mana informasi ini tidak tersedia sebagai fitur yang berbeda.</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15" name="Shape 515"/>
        <p:cNvGrpSpPr/>
        <p:nvPr/>
      </p:nvGrpSpPr>
      <p:grpSpPr>
        <a:xfrm>
          <a:off x="0" y="0"/>
          <a:ext cx="0" cy="0"/>
          <a:chOff x="0" y="0"/>
          <a:chExt cx="0" cy="0"/>
        </a:xfrm>
      </p:grpSpPr>
      <p:cxnSp>
        <p:nvCxnSpPr>
          <p:cNvPr id="516" name="Google Shape;516;p58"/>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517" name="Google Shape;517;p5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18" name="Google Shape;518;p58"/>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19" name="Google Shape;519;p58"/>
          <p:cNvSpPr txBox="1"/>
          <p:nvPr/>
        </p:nvSpPr>
        <p:spPr>
          <a:xfrm>
            <a:off x="1161923" y="1735174"/>
            <a:ext cx="15964200" cy="75711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en-US" sz="2999" u="none" cap="none" strike="noStrike">
                <a:solidFill>
                  <a:srgbClr val="000000"/>
                </a:solidFill>
                <a:latin typeface="Lato"/>
                <a:ea typeface="Lato"/>
                <a:cs typeface="Lato"/>
                <a:sym typeface="Lato"/>
              </a:rPr>
              <a:t>2. Kolom Numerik (misalnya 'RETAIL SALES', 'holiday_season', 'promotion_applied', dll.):</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Metode: Mengisi semua nilai yang hilang dengan angka 0.</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Alasan: Kolom-kolom ini berasal dari df2 dan df3. Mirip dengan kolom kategorikal, sebagian besar nilai hilang karena tidak adanya padanan saat penggabungan. Mengisi dengan 0 adalah asumsi sederhana bahwa ketiadaan data untuk metrik numerik ini (seperti penjualan ritel, indikator liburan, atau promosi) pada waktu dan produk tertentu berarti bahwa nilai metrik tersebut adalah nol (tidak ada penjualan, bukan hari libur, tidak ada promosi, dll.). Ini adalah pendekatan yang umum digunakan ketika ketiadaan data mengindikasikan tidak adanya kejadian atau nilai nol. Untuk kolom numerik yang memiliki beberapa nilai hilang (bukan semua), diisi dengan median untuk mempertahankan distribusi data yang ada.</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23" name="Shape 523"/>
        <p:cNvGrpSpPr/>
        <p:nvPr/>
      </p:nvGrpSpPr>
      <p:grpSpPr>
        <a:xfrm>
          <a:off x="0" y="0"/>
          <a:ext cx="0" cy="0"/>
          <a:chOff x="0" y="0"/>
          <a:chExt cx="0" cy="0"/>
        </a:xfrm>
      </p:grpSpPr>
      <p:cxnSp>
        <p:nvCxnSpPr>
          <p:cNvPr id="524" name="Google Shape;524;p59"/>
          <p:cNvCxnSpPr/>
          <p:nvPr/>
        </p:nvCxnSpPr>
        <p:spPr>
          <a:xfrm>
            <a:off x="1028700" y="1019175"/>
            <a:ext cx="16230600" cy="0"/>
          </a:xfrm>
          <a:prstGeom prst="straightConnector1">
            <a:avLst/>
          </a:prstGeom>
          <a:noFill/>
          <a:ln cap="flat" cmpd="sng" w="28575">
            <a:solidFill>
              <a:srgbClr val="000000"/>
            </a:solidFill>
            <a:prstDash val="solid"/>
            <a:round/>
            <a:headEnd len="sm" w="sm" type="none"/>
            <a:tailEnd len="sm" w="sm" type="none"/>
          </a:ln>
        </p:spPr>
      </p:cxnSp>
      <p:sp>
        <p:nvSpPr>
          <p:cNvPr id="525" name="Google Shape;525;p5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cxnSp>
        <p:nvCxnSpPr>
          <p:cNvPr id="526" name="Google Shape;526;p59"/>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527" name="Google Shape;527;p59"/>
          <p:cNvSpPr/>
          <p:nvPr/>
        </p:nvSpPr>
        <p:spPr>
          <a:xfrm>
            <a:off x="664317" y="3284559"/>
            <a:ext cx="16959366" cy="5841978"/>
          </a:xfrm>
          <a:custGeom>
            <a:rect b="b" l="l" r="r" t="t"/>
            <a:pathLst>
              <a:path extrusionOk="0" h="5841978" w="16959366">
                <a:moveTo>
                  <a:pt x="0" y="0"/>
                </a:moveTo>
                <a:lnTo>
                  <a:pt x="16959366" y="0"/>
                </a:lnTo>
                <a:lnTo>
                  <a:pt x="16959366" y="5841979"/>
                </a:lnTo>
                <a:lnTo>
                  <a:pt x="0" y="5841979"/>
                </a:lnTo>
                <a:lnTo>
                  <a:pt x="0" y="0"/>
                </a:lnTo>
                <a:close/>
              </a:path>
            </a:pathLst>
          </a:custGeom>
          <a:blipFill rotWithShape="1">
            <a:blip r:embed="rId4">
              <a:alphaModFix/>
            </a:blip>
            <a:stretch>
              <a:fillRect b="0" l="-316" r="-315" t="-58"/>
            </a:stretch>
          </a:blipFill>
          <a:ln>
            <a:noFill/>
          </a:ln>
        </p:spPr>
      </p:sp>
      <p:sp>
        <p:nvSpPr>
          <p:cNvPr id="528" name="Google Shape;528;p59"/>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29" name="Google Shape;529;p59"/>
          <p:cNvSpPr txBox="1"/>
          <p:nvPr/>
        </p:nvSpPr>
        <p:spPr>
          <a:xfrm>
            <a:off x="2940965" y="1959075"/>
            <a:ext cx="12406069" cy="547415"/>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Perbaikan Missing Value menggunakan “booelan” untuk false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33" name="Shape 533"/>
        <p:cNvGrpSpPr/>
        <p:nvPr/>
      </p:nvGrpSpPr>
      <p:grpSpPr>
        <a:xfrm>
          <a:off x="0" y="0"/>
          <a:ext cx="0" cy="0"/>
          <a:chOff x="0" y="0"/>
          <a:chExt cx="0" cy="0"/>
        </a:xfrm>
      </p:grpSpPr>
      <p:cxnSp>
        <p:nvCxnSpPr>
          <p:cNvPr id="534" name="Google Shape;534;p60"/>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535" name="Google Shape;535;p6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36" name="Google Shape;536;p60"/>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37" name="Google Shape;537;p60"/>
          <p:cNvSpPr txBox="1"/>
          <p:nvPr/>
        </p:nvSpPr>
        <p:spPr>
          <a:xfrm>
            <a:off x="1028700" y="2271720"/>
            <a:ext cx="15964200" cy="6924900"/>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en-US" sz="2999" u="none" cap="none" strike="noStrike">
                <a:solidFill>
                  <a:srgbClr val="000000"/>
                </a:solidFill>
                <a:latin typeface="Lato"/>
                <a:ea typeface="Lato"/>
                <a:cs typeface="Lato"/>
                <a:sym typeface="Lato"/>
              </a:rPr>
              <a:t>3. Kolom Boolean (misalnya 'region_Europe', 'store_type_Retail', dll.):</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Metode: Mengisi nilai yang hilang dengan nilai boolean False dan memastikan tipe datanya adalah boolean.</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Alasan: Kolom-kolom ini berasal dari df3 dan merupakan hasil dari one-hot encoding atau indikator biner. Nilai hilang muncul karena tidak adanya padanan saat penggabungan. Mengisi dengan False berasumsi bahwa jika informasi keberadaan (misalnya, berada di Eropa, tipe toko Retail) tidak tersedia dari sumber df3 untuk kombinasi Tanggal/Produk tertentu, maka kondisi tersebut dianggap tidak benar. Konversi eksplisit ke tipe data boolean dilakukan untuk menghindari peringatan dan memastikan konsistensi tipe data.</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41" name="Shape 541"/>
        <p:cNvGrpSpPr/>
        <p:nvPr/>
      </p:nvGrpSpPr>
      <p:grpSpPr>
        <a:xfrm>
          <a:off x="0" y="0"/>
          <a:ext cx="0" cy="0"/>
          <a:chOff x="0" y="0"/>
          <a:chExt cx="0" cy="0"/>
        </a:xfrm>
      </p:grpSpPr>
      <p:cxnSp>
        <p:nvCxnSpPr>
          <p:cNvPr id="542" name="Google Shape;542;p61"/>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543" name="Google Shape;543;p6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44" name="Google Shape;544;p61"/>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45" name="Google Shape;545;p61"/>
          <p:cNvSpPr txBox="1"/>
          <p:nvPr/>
        </p:nvSpPr>
        <p:spPr>
          <a:xfrm>
            <a:off x="0" y="3015857"/>
            <a:ext cx="7734650" cy="54741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200" u="none" cap="none" strike="noStrike">
                <a:solidFill>
                  <a:srgbClr val="000000"/>
                </a:solidFill>
                <a:latin typeface="Lato"/>
                <a:ea typeface="Lato"/>
                <a:cs typeface="Lato"/>
                <a:sym typeface="Lato"/>
              </a:rPr>
              <a:t>Penanganan Data Leakage</a:t>
            </a:r>
            <a:endParaRPr/>
          </a:p>
        </p:txBody>
      </p:sp>
      <p:sp>
        <p:nvSpPr>
          <p:cNvPr id="546" name="Google Shape;546;p61"/>
          <p:cNvSpPr txBox="1"/>
          <p:nvPr/>
        </p:nvSpPr>
        <p:spPr>
          <a:xfrm>
            <a:off x="1496044" y="4368531"/>
            <a:ext cx="14479471" cy="27954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Kolom '</a:t>
            </a:r>
            <a:r>
              <a:rPr b="1" i="1" lang="en-US" sz="3200" u="none" cap="none" strike="noStrike">
                <a:solidFill>
                  <a:srgbClr val="000000"/>
                </a:solidFill>
                <a:latin typeface="Lato"/>
                <a:ea typeface="Lato"/>
                <a:cs typeface="Lato"/>
                <a:sym typeface="Lato"/>
              </a:rPr>
              <a:t>future_demand</a:t>
            </a:r>
            <a:r>
              <a:rPr b="0" i="0" lang="en-US" sz="3200" u="none" cap="none" strike="noStrike">
                <a:solidFill>
                  <a:srgbClr val="000000"/>
                </a:solidFill>
                <a:latin typeface="Lato"/>
                <a:ea typeface="Lato"/>
                <a:cs typeface="Lato"/>
                <a:sym typeface="Lato"/>
              </a:rPr>
              <a:t>' juga memiliki banyak nilai hilang, tetapi kolom ini diidentifikasi sebagai potensi data leak karena merepresentasikan informasi permintaan di masa depan. Oleh karena itu, alih-alih mengisi nilai yang hilangnya, kolom ini dihapus dari DataFrame untuk mencegah penggunaan informasi masa depan dalam pelatihan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23" name="Shape 123"/>
        <p:cNvGrpSpPr/>
        <p:nvPr/>
      </p:nvGrpSpPr>
      <p:grpSpPr>
        <a:xfrm>
          <a:off x="0" y="0"/>
          <a:ext cx="0" cy="0"/>
          <a:chOff x="0" y="0"/>
          <a:chExt cx="0" cy="0"/>
        </a:xfrm>
      </p:grpSpPr>
      <p:cxnSp>
        <p:nvCxnSpPr>
          <p:cNvPr id="124" name="Google Shape;124;p17"/>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25" name="Google Shape;125;p17"/>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26" name="Google Shape;126;p1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27" name="Google Shape;127;p17"/>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28" name="Google Shape;128;p17"/>
          <p:cNvSpPr txBox="1"/>
          <p:nvPr/>
        </p:nvSpPr>
        <p:spPr>
          <a:xfrm>
            <a:off x="1870853" y="3870488"/>
            <a:ext cx="15300083" cy="4171951"/>
          </a:xfrm>
          <a:prstGeom prst="rect">
            <a:avLst/>
          </a:prstGeom>
          <a:noFill/>
          <a:ln>
            <a:noFill/>
          </a:ln>
        </p:spPr>
        <p:txBody>
          <a:bodyPr anchorCtr="0" anchor="t" bIns="0" lIns="0" spcFirstLastPara="1" rIns="0" wrap="square" tIns="0">
            <a:spAutoFit/>
          </a:bodyPr>
          <a:lstStyle/>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Mengembangkan pipeline ML yang kuat untuk memprediksi permintaan produk harian. Pipeline kami akan mengintegrasikan beragam sumber data yang , yaitu Data Transaksional Inti, Data Konteks Pemasaran, dan Data Ekonomi &amp; Kompetitif Eksternal, untuk menciptakan model peramalan yang komprehensif.</a:t>
            </a:r>
            <a:endParaRPr/>
          </a:p>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Fokus pada tahap eksplorasi dan persiapan data. Presentasi ini akan menunjukkan metodologi kami untuk menangani dan mengubah dataset yang diberikan, memastikan data bersih dan siap untuk pemodelan yang efektif.</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
        <p:nvSpPr>
          <p:cNvPr id="129" name="Google Shape;129;p17"/>
          <p:cNvSpPr txBox="1"/>
          <p:nvPr/>
        </p:nvSpPr>
        <p:spPr>
          <a:xfrm>
            <a:off x="1478179" y="1923555"/>
            <a:ext cx="13291148" cy="622958"/>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99" u="none" cap="none" strike="noStrike">
                <a:solidFill>
                  <a:srgbClr val="000000"/>
                </a:solidFill>
                <a:latin typeface="Lato"/>
                <a:ea typeface="Lato"/>
                <a:cs typeface="Lato"/>
                <a:sym typeface="Lato"/>
              </a:rPr>
              <a:t>1.2. Tujuan Proyek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50" name="Shape 550"/>
        <p:cNvGrpSpPr/>
        <p:nvPr/>
      </p:nvGrpSpPr>
      <p:grpSpPr>
        <a:xfrm>
          <a:off x="0" y="0"/>
          <a:ext cx="0" cy="0"/>
          <a:chOff x="0" y="0"/>
          <a:chExt cx="0" cy="0"/>
        </a:xfrm>
      </p:grpSpPr>
      <p:cxnSp>
        <p:nvCxnSpPr>
          <p:cNvPr id="551" name="Google Shape;551;p62"/>
          <p:cNvCxnSpPr/>
          <p:nvPr/>
        </p:nvCxnSpPr>
        <p:spPr>
          <a:xfrm>
            <a:off x="1028700" y="1019175"/>
            <a:ext cx="16230600" cy="0"/>
          </a:xfrm>
          <a:prstGeom prst="straightConnector1">
            <a:avLst/>
          </a:prstGeom>
          <a:noFill/>
          <a:ln cap="flat" cmpd="sng" w="28575">
            <a:solidFill>
              <a:srgbClr val="000000"/>
            </a:solidFill>
            <a:prstDash val="solid"/>
            <a:round/>
            <a:headEnd len="sm" w="sm" type="none"/>
            <a:tailEnd len="sm" w="sm" type="none"/>
          </a:ln>
        </p:spPr>
      </p:cxnSp>
      <p:sp>
        <p:nvSpPr>
          <p:cNvPr id="552" name="Google Shape;552;p6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cxnSp>
        <p:nvCxnSpPr>
          <p:cNvPr id="553" name="Google Shape;553;p62"/>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554" name="Google Shape;554;p62"/>
          <p:cNvSpPr/>
          <p:nvPr/>
        </p:nvSpPr>
        <p:spPr>
          <a:xfrm>
            <a:off x="3794112" y="2478410"/>
            <a:ext cx="12145445" cy="2942602"/>
          </a:xfrm>
          <a:custGeom>
            <a:rect b="b" l="l" r="r" t="t"/>
            <a:pathLst>
              <a:path extrusionOk="0" h="2942602" w="12145445">
                <a:moveTo>
                  <a:pt x="0" y="0"/>
                </a:moveTo>
                <a:lnTo>
                  <a:pt x="12145445" y="0"/>
                </a:lnTo>
                <a:lnTo>
                  <a:pt x="12145445" y="2942602"/>
                </a:lnTo>
                <a:lnTo>
                  <a:pt x="0" y="2942602"/>
                </a:lnTo>
                <a:lnTo>
                  <a:pt x="0" y="0"/>
                </a:lnTo>
                <a:close/>
              </a:path>
            </a:pathLst>
          </a:custGeom>
          <a:blipFill rotWithShape="1">
            <a:blip r:embed="rId4">
              <a:alphaModFix/>
            </a:blip>
            <a:stretch>
              <a:fillRect b="0" l="0" r="0" t="0"/>
            </a:stretch>
          </a:blipFill>
          <a:ln>
            <a:noFill/>
          </a:ln>
        </p:spPr>
      </p:sp>
      <p:sp>
        <p:nvSpPr>
          <p:cNvPr id="555" name="Google Shape;555;p62"/>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56" name="Google Shape;556;p62"/>
          <p:cNvSpPr txBox="1"/>
          <p:nvPr/>
        </p:nvSpPr>
        <p:spPr>
          <a:xfrm>
            <a:off x="3288887" y="1559480"/>
            <a:ext cx="7890621" cy="110943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200" u="none" cap="none" strike="noStrike">
                <a:solidFill>
                  <a:srgbClr val="000000"/>
                </a:solidFill>
                <a:latin typeface="Lato"/>
                <a:ea typeface="Lato"/>
                <a:cs typeface="Lato"/>
                <a:sym typeface="Lato"/>
              </a:rPr>
              <a:t>Kolom Date diubah ke format datetime.</a:t>
            </a:r>
            <a:endParaRPr/>
          </a:p>
          <a:p>
            <a:pPr indent="0" lvl="0" marL="0" marR="0" rtl="0" algn="ctr">
              <a:lnSpc>
                <a:spcPct val="140000"/>
              </a:lnSpc>
              <a:spcBef>
                <a:spcPts val="0"/>
              </a:spcBef>
              <a:spcAft>
                <a:spcPts val="0"/>
              </a:spcAft>
              <a:buNone/>
            </a:pPr>
            <a:r>
              <a:t/>
            </a:r>
            <a:endParaRPr b="1" i="0" sz="3200" u="none" cap="none" strike="noStrike">
              <a:solidFill>
                <a:srgbClr val="000000"/>
              </a:solidFill>
              <a:latin typeface="Lato"/>
              <a:ea typeface="Lato"/>
              <a:cs typeface="Lato"/>
              <a:sym typeface="Lato"/>
            </a:endParaRPr>
          </a:p>
        </p:txBody>
      </p:sp>
      <p:sp>
        <p:nvSpPr>
          <p:cNvPr id="557" name="Google Shape;557;p62"/>
          <p:cNvSpPr txBox="1"/>
          <p:nvPr/>
        </p:nvSpPr>
        <p:spPr>
          <a:xfrm>
            <a:off x="639241" y="6061683"/>
            <a:ext cx="15964177" cy="4171951"/>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1" i="0" lang="en-US" sz="2999" u="none" cap="none" strike="noStrike">
                <a:solidFill>
                  <a:srgbClr val="000000"/>
                </a:solidFill>
                <a:latin typeface="Lato"/>
                <a:ea typeface="Lato"/>
                <a:cs typeface="Lato"/>
                <a:sym typeface="Lato"/>
              </a:rPr>
              <a:t>Konversi Tipe Data Kolom 'Date':</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Kolom 'Date' sering kali dibaca sebagai tipe data 'object' (string) saat memuat dari CSV. Untuk memungkinkan ekstraksi fitur berbasis waktu (seperti tahun, bulan, hari dalam seminggu), kolom ini perlu diubah menjadi tipe data datetime.</a:t>
            </a:r>
            <a:endParaRPr/>
          </a:p>
          <a:p>
            <a:pPr indent="-431797" lvl="2" marL="1295390"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Ini dilakukan dengan master_df['Date'] = pd.to_datetime(master_df['Date']). Konversi ini penting agar pandas dapat mengenali kolom tersebut sebagai data tanggal/waktu dan mengaktifkan aksesori .dt.</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61" name="Shape 561"/>
        <p:cNvGrpSpPr/>
        <p:nvPr/>
      </p:nvGrpSpPr>
      <p:grpSpPr>
        <a:xfrm>
          <a:off x="0" y="0"/>
          <a:ext cx="0" cy="0"/>
          <a:chOff x="0" y="0"/>
          <a:chExt cx="0" cy="0"/>
        </a:xfrm>
      </p:grpSpPr>
      <p:cxnSp>
        <p:nvCxnSpPr>
          <p:cNvPr id="562" name="Google Shape;562;p63"/>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563" name="Google Shape;563;p6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64" name="Google Shape;564;p63"/>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65" name="Google Shape;565;p63"/>
          <p:cNvSpPr txBox="1"/>
          <p:nvPr/>
        </p:nvSpPr>
        <p:spPr>
          <a:xfrm>
            <a:off x="1904264" y="4368531"/>
            <a:ext cx="14479471" cy="223347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Dengan menyelesaikan langkah 1 ini, master_df sekarang bebas dari nilai yang hilang (kecuali jika ada kolom lain yang memiliki missing value selain yang ditangani, yang tidak terlihat dari output), memiliki kolom 'Date' dalam format yang benar, dan siap untuk tahap rekayasa fitur lebih lanjut.</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69" name="Shape 569"/>
        <p:cNvGrpSpPr/>
        <p:nvPr/>
      </p:nvGrpSpPr>
      <p:grpSpPr>
        <a:xfrm>
          <a:off x="0" y="0"/>
          <a:ext cx="0" cy="0"/>
          <a:chOff x="0" y="0"/>
          <a:chExt cx="0" cy="0"/>
        </a:xfrm>
      </p:grpSpPr>
      <p:cxnSp>
        <p:nvCxnSpPr>
          <p:cNvPr id="570" name="Google Shape;570;p64"/>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571" name="Google Shape;571;p64"/>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572" name="Google Shape;572;p6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73" name="Google Shape;573;p64"/>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74" name="Google Shape;574;p64"/>
          <p:cNvSpPr txBox="1"/>
          <p:nvPr/>
        </p:nvSpPr>
        <p:spPr>
          <a:xfrm>
            <a:off x="1980724" y="4094376"/>
            <a:ext cx="14233500" cy="2514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4.2. Step 2: Column Consolidation and Selection (Konsolidasi dan Pemilihan Kolom)</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78" name="Shape 578"/>
        <p:cNvGrpSpPr/>
        <p:nvPr/>
      </p:nvGrpSpPr>
      <p:grpSpPr>
        <a:xfrm>
          <a:off x="0" y="0"/>
          <a:ext cx="0" cy="0"/>
          <a:chOff x="0" y="0"/>
          <a:chExt cx="0" cy="0"/>
        </a:xfrm>
      </p:grpSpPr>
      <p:cxnSp>
        <p:nvCxnSpPr>
          <p:cNvPr id="579" name="Google Shape;579;p65"/>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580" name="Google Shape;580;p6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81" name="Google Shape;581;p65"/>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82" name="Google Shape;582;p65"/>
          <p:cNvSpPr txBox="1"/>
          <p:nvPr/>
        </p:nvSpPr>
        <p:spPr>
          <a:xfrm>
            <a:off x="1414400" y="2844510"/>
            <a:ext cx="15668173" cy="5605586"/>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Langkah kedua dalam pipeline persiapan data ini berfokus pada penyempurnaan DataFrame dengan mengidentifikasi dan menghapus kolom yang tidak diperlukan untuk proses pemodelan, serta secara eksplisit mendefinisikan variabel target yang akan diprediksi.</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Lato"/>
              <a:ea typeface="Lato"/>
              <a:cs typeface="Lato"/>
              <a:sym typeface="Lato"/>
            </a:endParaRPr>
          </a:p>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Tujuan Langkah Ini:</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Menghapus kolom yang dianggap berlebihan, tidak relevan, atau dapat menyebabkan data leak.</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Memisahkan fitur (variabel independen) dari variabel target (variabel dependen).</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Lato"/>
              <a:ea typeface="Lato"/>
              <a:cs typeface="Lato"/>
              <a:sym typeface="La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86" name="Shape 586"/>
        <p:cNvGrpSpPr/>
        <p:nvPr/>
      </p:nvGrpSpPr>
      <p:grpSpPr>
        <a:xfrm>
          <a:off x="0" y="0"/>
          <a:ext cx="0" cy="0"/>
          <a:chOff x="0" y="0"/>
          <a:chExt cx="0" cy="0"/>
        </a:xfrm>
      </p:grpSpPr>
      <p:cxnSp>
        <p:nvCxnSpPr>
          <p:cNvPr id="587" name="Google Shape;587;p66"/>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588" name="Google Shape;588;p66"/>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589" name="Google Shape;589;p6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590" name="Google Shape;590;p66"/>
          <p:cNvSpPr/>
          <p:nvPr/>
        </p:nvSpPr>
        <p:spPr>
          <a:xfrm>
            <a:off x="7155473" y="1985134"/>
            <a:ext cx="10296662" cy="3557388"/>
          </a:xfrm>
          <a:custGeom>
            <a:rect b="b" l="l" r="r" t="t"/>
            <a:pathLst>
              <a:path extrusionOk="0" h="3557388" w="10296662">
                <a:moveTo>
                  <a:pt x="0" y="0"/>
                </a:moveTo>
                <a:lnTo>
                  <a:pt x="10296661" y="0"/>
                </a:lnTo>
                <a:lnTo>
                  <a:pt x="10296661" y="3557388"/>
                </a:lnTo>
                <a:lnTo>
                  <a:pt x="0" y="3557388"/>
                </a:lnTo>
                <a:lnTo>
                  <a:pt x="0" y="0"/>
                </a:lnTo>
                <a:close/>
              </a:path>
            </a:pathLst>
          </a:custGeom>
          <a:blipFill rotWithShape="1">
            <a:blip r:embed="rId4">
              <a:alphaModFix/>
            </a:blip>
            <a:stretch>
              <a:fillRect b="0" l="0" r="0" t="0"/>
            </a:stretch>
          </a:blipFill>
          <a:ln>
            <a:noFill/>
          </a:ln>
        </p:spPr>
      </p:sp>
      <p:sp>
        <p:nvSpPr>
          <p:cNvPr id="591" name="Google Shape;591;p66"/>
          <p:cNvSpPr/>
          <p:nvPr/>
        </p:nvSpPr>
        <p:spPr>
          <a:xfrm>
            <a:off x="8507664" y="6495022"/>
            <a:ext cx="8302153" cy="3412094"/>
          </a:xfrm>
          <a:custGeom>
            <a:rect b="b" l="l" r="r" t="t"/>
            <a:pathLst>
              <a:path extrusionOk="0" h="3412094" w="8302153">
                <a:moveTo>
                  <a:pt x="0" y="0"/>
                </a:moveTo>
                <a:lnTo>
                  <a:pt x="8302153" y="0"/>
                </a:lnTo>
                <a:lnTo>
                  <a:pt x="8302153" y="3412093"/>
                </a:lnTo>
                <a:lnTo>
                  <a:pt x="0" y="3412093"/>
                </a:lnTo>
                <a:lnTo>
                  <a:pt x="0" y="0"/>
                </a:lnTo>
                <a:close/>
              </a:path>
            </a:pathLst>
          </a:custGeom>
          <a:blipFill rotWithShape="1">
            <a:blip r:embed="rId5">
              <a:alphaModFix/>
            </a:blip>
            <a:stretch>
              <a:fillRect b="0" l="0" r="0" t="0"/>
            </a:stretch>
          </a:blipFill>
          <a:ln>
            <a:noFill/>
          </a:ln>
        </p:spPr>
      </p:sp>
      <p:sp>
        <p:nvSpPr>
          <p:cNvPr id="592" name="Google Shape;592;p66"/>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593" name="Google Shape;593;p66"/>
          <p:cNvSpPr txBox="1"/>
          <p:nvPr/>
        </p:nvSpPr>
        <p:spPr>
          <a:xfrm>
            <a:off x="9139238" y="4583713"/>
            <a:ext cx="9525" cy="290195"/>
          </a:xfrm>
          <a:prstGeom prst="rect">
            <a:avLst/>
          </a:prstGeom>
          <a:noFill/>
          <a:ln>
            <a:noFill/>
          </a:ln>
        </p:spPr>
        <p:txBody>
          <a:bodyPr anchorCtr="0" anchor="t" bIns="0" lIns="0" spcFirstLastPara="1" rIns="0" wrap="square" tIns="0">
            <a:sp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594" name="Google Shape;594;p66"/>
          <p:cNvSpPr txBox="1"/>
          <p:nvPr/>
        </p:nvSpPr>
        <p:spPr>
          <a:xfrm>
            <a:off x="408220" y="2980970"/>
            <a:ext cx="6445628" cy="1109434"/>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Identifikasi dan penghapusan kolom yang tidak relevan</a:t>
            </a:r>
            <a:endParaRPr/>
          </a:p>
        </p:txBody>
      </p:sp>
      <p:sp>
        <p:nvSpPr>
          <p:cNvPr id="595" name="Google Shape;595;p66"/>
          <p:cNvSpPr txBox="1"/>
          <p:nvPr/>
        </p:nvSpPr>
        <p:spPr>
          <a:xfrm>
            <a:off x="1028700" y="7613014"/>
            <a:ext cx="7209621" cy="1109434"/>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Pemisahan data menjadi Fitur (X) dan Target (y).</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599" name="Shape 599"/>
        <p:cNvGrpSpPr/>
        <p:nvPr/>
      </p:nvGrpSpPr>
      <p:grpSpPr>
        <a:xfrm>
          <a:off x="0" y="0"/>
          <a:ext cx="0" cy="0"/>
          <a:chOff x="0" y="0"/>
          <a:chExt cx="0" cy="0"/>
        </a:xfrm>
      </p:grpSpPr>
      <p:sp>
        <p:nvSpPr>
          <p:cNvPr id="600" name="Google Shape;600;p6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01" name="Google Shape;601;p67"/>
          <p:cNvSpPr txBox="1"/>
          <p:nvPr/>
        </p:nvSpPr>
        <p:spPr>
          <a:xfrm>
            <a:off x="702124" y="442223"/>
            <a:ext cx="16130700" cy="10497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100" u="none" cap="none" strike="noStrike">
                <a:solidFill>
                  <a:srgbClr val="000000"/>
                </a:solidFill>
                <a:latin typeface="Lato"/>
                <a:ea typeface="Lato"/>
                <a:cs typeface="Lato"/>
                <a:sym typeface="Lato"/>
              </a:rPr>
              <a:t>Langkah ini bertujuan untuk menyederhanakan dataset master_df setelah digabungkan dan dibersihkan dari nilai hilang. Fokus utama dari langkah ini adalah:</a:t>
            </a:r>
            <a:endParaRPr sz="1300"/>
          </a:p>
          <a:p>
            <a:pPr indent="0" lvl="0" marL="0" marR="0" rtl="0" algn="l">
              <a:lnSpc>
                <a:spcPct val="140000"/>
              </a:lnSpc>
              <a:spcBef>
                <a:spcPts val="0"/>
              </a:spcBef>
              <a:spcAft>
                <a:spcPts val="0"/>
              </a:spcAft>
              <a:buNone/>
            </a:pPr>
            <a:r>
              <a:t/>
            </a:r>
            <a:endParaRPr b="0" i="0" sz="3100" u="none" cap="none" strike="noStrike">
              <a:solidFill>
                <a:srgbClr val="000000"/>
              </a:solidFill>
              <a:latin typeface="Lato"/>
              <a:ea typeface="Lato"/>
              <a:cs typeface="Lato"/>
              <a:sym typeface="Lato"/>
            </a:endParaRPr>
          </a:p>
          <a:p>
            <a:pPr indent="-339089" lvl="1" marL="690881" marR="0" rtl="0" algn="l">
              <a:lnSpc>
                <a:spcPct val="140000"/>
              </a:lnSpc>
              <a:spcBef>
                <a:spcPts val="0"/>
              </a:spcBef>
              <a:spcAft>
                <a:spcPts val="0"/>
              </a:spcAft>
              <a:buClr>
                <a:srgbClr val="000000"/>
              </a:buClr>
              <a:buSzPts val="3100"/>
              <a:buFont typeface="Lato"/>
              <a:buAutoNum type="arabicPeriod"/>
            </a:pPr>
            <a:r>
              <a:rPr b="1" i="0" lang="en-US" sz="3100" u="none" cap="none" strike="noStrike">
                <a:solidFill>
                  <a:srgbClr val="000000"/>
                </a:solidFill>
                <a:latin typeface="Lato"/>
                <a:ea typeface="Lato"/>
                <a:cs typeface="Lato"/>
                <a:sym typeface="Lato"/>
              </a:rPr>
              <a:t>Menghapus Kolom yang Tidak Diperlukan</a:t>
            </a:r>
            <a:r>
              <a:rPr b="0" i="0" lang="en-US" sz="3100" u="none" cap="none" strike="noStrike">
                <a:solidFill>
                  <a:srgbClr val="000000"/>
                </a:solidFill>
                <a:latin typeface="Lato"/>
                <a:ea typeface="Lato"/>
                <a:cs typeface="Lato"/>
                <a:sym typeface="Lato"/>
              </a:rPr>
              <a:t>: Mengidentifikasi dan membuang kolom-kolom yang dianggap tidak relevan untuk peramalan permintaan atau yang dapat menyebabkan masalah data leak. Contohnya, kolom 'future_demand' dihapus karena berisi informasi permintaan di masa depan yang tidak boleh digunakan untuk melatih model. Kolom lain yang mungkin berlebihan (seperti 'ITEM DESCRIPTION' jika sudah ada 'Product ID') juga dapat dihapus di sini.</a:t>
            </a:r>
            <a:endParaRPr sz="1300"/>
          </a:p>
          <a:p>
            <a:pPr indent="-339089" lvl="1" marL="690881" marR="0" rtl="0" algn="l">
              <a:lnSpc>
                <a:spcPct val="140000"/>
              </a:lnSpc>
              <a:spcBef>
                <a:spcPts val="0"/>
              </a:spcBef>
              <a:spcAft>
                <a:spcPts val="0"/>
              </a:spcAft>
              <a:buClr>
                <a:srgbClr val="000000"/>
              </a:buClr>
              <a:buSzPts val="3100"/>
              <a:buFont typeface="Lato"/>
              <a:buAutoNum type="arabicPeriod"/>
            </a:pPr>
            <a:r>
              <a:rPr b="1" i="0" lang="en-US" sz="3100" u="none" cap="none" strike="noStrike">
                <a:solidFill>
                  <a:srgbClr val="000000"/>
                </a:solidFill>
                <a:latin typeface="Lato"/>
                <a:ea typeface="Lato"/>
                <a:cs typeface="Lato"/>
                <a:sym typeface="Lato"/>
              </a:rPr>
              <a:t>Memisahkan Fitur dan Target</a:t>
            </a:r>
            <a:r>
              <a:rPr b="0" i="0" lang="en-US" sz="3100" u="none" cap="none" strike="noStrike">
                <a:solidFill>
                  <a:srgbClr val="000000"/>
                </a:solidFill>
                <a:latin typeface="Lato"/>
                <a:ea typeface="Lato"/>
                <a:cs typeface="Lato"/>
                <a:sym typeface="Lato"/>
              </a:rPr>
              <a:t>: Membagi DataFrame yang tersisa menjadi dua bagian utama:</a:t>
            </a:r>
            <a:endParaRPr sz="1300"/>
          </a:p>
          <a:p>
            <a:pPr indent="-454237" lvl="2" marL="1381761" marR="0" rtl="0" algn="l">
              <a:lnSpc>
                <a:spcPct val="140000"/>
              </a:lnSpc>
              <a:spcBef>
                <a:spcPts val="0"/>
              </a:spcBef>
              <a:spcAft>
                <a:spcPts val="0"/>
              </a:spcAft>
              <a:buClr>
                <a:srgbClr val="000000"/>
              </a:buClr>
              <a:buSzPts val="3100"/>
              <a:buFont typeface="Arial"/>
              <a:buChar char="⚬"/>
            </a:pPr>
            <a:r>
              <a:rPr b="0" i="0" lang="en-US" sz="3100" u="none" cap="none" strike="noStrike">
                <a:solidFill>
                  <a:srgbClr val="000000"/>
                </a:solidFill>
                <a:latin typeface="Lato"/>
                <a:ea typeface="Lato"/>
                <a:cs typeface="Lato"/>
                <a:sym typeface="Lato"/>
              </a:rPr>
              <a:t>Fitur (X): Ini adalah DataFrame yang berisi semua variabel independen atau prediktor yang akan digunakan oleh model untuk membuat perkiraan.</a:t>
            </a:r>
            <a:endParaRPr sz="1300"/>
          </a:p>
          <a:p>
            <a:pPr indent="-454237" lvl="2" marL="1381761" marR="0" rtl="0" algn="l">
              <a:lnSpc>
                <a:spcPct val="140000"/>
              </a:lnSpc>
              <a:spcBef>
                <a:spcPts val="0"/>
              </a:spcBef>
              <a:spcAft>
                <a:spcPts val="0"/>
              </a:spcAft>
              <a:buClr>
                <a:srgbClr val="000000"/>
              </a:buClr>
              <a:buSzPts val="3100"/>
              <a:buFont typeface="Arial"/>
              <a:buChar char="⚬"/>
            </a:pPr>
            <a:r>
              <a:rPr b="0" i="0" lang="en-US" sz="3100" u="none" cap="none" strike="noStrike">
                <a:solidFill>
                  <a:srgbClr val="000000"/>
                </a:solidFill>
                <a:latin typeface="Lato"/>
                <a:ea typeface="Lato"/>
                <a:cs typeface="Lato"/>
                <a:sym typeface="Lato"/>
              </a:rPr>
              <a:t>Target (y): Ini adalah Series yang hanya berisi variabel dependen yang ingin kita prediksi, yaitu 'Demand'.</a:t>
            </a:r>
            <a:endParaRPr sz="1300"/>
          </a:p>
          <a:p>
            <a:pPr indent="0" lvl="0" marL="0" marR="0" rtl="0" algn="l">
              <a:lnSpc>
                <a:spcPct val="140000"/>
              </a:lnSpc>
              <a:spcBef>
                <a:spcPts val="0"/>
              </a:spcBef>
              <a:spcAft>
                <a:spcPts val="0"/>
              </a:spcAft>
              <a:buNone/>
            </a:pPr>
            <a:r>
              <a:t/>
            </a:r>
            <a:endParaRPr b="0" i="0" sz="3100" u="none" cap="none" strike="noStrike">
              <a:solidFill>
                <a:srgbClr val="000000"/>
              </a:solidFill>
              <a:latin typeface="Lato"/>
              <a:ea typeface="Lato"/>
              <a:cs typeface="Lato"/>
              <a:sym typeface="La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05" name="Shape 605"/>
        <p:cNvGrpSpPr/>
        <p:nvPr/>
      </p:nvGrpSpPr>
      <p:grpSpPr>
        <a:xfrm>
          <a:off x="0" y="0"/>
          <a:ext cx="0" cy="0"/>
          <a:chOff x="0" y="0"/>
          <a:chExt cx="0" cy="0"/>
        </a:xfrm>
      </p:grpSpPr>
      <p:cxnSp>
        <p:nvCxnSpPr>
          <p:cNvPr id="606" name="Google Shape;606;p68"/>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607" name="Google Shape;607;p6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08" name="Google Shape;608;p68"/>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609" name="Google Shape;609;p68"/>
          <p:cNvSpPr txBox="1"/>
          <p:nvPr/>
        </p:nvSpPr>
        <p:spPr>
          <a:xfrm>
            <a:off x="1128478" y="4253270"/>
            <a:ext cx="16130822" cy="2795491"/>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Dengan selesainya langkah ini, data kita sekarang hanya berisi kolom-kolom yang relevan untuk analisis dan pemodelan, dan variabel target telah dipisahkan dengan jelas dari fitur-fitur. Ini adalah langkah penting sebelum melanjutkan ke rekayasa fitur yang lebih kompleks dan persiapan data lainnya.</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Lato"/>
              <a:ea typeface="Lato"/>
              <a:cs typeface="Lato"/>
              <a:sym typeface="La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13" name="Shape 613"/>
        <p:cNvGrpSpPr/>
        <p:nvPr/>
      </p:nvGrpSpPr>
      <p:grpSpPr>
        <a:xfrm>
          <a:off x="0" y="0"/>
          <a:ext cx="0" cy="0"/>
          <a:chOff x="0" y="0"/>
          <a:chExt cx="0" cy="0"/>
        </a:xfrm>
      </p:grpSpPr>
      <p:cxnSp>
        <p:nvCxnSpPr>
          <p:cNvPr id="614" name="Google Shape;614;p69"/>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615" name="Google Shape;615;p69"/>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616" name="Google Shape;616;p6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17" name="Google Shape;617;p69"/>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618" name="Google Shape;618;p69"/>
          <p:cNvSpPr txBox="1"/>
          <p:nvPr/>
        </p:nvSpPr>
        <p:spPr>
          <a:xfrm>
            <a:off x="2027309" y="4611454"/>
            <a:ext cx="14233500" cy="15882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4.3. Step 3: Exploratory Data Analysis (EDA)</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22" name="Shape 622"/>
        <p:cNvGrpSpPr/>
        <p:nvPr/>
      </p:nvGrpSpPr>
      <p:grpSpPr>
        <a:xfrm>
          <a:off x="0" y="0"/>
          <a:ext cx="0" cy="0"/>
          <a:chOff x="0" y="0"/>
          <a:chExt cx="0" cy="0"/>
        </a:xfrm>
      </p:grpSpPr>
      <p:cxnSp>
        <p:nvCxnSpPr>
          <p:cNvPr id="623" name="Google Shape;623;p70"/>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624" name="Google Shape;624;p7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25" name="Google Shape;625;p70"/>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626" name="Google Shape;626;p70"/>
          <p:cNvSpPr txBox="1"/>
          <p:nvPr/>
        </p:nvSpPr>
        <p:spPr>
          <a:xfrm>
            <a:off x="1028700" y="1735175"/>
            <a:ext cx="16053900" cy="8077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Langkah ketiga dalam pipeline persiapan data ini adalah Exploratory Data Analysis (EDA). Tahap ini sangat krusial untuk mendapatkan pemahaman mendalam tentang karakteristik data, mengidentifikasi pola, tren, anomali, dan hubungan antar variabel sebelum proses pemodelan. Visualisasi data memainkan peran kunci dalam tahap ini.</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Lato"/>
              <a:ea typeface="Lato"/>
              <a:cs typeface="Lato"/>
              <a:sym typeface="Lato"/>
            </a:endParaRPr>
          </a:p>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Tujuan Langkah Ini:</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Memahami tren permintaan dari waktu ke waktu.</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Menganalisis distribusi variabel target (Demand).</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Menjelajahi hubungan antara fitur-fitur kunci dan variabel target.</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Memvisualisasikan distribusi fitur-fitur numerik dan kategorikal.</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Mengidentifikasi korelasi antar fitur numerik.</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Lato"/>
              <a:ea typeface="Lato"/>
              <a:cs typeface="Lato"/>
              <a:sym typeface="La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30" name="Shape 630"/>
        <p:cNvGrpSpPr/>
        <p:nvPr/>
      </p:nvGrpSpPr>
      <p:grpSpPr>
        <a:xfrm>
          <a:off x="0" y="0"/>
          <a:ext cx="0" cy="0"/>
          <a:chOff x="0" y="0"/>
          <a:chExt cx="0" cy="0"/>
        </a:xfrm>
      </p:grpSpPr>
      <p:cxnSp>
        <p:nvCxnSpPr>
          <p:cNvPr id="631" name="Google Shape;631;p71"/>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632" name="Google Shape;632;p71"/>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633" name="Google Shape;633;p7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34" name="Google Shape;634;p71"/>
          <p:cNvSpPr/>
          <p:nvPr/>
        </p:nvSpPr>
        <p:spPr>
          <a:xfrm>
            <a:off x="213300" y="2456810"/>
            <a:ext cx="17861401" cy="7010600"/>
          </a:xfrm>
          <a:custGeom>
            <a:rect b="b" l="l" r="r" t="t"/>
            <a:pathLst>
              <a:path extrusionOk="0" h="7010600" w="17861401">
                <a:moveTo>
                  <a:pt x="0" y="0"/>
                </a:moveTo>
                <a:lnTo>
                  <a:pt x="17861400" y="0"/>
                </a:lnTo>
                <a:lnTo>
                  <a:pt x="17861400" y="7010600"/>
                </a:lnTo>
                <a:lnTo>
                  <a:pt x="0" y="7010600"/>
                </a:lnTo>
                <a:lnTo>
                  <a:pt x="0" y="0"/>
                </a:lnTo>
                <a:close/>
              </a:path>
            </a:pathLst>
          </a:custGeom>
          <a:blipFill rotWithShape="1">
            <a:blip r:embed="rId4">
              <a:alphaModFix/>
            </a:blip>
            <a:stretch>
              <a:fillRect b="0" l="0" r="0" t="0"/>
            </a:stretch>
          </a:blipFill>
          <a:ln>
            <a:noFill/>
          </a:ln>
        </p:spPr>
      </p:sp>
      <p:sp>
        <p:nvSpPr>
          <p:cNvPr id="635" name="Google Shape;635;p71"/>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636" name="Google Shape;636;p71"/>
          <p:cNvSpPr txBox="1"/>
          <p:nvPr/>
        </p:nvSpPr>
        <p:spPr>
          <a:xfrm>
            <a:off x="4520856" y="1248648"/>
            <a:ext cx="11140905" cy="547415"/>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3.1.1. Time Series Analysis: Plot daily average Demand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33" name="Shape 133"/>
        <p:cNvGrpSpPr/>
        <p:nvPr/>
      </p:nvGrpSpPr>
      <p:grpSpPr>
        <a:xfrm>
          <a:off x="0" y="0"/>
          <a:ext cx="0" cy="0"/>
          <a:chOff x="0" y="0"/>
          <a:chExt cx="0" cy="0"/>
        </a:xfrm>
      </p:grpSpPr>
      <p:cxnSp>
        <p:nvCxnSpPr>
          <p:cNvPr id="134" name="Google Shape;134;p18"/>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35" name="Google Shape;135;p18"/>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36" name="Google Shape;136;p1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37" name="Google Shape;137;p18"/>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38" name="Google Shape;138;p18"/>
          <p:cNvSpPr txBox="1"/>
          <p:nvPr/>
        </p:nvSpPr>
        <p:spPr>
          <a:xfrm>
            <a:off x="2140391" y="3870488"/>
            <a:ext cx="15030546" cy="3124201"/>
          </a:xfrm>
          <a:prstGeom prst="rect">
            <a:avLst/>
          </a:prstGeom>
          <a:noFill/>
          <a:ln>
            <a:noFill/>
          </a:ln>
        </p:spPr>
        <p:txBody>
          <a:bodyPr anchorCtr="0" anchor="t" bIns="0" lIns="0" spcFirstLastPara="1" rIns="0" wrap="square" tIns="0">
            <a:spAutoFit/>
          </a:bodyPr>
          <a:lstStyle/>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Presentasi ini akan mencakup tahap-tahap awal proyek, mulai dari analisis data eksplorasi (EDA) hingga rekayasa fitur dan transformasi data.</a:t>
            </a:r>
            <a:endParaRPr/>
          </a:p>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Kami tidak akan membahas detail pemodelan atau evaluasi model. Tujuan utamanya adalah untuk mendemonstrasikan langkah-langkah persiapan penting yang menjadi fondasi untuk model peramalan berkinerja tinggi.</a:t>
            </a:r>
            <a:endParaRPr/>
          </a:p>
          <a:p>
            <a:pPr indent="0" lvl="0" marL="0" marR="0" rtl="0" algn="l">
              <a:lnSpc>
                <a:spcPct val="140013"/>
              </a:lnSpc>
              <a:spcBef>
                <a:spcPts val="0"/>
              </a:spcBef>
              <a:spcAft>
                <a:spcPts val="0"/>
              </a:spcAft>
              <a:buNone/>
            </a:pPr>
            <a:r>
              <a:t/>
            </a:r>
            <a:endParaRPr b="0" i="0" sz="2999" u="none" cap="none" strike="noStrike">
              <a:solidFill>
                <a:srgbClr val="000000"/>
              </a:solidFill>
              <a:latin typeface="Lato"/>
              <a:ea typeface="Lato"/>
              <a:cs typeface="Lato"/>
              <a:sym typeface="Lato"/>
            </a:endParaRPr>
          </a:p>
        </p:txBody>
      </p:sp>
      <p:sp>
        <p:nvSpPr>
          <p:cNvPr id="139" name="Google Shape;139;p18"/>
          <p:cNvSpPr txBox="1"/>
          <p:nvPr/>
        </p:nvSpPr>
        <p:spPr>
          <a:xfrm>
            <a:off x="1478179" y="1923555"/>
            <a:ext cx="13291148" cy="622958"/>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99" u="none" cap="none" strike="noStrike">
                <a:solidFill>
                  <a:srgbClr val="000000"/>
                </a:solidFill>
                <a:latin typeface="Lato"/>
                <a:ea typeface="Lato"/>
                <a:cs typeface="Lato"/>
                <a:sym typeface="Lato"/>
              </a:rPr>
              <a:t>1.3. Ruang Lingkup Presentasi</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40" name="Shape 640"/>
        <p:cNvGrpSpPr/>
        <p:nvPr/>
      </p:nvGrpSpPr>
      <p:grpSpPr>
        <a:xfrm>
          <a:off x="0" y="0"/>
          <a:ext cx="0" cy="0"/>
          <a:chOff x="0" y="0"/>
          <a:chExt cx="0" cy="0"/>
        </a:xfrm>
      </p:grpSpPr>
      <p:cxnSp>
        <p:nvCxnSpPr>
          <p:cNvPr id="641" name="Google Shape;641;p72"/>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642" name="Google Shape;642;p72"/>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643" name="Google Shape;643;p7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44" name="Google Shape;644;p72"/>
          <p:cNvSpPr/>
          <p:nvPr/>
        </p:nvSpPr>
        <p:spPr>
          <a:xfrm>
            <a:off x="0" y="2224688"/>
            <a:ext cx="12131677" cy="7524711"/>
          </a:xfrm>
          <a:custGeom>
            <a:rect b="b" l="l" r="r" t="t"/>
            <a:pathLst>
              <a:path extrusionOk="0" h="7524711" w="12131677">
                <a:moveTo>
                  <a:pt x="0" y="0"/>
                </a:moveTo>
                <a:lnTo>
                  <a:pt x="12131677" y="0"/>
                </a:lnTo>
                <a:lnTo>
                  <a:pt x="12131677" y="7524711"/>
                </a:lnTo>
                <a:lnTo>
                  <a:pt x="0" y="7524711"/>
                </a:lnTo>
                <a:lnTo>
                  <a:pt x="0" y="0"/>
                </a:lnTo>
                <a:close/>
              </a:path>
            </a:pathLst>
          </a:custGeom>
          <a:blipFill rotWithShape="1">
            <a:blip r:embed="rId4">
              <a:alphaModFix/>
            </a:blip>
            <a:stretch>
              <a:fillRect b="0" l="0" r="0" t="0"/>
            </a:stretch>
          </a:blipFill>
          <a:ln>
            <a:noFill/>
          </a:ln>
        </p:spPr>
      </p:sp>
      <p:sp>
        <p:nvSpPr>
          <p:cNvPr id="645" name="Google Shape;645;p72"/>
          <p:cNvSpPr/>
          <p:nvPr/>
        </p:nvSpPr>
        <p:spPr>
          <a:xfrm>
            <a:off x="12814275" y="2441178"/>
            <a:ext cx="4983861" cy="7091731"/>
          </a:xfrm>
          <a:custGeom>
            <a:rect b="b" l="l" r="r" t="t"/>
            <a:pathLst>
              <a:path extrusionOk="0" h="7091731" w="4983861">
                <a:moveTo>
                  <a:pt x="0" y="0"/>
                </a:moveTo>
                <a:lnTo>
                  <a:pt x="4983861" y="0"/>
                </a:lnTo>
                <a:lnTo>
                  <a:pt x="4983861" y="7091731"/>
                </a:lnTo>
                <a:lnTo>
                  <a:pt x="0" y="7091731"/>
                </a:lnTo>
                <a:lnTo>
                  <a:pt x="0" y="0"/>
                </a:lnTo>
                <a:close/>
              </a:path>
            </a:pathLst>
          </a:custGeom>
          <a:blipFill rotWithShape="1">
            <a:blip r:embed="rId5">
              <a:alphaModFix/>
            </a:blip>
            <a:stretch>
              <a:fillRect b="0" l="0" r="0" t="0"/>
            </a:stretch>
          </a:blipFill>
          <a:ln>
            <a:noFill/>
          </a:ln>
        </p:spPr>
      </p:sp>
      <p:sp>
        <p:nvSpPr>
          <p:cNvPr id="646" name="Google Shape;646;p72"/>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647" name="Google Shape;647;p72"/>
          <p:cNvSpPr txBox="1"/>
          <p:nvPr/>
        </p:nvSpPr>
        <p:spPr>
          <a:xfrm>
            <a:off x="4520856" y="1248648"/>
            <a:ext cx="11140905" cy="1109434"/>
          </a:xfrm>
          <a:prstGeom prst="rect">
            <a:avLst/>
          </a:prstGeom>
          <a:noFill/>
          <a:ln>
            <a:noFill/>
          </a:ln>
        </p:spPr>
        <p:txBody>
          <a:bodyPr anchorCtr="0" anchor="t" bIns="0" lIns="0" spcFirstLastPara="1" rIns="0" wrap="square" tIns="0">
            <a:spAutoFit/>
          </a:bodyPr>
          <a:lstStyle/>
          <a:p>
            <a:pPr indent="0" lvl="0" marL="0" marR="0" rtl="0" algn="just">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3.1.2. Target Variable Distribution Analysis</a:t>
            </a:r>
            <a:endParaRPr/>
          </a:p>
          <a:p>
            <a:pPr indent="0" lvl="0" marL="0" marR="0" rtl="0" algn="just">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51" name="Shape 651"/>
        <p:cNvGrpSpPr/>
        <p:nvPr/>
      </p:nvGrpSpPr>
      <p:grpSpPr>
        <a:xfrm>
          <a:off x="0" y="0"/>
          <a:ext cx="0" cy="0"/>
          <a:chOff x="0" y="0"/>
          <a:chExt cx="0" cy="0"/>
        </a:xfrm>
      </p:grpSpPr>
      <p:cxnSp>
        <p:nvCxnSpPr>
          <p:cNvPr id="652" name="Google Shape;652;p73"/>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653" name="Google Shape;653;p7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54" name="Google Shape;654;p73"/>
          <p:cNvSpPr/>
          <p:nvPr/>
        </p:nvSpPr>
        <p:spPr>
          <a:xfrm>
            <a:off x="205649" y="3047536"/>
            <a:ext cx="9600543" cy="5724324"/>
          </a:xfrm>
          <a:custGeom>
            <a:rect b="b" l="l" r="r" t="t"/>
            <a:pathLst>
              <a:path extrusionOk="0" h="5724324" w="9600543">
                <a:moveTo>
                  <a:pt x="0" y="0"/>
                </a:moveTo>
                <a:lnTo>
                  <a:pt x="9600542" y="0"/>
                </a:lnTo>
                <a:lnTo>
                  <a:pt x="9600542" y="5724323"/>
                </a:lnTo>
                <a:lnTo>
                  <a:pt x="0" y="5724323"/>
                </a:lnTo>
                <a:lnTo>
                  <a:pt x="0" y="0"/>
                </a:lnTo>
                <a:close/>
              </a:path>
            </a:pathLst>
          </a:custGeom>
          <a:blipFill rotWithShape="1">
            <a:blip r:embed="rId4">
              <a:alphaModFix/>
            </a:blip>
            <a:stretch>
              <a:fillRect b="0" l="0" r="0" t="0"/>
            </a:stretch>
          </a:blipFill>
          <a:ln>
            <a:noFill/>
          </a:ln>
        </p:spPr>
      </p:sp>
      <p:sp>
        <p:nvSpPr>
          <p:cNvPr id="655" name="Google Shape;655;p73"/>
          <p:cNvSpPr/>
          <p:nvPr/>
        </p:nvSpPr>
        <p:spPr>
          <a:xfrm>
            <a:off x="9661430" y="274059"/>
            <a:ext cx="8166778" cy="4869441"/>
          </a:xfrm>
          <a:custGeom>
            <a:rect b="b" l="l" r="r" t="t"/>
            <a:pathLst>
              <a:path extrusionOk="0" h="4869441" w="8166778">
                <a:moveTo>
                  <a:pt x="0" y="0"/>
                </a:moveTo>
                <a:lnTo>
                  <a:pt x="8166777" y="0"/>
                </a:lnTo>
                <a:lnTo>
                  <a:pt x="8166777" y="4869441"/>
                </a:lnTo>
                <a:lnTo>
                  <a:pt x="0" y="4869441"/>
                </a:lnTo>
                <a:lnTo>
                  <a:pt x="0" y="0"/>
                </a:lnTo>
                <a:close/>
              </a:path>
            </a:pathLst>
          </a:custGeom>
          <a:blipFill rotWithShape="1">
            <a:blip r:embed="rId5">
              <a:alphaModFix/>
            </a:blip>
            <a:stretch>
              <a:fillRect b="0" l="0" r="0" t="0"/>
            </a:stretch>
          </a:blipFill>
          <a:ln>
            <a:noFill/>
          </a:ln>
        </p:spPr>
      </p:sp>
      <p:sp>
        <p:nvSpPr>
          <p:cNvPr id="656" name="Google Shape;656;p73"/>
          <p:cNvSpPr/>
          <p:nvPr/>
        </p:nvSpPr>
        <p:spPr>
          <a:xfrm>
            <a:off x="9806191" y="5401108"/>
            <a:ext cx="7877255" cy="4885892"/>
          </a:xfrm>
          <a:custGeom>
            <a:rect b="b" l="l" r="r" t="t"/>
            <a:pathLst>
              <a:path extrusionOk="0" h="4885892" w="7877255">
                <a:moveTo>
                  <a:pt x="0" y="0"/>
                </a:moveTo>
                <a:lnTo>
                  <a:pt x="7877255" y="0"/>
                </a:lnTo>
                <a:lnTo>
                  <a:pt x="7877255" y="4885892"/>
                </a:lnTo>
                <a:lnTo>
                  <a:pt x="0" y="4885892"/>
                </a:lnTo>
                <a:lnTo>
                  <a:pt x="0" y="0"/>
                </a:lnTo>
                <a:close/>
              </a:path>
            </a:pathLst>
          </a:custGeom>
          <a:blipFill rotWithShape="1">
            <a:blip r:embed="rId6">
              <a:alphaModFix/>
            </a:blip>
            <a:stretch>
              <a:fillRect b="0" l="0" r="0" t="0"/>
            </a:stretch>
          </a:blipFill>
          <a:ln>
            <a:noFill/>
          </a:ln>
        </p:spPr>
      </p:sp>
      <p:sp>
        <p:nvSpPr>
          <p:cNvPr id="657" name="Google Shape;657;p73"/>
          <p:cNvSpPr txBox="1"/>
          <p:nvPr/>
        </p:nvSpPr>
        <p:spPr>
          <a:xfrm>
            <a:off x="207482" y="1037326"/>
            <a:ext cx="8936518" cy="1671453"/>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3.1.3. Relationship between Key Features and Demand</a:t>
            </a:r>
            <a:endParaRPr/>
          </a:p>
          <a:p>
            <a:pPr indent="0" lvl="0" marL="0" marR="0" rtl="0" algn="ctr">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61" name="Shape 661"/>
        <p:cNvGrpSpPr/>
        <p:nvPr/>
      </p:nvGrpSpPr>
      <p:grpSpPr>
        <a:xfrm>
          <a:off x="0" y="0"/>
          <a:ext cx="0" cy="0"/>
          <a:chOff x="0" y="0"/>
          <a:chExt cx="0" cy="0"/>
        </a:xfrm>
      </p:grpSpPr>
      <p:cxnSp>
        <p:nvCxnSpPr>
          <p:cNvPr id="662" name="Google Shape;662;p74"/>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663" name="Google Shape;663;p7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64" name="Google Shape;664;p74"/>
          <p:cNvSpPr/>
          <p:nvPr/>
        </p:nvSpPr>
        <p:spPr>
          <a:xfrm>
            <a:off x="1234554" y="1734574"/>
            <a:ext cx="15368864" cy="8145498"/>
          </a:xfrm>
          <a:custGeom>
            <a:rect b="b" l="l" r="r" t="t"/>
            <a:pathLst>
              <a:path extrusionOk="0" h="8145498" w="15368864">
                <a:moveTo>
                  <a:pt x="0" y="0"/>
                </a:moveTo>
                <a:lnTo>
                  <a:pt x="15368864" y="0"/>
                </a:lnTo>
                <a:lnTo>
                  <a:pt x="15368864" y="8145498"/>
                </a:lnTo>
                <a:lnTo>
                  <a:pt x="0" y="8145498"/>
                </a:lnTo>
                <a:lnTo>
                  <a:pt x="0" y="0"/>
                </a:lnTo>
                <a:close/>
              </a:path>
            </a:pathLst>
          </a:custGeom>
          <a:blipFill rotWithShape="1">
            <a:blip r:embed="rId4">
              <a:alphaModFix/>
            </a:blip>
            <a:stretch>
              <a:fillRect b="0" l="0" r="0" t="0"/>
            </a:stretch>
          </a:blipFill>
          <a:ln>
            <a:noFill/>
          </a:ln>
        </p:spPr>
      </p:sp>
      <p:sp>
        <p:nvSpPr>
          <p:cNvPr id="665" name="Google Shape;665;p74"/>
          <p:cNvSpPr txBox="1"/>
          <p:nvPr/>
        </p:nvSpPr>
        <p:spPr>
          <a:xfrm>
            <a:off x="4450727" y="569968"/>
            <a:ext cx="8936518" cy="1671453"/>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3.1.4. Time Series Analysis by Category (Example)</a:t>
            </a:r>
            <a:endParaRPr/>
          </a:p>
          <a:p>
            <a:pPr indent="0" lvl="0" marL="0" marR="0" rtl="0" algn="ctr">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a:p>
            <a:pPr indent="0" lvl="0" marL="0" marR="0" rtl="0" algn="ctr">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69" name="Shape 669"/>
        <p:cNvGrpSpPr/>
        <p:nvPr/>
      </p:nvGrpSpPr>
      <p:grpSpPr>
        <a:xfrm>
          <a:off x="0" y="0"/>
          <a:ext cx="0" cy="0"/>
          <a:chOff x="0" y="0"/>
          <a:chExt cx="0" cy="0"/>
        </a:xfrm>
      </p:grpSpPr>
      <p:cxnSp>
        <p:nvCxnSpPr>
          <p:cNvPr id="670" name="Google Shape;670;p75"/>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671" name="Google Shape;671;p7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72" name="Google Shape;672;p75"/>
          <p:cNvSpPr/>
          <p:nvPr/>
        </p:nvSpPr>
        <p:spPr>
          <a:xfrm>
            <a:off x="3096714" y="1439032"/>
            <a:ext cx="12638865" cy="8720817"/>
          </a:xfrm>
          <a:custGeom>
            <a:rect b="b" l="l" r="r" t="t"/>
            <a:pathLst>
              <a:path extrusionOk="0" h="8720817" w="12638865">
                <a:moveTo>
                  <a:pt x="0" y="0"/>
                </a:moveTo>
                <a:lnTo>
                  <a:pt x="12638865" y="0"/>
                </a:lnTo>
                <a:lnTo>
                  <a:pt x="12638865" y="8720816"/>
                </a:lnTo>
                <a:lnTo>
                  <a:pt x="0" y="8720816"/>
                </a:lnTo>
                <a:lnTo>
                  <a:pt x="0" y="0"/>
                </a:lnTo>
                <a:close/>
              </a:path>
            </a:pathLst>
          </a:custGeom>
          <a:blipFill rotWithShape="1">
            <a:blip r:embed="rId4">
              <a:alphaModFix/>
            </a:blip>
            <a:stretch>
              <a:fillRect b="0" l="0" r="0" t="0"/>
            </a:stretch>
          </a:blipFill>
          <a:ln>
            <a:noFill/>
          </a:ln>
        </p:spPr>
      </p:sp>
      <p:sp>
        <p:nvSpPr>
          <p:cNvPr id="673" name="Google Shape;673;p75"/>
          <p:cNvSpPr txBox="1"/>
          <p:nvPr/>
        </p:nvSpPr>
        <p:spPr>
          <a:xfrm>
            <a:off x="1518841" y="329598"/>
            <a:ext cx="14706026" cy="1109434"/>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3.1.5. Distribution Analysis Using Histograms for numerical features</a:t>
            </a:r>
            <a:endParaRPr/>
          </a:p>
          <a:p>
            <a:pPr indent="0" lvl="0" marL="0" marR="0" rtl="0" algn="ctr">
              <a:lnSpc>
                <a:spcPct val="140012"/>
              </a:lnSpc>
              <a:spcBef>
                <a:spcPts val="0"/>
              </a:spcBef>
              <a:spcAft>
                <a:spcPts val="0"/>
              </a:spcAft>
              <a:buNone/>
            </a:pPr>
            <a:r>
              <a:t/>
            </a:r>
            <a:endParaRPr b="1" i="0" sz="3199" u="none" cap="none" strike="noStrike">
              <a:solidFill>
                <a:srgbClr val="000000"/>
              </a:solidFill>
              <a:latin typeface="Lato"/>
              <a:ea typeface="Lato"/>
              <a:cs typeface="Lato"/>
              <a:sym typeface="Lat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77" name="Shape 677"/>
        <p:cNvGrpSpPr/>
        <p:nvPr/>
      </p:nvGrpSpPr>
      <p:grpSpPr>
        <a:xfrm>
          <a:off x="0" y="0"/>
          <a:ext cx="0" cy="0"/>
          <a:chOff x="0" y="0"/>
          <a:chExt cx="0" cy="0"/>
        </a:xfrm>
      </p:grpSpPr>
      <p:sp>
        <p:nvSpPr>
          <p:cNvPr id="678" name="Google Shape;678;p7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79" name="Google Shape;679;p76"/>
          <p:cNvSpPr/>
          <p:nvPr/>
        </p:nvSpPr>
        <p:spPr>
          <a:xfrm>
            <a:off x="348334" y="1315323"/>
            <a:ext cx="8173538" cy="4045901"/>
          </a:xfrm>
          <a:custGeom>
            <a:rect b="b" l="l" r="r" t="t"/>
            <a:pathLst>
              <a:path extrusionOk="0" h="4045901" w="8173538">
                <a:moveTo>
                  <a:pt x="0" y="0"/>
                </a:moveTo>
                <a:lnTo>
                  <a:pt x="8173538" y="0"/>
                </a:lnTo>
                <a:lnTo>
                  <a:pt x="8173538" y="4045901"/>
                </a:lnTo>
                <a:lnTo>
                  <a:pt x="0" y="4045901"/>
                </a:lnTo>
                <a:lnTo>
                  <a:pt x="0" y="0"/>
                </a:lnTo>
                <a:close/>
              </a:path>
            </a:pathLst>
          </a:custGeom>
          <a:blipFill rotWithShape="1">
            <a:blip r:embed="rId4">
              <a:alphaModFix/>
            </a:blip>
            <a:stretch>
              <a:fillRect b="0" l="0" r="0" t="0"/>
            </a:stretch>
          </a:blipFill>
          <a:ln>
            <a:noFill/>
          </a:ln>
        </p:spPr>
      </p:sp>
      <p:sp>
        <p:nvSpPr>
          <p:cNvPr id="680" name="Google Shape;680;p76"/>
          <p:cNvSpPr/>
          <p:nvPr/>
        </p:nvSpPr>
        <p:spPr>
          <a:xfrm>
            <a:off x="9774358" y="1315323"/>
            <a:ext cx="8495570" cy="4205307"/>
          </a:xfrm>
          <a:custGeom>
            <a:rect b="b" l="l" r="r" t="t"/>
            <a:pathLst>
              <a:path extrusionOk="0" h="4205307" w="8495570">
                <a:moveTo>
                  <a:pt x="0" y="0"/>
                </a:moveTo>
                <a:lnTo>
                  <a:pt x="8495570" y="0"/>
                </a:lnTo>
                <a:lnTo>
                  <a:pt x="8495570" y="4205307"/>
                </a:lnTo>
                <a:lnTo>
                  <a:pt x="0" y="4205307"/>
                </a:lnTo>
                <a:lnTo>
                  <a:pt x="0" y="0"/>
                </a:lnTo>
                <a:close/>
              </a:path>
            </a:pathLst>
          </a:custGeom>
          <a:blipFill rotWithShape="1">
            <a:blip r:embed="rId5">
              <a:alphaModFix/>
            </a:blip>
            <a:stretch>
              <a:fillRect b="0" l="0" r="0" t="0"/>
            </a:stretch>
          </a:blipFill>
          <a:ln>
            <a:noFill/>
          </a:ln>
        </p:spPr>
      </p:sp>
      <p:sp>
        <p:nvSpPr>
          <p:cNvPr id="681" name="Google Shape;681;p76"/>
          <p:cNvSpPr/>
          <p:nvPr/>
        </p:nvSpPr>
        <p:spPr>
          <a:xfrm>
            <a:off x="322451" y="5793607"/>
            <a:ext cx="8821549" cy="4366667"/>
          </a:xfrm>
          <a:custGeom>
            <a:rect b="b" l="l" r="r" t="t"/>
            <a:pathLst>
              <a:path extrusionOk="0" h="4366667" w="8821549">
                <a:moveTo>
                  <a:pt x="0" y="0"/>
                </a:moveTo>
                <a:lnTo>
                  <a:pt x="8821549" y="0"/>
                </a:lnTo>
                <a:lnTo>
                  <a:pt x="8821549" y="4366666"/>
                </a:lnTo>
                <a:lnTo>
                  <a:pt x="0" y="4366666"/>
                </a:lnTo>
                <a:lnTo>
                  <a:pt x="0" y="0"/>
                </a:lnTo>
                <a:close/>
              </a:path>
            </a:pathLst>
          </a:custGeom>
          <a:blipFill rotWithShape="1">
            <a:blip r:embed="rId6">
              <a:alphaModFix/>
            </a:blip>
            <a:stretch>
              <a:fillRect b="0" l="0" r="0" t="0"/>
            </a:stretch>
          </a:blipFill>
          <a:ln>
            <a:noFill/>
          </a:ln>
        </p:spPr>
      </p:sp>
      <p:sp>
        <p:nvSpPr>
          <p:cNvPr id="682" name="Google Shape;682;p76"/>
          <p:cNvSpPr/>
          <p:nvPr/>
        </p:nvSpPr>
        <p:spPr>
          <a:xfrm>
            <a:off x="9617096" y="5984064"/>
            <a:ext cx="8670904" cy="4302936"/>
          </a:xfrm>
          <a:custGeom>
            <a:rect b="b" l="l" r="r" t="t"/>
            <a:pathLst>
              <a:path extrusionOk="0" h="4302936" w="8670904">
                <a:moveTo>
                  <a:pt x="0" y="0"/>
                </a:moveTo>
                <a:lnTo>
                  <a:pt x="8670904" y="0"/>
                </a:lnTo>
                <a:lnTo>
                  <a:pt x="8670904" y="4302936"/>
                </a:lnTo>
                <a:lnTo>
                  <a:pt x="0" y="4302936"/>
                </a:lnTo>
                <a:lnTo>
                  <a:pt x="0" y="0"/>
                </a:lnTo>
                <a:close/>
              </a:path>
            </a:pathLst>
          </a:custGeom>
          <a:blipFill rotWithShape="1">
            <a:blip r:embed="rId7">
              <a:alphaModFix/>
            </a:blip>
            <a:stretch>
              <a:fillRect b="0" l="0" r="0" t="0"/>
            </a:stretch>
          </a:blipFill>
          <a:ln>
            <a:noFill/>
          </a:ln>
        </p:spPr>
      </p:sp>
      <p:sp>
        <p:nvSpPr>
          <p:cNvPr id="683" name="Google Shape;683;p76"/>
          <p:cNvSpPr txBox="1"/>
          <p:nvPr/>
        </p:nvSpPr>
        <p:spPr>
          <a:xfrm>
            <a:off x="1518841" y="440646"/>
            <a:ext cx="14706026" cy="547415"/>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3.1.6. Count Plots for Categorical Features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87" name="Shape 687"/>
        <p:cNvGrpSpPr/>
        <p:nvPr/>
      </p:nvGrpSpPr>
      <p:grpSpPr>
        <a:xfrm>
          <a:off x="0" y="0"/>
          <a:ext cx="0" cy="0"/>
          <a:chOff x="0" y="0"/>
          <a:chExt cx="0" cy="0"/>
        </a:xfrm>
      </p:grpSpPr>
      <p:sp>
        <p:nvSpPr>
          <p:cNvPr id="688" name="Google Shape;688;p7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89" name="Google Shape;689;p77"/>
          <p:cNvSpPr/>
          <p:nvPr/>
        </p:nvSpPr>
        <p:spPr>
          <a:xfrm>
            <a:off x="511621" y="290924"/>
            <a:ext cx="9174680" cy="4541467"/>
          </a:xfrm>
          <a:custGeom>
            <a:rect b="b" l="l" r="r" t="t"/>
            <a:pathLst>
              <a:path extrusionOk="0" h="4541467" w="9174680">
                <a:moveTo>
                  <a:pt x="0" y="0"/>
                </a:moveTo>
                <a:lnTo>
                  <a:pt x="9174680" y="0"/>
                </a:lnTo>
                <a:lnTo>
                  <a:pt x="9174680" y="4541467"/>
                </a:lnTo>
                <a:lnTo>
                  <a:pt x="0" y="4541467"/>
                </a:lnTo>
                <a:lnTo>
                  <a:pt x="0" y="0"/>
                </a:lnTo>
                <a:close/>
              </a:path>
            </a:pathLst>
          </a:custGeom>
          <a:blipFill rotWithShape="1">
            <a:blip r:embed="rId4">
              <a:alphaModFix/>
            </a:blip>
            <a:stretch>
              <a:fillRect b="0" l="0" r="0" t="0"/>
            </a:stretch>
          </a:blipFill>
          <a:ln>
            <a:noFill/>
          </a:ln>
        </p:spPr>
      </p:sp>
      <p:sp>
        <p:nvSpPr>
          <p:cNvPr id="690" name="Google Shape;690;p77"/>
          <p:cNvSpPr/>
          <p:nvPr/>
        </p:nvSpPr>
        <p:spPr>
          <a:xfrm>
            <a:off x="9806530" y="1028700"/>
            <a:ext cx="7684223" cy="3803691"/>
          </a:xfrm>
          <a:custGeom>
            <a:rect b="b" l="l" r="r" t="t"/>
            <a:pathLst>
              <a:path extrusionOk="0" h="3803691" w="7684223">
                <a:moveTo>
                  <a:pt x="0" y="0"/>
                </a:moveTo>
                <a:lnTo>
                  <a:pt x="7684223" y="0"/>
                </a:lnTo>
                <a:lnTo>
                  <a:pt x="7684223" y="3803691"/>
                </a:lnTo>
                <a:lnTo>
                  <a:pt x="0" y="3803691"/>
                </a:lnTo>
                <a:lnTo>
                  <a:pt x="0" y="0"/>
                </a:lnTo>
                <a:close/>
              </a:path>
            </a:pathLst>
          </a:custGeom>
          <a:blipFill rotWithShape="1">
            <a:blip r:embed="rId5">
              <a:alphaModFix/>
            </a:blip>
            <a:stretch>
              <a:fillRect b="0" l="0" r="0" t="0"/>
            </a:stretch>
          </a:blipFill>
          <a:ln>
            <a:noFill/>
          </a:ln>
        </p:spPr>
      </p:sp>
      <p:sp>
        <p:nvSpPr>
          <p:cNvPr id="691" name="Google Shape;691;p77"/>
          <p:cNvSpPr/>
          <p:nvPr/>
        </p:nvSpPr>
        <p:spPr>
          <a:xfrm>
            <a:off x="3330217" y="5246516"/>
            <a:ext cx="9730897" cy="4816794"/>
          </a:xfrm>
          <a:custGeom>
            <a:rect b="b" l="l" r="r" t="t"/>
            <a:pathLst>
              <a:path extrusionOk="0" h="4816794" w="9730897">
                <a:moveTo>
                  <a:pt x="0" y="0"/>
                </a:moveTo>
                <a:lnTo>
                  <a:pt x="9730897" y="0"/>
                </a:lnTo>
                <a:lnTo>
                  <a:pt x="9730897" y="4816794"/>
                </a:lnTo>
                <a:lnTo>
                  <a:pt x="0" y="4816794"/>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695" name="Shape 695"/>
        <p:cNvGrpSpPr/>
        <p:nvPr/>
      </p:nvGrpSpPr>
      <p:grpSpPr>
        <a:xfrm>
          <a:off x="0" y="0"/>
          <a:ext cx="0" cy="0"/>
          <a:chOff x="0" y="0"/>
          <a:chExt cx="0" cy="0"/>
        </a:xfrm>
      </p:grpSpPr>
      <p:sp>
        <p:nvSpPr>
          <p:cNvPr id="696" name="Google Shape;696;p7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697" name="Google Shape;697;p78"/>
          <p:cNvSpPr/>
          <p:nvPr/>
        </p:nvSpPr>
        <p:spPr>
          <a:xfrm>
            <a:off x="485582" y="295125"/>
            <a:ext cx="10956779" cy="9696750"/>
          </a:xfrm>
          <a:custGeom>
            <a:rect b="b" l="l" r="r" t="t"/>
            <a:pathLst>
              <a:path extrusionOk="0" h="9696750" w="10956779">
                <a:moveTo>
                  <a:pt x="0" y="0"/>
                </a:moveTo>
                <a:lnTo>
                  <a:pt x="10956779" y="0"/>
                </a:lnTo>
                <a:lnTo>
                  <a:pt x="10956779" y="9696750"/>
                </a:lnTo>
                <a:lnTo>
                  <a:pt x="0" y="9696750"/>
                </a:lnTo>
                <a:lnTo>
                  <a:pt x="0" y="0"/>
                </a:lnTo>
                <a:close/>
              </a:path>
            </a:pathLst>
          </a:custGeom>
          <a:blipFill rotWithShape="1">
            <a:blip r:embed="rId4">
              <a:alphaModFix/>
            </a:blip>
            <a:stretch>
              <a:fillRect b="0" l="0" r="0" t="0"/>
            </a:stretch>
          </a:blipFill>
          <a:ln>
            <a:noFill/>
          </a:ln>
        </p:spPr>
      </p:sp>
      <p:sp>
        <p:nvSpPr>
          <p:cNvPr id="698" name="Google Shape;698;p78"/>
          <p:cNvSpPr txBox="1"/>
          <p:nvPr/>
        </p:nvSpPr>
        <p:spPr>
          <a:xfrm>
            <a:off x="11691943" y="4034066"/>
            <a:ext cx="6596057" cy="1109434"/>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i="0" lang="en-US" sz="3199" u="none" cap="none" strike="noStrike">
                <a:solidFill>
                  <a:srgbClr val="000000"/>
                </a:solidFill>
                <a:latin typeface="Lato"/>
                <a:ea typeface="Lato"/>
                <a:cs typeface="Lato"/>
                <a:sym typeface="Lato"/>
              </a:rPr>
              <a:t>3.1.7. Correlation Analysis for Numerical Features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702" name="Shape 702"/>
        <p:cNvGrpSpPr/>
        <p:nvPr/>
      </p:nvGrpSpPr>
      <p:grpSpPr>
        <a:xfrm>
          <a:off x="0" y="0"/>
          <a:ext cx="0" cy="0"/>
          <a:chOff x="0" y="0"/>
          <a:chExt cx="0" cy="0"/>
        </a:xfrm>
      </p:grpSpPr>
      <p:cxnSp>
        <p:nvCxnSpPr>
          <p:cNvPr id="703" name="Google Shape;703;p79"/>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704" name="Google Shape;704;p7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705" name="Google Shape;705;p79"/>
          <p:cNvSpPr txBox="1"/>
          <p:nvPr/>
        </p:nvSpPr>
        <p:spPr>
          <a:xfrm>
            <a:off x="1038225"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706" name="Google Shape;706;p79"/>
          <p:cNvSpPr txBox="1"/>
          <p:nvPr/>
        </p:nvSpPr>
        <p:spPr>
          <a:xfrm>
            <a:off x="1414400" y="1585685"/>
            <a:ext cx="15668100" cy="8077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Langkah ketiga dalam pipeline persiapan data ini adalah Exploratory Data Analysis (EDA). Tahap ini sangat krusial untuk mendapatkan pemahaman mendalam tentang karakteristik data, mengidentifikasi pola, tren, anomali, dan hubungan antar variabel sebelum proses pemodelan. Visualisasi data memainkan peran kunci dalam tahap ini.</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Lato"/>
              <a:ea typeface="Lato"/>
              <a:cs typeface="Lato"/>
              <a:sym typeface="Lato"/>
            </a:endParaRPr>
          </a:p>
          <a:p>
            <a:pPr indent="0" lvl="0" marL="0" marR="0" rtl="0" algn="l">
              <a:lnSpc>
                <a:spcPct val="140000"/>
              </a:lnSpc>
              <a:spcBef>
                <a:spcPts val="0"/>
              </a:spcBef>
              <a:spcAft>
                <a:spcPts val="0"/>
              </a:spcAft>
              <a:buNone/>
            </a:pPr>
            <a:r>
              <a:rPr b="0" i="0" lang="en-US" sz="3200" u="none" cap="none" strike="noStrike">
                <a:solidFill>
                  <a:srgbClr val="000000"/>
                </a:solidFill>
                <a:latin typeface="Lato"/>
                <a:ea typeface="Lato"/>
                <a:cs typeface="Lato"/>
                <a:sym typeface="Lato"/>
              </a:rPr>
              <a:t>Tujuan Langkah Ini:</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Memahami tren permintaan dari waktu ke waktu.</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Menganalisis distribusi variabel target (Demand).</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Menjelajahi hubungan antara fitur-fitur kunci dan variabel target.</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Memvisualisasikan distribusi fitur-fitur numerik dan kategorikal.</a:t>
            </a:r>
            <a:endParaRPr/>
          </a:p>
          <a:p>
            <a:pPr indent="-345439" lvl="1" marL="690881" marR="0" rtl="0" algn="l">
              <a:lnSpc>
                <a:spcPct val="140000"/>
              </a:lnSpc>
              <a:spcBef>
                <a:spcPts val="0"/>
              </a:spcBef>
              <a:spcAft>
                <a:spcPts val="0"/>
              </a:spcAft>
              <a:buClr>
                <a:srgbClr val="000000"/>
              </a:buClr>
              <a:buSzPts val="3200"/>
              <a:buFont typeface="Arial"/>
              <a:buChar char="•"/>
            </a:pPr>
            <a:r>
              <a:rPr b="0" i="0" lang="en-US" sz="3200" u="none" cap="none" strike="noStrike">
                <a:solidFill>
                  <a:srgbClr val="000000"/>
                </a:solidFill>
                <a:latin typeface="Lato"/>
                <a:ea typeface="Lato"/>
                <a:cs typeface="Lato"/>
                <a:sym typeface="Lato"/>
              </a:rPr>
              <a:t>Mengidentifikasi korelasi antar fitur numerik.</a:t>
            </a:r>
            <a:endParaRPr/>
          </a:p>
          <a:p>
            <a:pPr indent="0" lvl="0" marL="0" marR="0" rtl="0" algn="l">
              <a:lnSpc>
                <a:spcPct val="140000"/>
              </a:lnSpc>
              <a:spcBef>
                <a:spcPts val="0"/>
              </a:spcBef>
              <a:spcAft>
                <a:spcPts val="0"/>
              </a:spcAft>
              <a:buNone/>
            </a:pPr>
            <a:r>
              <a:t/>
            </a:r>
            <a:endParaRPr b="0" i="0" sz="3200" u="none" cap="none" strike="noStrike">
              <a:solidFill>
                <a:srgbClr val="000000"/>
              </a:solidFill>
              <a:latin typeface="Lato"/>
              <a:ea typeface="Lato"/>
              <a:cs typeface="Lato"/>
              <a:sym typeface="La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10" name="Shape 710"/>
        <p:cNvGrpSpPr/>
        <p:nvPr/>
      </p:nvGrpSpPr>
      <p:grpSpPr>
        <a:xfrm>
          <a:off x="0" y="0"/>
          <a:ext cx="0" cy="0"/>
          <a:chOff x="0" y="0"/>
          <a:chExt cx="0" cy="0"/>
        </a:xfrm>
      </p:grpSpPr>
      <p:cxnSp>
        <p:nvCxnSpPr>
          <p:cNvPr id="711" name="Google Shape;711;p80"/>
          <p:cNvCxnSpPr/>
          <p:nvPr/>
        </p:nvCxnSpPr>
        <p:spPr>
          <a:xfrm>
            <a:off x="16603418" y="9126538"/>
            <a:ext cx="655800" cy="0"/>
          </a:xfrm>
          <a:prstGeom prst="straightConnector1">
            <a:avLst/>
          </a:prstGeom>
          <a:noFill/>
          <a:ln cap="flat" cmpd="sng" w="19050">
            <a:solidFill>
              <a:srgbClr val="000000"/>
            </a:solidFill>
            <a:prstDash val="solid"/>
            <a:round/>
            <a:headEnd len="sm" w="sm" type="none"/>
            <a:tailEnd len="med" w="med" type="stealth"/>
          </a:ln>
        </p:spPr>
      </p:cxnSp>
      <p:cxnSp>
        <p:nvCxnSpPr>
          <p:cNvPr id="712" name="Google Shape;712;p80"/>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713" name="Google Shape;713;p8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714" name="Google Shape;714;p80"/>
          <p:cNvSpPr txBox="1"/>
          <p:nvPr/>
        </p:nvSpPr>
        <p:spPr>
          <a:xfrm>
            <a:off x="1028700"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715" name="Google Shape;715;p80"/>
          <p:cNvSpPr txBox="1"/>
          <p:nvPr/>
        </p:nvSpPr>
        <p:spPr>
          <a:xfrm>
            <a:off x="1980724" y="4094376"/>
            <a:ext cx="14233500" cy="2514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a:t>
            </a:r>
            <a:r>
              <a:rPr b="1" lang="en-US" sz="4299">
                <a:latin typeface="League Spartan"/>
                <a:ea typeface="League Spartan"/>
                <a:cs typeface="League Spartan"/>
                <a:sym typeface="League Spartan"/>
              </a:rPr>
              <a:t>4</a:t>
            </a:r>
            <a:r>
              <a:rPr b="1" i="0" lang="en-US" sz="4299" u="none" cap="none" strike="noStrike">
                <a:solidFill>
                  <a:srgbClr val="000000"/>
                </a:solidFill>
                <a:latin typeface="League Spartan"/>
                <a:ea typeface="League Spartan"/>
                <a:cs typeface="League Spartan"/>
                <a:sym typeface="League Spartan"/>
              </a:rPr>
              <a:t>. </a:t>
            </a:r>
            <a:r>
              <a:rPr b="1" lang="en-US" sz="4299">
                <a:latin typeface="League Spartan"/>
                <a:ea typeface="League Spartan"/>
                <a:cs typeface="League Spartan"/>
                <a:sym typeface="League Spartan"/>
              </a:rPr>
              <a:t>Step 4: Outlier Detection and Treatment (Deteksi dan Perlakuan Outlier)</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19" name="Shape 719"/>
        <p:cNvGrpSpPr/>
        <p:nvPr/>
      </p:nvGrpSpPr>
      <p:grpSpPr>
        <a:xfrm>
          <a:off x="0" y="0"/>
          <a:ext cx="0" cy="0"/>
          <a:chOff x="0" y="0"/>
          <a:chExt cx="0" cy="0"/>
        </a:xfrm>
      </p:grpSpPr>
      <p:cxnSp>
        <p:nvCxnSpPr>
          <p:cNvPr id="720" name="Google Shape;720;p81"/>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721" name="Google Shape;721;p8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722" name="Google Shape;722;p81"/>
          <p:cNvSpPr txBox="1"/>
          <p:nvPr/>
        </p:nvSpPr>
        <p:spPr>
          <a:xfrm>
            <a:off x="1038225"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723" name="Google Shape;723;p81"/>
          <p:cNvSpPr txBox="1"/>
          <p:nvPr/>
        </p:nvSpPr>
        <p:spPr>
          <a:xfrm>
            <a:off x="1117050" y="2305575"/>
            <a:ext cx="16053900" cy="6698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200">
                <a:latin typeface="Lato"/>
                <a:ea typeface="Lato"/>
                <a:cs typeface="Lato"/>
                <a:sym typeface="Lato"/>
              </a:rPr>
              <a:t>Langkah keempat dalam pipeline persiapan data ini berfokus pada identifikasi dan penanganan nilai-nilai ekstrem atau "outlier" dalam fitur-fitur numerik. Outlier dapat secara signifikan memengaruhi kinerja model machine learning, terutama model yang sensitif terhadap skala dan distribusi data seperti regresi linier atau model berbasis jarak.</a:t>
            </a:r>
            <a:endParaRPr sz="3200">
              <a:latin typeface="Lato"/>
              <a:ea typeface="Lato"/>
              <a:cs typeface="Lato"/>
              <a:sym typeface="Lato"/>
            </a:endParaRPr>
          </a:p>
          <a:p>
            <a:pPr indent="0" lvl="0" marL="0" marR="0" rtl="0" algn="l">
              <a:lnSpc>
                <a:spcPct val="140000"/>
              </a:lnSpc>
              <a:spcBef>
                <a:spcPts val="0"/>
              </a:spcBef>
              <a:spcAft>
                <a:spcPts val="0"/>
              </a:spcAft>
              <a:buNone/>
            </a:pPr>
            <a:r>
              <a:t/>
            </a:r>
            <a:endParaRPr sz="3200">
              <a:latin typeface="Lato"/>
              <a:ea typeface="Lato"/>
              <a:cs typeface="Lato"/>
              <a:sym typeface="Lato"/>
            </a:endParaRPr>
          </a:p>
          <a:p>
            <a:pPr indent="0" lvl="0" marL="0" marR="0" rtl="0" algn="l">
              <a:lnSpc>
                <a:spcPct val="140000"/>
              </a:lnSpc>
              <a:spcBef>
                <a:spcPts val="0"/>
              </a:spcBef>
              <a:spcAft>
                <a:spcPts val="0"/>
              </a:spcAft>
              <a:buNone/>
            </a:pPr>
            <a:r>
              <a:rPr lang="en-US" sz="3200">
                <a:latin typeface="Lato"/>
                <a:ea typeface="Lato"/>
                <a:cs typeface="Lato"/>
                <a:sym typeface="Lato"/>
              </a:rPr>
              <a:t>Tujuan Langkah Ini:</a:t>
            </a:r>
            <a:endParaRPr sz="3200">
              <a:latin typeface="Lato"/>
              <a:ea typeface="Lato"/>
              <a:cs typeface="Lato"/>
              <a:sym typeface="Lato"/>
            </a:endParaRPr>
          </a:p>
          <a:p>
            <a:pPr indent="-431800" lvl="0" marL="457200" marR="0" rtl="0" algn="l">
              <a:lnSpc>
                <a:spcPct val="140000"/>
              </a:lnSpc>
              <a:spcBef>
                <a:spcPts val="0"/>
              </a:spcBef>
              <a:spcAft>
                <a:spcPts val="0"/>
              </a:spcAft>
              <a:buSzPts val="3200"/>
              <a:buFont typeface="Lato"/>
              <a:buChar char="●"/>
            </a:pPr>
            <a:r>
              <a:rPr lang="en-US" sz="3200">
                <a:latin typeface="Lato"/>
                <a:ea typeface="Lato"/>
                <a:cs typeface="Lato"/>
                <a:sym typeface="Lato"/>
              </a:rPr>
              <a:t>Memvisualisasikan distribusi fitur numerik untuk mengidentifikasi keberadaan outlier.</a:t>
            </a:r>
            <a:endParaRPr sz="3200">
              <a:latin typeface="Lato"/>
              <a:ea typeface="Lato"/>
              <a:cs typeface="Lato"/>
              <a:sym typeface="Lato"/>
            </a:endParaRPr>
          </a:p>
          <a:p>
            <a:pPr indent="-431800" lvl="0" marL="457200" marR="0" rtl="0" algn="l">
              <a:lnSpc>
                <a:spcPct val="140000"/>
              </a:lnSpc>
              <a:spcBef>
                <a:spcPts val="0"/>
              </a:spcBef>
              <a:spcAft>
                <a:spcPts val="0"/>
              </a:spcAft>
              <a:buSzPts val="3200"/>
              <a:buFont typeface="Lato"/>
              <a:buChar char="●"/>
            </a:pPr>
            <a:r>
              <a:rPr lang="en-US" sz="3200">
                <a:latin typeface="Lato"/>
                <a:ea typeface="Lato"/>
                <a:cs typeface="Lato"/>
                <a:sym typeface="Lato"/>
              </a:rPr>
              <a:t>Menerapkan strategi perlakuan outlier pada fitur-fitur yang relevan.</a:t>
            </a:r>
            <a:endParaRPr sz="3200">
              <a:latin typeface="Lato"/>
              <a:ea typeface="Lato"/>
              <a:cs typeface="Lato"/>
              <a:sym typeface="Lato"/>
            </a:endParaRPr>
          </a:p>
          <a:p>
            <a:pPr indent="-431800" lvl="0" marL="457200" marR="0" rtl="0" algn="l">
              <a:lnSpc>
                <a:spcPct val="140000"/>
              </a:lnSpc>
              <a:spcBef>
                <a:spcPts val="0"/>
              </a:spcBef>
              <a:spcAft>
                <a:spcPts val="0"/>
              </a:spcAft>
              <a:buSzPts val="3200"/>
              <a:buFont typeface="Lato"/>
              <a:buChar char="●"/>
            </a:pPr>
            <a:r>
              <a:rPr lang="en-US" sz="3200">
                <a:latin typeface="Lato"/>
                <a:ea typeface="Lato"/>
                <a:cs typeface="Lato"/>
                <a:sym typeface="Lato"/>
              </a:rPr>
              <a:t>Memahami alasan mengapa outlier perlu ditangani pada fitur, namun tidak pada variabel target dalam kasus regresi.</a:t>
            </a:r>
            <a:endParaRPr sz="3200">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43" name="Shape 143"/>
        <p:cNvGrpSpPr/>
        <p:nvPr/>
      </p:nvGrpSpPr>
      <p:grpSpPr>
        <a:xfrm>
          <a:off x="0" y="0"/>
          <a:ext cx="0" cy="0"/>
          <a:chOff x="0" y="0"/>
          <a:chExt cx="0" cy="0"/>
        </a:xfrm>
      </p:grpSpPr>
      <p:cxnSp>
        <p:nvCxnSpPr>
          <p:cNvPr id="144" name="Google Shape;144;p19"/>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45" name="Google Shape;145;p19"/>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46" name="Google Shape;146;p1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47" name="Google Shape;147;p19"/>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48" name="Google Shape;148;p19"/>
          <p:cNvSpPr txBox="1"/>
          <p:nvPr/>
        </p:nvSpPr>
        <p:spPr>
          <a:xfrm>
            <a:off x="1356641" y="3880013"/>
            <a:ext cx="15574718" cy="4171951"/>
          </a:xfrm>
          <a:prstGeom prst="rect">
            <a:avLst/>
          </a:prstGeom>
          <a:noFill/>
          <a:ln>
            <a:noFill/>
          </a:ln>
        </p:spPr>
        <p:txBody>
          <a:bodyPr anchorCtr="0" anchor="t" bIns="0" lIns="0" spcFirstLastPara="1" rIns="0" wrap="square" tIns="0">
            <a:spAutoFit/>
          </a:bodyPr>
          <a:lstStyle/>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Kode sumber lengkap dan dataset yang digunakan dalam proyek ini dapat diakses melalui repositori GitHub berikut: </a:t>
            </a:r>
            <a:r>
              <a:rPr b="0" i="1" lang="en-US" sz="2999" u="sng" cap="none" strike="noStrike">
                <a:solidFill>
                  <a:schemeClr val="hlink"/>
                </a:solidFill>
                <a:latin typeface="Lato"/>
                <a:ea typeface="Lato"/>
                <a:cs typeface="Lato"/>
                <a:sym typeface="Lato"/>
                <a:hlinkClick r:id="rId4"/>
              </a:rPr>
              <a:t>https://github.com/LatiefDataVisionary/demand-forecasting-retail-college-task/tree/main</a:t>
            </a:r>
            <a:endParaRPr/>
          </a:p>
          <a:p>
            <a:pPr indent="-323848" lvl="1" marL="647695" marR="0" rtl="0" algn="l">
              <a:lnSpc>
                <a:spcPct val="140013"/>
              </a:lnSpc>
              <a:spcBef>
                <a:spcPts val="0"/>
              </a:spcBef>
              <a:spcAft>
                <a:spcPts val="0"/>
              </a:spcAft>
              <a:buClr>
                <a:srgbClr val="000000"/>
              </a:buClr>
              <a:buSzPts val="2999"/>
              <a:buFont typeface="Arial"/>
              <a:buChar char="•"/>
            </a:pPr>
            <a:r>
              <a:rPr b="0" i="0" lang="en-US" sz="2999" u="none" cap="none" strike="noStrike">
                <a:solidFill>
                  <a:srgbClr val="000000"/>
                </a:solidFill>
                <a:latin typeface="Lato"/>
                <a:ea typeface="Lato"/>
                <a:cs typeface="Lato"/>
                <a:sym typeface="Lato"/>
              </a:rPr>
              <a:t>Implementasi langkah-langkah analisis dan persiapan data disajikan dalam format interaktif pada link notebook ini: </a:t>
            </a:r>
            <a:r>
              <a:rPr b="0" i="1" lang="en-US" sz="2999" u="sng" cap="none" strike="noStrike">
                <a:solidFill>
                  <a:schemeClr val="hlink"/>
                </a:solidFill>
                <a:latin typeface="Lato"/>
                <a:ea typeface="Lato"/>
                <a:cs typeface="Lato"/>
                <a:sym typeface="Lato"/>
                <a:hlinkClick r:id="rId5"/>
              </a:rPr>
              <a:t>https://colab.research.google.com/github/LatiefDataVisionary/demand-forecasting-retail-college-task/blob/main/notebooks/complete_tpm_notebook.ipynb</a:t>
            </a:r>
            <a:endParaRPr/>
          </a:p>
          <a:p>
            <a:pPr indent="0" lvl="0" marL="0" marR="0" rtl="0" algn="l">
              <a:lnSpc>
                <a:spcPct val="140013"/>
              </a:lnSpc>
              <a:spcBef>
                <a:spcPts val="0"/>
              </a:spcBef>
              <a:spcAft>
                <a:spcPts val="0"/>
              </a:spcAft>
              <a:buNone/>
            </a:pPr>
            <a:r>
              <a:t/>
            </a:r>
            <a:endParaRPr b="0" i="1" sz="2999" u="sng" cap="none" strike="noStrike">
              <a:solidFill>
                <a:schemeClr val="hlink"/>
              </a:solidFill>
              <a:latin typeface="Lato"/>
              <a:ea typeface="Lato"/>
              <a:cs typeface="Lato"/>
              <a:sym typeface="Lato"/>
              <a:hlinkClick r:id="rId6"/>
            </a:endParaRPr>
          </a:p>
        </p:txBody>
      </p:sp>
      <p:sp>
        <p:nvSpPr>
          <p:cNvPr id="149" name="Google Shape;149;p19"/>
          <p:cNvSpPr txBox="1"/>
          <p:nvPr/>
        </p:nvSpPr>
        <p:spPr>
          <a:xfrm>
            <a:off x="1478179" y="1923555"/>
            <a:ext cx="13291148" cy="622936"/>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1" i="0" lang="en-US" sz="3599" u="none" cap="none" strike="noStrike">
                <a:solidFill>
                  <a:srgbClr val="000000"/>
                </a:solidFill>
                <a:latin typeface="Lato"/>
                <a:ea typeface="Lato"/>
                <a:cs typeface="Lato"/>
                <a:sym typeface="Lato"/>
              </a:rPr>
              <a:t>1.4. Sumber Dokumentasi dan Kode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727" name="Shape 727"/>
        <p:cNvGrpSpPr/>
        <p:nvPr/>
      </p:nvGrpSpPr>
      <p:grpSpPr>
        <a:xfrm>
          <a:off x="0" y="0"/>
          <a:ext cx="0" cy="0"/>
          <a:chOff x="0" y="0"/>
          <a:chExt cx="0" cy="0"/>
        </a:xfrm>
      </p:grpSpPr>
      <p:cxnSp>
        <p:nvCxnSpPr>
          <p:cNvPr id="728" name="Google Shape;728;p82"/>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sp>
        <p:nvSpPr>
          <p:cNvPr id="729" name="Google Shape;729;p82"/>
          <p:cNvSpPr/>
          <p:nvPr/>
        </p:nvSpPr>
        <p:spPr>
          <a:xfrm>
            <a:off x="257875" y="1067387"/>
            <a:ext cx="11986623" cy="7397074"/>
          </a:xfrm>
          <a:custGeom>
            <a:rect b="b" l="l" r="r" t="t"/>
            <a:pathLst>
              <a:path extrusionOk="0" h="4396478" w="8295241">
                <a:moveTo>
                  <a:pt x="0" y="0"/>
                </a:moveTo>
                <a:lnTo>
                  <a:pt x="8295242" y="0"/>
                </a:lnTo>
                <a:lnTo>
                  <a:pt x="8295242" y="4396477"/>
                </a:lnTo>
                <a:lnTo>
                  <a:pt x="0" y="4396477"/>
                </a:lnTo>
                <a:lnTo>
                  <a:pt x="0" y="0"/>
                </a:lnTo>
                <a:close/>
              </a:path>
            </a:pathLst>
          </a:custGeom>
          <a:blipFill rotWithShape="1">
            <a:blip r:embed="rId3">
              <a:alphaModFix/>
            </a:blip>
            <a:stretch>
              <a:fillRect b="0" l="0" r="0" t="0"/>
            </a:stretch>
          </a:blipFill>
          <a:ln>
            <a:noFill/>
          </a:ln>
        </p:spPr>
      </p:sp>
      <p:sp>
        <p:nvSpPr>
          <p:cNvPr id="730" name="Google Shape;730;p82"/>
          <p:cNvSpPr txBox="1"/>
          <p:nvPr/>
        </p:nvSpPr>
        <p:spPr>
          <a:xfrm>
            <a:off x="12649500" y="979313"/>
            <a:ext cx="5448300" cy="7573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Lato"/>
                <a:ea typeface="Lato"/>
                <a:cs typeface="Lato"/>
                <a:sym typeface="Lato"/>
              </a:rPr>
              <a:t>Box plot secara efektif menunjukkan distribusi data dan menyoroti titik-titik data individual yang berada di luar batas "kumis" (whiskers), yang dianggap sebagai calon outlier berdasarkan metode IQR (Interquartile Range). Visualisasi ini memberikan gambaran cepat tentang fitur mana yang memiliki outlier dan seberapa ekstrem outlier tersebut.</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734" name="Shape 734"/>
        <p:cNvGrpSpPr/>
        <p:nvPr/>
      </p:nvGrpSpPr>
      <p:grpSpPr>
        <a:xfrm>
          <a:off x="0" y="0"/>
          <a:ext cx="0" cy="0"/>
          <a:chOff x="0" y="0"/>
          <a:chExt cx="0" cy="0"/>
        </a:xfrm>
      </p:grpSpPr>
      <p:sp>
        <p:nvSpPr>
          <p:cNvPr id="735" name="Google Shape;735;p83"/>
          <p:cNvSpPr/>
          <p:nvPr/>
        </p:nvSpPr>
        <p:spPr>
          <a:xfrm>
            <a:off x="454575" y="1735275"/>
            <a:ext cx="10445740" cy="8217490"/>
          </a:xfrm>
          <a:custGeom>
            <a:rect b="b" l="l" r="r" t="t"/>
            <a:pathLst>
              <a:path extrusionOk="0" h="6098323" w="7958659">
                <a:moveTo>
                  <a:pt x="0" y="0"/>
                </a:moveTo>
                <a:lnTo>
                  <a:pt x="7958659" y="0"/>
                </a:lnTo>
                <a:lnTo>
                  <a:pt x="7958659" y="6098322"/>
                </a:lnTo>
                <a:lnTo>
                  <a:pt x="0" y="6098322"/>
                </a:lnTo>
                <a:lnTo>
                  <a:pt x="0" y="0"/>
                </a:lnTo>
                <a:close/>
              </a:path>
            </a:pathLst>
          </a:custGeom>
          <a:blipFill rotWithShape="1">
            <a:blip r:embed="rId3">
              <a:alphaModFix/>
            </a:blip>
            <a:stretch>
              <a:fillRect b="0" l="0" r="0" t="0"/>
            </a:stretch>
          </a:blipFill>
          <a:ln>
            <a:noFill/>
          </a:ln>
        </p:spPr>
      </p:sp>
      <p:sp>
        <p:nvSpPr>
          <p:cNvPr id="736" name="Google Shape;736;p83"/>
          <p:cNvSpPr txBox="1"/>
          <p:nvPr/>
        </p:nvSpPr>
        <p:spPr>
          <a:xfrm>
            <a:off x="2268577" y="706725"/>
            <a:ext cx="13410000" cy="1108200"/>
          </a:xfrm>
          <a:prstGeom prst="rect">
            <a:avLst/>
          </a:prstGeom>
          <a:noFill/>
          <a:ln>
            <a:noFill/>
          </a:ln>
        </p:spPr>
        <p:txBody>
          <a:bodyPr anchorCtr="0" anchor="t" bIns="0" lIns="0" spcFirstLastPara="1" rIns="0" wrap="square" tIns="0">
            <a:spAutoFit/>
          </a:bodyPr>
          <a:lstStyle/>
          <a:p>
            <a:pPr indent="0" lvl="0" marL="0" marR="0" rtl="0" algn="ctr">
              <a:lnSpc>
                <a:spcPct val="140016"/>
              </a:lnSpc>
              <a:spcBef>
                <a:spcPts val="0"/>
              </a:spcBef>
              <a:spcAft>
                <a:spcPts val="0"/>
              </a:spcAft>
              <a:buNone/>
            </a:pPr>
            <a:r>
              <a:rPr b="0" i="0" lang="en-US" sz="3000" u="none" cap="none" strike="noStrike">
                <a:solidFill>
                  <a:srgbClr val="000000"/>
                </a:solidFill>
                <a:latin typeface="Lato"/>
                <a:ea typeface="Lato"/>
                <a:cs typeface="Lato"/>
                <a:sym typeface="Lato"/>
              </a:rPr>
              <a:t>Metode yang dipilih adalah Capping menggunakan Interquartile Range (IQR).</a:t>
            </a:r>
            <a:endParaRPr sz="3000"/>
          </a:p>
          <a:p>
            <a:pPr indent="0" lvl="0" marL="0" marR="0" rtl="0" algn="ctr">
              <a:lnSpc>
                <a:spcPct val="140016"/>
              </a:lnSpc>
              <a:spcBef>
                <a:spcPts val="0"/>
              </a:spcBef>
              <a:spcAft>
                <a:spcPts val="0"/>
              </a:spcAft>
              <a:buNone/>
            </a:pPr>
            <a:r>
              <a:t/>
            </a:r>
            <a:endParaRPr b="0" i="0" sz="3000" u="none" cap="none" strike="noStrike">
              <a:solidFill>
                <a:srgbClr val="000000"/>
              </a:solidFill>
              <a:latin typeface="Lato"/>
              <a:ea typeface="Lato"/>
              <a:cs typeface="Lato"/>
              <a:sym typeface="Lato"/>
            </a:endParaRPr>
          </a:p>
        </p:txBody>
      </p:sp>
      <p:sp>
        <p:nvSpPr>
          <p:cNvPr id="737" name="Google Shape;737;p83"/>
          <p:cNvSpPr txBox="1"/>
          <p:nvPr/>
        </p:nvSpPr>
        <p:spPr>
          <a:xfrm>
            <a:off x="11213650" y="2284650"/>
            <a:ext cx="6511500" cy="56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Lato"/>
                <a:ea typeface="Lato"/>
                <a:cs typeface="Lato"/>
                <a:sym typeface="Lato"/>
              </a:rPr>
              <a:t>Metode capping dengan Interquartile Range (IQR) adalah teknik yang digunakan untuk menangani outlier atau nilai ekstrem. Daripada menghapus outlier tersebut, metode ini membatasi atau mengubah nilainya agar tetap berada dalam rentang yang wajar, sehingga tidak terlalu memengaruhi model machine learning.</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41" name="Shape 741"/>
        <p:cNvGrpSpPr/>
        <p:nvPr/>
      </p:nvGrpSpPr>
      <p:grpSpPr>
        <a:xfrm>
          <a:off x="0" y="0"/>
          <a:ext cx="0" cy="0"/>
          <a:chOff x="0" y="0"/>
          <a:chExt cx="0" cy="0"/>
        </a:xfrm>
      </p:grpSpPr>
      <p:cxnSp>
        <p:nvCxnSpPr>
          <p:cNvPr id="742" name="Google Shape;742;p84"/>
          <p:cNvCxnSpPr/>
          <p:nvPr/>
        </p:nvCxnSpPr>
        <p:spPr>
          <a:xfrm>
            <a:off x="16603418" y="9126538"/>
            <a:ext cx="655800" cy="0"/>
          </a:xfrm>
          <a:prstGeom prst="straightConnector1">
            <a:avLst/>
          </a:prstGeom>
          <a:noFill/>
          <a:ln cap="flat" cmpd="sng" w="19050">
            <a:solidFill>
              <a:srgbClr val="000000"/>
            </a:solidFill>
            <a:prstDash val="solid"/>
            <a:round/>
            <a:headEnd len="sm" w="sm" type="none"/>
            <a:tailEnd len="med" w="med" type="stealth"/>
          </a:ln>
        </p:spPr>
      </p:cxnSp>
      <p:cxnSp>
        <p:nvCxnSpPr>
          <p:cNvPr id="743" name="Google Shape;743;p84"/>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744" name="Google Shape;744;p8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745" name="Google Shape;745;p84"/>
          <p:cNvSpPr txBox="1"/>
          <p:nvPr/>
        </p:nvSpPr>
        <p:spPr>
          <a:xfrm>
            <a:off x="1028700"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746" name="Google Shape;746;p84"/>
          <p:cNvSpPr txBox="1"/>
          <p:nvPr/>
        </p:nvSpPr>
        <p:spPr>
          <a:xfrm>
            <a:off x="1980724" y="4094376"/>
            <a:ext cx="14233500" cy="2514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a:t>
            </a:r>
            <a:r>
              <a:rPr b="1" lang="en-US" sz="4299">
                <a:latin typeface="League Spartan"/>
                <a:ea typeface="League Spartan"/>
                <a:cs typeface="League Spartan"/>
                <a:sym typeface="League Spartan"/>
              </a:rPr>
              <a:t>5</a:t>
            </a:r>
            <a:r>
              <a:rPr b="1" i="0" lang="en-US" sz="4299" u="none" cap="none" strike="noStrike">
                <a:solidFill>
                  <a:srgbClr val="000000"/>
                </a:solidFill>
                <a:latin typeface="League Spartan"/>
                <a:ea typeface="League Spartan"/>
                <a:cs typeface="League Spartan"/>
                <a:sym typeface="League Spartan"/>
              </a:rPr>
              <a:t>. </a:t>
            </a:r>
            <a:r>
              <a:rPr b="1" lang="en-US" sz="4299">
                <a:latin typeface="League Spartan"/>
                <a:ea typeface="League Spartan"/>
                <a:cs typeface="League Spartan"/>
                <a:sym typeface="League Spartan"/>
              </a:rPr>
              <a:t>Step 5: Feature Engineering I - Time-Based Features (Rekayasa Fitur I - Fitur Berbasis Waktu)</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50" name="Shape 750"/>
        <p:cNvGrpSpPr/>
        <p:nvPr/>
      </p:nvGrpSpPr>
      <p:grpSpPr>
        <a:xfrm>
          <a:off x="0" y="0"/>
          <a:ext cx="0" cy="0"/>
          <a:chOff x="0" y="0"/>
          <a:chExt cx="0" cy="0"/>
        </a:xfrm>
      </p:grpSpPr>
      <p:cxnSp>
        <p:nvCxnSpPr>
          <p:cNvPr id="751" name="Google Shape;751;p85"/>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752" name="Google Shape;752;p8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753" name="Google Shape;753;p85"/>
          <p:cNvSpPr txBox="1"/>
          <p:nvPr/>
        </p:nvSpPr>
        <p:spPr>
          <a:xfrm>
            <a:off x="1038225"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754" name="Google Shape;754;p85"/>
          <p:cNvSpPr txBox="1"/>
          <p:nvPr/>
        </p:nvSpPr>
        <p:spPr>
          <a:xfrm>
            <a:off x="1117050" y="2305575"/>
            <a:ext cx="16053900" cy="56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Lato"/>
                <a:ea typeface="Lato"/>
                <a:cs typeface="Lato"/>
                <a:sym typeface="Lato"/>
              </a:rPr>
              <a:t>Langkah kelima dalam pipeline persiapan data ini adalah rekayasa fitur yang berfokus pada ekstraksi informasi berguna dari kolom tanggal (Date). Fitur berbasis waktu sangat penting dalam peramalan deret waktu karena dapat menangkap pola musiman (harian, mingguan, bulanan, tahunan) dan tren yang memengaruhi permintaan.</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Tujuan Langkah Ini:</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Mengekstrak komponen-komponen waktu dari kolom Date.</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Membuat fitur-fitur numerik baru yang merepresentasikan posisi setiap observasi dalam siklus waktu (tahun, bulan, hari, hari dalam seminggu, dll.).</a:t>
            </a:r>
            <a:endParaRPr sz="3000">
              <a:latin typeface="Lato"/>
              <a:ea typeface="Lato"/>
              <a:cs typeface="Lato"/>
              <a:sym typeface="Lato"/>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758" name="Shape 758"/>
        <p:cNvGrpSpPr/>
        <p:nvPr/>
      </p:nvGrpSpPr>
      <p:grpSpPr>
        <a:xfrm>
          <a:off x="0" y="0"/>
          <a:ext cx="0" cy="0"/>
          <a:chOff x="0" y="0"/>
          <a:chExt cx="0" cy="0"/>
        </a:xfrm>
      </p:grpSpPr>
      <p:sp>
        <p:nvSpPr>
          <p:cNvPr id="759" name="Google Shape;759;p86"/>
          <p:cNvSpPr/>
          <p:nvPr/>
        </p:nvSpPr>
        <p:spPr>
          <a:xfrm>
            <a:off x="1332000" y="692775"/>
            <a:ext cx="15623991" cy="8695542"/>
          </a:xfrm>
          <a:custGeom>
            <a:rect b="b" l="l" r="r" t="t"/>
            <a:pathLst>
              <a:path extrusionOk="0" h="5777769" w="11301259">
                <a:moveTo>
                  <a:pt x="0" y="0"/>
                </a:moveTo>
                <a:lnTo>
                  <a:pt x="11301259" y="0"/>
                </a:lnTo>
                <a:lnTo>
                  <a:pt x="11301259" y="5777769"/>
                </a:lnTo>
                <a:lnTo>
                  <a:pt x="0" y="5777769"/>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63" name="Shape 763"/>
        <p:cNvGrpSpPr/>
        <p:nvPr/>
      </p:nvGrpSpPr>
      <p:grpSpPr>
        <a:xfrm>
          <a:off x="0" y="0"/>
          <a:ext cx="0" cy="0"/>
          <a:chOff x="0" y="0"/>
          <a:chExt cx="0" cy="0"/>
        </a:xfrm>
      </p:grpSpPr>
      <p:sp>
        <p:nvSpPr>
          <p:cNvPr id="764" name="Google Shape;764;p87"/>
          <p:cNvSpPr txBox="1"/>
          <p:nvPr/>
        </p:nvSpPr>
        <p:spPr>
          <a:xfrm>
            <a:off x="1117050" y="653375"/>
            <a:ext cx="16053900" cy="8865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Lato"/>
                <a:ea typeface="Lato"/>
                <a:cs typeface="Lato"/>
                <a:sym typeface="Lato"/>
              </a:rPr>
              <a:t>Kode di bagian ini menggunakan aksesori .dt dari tipe data datetime pandas untuk mengekstrak berbagai komponen waktu dari kolom </a:t>
            </a:r>
            <a:r>
              <a:rPr i="1" lang="en-US" sz="3000" u="sng">
                <a:latin typeface="Lato"/>
                <a:ea typeface="Lato"/>
                <a:cs typeface="Lato"/>
                <a:sym typeface="Lato"/>
              </a:rPr>
              <a:t>Date </a:t>
            </a:r>
            <a:r>
              <a:rPr lang="en-US" sz="3000">
                <a:latin typeface="Lato"/>
                <a:ea typeface="Lato"/>
                <a:cs typeface="Lato"/>
                <a:sym typeface="Lato"/>
              </a:rPr>
              <a:t>yang sebelumnya telah dikonversi ke format </a:t>
            </a:r>
            <a:r>
              <a:rPr i="1" lang="en-US" sz="3000">
                <a:latin typeface="Lato"/>
                <a:ea typeface="Lato"/>
                <a:cs typeface="Lato"/>
                <a:sym typeface="Lato"/>
              </a:rPr>
              <a:t>datetime</a:t>
            </a:r>
            <a:r>
              <a:rPr lang="en-US" sz="3000">
                <a:latin typeface="Lato"/>
                <a:ea typeface="Lato"/>
                <a:cs typeface="Lato"/>
                <a:sym typeface="Lato"/>
              </a:rPr>
              <a:t>. </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Fitur-fitur baru yang dibuat meliputi:</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b="1" lang="en-US" sz="3000">
                <a:latin typeface="Lato"/>
                <a:ea typeface="Lato"/>
                <a:cs typeface="Lato"/>
                <a:sym typeface="Lato"/>
              </a:rPr>
              <a:t>year</a:t>
            </a:r>
            <a:r>
              <a:rPr lang="en-US" sz="3000">
                <a:latin typeface="Lato"/>
                <a:ea typeface="Lato"/>
                <a:cs typeface="Lato"/>
                <a:sym typeface="Lato"/>
              </a:rPr>
              <a:t>: Mengekstrak tahun dari tanggal. Ini dapat membantu model mengidentifikasi tren tahunan atau perbedaan pola permintaan antar tahun.</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b="1" lang="en-US" sz="3000">
                <a:latin typeface="Lato"/>
                <a:ea typeface="Lato"/>
                <a:cs typeface="Lato"/>
                <a:sym typeface="Lato"/>
              </a:rPr>
              <a:t>month</a:t>
            </a:r>
            <a:r>
              <a:rPr lang="en-US" sz="3000">
                <a:latin typeface="Lato"/>
                <a:ea typeface="Lato"/>
                <a:cs typeface="Lato"/>
                <a:sym typeface="Lato"/>
              </a:rPr>
              <a:t>: Mengekstrak bulan dari tanggal (1-12). Ini penting untuk menangkap pola musiman bulanan (misalnya, lonjakan permintaan saat liburan akhir tahun).</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b="1" lang="en-US" sz="3000">
                <a:latin typeface="Lato"/>
                <a:ea typeface="Lato"/>
                <a:cs typeface="Lato"/>
                <a:sym typeface="Lato"/>
              </a:rPr>
              <a:t>day</a:t>
            </a:r>
            <a:r>
              <a:rPr lang="en-US" sz="3000">
                <a:latin typeface="Lato"/>
                <a:ea typeface="Lato"/>
                <a:cs typeface="Lato"/>
                <a:sym typeface="Lato"/>
              </a:rPr>
              <a:t>: Mengekstrak hari dalam bulan (1-31). Dapat menangkap pola yang terjadi pada tanggal-tanggal tertentu dalam sebulan (misalnya, awal atau akhir bulan).</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b="1" lang="en-US" sz="3000">
                <a:latin typeface="Lato"/>
                <a:ea typeface="Lato"/>
                <a:cs typeface="Lato"/>
                <a:sym typeface="Lato"/>
              </a:rPr>
              <a:t>dayofweek</a:t>
            </a:r>
            <a:r>
              <a:rPr lang="en-US" sz="3000">
                <a:latin typeface="Lato"/>
                <a:ea typeface="Lato"/>
                <a:cs typeface="Lato"/>
                <a:sym typeface="Lato"/>
              </a:rPr>
              <a:t>: Mengekstrak hari dalam seminggu (0=Senin, 6=Minggu). Ini sangat penting untuk menangkap pola permintaan mingguan (misalnya, apakah penjualan lebih tinggi di akhir pekan).</a:t>
            </a:r>
            <a:endParaRPr sz="3000">
              <a:latin typeface="Lato"/>
              <a:ea typeface="Lato"/>
              <a:cs typeface="Lato"/>
              <a:sym typeface="Lato"/>
            </a:endParaRPr>
          </a:p>
          <a:p>
            <a:pPr indent="0" lvl="0" marL="457200" marR="0" rtl="0" algn="l">
              <a:lnSpc>
                <a:spcPct val="140000"/>
              </a:lnSpc>
              <a:spcBef>
                <a:spcPts val="0"/>
              </a:spcBef>
              <a:spcAft>
                <a:spcPts val="0"/>
              </a:spcAft>
              <a:buNone/>
            </a:pPr>
            <a:r>
              <a:t/>
            </a:r>
            <a:endParaRPr sz="3000">
              <a:latin typeface="Lato"/>
              <a:ea typeface="Lato"/>
              <a:cs typeface="Lato"/>
              <a:sym typeface="La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68" name="Shape 768"/>
        <p:cNvGrpSpPr/>
        <p:nvPr/>
      </p:nvGrpSpPr>
      <p:grpSpPr>
        <a:xfrm>
          <a:off x="0" y="0"/>
          <a:ext cx="0" cy="0"/>
          <a:chOff x="0" y="0"/>
          <a:chExt cx="0" cy="0"/>
        </a:xfrm>
      </p:grpSpPr>
      <p:sp>
        <p:nvSpPr>
          <p:cNvPr id="769" name="Google Shape;769;p88"/>
          <p:cNvSpPr txBox="1"/>
          <p:nvPr/>
        </p:nvSpPr>
        <p:spPr>
          <a:xfrm>
            <a:off x="1117050" y="1171500"/>
            <a:ext cx="16053900" cy="8219400"/>
          </a:xfrm>
          <a:prstGeom prst="rect">
            <a:avLst/>
          </a:prstGeom>
          <a:noFill/>
          <a:ln>
            <a:noFill/>
          </a:ln>
        </p:spPr>
        <p:txBody>
          <a:bodyPr anchorCtr="0" anchor="t" bIns="0" lIns="0" spcFirstLastPara="1" rIns="0" wrap="square" tIns="0">
            <a:spAutoFit/>
          </a:bodyPr>
          <a:lstStyle/>
          <a:p>
            <a:pPr indent="-419100" lvl="0" marL="457200" marR="0" rtl="0" algn="l">
              <a:lnSpc>
                <a:spcPct val="140000"/>
              </a:lnSpc>
              <a:spcBef>
                <a:spcPts val="0"/>
              </a:spcBef>
              <a:spcAft>
                <a:spcPts val="0"/>
              </a:spcAft>
              <a:buSzPts val="3000"/>
              <a:buFont typeface="Lato"/>
              <a:buChar char="●"/>
            </a:pPr>
            <a:r>
              <a:rPr b="1" lang="en-US" sz="3000">
                <a:latin typeface="Lato"/>
                <a:ea typeface="Lato"/>
                <a:cs typeface="Lato"/>
                <a:sym typeface="Lato"/>
              </a:rPr>
              <a:t>dayofyear</a:t>
            </a:r>
            <a:r>
              <a:rPr lang="en-US" sz="3000">
                <a:latin typeface="Lato"/>
                <a:ea typeface="Lato"/>
                <a:cs typeface="Lato"/>
                <a:sym typeface="Lato"/>
              </a:rPr>
              <a:t>: Mengekstrak hari dalam setahun (1-365 atau 366 untuk tahun kabisat). Dapat menangkap pola yang berulang pada hari yang sama setiap tahun, terlepas dari hari dalam seminggu.</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b="1" lang="en-US" sz="3000">
                <a:latin typeface="Lato"/>
                <a:ea typeface="Lato"/>
                <a:cs typeface="Lato"/>
                <a:sym typeface="Lato"/>
              </a:rPr>
              <a:t>weekofyear</a:t>
            </a:r>
            <a:r>
              <a:rPr lang="en-US" sz="3000">
                <a:latin typeface="Lato"/>
                <a:ea typeface="Lato"/>
                <a:cs typeface="Lato"/>
                <a:sym typeface="Lato"/>
              </a:rPr>
              <a:t>: Mengekstrak nomor minggu dalam setahun. Mirip dengan dayofyear, ini dapat menangkap pola berdasarkan minggu tertentu dalam setahun. .isocalendar().week digunakan untuk penomoran minggu standar ISO. .astype(int) memastikan tipe data integer.</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b="1" lang="en-US" sz="3000">
                <a:latin typeface="Lato"/>
                <a:ea typeface="Lato"/>
                <a:cs typeface="Lato"/>
                <a:sym typeface="Lato"/>
              </a:rPr>
              <a:t>quarter</a:t>
            </a:r>
            <a:r>
              <a:rPr lang="en-US" sz="3000">
                <a:latin typeface="Lato"/>
                <a:ea typeface="Lato"/>
                <a:cs typeface="Lato"/>
                <a:sym typeface="Lato"/>
              </a:rPr>
              <a:t>: Mengekstrak kuartal dalam setahun (1-4). Dapat menangkap pola permintaan musiman yang lebih luas antar kuartal.</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Dengan menambahkan fitur-fitur berbasis waktu ini, model akan memiliki informasi tambahan untuk mengidentifikasi dan memanfaatkan pola-pola temporal dalam data permintaan, yang sangat penting untuk peramalan deret waktu yang akurat.</a:t>
            </a:r>
            <a:endParaRPr sz="3000">
              <a:latin typeface="Lato"/>
              <a:ea typeface="Lato"/>
              <a:cs typeface="Lato"/>
              <a:sym typeface="Lato"/>
            </a:endParaRPr>
          </a:p>
          <a:p>
            <a:pPr indent="0" lvl="0" marL="457200" marR="0" rtl="0" algn="l">
              <a:lnSpc>
                <a:spcPct val="140000"/>
              </a:lnSpc>
              <a:spcBef>
                <a:spcPts val="0"/>
              </a:spcBef>
              <a:spcAft>
                <a:spcPts val="0"/>
              </a:spcAft>
              <a:buNone/>
            </a:pPr>
            <a:r>
              <a:t/>
            </a:r>
            <a:endParaRPr sz="3000">
              <a:latin typeface="Lato"/>
              <a:ea typeface="Lato"/>
              <a:cs typeface="Lato"/>
              <a:sym typeface="La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73" name="Shape 773"/>
        <p:cNvGrpSpPr/>
        <p:nvPr/>
      </p:nvGrpSpPr>
      <p:grpSpPr>
        <a:xfrm>
          <a:off x="0" y="0"/>
          <a:ext cx="0" cy="0"/>
          <a:chOff x="0" y="0"/>
          <a:chExt cx="0" cy="0"/>
        </a:xfrm>
      </p:grpSpPr>
      <p:cxnSp>
        <p:nvCxnSpPr>
          <p:cNvPr id="774" name="Google Shape;774;p89"/>
          <p:cNvCxnSpPr/>
          <p:nvPr/>
        </p:nvCxnSpPr>
        <p:spPr>
          <a:xfrm>
            <a:off x="16603418" y="9126538"/>
            <a:ext cx="655800" cy="0"/>
          </a:xfrm>
          <a:prstGeom prst="straightConnector1">
            <a:avLst/>
          </a:prstGeom>
          <a:noFill/>
          <a:ln cap="flat" cmpd="sng" w="19050">
            <a:solidFill>
              <a:srgbClr val="000000"/>
            </a:solidFill>
            <a:prstDash val="solid"/>
            <a:round/>
            <a:headEnd len="sm" w="sm" type="none"/>
            <a:tailEnd len="med" w="med" type="stealth"/>
          </a:ln>
        </p:spPr>
      </p:cxnSp>
      <p:cxnSp>
        <p:nvCxnSpPr>
          <p:cNvPr id="775" name="Google Shape;775;p89"/>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776" name="Google Shape;776;p8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777" name="Google Shape;777;p89"/>
          <p:cNvSpPr txBox="1"/>
          <p:nvPr/>
        </p:nvSpPr>
        <p:spPr>
          <a:xfrm>
            <a:off x="1028700"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778" name="Google Shape;778;p89"/>
          <p:cNvSpPr txBox="1"/>
          <p:nvPr/>
        </p:nvSpPr>
        <p:spPr>
          <a:xfrm>
            <a:off x="1980724" y="4094376"/>
            <a:ext cx="14233500" cy="2514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a:t>
            </a:r>
            <a:r>
              <a:rPr b="1" lang="en-US" sz="4299">
                <a:latin typeface="League Spartan"/>
                <a:ea typeface="League Spartan"/>
                <a:cs typeface="League Spartan"/>
                <a:sym typeface="League Spartan"/>
              </a:rPr>
              <a:t>6</a:t>
            </a:r>
            <a:r>
              <a:rPr b="1" i="0" lang="en-US" sz="4299" u="none" cap="none" strike="noStrike">
                <a:solidFill>
                  <a:srgbClr val="000000"/>
                </a:solidFill>
                <a:latin typeface="League Spartan"/>
                <a:ea typeface="League Spartan"/>
                <a:cs typeface="League Spartan"/>
                <a:sym typeface="League Spartan"/>
              </a:rPr>
              <a:t>. </a:t>
            </a:r>
            <a:r>
              <a:rPr b="1" lang="en-US" sz="4299">
                <a:latin typeface="League Spartan"/>
                <a:ea typeface="League Spartan"/>
                <a:cs typeface="League Spartan"/>
                <a:sym typeface="League Spartan"/>
              </a:rPr>
              <a:t>Step 6: Feature Engineering II - Lag Features (Rekayasa Fitur II - Fitur Lag)</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82" name="Shape 782"/>
        <p:cNvGrpSpPr/>
        <p:nvPr/>
      </p:nvGrpSpPr>
      <p:grpSpPr>
        <a:xfrm>
          <a:off x="0" y="0"/>
          <a:ext cx="0" cy="0"/>
          <a:chOff x="0" y="0"/>
          <a:chExt cx="0" cy="0"/>
        </a:xfrm>
      </p:grpSpPr>
      <p:cxnSp>
        <p:nvCxnSpPr>
          <p:cNvPr id="783" name="Google Shape;783;p90"/>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784" name="Google Shape;784;p9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785" name="Google Shape;785;p90"/>
          <p:cNvSpPr txBox="1"/>
          <p:nvPr/>
        </p:nvSpPr>
        <p:spPr>
          <a:xfrm>
            <a:off x="1038225"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786" name="Google Shape;786;p90"/>
          <p:cNvSpPr txBox="1"/>
          <p:nvPr/>
        </p:nvSpPr>
        <p:spPr>
          <a:xfrm>
            <a:off x="1117050" y="2573825"/>
            <a:ext cx="16053900" cy="6280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Lato"/>
                <a:ea typeface="Lato"/>
                <a:cs typeface="Lato"/>
                <a:sym typeface="Lato"/>
              </a:rPr>
              <a:t>Langkah keenam dalam pipeline persiapan data berfokus pada pembuatan fitur lag. Fitur lag sangat penting dalam peramalan deret waktu karena menangkap nilai-nilai variabel target dari periode waktu sebelumnya. Ini secara efektif memberi model informasi tentang "apa yang terjadi di masa lalu", yang seringkali merupakan prediktor kuat untuk "apa yang akan terjadi di masa depan" dalam data time series.</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Tujuan Langkah Ini:</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Menciptakan fitur baru yang merepresentasikan nilai Demand dari n periode waktu sebelumnya (lag).</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Memungkinkan model untuk belajar dari ketergantungan temporal data.</a:t>
            </a:r>
            <a:endParaRPr sz="3000">
              <a:latin typeface="Lato"/>
              <a:ea typeface="Lato"/>
              <a:cs typeface="Lato"/>
              <a:sym typeface="La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790" name="Shape 790"/>
        <p:cNvGrpSpPr/>
        <p:nvPr/>
      </p:nvGrpSpPr>
      <p:grpSpPr>
        <a:xfrm>
          <a:off x="0" y="0"/>
          <a:ext cx="0" cy="0"/>
          <a:chOff x="0" y="0"/>
          <a:chExt cx="0" cy="0"/>
        </a:xfrm>
      </p:grpSpPr>
      <p:cxnSp>
        <p:nvCxnSpPr>
          <p:cNvPr id="791" name="Google Shape;791;p91"/>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792" name="Google Shape;792;p91"/>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793" name="Google Shape;793;p9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794" name="Google Shape;794;p91"/>
          <p:cNvSpPr/>
          <p:nvPr/>
        </p:nvSpPr>
        <p:spPr>
          <a:xfrm>
            <a:off x="3424625" y="1315325"/>
            <a:ext cx="9646817" cy="8550604"/>
          </a:xfrm>
          <a:custGeom>
            <a:rect b="b" l="l" r="r" t="t"/>
            <a:pathLst>
              <a:path extrusionOk="0" h="6840483" w="8055797">
                <a:moveTo>
                  <a:pt x="0" y="0"/>
                </a:moveTo>
                <a:lnTo>
                  <a:pt x="8055797" y="0"/>
                </a:lnTo>
                <a:lnTo>
                  <a:pt x="8055797" y="6840482"/>
                </a:lnTo>
                <a:lnTo>
                  <a:pt x="0" y="6840482"/>
                </a:lnTo>
                <a:lnTo>
                  <a:pt x="0" y="0"/>
                </a:lnTo>
                <a:close/>
              </a:path>
            </a:pathLst>
          </a:custGeom>
          <a:blipFill rotWithShape="1">
            <a:blip r:embed="rId4">
              <a:alphaModFix/>
            </a:blip>
            <a:stretch>
              <a:fillRect b="0" l="0" r="0" t="0"/>
            </a:stretch>
          </a:blipFill>
          <a:ln>
            <a:noFill/>
          </a:ln>
        </p:spPr>
      </p:sp>
      <p:sp>
        <p:nvSpPr>
          <p:cNvPr id="795" name="Google Shape;795;p91"/>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53" name="Shape 153"/>
        <p:cNvGrpSpPr/>
        <p:nvPr/>
      </p:nvGrpSpPr>
      <p:grpSpPr>
        <a:xfrm>
          <a:off x="0" y="0"/>
          <a:ext cx="0" cy="0"/>
          <a:chOff x="0" y="0"/>
          <a:chExt cx="0" cy="0"/>
        </a:xfrm>
      </p:grpSpPr>
      <p:cxnSp>
        <p:nvCxnSpPr>
          <p:cNvPr id="154" name="Google Shape;154;p20"/>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55" name="Google Shape;155;p20"/>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56" name="Google Shape;156;p2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57" name="Google Shape;157;p20"/>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58" name="Google Shape;158;p20"/>
          <p:cNvSpPr txBox="1"/>
          <p:nvPr/>
        </p:nvSpPr>
        <p:spPr>
          <a:xfrm>
            <a:off x="1663574" y="4094717"/>
            <a:ext cx="14961000" cy="35091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999" u="none" cap="none" strike="noStrike">
                <a:solidFill>
                  <a:srgbClr val="3C3E4B"/>
                </a:solidFill>
                <a:latin typeface="League Spartan"/>
                <a:ea typeface="League Spartan"/>
                <a:cs typeface="League Spartan"/>
                <a:sym typeface="League Spartan"/>
              </a:rPr>
              <a:t>2. PEMAHAMAN DATA AWAL (INITIAL DATA UNDERSTANDING)</a:t>
            </a:r>
            <a:endParaRPr b="1"/>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799" name="Shape 799"/>
        <p:cNvGrpSpPr/>
        <p:nvPr/>
      </p:nvGrpSpPr>
      <p:grpSpPr>
        <a:xfrm>
          <a:off x="0" y="0"/>
          <a:ext cx="0" cy="0"/>
          <a:chOff x="0" y="0"/>
          <a:chExt cx="0" cy="0"/>
        </a:xfrm>
      </p:grpSpPr>
      <p:sp>
        <p:nvSpPr>
          <p:cNvPr id="800" name="Google Shape;800;p9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01" name="Google Shape;801;p92"/>
          <p:cNvSpPr txBox="1"/>
          <p:nvPr/>
        </p:nvSpPr>
        <p:spPr>
          <a:xfrm>
            <a:off x="467975" y="340950"/>
            <a:ext cx="16053900" cy="9481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2800">
                <a:latin typeface="Lato"/>
                <a:ea typeface="Lato"/>
                <a:cs typeface="Lato"/>
                <a:sym typeface="Lato"/>
              </a:rPr>
              <a:t>Kode di bagian ini menggunakan fungsi .shift() pandas, yang sangat berguna untuk membuat fitur lag. Fungsi ini menggeser data dalam Series atau DataFrame berdasarkan jumlah periode yang ditentukan. Penggunaan .groupby('Product ID') sebelum .shift() memastikan bahwa operasi lag dilakukan secara terpisah untuk setiap produk. Ini penting karena kita ingin melihat lag permintaan untuk produk yang sama.</a:t>
            </a:r>
            <a:endParaRPr sz="2800">
              <a:latin typeface="Lato"/>
              <a:ea typeface="Lato"/>
              <a:cs typeface="Lato"/>
              <a:sym typeface="Lato"/>
            </a:endParaRPr>
          </a:p>
          <a:p>
            <a:pPr indent="-406400" lvl="0" marL="457200" marR="0" rtl="0" algn="l">
              <a:lnSpc>
                <a:spcPct val="140000"/>
              </a:lnSpc>
              <a:spcBef>
                <a:spcPts val="0"/>
              </a:spcBef>
              <a:spcAft>
                <a:spcPts val="0"/>
              </a:spcAft>
              <a:buSzPts val="2800"/>
              <a:buFont typeface="Lato"/>
              <a:buChar char="●"/>
            </a:pPr>
            <a:r>
              <a:rPr i="1" lang="en-US" sz="2800" u="sng">
                <a:latin typeface="Lato"/>
                <a:ea typeface="Lato"/>
                <a:cs typeface="Lato"/>
                <a:sym typeface="Lato"/>
              </a:rPr>
              <a:t>master_df.groupby('Product ID')['Demand'].shift(7):</a:t>
            </a:r>
            <a:endParaRPr i="1" sz="2800" u="sng">
              <a:latin typeface="Lato"/>
              <a:ea typeface="Lato"/>
              <a:cs typeface="Lato"/>
              <a:sym typeface="Lato"/>
            </a:endParaRPr>
          </a:p>
          <a:p>
            <a:pPr indent="-406400" lvl="1" marL="914400" marR="0" rtl="0" algn="l">
              <a:lnSpc>
                <a:spcPct val="140000"/>
              </a:lnSpc>
              <a:spcBef>
                <a:spcPts val="0"/>
              </a:spcBef>
              <a:spcAft>
                <a:spcPts val="0"/>
              </a:spcAft>
              <a:buSzPts val="2800"/>
              <a:buFont typeface="Lato"/>
              <a:buChar char="○"/>
            </a:pPr>
            <a:r>
              <a:rPr lang="en-US" sz="2800">
                <a:latin typeface="Lato"/>
                <a:ea typeface="Lato"/>
                <a:cs typeface="Lato"/>
                <a:sym typeface="Lato"/>
              </a:rPr>
              <a:t>Mengelompokkan DataFrame (master_df) berdasarkan kolom Product ID. Operasi selanjutnya akan diterapkan secara independen pada setiap kelompok produk.</a:t>
            </a:r>
            <a:endParaRPr sz="2800">
              <a:latin typeface="Lato"/>
              <a:ea typeface="Lato"/>
              <a:cs typeface="Lato"/>
              <a:sym typeface="Lato"/>
            </a:endParaRPr>
          </a:p>
          <a:p>
            <a:pPr indent="-406400" lvl="1" marL="914400" marR="0" rtl="0" algn="l">
              <a:lnSpc>
                <a:spcPct val="140000"/>
              </a:lnSpc>
              <a:spcBef>
                <a:spcPts val="0"/>
              </a:spcBef>
              <a:spcAft>
                <a:spcPts val="0"/>
              </a:spcAft>
              <a:buSzPts val="2800"/>
              <a:buFont typeface="Lato"/>
              <a:buChar char="○"/>
            </a:pPr>
            <a:r>
              <a:rPr lang="en-US" sz="2800">
                <a:latin typeface="Lato"/>
                <a:ea typeface="Lato"/>
                <a:cs typeface="Lato"/>
                <a:sym typeface="Lato"/>
              </a:rPr>
              <a:t>Memilih kolom target Demand dalam setiap kelompok.</a:t>
            </a:r>
            <a:endParaRPr sz="2800">
              <a:latin typeface="Lato"/>
              <a:ea typeface="Lato"/>
              <a:cs typeface="Lato"/>
              <a:sym typeface="Lato"/>
            </a:endParaRPr>
          </a:p>
          <a:p>
            <a:pPr indent="-406400" lvl="1" marL="914400" marR="0" rtl="0" algn="l">
              <a:lnSpc>
                <a:spcPct val="140000"/>
              </a:lnSpc>
              <a:spcBef>
                <a:spcPts val="0"/>
              </a:spcBef>
              <a:spcAft>
                <a:spcPts val="0"/>
              </a:spcAft>
              <a:buSzPts val="2800"/>
              <a:buFont typeface="Lato"/>
              <a:buChar char="○"/>
            </a:pPr>
            <a:r>
              <a:rPr lang="en-US" sz="2800">
                <a:latin typeface="Lato"/>
                <a:ea typeface="Lato"/>
                <a:cs typeface="Lato"/>
                <a:sym typeface="Lato"/>
              </a:rPr>
              <a:t>Menerapkan .shift(7). Ini menggeser nilai Demand ke bawah sebanyak 7 baris dalam setiap kelompok produk. Jadi, untuk baris pada tanggal T, nilai di kolom baru ini akan menjadi nilai Demand pada tanggal T-7 (7 hari sebelumnya). Hasilnya adalah fitur lag 7 hari, disimpan di kolom demand_lag_7.</a:t>
            </a:r>
            <a:endParaRPr sz="2800">
              <a:latin typeface="Lato"/>
              <a:ea typeface="Lato"/>
              <a:cs typeface="Lato"/>
              <a:sym typeface="Lato"/>
            </a:endParaRPr>
          </a:p>
          <a:p>
            <a:pPr indent="-406400" lvl="0" marL="457200" marR="0" rtl="0" algn="l">
              <a:lnSpc>
                <a:spcPct val="140000"/>
              </a:lnSpc>
              <a:spcBef>
                <a:spcPts val="0"/>
              </a:spcBef>
              <a:spcAft>
                <a:spcPts val="0"/>
              </a:spcAft>
              <a:buSzPts val="2800"/>
              <a:buFont typeface="Lato"/>
              <a:buChar char="●"/>
            </a:pPr>
            <a:r>
              <a:rPr i="1" lang="en-US" sz="2800" u="sng">
                <a:latin typeface="Lato"/>
                <a:ea typeface="Lato"/>
                <a:cs typeface="Lato"/>
                <a:sym typeface="Lato"/>
              </a:rPr>
              <a:t>master_df.groupby('Product ID')['Demand'].shift(28):</a:t>
            </a:r>
            <a:endParaRPr i="1" sz="2800" u="sng">
              <a:latin typeface="Lato"/>
              <a:ea typeface="Lato"/>
              <a:cs typeface="Lato"/>
              <a:sym typeface="Lato"/>
            </a:endParaRPr>
          </a:p>
          <a:p>
            <a:pPr indent="-406400" lvl="1" marL="914400" marR="0" rtl="0" algn="l">
              <a:lnSpc>
                <a:spcPct val="140000"/>
              </a:lnSpc>
              <a:spcBef>
                <a:spcPts val="0"/>
              </a:spcBef>
              <a:spcAft>
                <a:spcPts val="0"/>
              </a:spcAft>
              <a:buSzPts val="2800"/>
              <a:buFont typeface="Lato"/>
              <a:buChar char="○"/>
            </a:pPr>
            <a:r>
              <a:rPr lang="en-US" sz="2800">
                <a:latin typeface="Lato"/>
                <a:ea typeface="Lato"/>
                <a:cs typeface="Lato"/>
                <a:sym typeface="Lato"/>
              </a:rPr>
              <a:t>Melakukan proses serupa untuk membuat fitur lag 28 hari (demand_lag_28), merepresentasikan nilai Demand 28 hari sebelumnya untuk setiap produk.</a:t>
            </a:r>
            <a:endParaRPr sz="2800">
              <a:latin typeface="Lato"/>
              <a:ea typeface="Lato"/>
              <a:cs typeface="Lato"/>
              <a:sym typeface="La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05" name="Shape 805"/>
        <p:cNvGrpSpPr/>
        <p:nvPr/>
      </p:nvGrpSpPr>
      <p:grpSpPr>
        <a:xfrm>
          <a:off x="0" y="0"/>
          <a:ext cx="0" cy="0"/>
          <a:chOff x="0" y="0"/>
          <a:chExt cx="0" cy="0"/>
        </a:xfrm>
      </p:grpSpPr>
      <p:sp>
        <p:nvSpPr>
          <p:cNvPr id="806" name="Google Shape;806;p9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07" name="Google Shape;807;p93"/>
          <p:cNvSpPr txBox="1"/>
          <p:nvPr/>
        </p:nvSpPr>
        <p:spPr>
          <a:xfrm>
            <a:off x="713975" y="710550"/>
            <a:ext cx="16053900" cy="8865900"/>
          </a:xfrm>
          <a:prstGeom prst="rect">
            <a:avLst/>
          </a:prstGeom>
          <a:noFill/>
          <a:ln>
            <a:noFill/>
          </a:ln>
        </p:spPr>
        <p:txBody>
          <a:bodyPr anchorCtr="0" anchor="t" bIns="0" lIns="0" spcFirstLastPara="1" rIns="0" wrap="square" tIns="0">
            <a:spAutoFit/>
          </a:bodyPr>
          <a:lstStyle/>
          <a:p>
            <a:pPr indent="-419100" lvl="0" marL="457200" marR="0" rtl="0" algn="l">
              <a:lnSpc>
                <a:spcPct val="140000"/>
              </a:lnSpc>
              <a:spcBef>
                <a:spcPts val="0"/>
              </a:spcBef>
              <a:spcAft>
                <a:spcPts val="0"/>
              </a:spcAft>
              <a:buSzPts val="3000"/>
              <a:buFont typeface="Lato"/>
              <a:buChar char="●"/>
            </a:pPr>
            <a:r>
              <a:rPr b="1" lang="en-US" sz="3000">
                <a:latin typeface="Lato"/>
                <a:ea typeface="Lato"/>
                <a:cs typeface="Lato"/>
                <a:sym typeface="Lato"/>
              </a:rPr>
              <a:t>Penanganan Nilai NaN yang Dihasilkan:</a:t>
            </a:r>
            <a:endParaRPr b="1" sz="3000">
              <a:latin typeface="Lato"/>
              <a:ea typeface="Lato"/>
              <a:cs typeface="Lato"/>
              <a:sym typeface="Lato"/>
            </a:endParaRPr>
          </a:p>
          <a:p>
            <a:pPr indent="-419100" lvl="1" marL="914400" marR="0" rtl="0" algn="l">
              <a:lnSpc>
                <a:spcPct val="140000"/>
              </a:lnSpc>
              <a:spcBef>
                <a:spcPts val="0"/>
              </a:spcBef>
              <a:spcAft>
                <a:spcPts val="0"/>
              </a:spcAft>
              <a:buSzPts val="3000"/>
              <a:buFont typeface="Lato"/>
              <a:buChar char="○"/>
            </a:pPr>
            <a:r>
              <a:rPr lang="en-US" sz="3000">
                <a:latin typeface="Lato"/>
                <a:ea typeface="Lato"/>
                <a:cs typeface="Lato"/>
                <a:sym typeface="Lato"/>
              </a:rPr>
              <a:t>Operasi .shift() akan menghasilkan nilai NaN untuk periode awal di setiap kelompok produk (misalnya, 7 baris pertama untuk demand_lag_7, 28 baris pertama untuk demand_lag_28), karena tidak ada data "masa lalu" yang cukup untuk menggeser.</a:t>
            </a:r>
            <a:endParaRPr sz="3000">
              <a:latin typeface="Lato"/>
              <a:ea typeface="Lato"/>
              <a:cs typeface="Lato"/>
              <a:sym typeface="Lato"/>
            </a:endParaRPr>
          </a:p>
          <a:p>
            <a:pPr indent="-419100" lvl="1" marL="914400" marR="0" rtl="0" algn="l">
              <a:lnSpc>
                <a:spcPct val="140000"/>
              </a:lnSpc>
              <a:spcBef>
                <a:spcPts val="0"/>
              </a:spcBef>
              <a:spcAft>
                <a:spcPts val="0"/>
              </a:spcAft>
              <a:buSzPts val="3000"/>
              <a:buFont typeface="Lato"/>
              <a:buChar char="○"/>
            </a:pPr>
            <a:r>
              <a:rPr lang="en-US" sz="3000">
                <a:latin typeface="Lato"/>
                <a:ea typeface="Lato"/>
                <a:cs typeface="Lato"/>
                <a:sym typeface="Lato"/>
              </a:rPr>
              <a:t>Kode menangani NaN ini dengan mengisi dengan nilai 0 menggunakan .fillna(0). Ini adalah pendekatan yang umum untuk fitur lag awal di mana data historis tidak tersedia, mengasumsikan bahwa 'ketiadaan data lag' setara dengan nilai lag nol.</a:t>
            </a:r>
            <a:endParaRPr sz="3000">
              <a:latin typeface="Lato"/>
              <a:ea typeface="Lato"/>
              <a:cs typeface="Lato"/>
              <a:sym typeface="Lato"/>
            </a:endParaRPr>
          </a:p>
          <a:p>
            <a:pPr indent="-419100" lvl="1" marL="914400" marR="0" rtl="0" algn="l">
              <a:lnSpc>
                <a:spcPct val="140000"/>
              </a:lnSpc>
              <a:spcBef>
                <a:spcPts val="0"/>
              </a:spcBef>
              <a:spcAft>
                <a:spcPts val="0"/>
              </a:spcAft>
              <a:buSzPts val="3000"/>
              <a:buFont typeface="Lato"/>
              <a:buChar char="○"/>
            </a:pPr>
            <a:r>
              <a:rPr lang="en-US" sz="3000">
                <a:latin typeface="Lato"/>
                <a:ea typeface="Lato"/>
                <a:cs typeface="Lato"/>
                <a:sym typeface="Lato"/>
              </a:rPr>
              <a:t>Setelah fitur lag dibuat dan nilai NaN diisi, pesan konfirmasi dicetak dan beberapa baris awal DataFrame ditampilkan, menyertakan kolom Date, Product ID, Demand asli, serta fitur lag yang baru dibuat, untuk memverifikasi hasilnya.</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Dengan menambahkan fitur lag ini, model regresi akan memiliki informasi tentang tren dan pola permintaan terkini dari masa lalu, yang merupakan prediktor kunci dalam banyak skenario peramalan deret waktu.</a:t>
            </a:r>
            <a:endParaRPr sz="3000">
              <a:latin typeface="Lato"/>
              <a:ea typeface="Lato"/>
              <a:cs typeface="Lato"/>
              <a:sym typeface="La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11" name="Shape 811"/>
        <p:cNvGrpSpPr/>
        <p:nvPr/>
      </p:nvGrpSpPr>
      <p:grpSpPr>
        <a:xfrm>
          <a:off x="0" y="0"/>
          <a:ext cx="0" cy="0"/>
          <a:chOff x="0" y="0"/>
          <a:chExt cx="0" cy="0"/>
        </a:xfrm>
      </p:grpSpPr>
      <p:cxnSp>
        <p:nvCxnSpPr>
          <p:cNvPr id="812" name="Google Shape;812;p94"/>
          <p:cNvCxnSpPr/>
          <p:nvPr/>
        </p:nvCxnSpPr>
        <p:spPr>
          <a:xfrm>
            <a:off x="16603418" y="9126538"/>
            <a:ext cx="655800" cy="0"/>
          </a:xfrm>
          <a:prstGeom prst="straightConnector1">
            <a:avLst/>
          </a:prstGeom>
          <a:noFill/>
          <a:ln cap="flat" cmpd="sng" w="19050">
            <a:solidFill>
              <a:srgbClr val="000000"/>
            </a:solidFill>
            <a:prstDash val="solid"/>
            <a:round/>
            <a:headEnd len="sm" w="sm" type="none"/>
            <a:tailEnd len="med" w="med" type="stealth"/>
          </a:ln>
        </p:spPr>
      </p:cxnSp>
      <p:cxnSp>
        <p:nvCxnSpPr>
          <p:cNvPr id="813" name="Google Shape;813;p94"/>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814" name="Google Shape;814;p9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15" name="Google Shape;815;p94"/>
          <p:cNvSpPr txBox="1"/>
          <p:nvPr/>
        </p:nvSpPr>
        <p:spPr>
          <a:xfrm>
            <a:off x="1028700"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816" name="Google Shape;816;p94"/>
          <p:cNvSpPr txBox="1"/>
          <p:nvPr/>
        </p:nvSpPr>
        <p:spPr>
          <a:xfrm>
            <a:off x="1980724" y="4094376"/>
            <a:ext cx="14233500" cy="2514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a:t>
            </a:r>
            <a:r>
              <a:rPr b="1" lang="en-US" sz="4299">
                <a:latin typeface="League Spartan"/>
                <a:ea typeface="League Spartan"/>
                <a:cs typeface="League Spartan"/>
                <a:sym typeface="League Spartan"/>
              </a:rPr>
              <a:t>7</a:t>
            </a:r>
            <a:r>
              <a:rPr b="1" i="0" lang="en-US" sz="4299" u="none" cap="none" strike="noStrike">
                <a:solidFill>
                  <a:srgbClr val="000000"/>
                </a:solidFill>
                <a:latin typeface="League Spartan"/>
                <a:ea typeface="League Spartan"/>
                <a:cs typeface="League Spartan"/>
                <a:sym typeface="League Spartan"/>
              </a:rPr>
              <a:t>. </a:t>
            </a:r>
            <a:r>
              <a:rPr b="1" lang="en-US" sz="4299">
                <a:latin typeface="League Spartan"/>
                <a:ea typeface="League Spartan"/>
                <a:cs typeface="League Spartan"/>
                <a:sym typeface="League Spartan"/>
              </a:rPr>
              <a:t>Step 7: Feature Engineering III - Rolling Window Features (Rekayasa Fitur III - Fitur Jendela Bergulir)</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20" name="Shape 820"/>
        <p:cNvGrpSpPr/>
        <p:nvPr/>
      </p:nvGrpSpPr>
      <p:grpSpPr>
        <a:xfrm>
          <a:off x="0" y="0"/>
          <a:ext cx="0" cy="0"/>
          <a:chOff x="0" y="0"/>
          <a:chExt cx="0" cy="0"/>
        </a:xfrm>
      </p:grpSpPr>
      <p:cxnSp>
        <p:nvCxnSpPr>
          <p:cNvPr id="821" name="Google Shape;821;p95"/>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822" name="Google Shape;822;p9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23" name="Google Shape;823;p95"/>
          <p:cNvSpPr txBox="1"/>
          <p:nvPr/>
        </p:nvSpPr>
        <p:spPr>
          <a:xfrm>
            <a:off x="1038225"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824" name="Google Shape;824;p95"/>
          <p:cNvSpPr txBox="1"/>
          <p:nvPr/>
        </p:nvSpPr>
        <p:spPr>
          <a:xfrm>
            <a:off x="940000" y="2132550"/>
            <a:ext cx="16053900" cy="692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Lato"/>
                <a:ea typeface="Lato"/>
                <a:cs typeface="Lato"/>
                <a:sym typeface="Lato"/>
              </a:rPr>
              <a:t>Langkah ketujuh dalam pipeline persiapan data berfokus pada pembuatan fitur jendela bergulir (rolling window features). Fitur ini membantu menangkap tren jangka pendek, pola musiman yang berulang, dan menghaluskan fluktuasi harian atau noise dalam data deret waktu. Fitur jendela bergulir dihitung berdasarkan nilai-nilai dalam rentang waktu (jendela) yang bergerak sepanjang deret waktu.</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Tujuan Langkah Ini:</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Menciptakan fitur baru yang merepresentasikan statistik ringkasan (seperti rata-rata) dari variabel target dalam jendela waktu tertentu di masa lalu.</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Memberikan model informasi tentang perilaku permintaan rata-rata atau tren dalam periode waktu terkini.</a:t>
            </a:r>
            <a:endParaRPr sz="3000">
              <a:latin typeface="Lato"/>
              <a:ea typeface="Lato"/>
              <a:cs typeface="Lato"/>
              <a:sym typeface="La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828" name="Shape 828"/>
        <p:cNvGrpSpPr/>
        <p:nvPr/>
      </p:nvGrpSpPr>
      <p:grpSpPr>
        <a:xfrm>
          <a:off x="0" y="0"/>
          <a:ext cx="0" cy="0"/>
          <a:chOff x="0" y="0"/>
          <a:chExt cx="0" cy="0"/>
        </a:xfrm>
      </p:grpSpPr>
      <p:cxnSp>
        <p:nvCxnSpPr>
          <p:cNvPr id="829" name="Google Shape;829;p96"/>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830" name="Google Shape;830;p9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31" name="Google Shape;831;p96"/>
          <p:cNvSpPr/>
          <p:nvPr/>
        </p:nvSpPr>
        <p:spPr>
          <a:xfrm>
            <a:off x="1969100" y="1813950"/>
            <a:ext cx="14206101" cy="7608127"/>
          </a:xfrm>
          <a:custGeom>
            <a:rect b="b" l="l" r="r" t="t"/>
            <a:pathLst>
              <a:path extrusionOk="0" h="5720396" w="10844352">
                <a:moveTo>
                  <a:pt x="0" y="0"/>
                </a:moveTo>
                <a:lnTo>
                  <a:pt x="10844353" y="0"/>
                </a:lnTo>
                <a:lnTo>
                  <a:pt x="10844353" y="5720396"/>
                </a:lnTo>
                <a:lnTo>
                  <a:pt x="0" y="5720396"/>
                </a:lnTo>
                <a:lnTo>
                  <a:pt x="0" y="0"/>
                </a:lnTo>
                <a:close/>
              </a:path>
            </a:pathLst>
          </a:custGeom>
          <a:blipFill rotWithShape="1">
            <a:blip r:embed="rId4">
              <a:alphaModFix/>
            </a:blip>
            <a:stretch>
              <a:fillRect b="0" l="0" r="0" t="0"/>
            </a:stretch>
          </a:blipFill>
          <a:ln>
            <a:noFill/>
          </a:ln>
        </p:spPr>
      </p:sp>
      <p:sp>
        <p:nvSpPr>
          <p:cNvPr id="832" name="Google Shape;832;p96"/>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36" name="Shape 836"/>
        <p:cNvGrpSpPr/>
        <p:nvPr/>
      </p:nvGrpSpPr>
      <p:grpSpPr>
        <a:xfrm>
          <a:off x="0" y="0"/>
          <a:ext cx="0" cy="0"/>
          <a:chOff x="0" y="0"/>
          <a:chExt cx="0" cy="0"/>
        </a:xfrm>
      </p:grpSpPr>
      <p:cxnSp>
        <p:nvCxnSpPr>
          <p:cNvPr id="837" name="Google Shape;837;p97"/>
          <p:cNvCxnSpPr/>
          <p:nvPr/>
        </p:nvCxnSpPr>
        <p:spPr>
          <a:xfrm>
            <a:off x="16603418" y="9126538"/>
            <a:ext cx="655800" cy="0"/>
          </a:xfrm>
          <a:prstGeom prst="straightConnector1">
            <a:avLst/>
          </a:prstGeom>
          <a:noFill/>
          <a:ln cap="flat" cmpd="sng" w="19050">
            <a:solidFill>
              <a:srgbClr val="000000"/>
            </a:solidFill>
            <a:prstDash val="solid"/>
            <a:round/>
            <a:headEnd len="sm" w="sm" type="none"/>
            <a:tailEnd len="med" w="med" type="stealth"/>
          </a:ln>
        </p:spPr>
      </p:cxnSp>
      <p:cxnSp>
        <p:nvCxnSpPr>
          <p:cNvPr id="838" name="Google Shape;838;p97"/>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839" name="Google Shape;839;p9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40" name="Google Shape;840;p97"/>
          <p:cNvSpPr txBox="1"/>
          <p:nvPr/>
        </p:nvSpPr>
        <p:spPr>
          <a:xfrm>
            <a:off x="1028700"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841" name="Google Shape;841;p97"/>
          <p:cNvSpPr txBox="1"/>
          <p:nvPr/>
        </p:nvSpPr>
        <p:spPr>
          <a:xfrm>
            <a:off x="1980724" y="4094376"/>
            <a:ext cx="14233500" cy="2514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a:t>
            </a:r>
            <a:r>
              <a:rPr b="1" lang="en-US" sz="4299">
                <a:latin typeface="League Spartan"/>
                <a:ea typeface="League Spartan"/>
                <a:cs typeface="League Spartan"/>
                <a:sym typeface="League Spartan"/>
              </a:rPr>
              <a:t>8</a:t>
            </a:r>
            <a:r>
              <a:rPr b="1" i="0" lang="en-US" sz="4299" u="none" cap="none" strike="noStrike">
                <a:solidFill>
                  <a:srgbClr val="000000"/>
                </a:solidFill>
                <a:latin typeface="League Spartan"/>
                <a:ea typeface="League Spartan"/>
                <a:cs typeface="League Spartan"/>
                <a:sym typeface="League Spartan"/>
              </a:rPr>
              <a:t>. </a:t>
            </a:r>
            <a:r>
              <a:rPr b="1" lang="en-US" sz="4299">
                <a:latin typeface="League Spartan"/>
                <a:ea typeface="League Spartan"/>
                <a:cs typeface="League Spartan"/>
                <a:sym typeface="League Spartan"/>
              </a:rPr>
              <a:t>Step 8: Categorical Feature Encoding (Pengkodean Fitur Kategorikal)</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45" name="Shape 845"/>
        <p:cNvGrpSpPr/>
        <p:nvPr/>
      </p:nvGrpSpPr>
      <p:grpSpPr>
        <a:xfrm>
          <a:off x="0" y="0"/>
          <a:ext cx="0" cy="0"/>
          <a:chOff x="0" y="0"/>
          <a:chExt cx="0" cy="0"/>
        </a:xfrm>
      </p:grpSpPr>
      <p:cxnSp>
        <p:nvCxnSpPr>
          <p:cNvPr id="846" name="Google Shape;846;p98"/>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847" name="Google Shape;847;p9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48" name="Google Shape;848;p98"/>
          <p:cNvSpPr txBox="1"/>
          <p:nvPr/>
        </p:nvSpPr>
        <p:spPr>
          <a:xfrm>
            <a:off x="1038225"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849" name="Google Shape;849;p98"/>
          <p:cNvSpPr txBox="1"/>
          <p:nvPr/>
        </p:nvSpPr>
        <p:spPr>
          <a:xfrm>
            <a:off x="1028700" y="2486600"/>
            <a:ext cx="16053900" cy="4987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Lato"/>
                <a:ea typeface="Lato"/>
                <a:cs typeface="Lato"/>
                <a:sym typeface="Lato"/>
              </a:rPr>
              <a:t>Langkah kedelapan dalam pipeline persiapan data ini berfokus pada transformasi fitur kategorikal menjadi format numerik yang dapat dipahami oleh algoritma machine learning. Metode yang umum dan efektif untuk ini adalah One-Hot Encoding.</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Tujuan Langkah Ini:</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Mengidentifikasi kolom-kolom dalam DataFrame yang berisi data kategorikal.</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Mengubah setiap kategori unik dalam kolom-kolom tersebut menjadi kolom biner (0 atau 1).</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Menyiapkan data kategorikal untuk dimasukkan ke dalam model machine learning.</a:t>
            </a:r>
            <a:endParaRPr sz="3000">
              <a:latin typeface="Lato"/>
              <a:ea typeface="Lato"/>
              <a:cs typeface="Lato"/>
              <a:sym typeface="La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853" name="Shape 853"/>
        <p:cNvGrpSpPr/>
        <p:nvPr/>
      </p:nvGrpSpPr>
      <p:grpSpPr>
        <a:xfrm>
          <a:off x="0" y="0"/>
          <a:ext cx="0" cy="0"/>
          <a:chOff x="0" y="0"/>
          <a:chExt cx="0" cy="0"/>
        </a:xfrm>
      </p:grpSpPr>
      <p:cxnSp>
        <p:nvCxnSpPr>
          <p:cNvPr id="854" name="Google Shape;854;p99"/>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855" name="Google Shape;855;p99"/>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856" name="Google Shape;856;p9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57" name="Google Shape;857;p99"/>
          <p:cNvSpPr/>
          <p:nvPr/>
        </p:nvSpPr>
        <p:spPr>
          <a:xfrm>
            <a:off x="1677800" y="1617250"/>
            <a:ext cx="14409105" cy="7765554"/>
          </a:xfrm>
          <a:custGeom>
            <a:rect b="b" l="l" r="r" t="t"/>
            <a:pathLst>
              <a:path extrusionOk="0" h="5806022" w="11301259">
                <a:moveTo>
                  <a:pt x="0" y="0"/>
                </a:moveTo>
                <a:lnTo>
                  <a:pt x="11301259" y="0"/>
                </a:lnTo>
                <a:lnTo>
                  <a:pt x="11301259" y="5806022"/>
                </a:lnTo>
                <a:lnTo>
                  <a:pt x="0" y="5806022"/>
                </a:lnTo>
                <a:lnTo>
                  <a:pt x="0" y="0"/>
                </a:lnTo>
                <a:close/>
              </a:path>
            </a:pathLst>
          </a:custGeom>
          <a:blipFill rotWithShape="1">
            <a:blip r:embed="rId4">
              <a:alphaModFix/>
            </a:blip>
            <a:stretch>
              <a:fillRect b="0" l="0" r="0" t="0"/>
            </a:stretch>
          </a:blipFill>
          <a:ln>
            <a:noFill/>
          </a:ln>
        </p:spPr>
      </p:sp>
      <p:sp>
        <p:nvSpPr>
          <p:cNvPr id="858" name="Google Shape;858;p99"/>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62" name="Shape 862"/>
        <p:cNvGrpSpPr/>
        <p:nvPr/>
      </p:nvGrpSpPr>
      <p:grpSpPr>
        <a:xfrm>
          <a:off x="0" y="0"/>
          <a:ext cx="0" cy="0"/>
          <a:chOff x="0" y="0"/>
          <a:chExt cx="0" cy="0"/>
        </a:xfrm>
      </p:grpSpPr>
      <p:cxnSp>
        <p:nvCxnSpPr>
          <p:cNvPr id="863" name="Google Shape;863;p100"/>
          <p:cNvCxnSpPr/>
          <p:nvPr/>
        </p:nvCxnSpPr>
        <p:spPr>
          <a:xfrm>
            <a:off x="16603418" y="9126538"/>
            <a:ext cx="655800" cy="0"/>
          </a:xfrm>
          <a:prstGeom prst="straightConnector1">
            <a:avLst/>
          </a:prstGeom>
          <a:noFill/>
          <a:ln cap="flat" cmpd="sng" w="19050">
            <a:solidFill>
              <a:srgbClr val="000000"/>
            </a:solidFill>
            <a:prstDash val="solid"/>
            <a:round/>
            <a:headEnd len="sm" w="sm" type="none"/>
            <a:tailEnd len="med" w="med" type="stealth"/>
          </a:ln>
        </p:spPr>
      </p:cxnSp>
      <p:cxnSp>
        <p:nvCxnSpPr>
          <p:cNvPr id="864" name="Google Shape;864;p100"/>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865" name="Google Shape;865;p10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66" name="Google Shape;866;p100"/>
          <p:cNvSpPr txBox="1"/>
          <p:nvPr/>
        </p:nvSpPr>
        <p:spPr>
          <a:xfrm>
            <a:off x="1028700"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867" name="Google Shape;867;p100"/>
          <p:cNvSpPr txBox="1"/>
          <p:nvPr/>
        </p:nvSpPr>
        <p:spPr>
          <a:xfrm>
            <a:off x="2027249" y="4428738"/>
            <a:ext cx="14233500" cy="15882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a:t>
            </a:r>
            <a:r>
              <a:rPr b="1" lang="en-US" sz="4299">
                <a:latin typeface="League Spartan"/>
                <a:ea typeface="League Spartan"/>
                <a:cs typeface="League Spartan"/>
                <a:sym typeface="League Spartan"/>
              </a:rPr>
              <a:t>9</a:t>
            </a:r>
            <a:r>
              <a:rPr b="1" i="0" lang="en-US" sz="4299" u="none" cap="none" strike="noStrike">
                <a:solidFill>
                  <a:srgbClr val="000000"/>
                </a:solidFill>
                <a:latin typeface="League Spartan"/>
                <a:ea typeface="League Spartan"/>
                <a:cs typeface="League Spartan"/>
                <a:sym typeface="League Spartan"/>
              </a:rPr>
              <a:t>. </a:t>
            </a:r>
            <a:r>
              <a:rPr b="1" lang="en-US" sz="4299">
                <a:latin typeface="League Spartan"/>
                <a:ea typeface="League Spartan"/>
                <a:cs typeface="League Spartan"/>
                <a:sym typeface="League Spartan"/>
              </a:rPr>
              <a:t>Step 9: Feature Scaling (Penskalaan Fitur)</a:t>
            </a:r>
            <a:endParaRPr b="1" i="0" sz="4299" u="none" cap="none" strike="noStrike">
              <a:solidFill>
                <a:srgbClr val="000000"/>
              </a:solidFill>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71" name="Shape 871"/>
        <p:cNvGrpSpPr/>
        <p:nvPr/>
      </p:nvGrpSpPr>
      <p:grpSpPr>
        <a:xfrm>
          <a:off x="0" y="0"/>
          <a:ext cx="0" cy="0"/>
          <a:chOff x="0" y="0"/>
          <a:chExt cx="0" cy="0"/>
        </a:xfrm>
      </p:grpSpPr>
      <p:cxnSp>
        <p:nvCxnSpPr>
          <p:cNvPr id="872" name="Google Shape;872;p101"/>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873" name="Google Shape;873;p10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74" name="Google Shape;874;p101"/>
          <p:cNvSpPr txBox="1"/>
          <p:nvPr/>
        </p:nvSpPr>
        <p:spPr>
          <a:xfrm>
            <a:off x="1038225"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875" name="Google Shape;875;p101"/>
          <p:cNvSpPr txBox="1"/>
          <p:nvPr/>
        </p:nvSpPr>
        <p:spPr>
          <a:xfrm>
            <a:off x="1028700" y="2486600"/>
            <a:ext cx="16053900" cy="6926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Lato"/>
                <a:ea typeface="Lato"/>
                <a:cs typeface="Lato"/>
                <a:sym typeface="Lato"/>
              </a:rPr>
              <a:t>Penskalaan fitur (Feature Scaling) adalah langkah pra-pemrosesan data yang penting untuk sebagian besar algoritma machine learning, terutama yang berbasis jarak (seperti K-Nearest Neighbors, Support Vector Machines) atau yang menggunakan metode berbasis gradien (seperti regresi linier atau jaringan saraf). Tujuannya adalah untuk menstandardisasi atau menormalkan rentang nilai dari fitur-fitur numerik.</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Tujuan Langkah Ini:</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Memastikan bahwa tidak ada satu fitur pun yang mendominasi proses pelatihan model hanya karena rentang nilainya lebih besar.</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Mempercepat konvergensi algoritma berbasis gradien.</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Meningkatkan kinerja model yang sensitif terhadap skala fitur.</a:t>
            </a:r>
            <a:endParaRPr sz="3000">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162" name="Shape 162"/>
        <p:cNvGrpSpPr/>
        <p:nvPr/>
      </p:nvGrpSpPr>
      <p:grpSpPr>
        <a:xfrm>
          <a:off x="0" y="0"/>
          <a:ext cx="0" cy="0"/>
          <a:chOff x="0" y="0"/>
          <a:chExt cx="0" cy="0"/>
        </a:xfrm>
      </p:grpSpPr>
      <p:cxnSp>
        <p:nvCxnSpPr>
          <p:cNvPr id="163" name="Google Shape;163;p21"/>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164" name="Google Shape;164;p21"/>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165" name="Google Shape;165;p2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166" name="Google Shape;166;p21"/>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167" name="Google Shape;167;p21"/>
          <p:cNvSpPr txBox="1"/>
          <p:nvPr/>
        </p:nvSpPr>
        <p:spPr>
          <a:xfrm>
            <a:off x="1980724" y="4257849"/>
            <a:ext cx="14326500" cy="25146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2.1. Dataset 1: Retail Store Inventory and Demand Forecasting (Data Transaksional Inti)</a:t>
            </a:r>
            <a:endParaRPr b="1"/>
          </a:p>
          <a:p>
            <a:pPr indent="0" lvl="0" marL="0" marR="0" rtl="0" algn="ctr">
              <a:lnSpc>
                <a:spcPct val="140009"/>
              </a:lnSpc>
              <a:spcBef>
                <a:spcPts val="0"/>
              </a:spcBef>
              <a:spcAft>
                <a:spcPts val="0"/>
              </a:spcAft>
              <a:buNone/>
            </a:pPr>
            <a:r>
              <a:t/>
            </a:r>
            <a:endParaRPr b="1" i="0" sz="4299" u="none" cap="none" strike="noStrike">
              <a:solidFill>
                <a:srgbClr val="000000"/>
              </a:solidFill>
              <a:latin typeface="League Spartan"/>
              <a:ea typeface="League Spartan"/>
              <a:cs typeface="League Spartan"/>
              <a:sym typeface="League Spartan"/>
            </a:endParaRPr>
          </a:p>
        </p:txBody>
      </p:sp>
      <p:sp>
        <p:nvSpPr>
          <p:cNvPr id="168" name="Google Shape;168;p21"/>
          <p:cNvSpPr txBox="1"/>
          <p:nvPr/>
        </p:nvSpPr>
        <p:spPr>
          <a:xfrm>
            <a:off x="1812705" y="6239368"/>
            <a:ext cx="14662589" cy="504826"/>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1" lang="en-US" sz="2999" u="sng" cap="none" strike="noStrike">
                <a:solidFill>
                  <a:schemeClr val="hlink"/>
                </a:solidFill>
                <a:latin typeface="Lato"/>
                <a:ea typeface="Lato"/>
                <a:cs typeface="Lato"/>
                <a:sym typeface="Lato"/>
                <a:hlinkClick r:id="rId4"/>
              </a:rPr>
              <a:t>https://www.kaggle.com/datasets/atomicd/retail-store-inventory-and-demand-forecasting</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879" name="Shape 879"/>
        <p:cNvGrpSpPr/>
        <p:nvPr/>
      </p:nvGrpSpPr>
      <p:grpSpPr>
        <a:xfrm>
          <a:off x="0" y="0"/>
          <a:ext cx="0" cy="0"/>
          <a:chOff x="0" y="0"/>
          <a:chExt cx="0" cy="0"/>
        </a:xfrm>
      </p:grpSpPr>
      <p:cxnSp>
        <p:nvCxnSpPr>
          <p:cNvPr id="880" name="Google Shape;880;p102"/>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881" name="Google Shape;881;p102"/>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882" name="Google Shape;882;p102"/>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83" name="Google Shape;883;p102"/>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884" name="Google Shape;884;p102"/>
          <p:cNvSpPr txBox="1"/>
          <p:nvPr/>
        </p:nvSpPr>
        <p:spPr>
          <a:xfrm>
            <a:off x="9139238" y="2409825"/>
            <a:ext cx="9525" cy="428625"/>
          </a:xfrm>
          <a:prstGeom prst="rect">
            <a:avLst/>
          </a:prstGeom>
          <a:noFill/>
          <a:ln>
            <a:noFill/>
          </a:ln>
        </p:spPr>
        <p:txBody>
          <a:bodyPr anchorCtr="0" anchor="t" bIns="0" lIns="0" spcFirstLastPara="1" rIns="0" wrap="square" tIns="0">
            <a:sp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885" name="Google Shape;885;p102"/>
          <p:cNvPicPr preferRelativeResize="0"/>
          <p:nvPr/>
        </p:nvPicPr>
        <p:blipFill>
          <a:blip r:embed="rId4">
            <a:alphaModFix/>
          </a:blip>
          <a:stretch>
            <a:fillRect/>
          </a:stretch>
        </p:blipFill>
        <p:spPr>
          <a:xfrm>
            <a:off x="3771525" y="1147450"/>
            <a:ext cx="10490825" cy="87517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89" name="Shape 889"/>
        <p:cNvGrpSpPr/>
        <p:nvPr/>
      </p:nvGrpSpPr>
      <p:grpSpPr>
        <a:xfrm>
          <a:off x="0" y="0"/>
          <a:ext cx="0" cy="0"/>
          <a:chOff x="0" y="0"/>
          <a:chExt cx="0" cy="0"/>
        </a:xfrm>
      </p:grpSpPr>
      <p:cxnSp>
        <p:nvCxnSpPr>
          <p:cNvPr id="890" name="Google Shape;890;p103"/>
          <p:cNvCxnSpPr/>
          <p:nvPr/>
        </p:nvCxnSpPr>
        <p:spPr>
          <a:xfrm>
            <a:off x="16603418" y="9126538"/>
            <a:ext cx="655800" cy="0"/>
          </a:xfrm>
          <a:prstGeom prst="straightConnector1">
            <a:avLst/>
          </a:prstGeom>
          <a:noFill/>
          <a:ln cap="flat" cmpd="sng" w="19050">
            <a:solidFill>
              <a:srgbClr val="000000"/>
            </a:solidFill>
            <a:prstDash val="solid"/>
            <a:round/>
            <a:headEnd len="sm" w="sm" type="none"/>
            <a:tailEnd len="med" w="med" type="stealth"/>
          </a:ln>
        </p:spPr>
      </p:cxnSp>
      <p:cxnSp>
        <p:nvCxnSpPr>
          <p:cNvPr id="891" name="Google Shape;891;p103"/>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892" name="Google Shape;892;p103"/>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893" name="Google Shape;893;p103"/>
          <p:cNvSpPr txBox="1"/>
          <p:nvPr/>
        </p:nvSpPr>
        <p:spPr>
          <a:xfrm>
            <a:off x="1028700"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894" name="Google Shape;894;p103"/>
          <p:cNvSpPr txBox="1"/>
          <p:nvPr/>
        </p:nvSpPr>
        <p:spPr>
          <a:xfrm>
            <a:off x="9139238" y="2409825"/>
            <a:ext cx="9600" cy="277200"/>
          </a:xfrm>
          <a:prstGeom prst="rect">
            <a:avLst/>
          </a:prstGeom>
          <a:noFill/>
          <a:ln>
            <a:noFill/>
          </a:ln>
        </p:spPr>
        <p:txBody>
          <a:bodyPr anchorCtr="0" anchor="t" bIns="0" lIns="0" spcFirstLastPara="1" rIns="0" wrap="square" tIns="0">
            <a:spAutoFit/>
          </a:bodyPr>
          <a:lstStyle/>
          <a:p>
            <a:pPr indent="0" lvl="0" marL="0" marR="0" rtl="0" algn="ctr">
              <a:lnSpc>
                <a:spcPct val="18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895" name="Google Shape;895;p103"/>
          <p:cNvPicPr preferRelativeResize="0"/>
          <p:nvPr/>
        </p:nvPicPr>
        <p:blipFill>
          <a:blip r:embed="rId4">
            <a:alphaModFix/>
          </a:blip>
          <a:stretch>
            <a:fillRect/>
          </a:stretch>
        </p:blipFill>
        <p:spPr>
          <a:xfrm>
            <a:off x="1579450" y="1984075"/>
            <a:ext cx="14669525" cy="6637725"/>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899" name="Shape 899"/>
        <p:cNvGrpSpPr/>
        <p:nvPr/>
      </p:nvGrpSpPr>
      <p:grpSpPr>
        <a:xfrm>
          <a:off x="0" y="0"/>
          <a:ext cx="0" cy="0"/>
          <a:chOff x="0" y="0"/>
          <a:chExt cx="0" cy="0"/>
        </a:xfrm>
      </p:grpSpPr>
      <p:cxnSp>
        <p:nvCxnSpPr>
          <p:cNvPr id="900" name="Google Shape;900;p104"/>
          <p:cNvCxnSpPr/>
          <p:nvPr/>
        </p:nvCxnSpPr>
        <p:spPr>
          <a:xfrm>
            <a:off x="16603418" y="9126538"/>
            <a:ext cx="655800" cy="0"/>
          </a:xfrm>
          <a:prstGeom prst="straightConnector1">
            <a:avLst/>
          </a:prstGeom>
          <a:noFill/>
          <a:ln cap="flat" cmpd="sng" w="19050">
            <a:solidFill>
              <a:srgbClr val="000000"/>
            </a:solidFill>
            <a:prstDash val="solid"/>
            <a:round/>
            <a:headEnd len="sm" w="sm" type="none"/>
            <a:tailEnd len="med" w="med" type="stealth"/>
          </a:ln>
        </p:spPr>
      </p:cxnSp>
      <p:cxnSp>
        <p:nvCxnSpPr>
          <p:cNvPr id="901" name="Google Shape;901;p104"/>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902" name="Google Shape;902;p104"/>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03" name="Google Shape;903;p104"/>
          <p:cNvSpPr txBox="1"/>
          <p:nvPr/>
        </p:nvSpPr>
        <p:spPr>
          <a:xfrm>
            <a:off x="1028700"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04" name="Google Shape;904;p104"/>
          <p:cNvSpPr txBox="1"/>
          <p:nvPr/>
        </p:nvSpPr>
        <p:spPr>
          <a:xfrm>
            <a:off x="1980724" y="4094376"/>
            <a:ext cx="14233500" cy="3441000"/>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4.</a:t>
            </a:r>
            <a:r>
              <a:rPr b="1" lang="en-US" sz="4299">
                <a:latin typeface="League Spartan"/>
                <a:ea typeface="League Spartan"/>
                <a:cs typeface="League Spartan"/>
                <a:sym typeface="League Spartan"/>
              </a:rPr>
              <a:t>10</a:t>
            </a:r>
            <a:r>
              <a:rPr b="1" i="0" lang="en-US" sz="4299" u="none" cap="none" strike="noStrike">
                <a:solidFill>
                  <a:srgbClr val="000000"/>
                </a:solidFill>
                <a:latin typeface="League Spartan"/>
                <a:ea typeface="League Spartan"/>
                <a:cs typeface="League Spartan"/>
                <a:sym typeface="League Spartan"/>
              </a:rPr>
              <a:t>. </a:t>
            </a:r>
            <a:r>
              <a:rPr b="1" lang="en-US" sz="4299">
                <a:latin typeface="League Spartan"/>
                <a:ea typeface="League Spartan"/>
                <a:cs typeface="League Spartan"/>
                <a:sym typeface="League Spartan"/>
              </a:rPr>
              <a:t>Step 10: Time-Based Data Splitting (Pembagian Data Berbasis Waktu)</a:t>
            </a:r>
            <a:endParaRPr b="1" sz="4299">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t/>
            </a:r>
            <a:endParaRPr b="1" sz="4299">
              <a:latin typeface="League Spartan"/>
              <a:ea typeface="League Spartan"/>
              <a:cs typeface="League Spartan"/>
              <a:sym typeface="League Spartan"/>
            </a:endParaRPr>
          </a:p>
          <a:p>
            <a:pPr indent="0" lvl="0" marL="0" marR="0" rtl="0" algn="ctr">
              <a:lnSpc>
                <a:spcPct val="140009"/>
              </a:lnSpc>
              <a:spcBef>
                <a:spcPts val="0"/>
              </a:spcBef>
              <a:spcAft>
                <a:spcPts val="0"/>
              </a:spcAft>
              <a:buNone/>
            </a:pPr>
            <a:r>
              <a:rPr b="1" i="0" lang="en-US" sz="4299" u="none" cap="none" strike="noStrike">
                <a:solidFill>
                  <a:srgbClr val="000000"/>
                </a:solidFill>
                <a:latin typeface="League Spartan"/>
                <a:ea typeface="League Spartan"/>
                <a:cs typeface="League Spartan"/>
                <a:sym typeface="League Spartan"/>
              </a:rPr>
              <a:t> </a:t>
            </a:r>
            <a:endParaRPr b="1" i="0" sz="4299" u="none" cap="none" strike="noStrike">
              <a:solidFill>
                <a:srgbClr val="000000"/>
              </a:solidFill>
              <a:latin typeface="League Spartan"/>
              <a:ea typeface="League Spartan"/>
              <a:cs typeface="League Spartan"/>
              <a:sym typeface="League Spart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908" name="Shape 908"/>
        <p:cNvGrpSpPr/>
        <p:nvPr/>
      </p:nvGrpSpPr>
      <p:grpSpPr>
        <a:xfrm>
          <a:off x="0" y="0"/>
          <a:ext cx="0" cy="0"/>
          <a:chOff x="0" y="0"/>
          <a:chExt cx="0" cy="0"/>
        </a:xfrm>
      </p:grpSpPr>
      <p:cxnSp>
        <p:nvCxnSpPr>
          <p:cNvPr id="909" name="Google Shape;909;p105"/>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910" name="Google Shape;910;p105"/>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11" name="Google Shape;911;p105"/>
          <p:cNvSpPr txBox="1"/>
          <p:nvPr/>
        </p:nvSpPr>
        <p:spPr>
          <a:xfrm>
            <a:off x="1038225"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12" name="Google Shape;912;p105"/>
          <p:cNvSpPr txBox="1"/>
          <p:nvPr/>
        </p:nvSpPr>
        <p:spPr>
          <a:xfrm>
            <a:off x="1028700" y="2486600"/>
            <a:ext cx="16053900" cy="5633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Lato"/>
                <a:ea typeface="Lato"/>
                <a:cs typeface="Lato"/>
                <a:sym typeface="Lato"/>
              </a:rPr>
              <a:t>Langkah kesepuluh dan terakhir dalam pipeline persiapan data ini adalah membagi dataset utama (master_df) menjadi set pelatihan (training set) dan set validasi (validation set). Untuk data deret waktu (time series), metode pembagian ini sangat krusial dan harus dilakukan secara kronologis.</a:t>
            </a:r>
            <a:endParaRPr sz="3000">
              <a:latin typeface="Lato"/>
              <a:ea typeface="Lato"/>
              <a:cs typeface="Lato"/>
              <a:sym typeface="Lato"/>
            </a:endParaRPr>
          </a:p>
          <a:p>
            <a:pPr indent="0" lvl="0" marL="0" marR="0" rtl="0" algn="l">
              <a:lnSpc>
                <a:spcPct val="140000"/>
              </a:lnSpc>
              <a:spcBef>
                <a:spcPts val="0"/>
              </a:spcBef>
              <a:spcAft>
                <a:spcPts val="0"/>
              </a:spcAft>
              <a:buNone/>
            </a:pPr>
            <a:r>
              <a:t/>
            </a:r>
            <a:endParaRPr sz="3000">
              <a:latin typeface="Lato"/>
              <a:ea typeface="Lato"/>
              <a:cs typeface="Lato"/>
              <a:sym typeface="Lato"/>
            </a:endParaRPr>
          </a:p>
          <a:p>
            <a:pPr indent="0" lvl="0" marL="0" marR="0" rtl="0" algn="l">
              <a:lnSpc>
                <a:spcPct val="140000"/>
              </a:lnSpc>
              <a:spcBef>
                <a:spcPts val="0"/>
              </a:spcBef>
              <a:spcAft>
                <a:spcPts val="0"/>
              </a:spcAft>
              <a:buNone/>
            </a:pPr>
            <a:r>
              <a:rPr lang="en-US" sz="3000">
                <a:latin typeface="Lato"/>
                <a:ea typeface="Lato"/>
                <a:cs typeface="Lato"/>
                <a:sym typeface="Lato"/>
              </a:rPr>
              <a:t>Tujuan Langkah Ini:</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Membagi data menjadi set pelatihan dan validasi berdasarkan batas waktu (</a:t>
            </a:r>
            <a:r>
              <a:rPr i="1" lang="en-US" sz="3000">
                <a:latin typeface="Lato"/>
                <a:ea typeface="Lato"/>
                <a:cs typeface="Lato"/>
                <a:sym typeface="Lato"/>
              </a:rPr>
              <a:t>cutoff date</a:t>
            </a:r>
            <a:r>
              <a:rPr lang="en-US" sz="3000">
                <a:latin typeface="Lato"/>
                <a:ea typeface="Lato"/>
                <a:cs typeface="Lato"/>
                <a:sym typeface="Lato"/>
              </a:rPr>
              <a:t>).</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Memastikan bahwa data validasi hanya berisi observasi yang terjadi setelah data pelatihan.</a:t>
            </a:r>
            <a:endParaRPr sz="3000">
              <a:latin typeface="Lato"/>
              <a:ea typeface="Lato"/>
              <a:cs typeface="Lato"/>
              <a:sym typeface="Lato"/>
            </a:endParaRPr>
          </a:p>
          <a:p>
            <a:pPr indent="-419100" lvl="0" marL="457200" marR="0" rtl="0" algn="l">
              <a:lnSpc>
                <a:spcPct val="140000"/>
              </a:lnSpc>
              <a:spcBef>
                <a:spcPts val="0"/>
              </a:spcBef>
              <a:spcAft>
                <a:spcPts val="0"/>
              </a:spcAft>
              <a:buSzPts val="3000"/>
              <a:buFont typeface="Lato"/>
              <a:buChar char="●"/>
            </a:pPr>
            <a:r>
              <a:rPr lang="en-US" sz="3000">
                <a:latin typeface="Lato"/>
                <a:ea typeface="Lato"/>
                <a:cs typeface="Lato"/>
                <a:sym typeface="Lato"/>
              </a:rPr>
              <a:t>Menghindari data leakage temporal, yang merupakan sumber kesalahan umum dalam proyek time series.</a:t>
            </a:r>
            <a:endParaRPr sz="3000">
              <a:latin typeface="Lato"/>
              <a:ea typeface="Lato"/>
              <a:cs typeface="Lato"/>
              <a:sym typeface="Lat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16" name="Shape 916"/>
        <p:cNvGrpSpPr/>
        <p:nvPr/>
      </p:nvGrpSpPr>
      <p:grpSpPr>
        <a:xfrm>
          <a:off x="0" y="0"/>
          <a:ext cx="0" cy="0"/>
          <a:chOff x="0" y="0"/>
          <a:chExt cx="0" cy="0"/>
        </a:xfrm>
      </p:grpSpPr>
      <p:cxnSp>
        <p:nvCxnSpPr>
          <p:cNvPr id="917" name="Google Shape;917;p106"/>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18" name="Google Shape;918;p106"/>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919" name="Google Shape;919;p106"/>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20" name="Google Shape;920;p106"/>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pic>
        <p:nvPicPr>
          <p:cNvPr id="921" name="Google Shape;921;p106"/>
          <p:cNvPicPr preferRelativeResize="0"/>
          <p:nvPr/>
        </p:nvPicPr>
        <p:blipFill>
          <a:blip r:embed="rId4">
            <a:alphaModFix/>
          </a:blip>
          <a:stretch>
            <a:fillRect/>
          </a:stretch>
        </p:blipFill>
        <p:spPr>
          <a:xfrm>
            <a:off x="2670050" y="600699"/>
            <a:ext cx="12112174" cy="96062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6" scaled="0"/>
        </a:gradFill>
      </p:bgPr>
    </p:bg>
    <p:spTree>
      <p:nvGrpSpPr>
        <p:cNvPr id="925" name="Shape 925"/>
        <p:cNvGrpSpPr/>
        <p:nvPr/>
      </p:nvGrpSpPr>
      <p:grpSpPr>
        <a:xfrm>
          <a:off x="0" y="0"/>
          <a:ext cx="0" cy="0"/>
          <a:chOff x="0" y="0"/>
          <a:chExt cx="0" cy="0"/>
        </a:xfrm>
      </p:grpSpPr>
      <p:cxnSp>
        <p:nvCxnSpPr>
          <p:cNvPr id="926" name="Google Shape;926;p107"/>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927" name="Google Shape;927;p107"/>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28" name="Google Shape;928;p107"/>
          <p:cNvSpPr txBox="1"/>
          <p:nvPr/>
        </p:nvSpPr>
        <p:spPr>
          <a:xfrm>
            <a:off x="1038225" y="600703"/>
            <a:ext cx="3492300" cy="261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29" name="Google Shape;929;p107"/>
          <p:cNvSpPr txBox="1"/>
          <p:nvPr/>
        </p:nvSpPr>
        <p:spPr>
          <a:xfrm>
            <a:off x="1117050" y="4492875"/>
            <a:ext cx="16053900" cy="1754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3000">
                <a:latin typeface="Lato"/>
                <a:ea typeface="Lato"/>
                <a:cs typeface="Lato"/>
                <a:sym typeface="Lato"/>
              </a:rPr>
              <a:t>Dengan menyelesaikan langkah 10 ini, data telah berhasil dibersihkan, direkayasa fiturnya, diskalakan, dan dibagi dengan benar, siap untuk digunakan dalam proses pelatihan dan evaluasi model di bab selanjutnya.</a:t>
            </a:r>
            <a:endParaRPr sz="3000">
              <a:latin typeface="Lato"/>
              <a:ea typeface="Lato"/>
              <a:cs typeface="Lato"/>
              <a:sym typeface="Lato"/>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33" name="Shape 933"/>
        <p:cNvGrpSpPr/>
        <p:nvPr/>
      </p:nvGrpSpPr>
      <p:grpSpPr>
        <a:xfrm>
          <a:off x="0" y="0"/>
          <a:ext cx="0" cy="0"/>
          <a:chOff x="0" y="0"/>
          <a:chExt cx="0" cy="0"/>
        </a:xfrm>
      </p:grpSpPr>
      <p:cxnSp>
        <p:nvCxnSpPr>
          <p:cNvPr id="934" name="Google Shape;934;p108"/>
          <p:cNvCxnSpPr/>
          <p:nvPr/>
        </p:nvCxnSpPr>
        <p:spPr>
          <a:xfrm>
            <a:off x="16603418" y="9769481"/>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35" name="Google Shape;935;p108"/>
          <p:cNvCxnSpPr/>
          <p:nvPr/>
        </p:nvCxnSpPr>
        <p:spPr>
          <a:xfrm>
            <a:off x="974136" y="605854"/>
            <a:ext cx="16230600" cy="0"/>
          </a:xfrm>
          <a:prstGeom prst="straightConnector1">
            <a:avLst/>
          </a:prstGeom>
          <a:noFill/>
          <a:ln cap="flat" cmpd="sng" w="28575">
            <a:solidFill>
              <a:srgbClr val="7B7E90"/>
            </a:solidFill>
            <a:prstDash val="solid"/>
            <a:round/>
            <a:headEnd len="sm" w="sm" type="none"/>
            <a:tailEnd len="sm" w="sm" type="none"/>
          </a:ln>
        </p:spPr>
      </p:cxnSp>
      <p:sp>
        <p:nvSpPr>
          <p:cNvPr id="936" name="Google Shape;936;p108"/>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37" name="Google Shape;937;p108"/>
          <p:cNvSpPr txBox="1"/>
          <p:nvPr/>
        </p:nvSpPr>
        <p:spPr>
          <a:xfrm>
            <a:off x="1028700" y="315660"/>
            <a:ext cx="3808096" cy="29019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38" name="Google Shape;938;p108"/>
          <p:cNvSpPr txBox="1"/>
          <p:nvPr/>
        </p:nvSpPr>
        <p:spPr>
          <a:xfrm>
            <a:off x="1663574" y="4094717"/>
            <a:ext cx="14961000" cy="48018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5999" u="none" cap="none" strike="noStrike">
                <a:solidFill>
                  <a:srgbClr val="3C3E4B"/>
                </a:solidFill>
                <a:latin typeface="League Spartan"/>
                <a:ea typeface="League Spartan"/>
                <a:cs typeface="League Spartan"/>
                <a:sym typeface="League Spartan"/>
              </a:rPr>
              <a:t>5. POST-PREPARATION DATA SUMMARY (RINGKASAN DATA PASCA-PERSIAPAN)</a:t>
            </a:r>
            <a:endParaRPr b="1"/>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a:p>
            <a:pPr indent="0" lvl="0" marL="0" marR="0" rtl="0" algn="ctr">
              <a:lnSpc>
                <a:spcPct val="140006"/>
              </a:lnSpc>
              <a:spcBef>
                <a:spcPts val="0"/>
              </a:spcBef>
              <a:spcAft>
                <a:spcPts val="0"/>
              </a:spcAft>
              <a:buNone/>
            </a:pPr>
            <a:r>
              <a:t/>
            </a:r>
            <a:endParaRPr b="1" i="0" sz="5999" u="none" cap="none" strike="noStrike">
              <a:solidFill>
                <a:srgbClr val="3C3E4B"/>
              </a:solidFill>
              <a:latin typeface="League Spartan"/>
              <a:ea typeface="League Spartan"/>
              <a:cs typeface="League Spartan"/>
              <a:sym typeface="League Spart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42" name="Shape 942"/>
        <p:cNvGrpSpPr/>
        <p:nvPr/>
      </p:nvGrpSpPr>
      <p:grpSpPr>
        <a:xfrm>
          <a:off x="0" y="0"/>
          <a:ext cx="0" cy="0"/>
          <a:chOff x="0" y="0"/>
          <a:chExt cx="0" cy="0"/>
        </a:xfrm>
      </p:grpSpPr>
      <p:cxnSp>
        <p:nvCxnSpPr>
          <p:cNvPr id="943" name="Google Shape;943;p109"/>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44" name="Google Shape;944;p109"/>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945" name="Google Shape;945;p109"/>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46" name="Google Shape;946;p109"/>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47" name="Google Shape;947;p109"/>
          <p:cNvSpPr txBox="1"/>
          <p:nvPr/>
        </p:nvSpPr>
        <p:spPr>
          <a:xfrm>
            <a:off x="1333763" y="4132034"/>
            <a:ext cx="15620473" cy="2600326"/>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Setelah menyelesaikan 10 langkah komprehensif dalam pipeline persiapan data, dataset master_df kini telah dibersihkan, direkayasa fiturnya, dan diskalakan, siap untuk digunakan dalam proses pelatihan model. Bab ini menyajikan ringkasan dari DataFrame akhir ini, memastikan bahwa semua langkah pra-pemrosesan telah diterapkan dengan benar dan data berada dalam format yang siap model.</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51" name="Shape 951"/>
        <p:cNvGrpSpPr/>
        <p:nvPr/>
      </p:nvGrpSpPr>
      <p:grpSpPr>
        <a:xfrm>
          <a:off x="0" y="0"/>
          <a:ext cx="0" cy="0"/>
          <a:chOff x="0" y="0"/>
          <a:chExt cx="0" cy="0"/>
        </a:xfrm>
      </p:grpSpPr>
      <p:cxnSp>
        <p:nvCxnSpPr>
          <p:cNvPr id="952" name="Google Shape;952;p110"/>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53" name="Google Shape;953;p110"/>
          <p:cNvCxnSpPr/>
          <p:nvPr/>
        </p:nvCxnSpPr>
        <p:spPr>
          <a:xfrm>
            <a:off x="1028700" y="1014412"/>
            <a:ext cx="16230600" cy="0"/>
          </a:xfrm>
          <a:prstGeom prst="straightConnector1">
            <a:avLst/>
          </a:prstGeom>
          <a:noFill/>
          <a:ln cap="flat" cmpd="sng" w="28575">
            <a:solidFill>
              <a:srgbClr val="7B7E90"/>
            </a:solidFill>
            <a:prstDash val="solid"/>
            <a:round/>
            <a:headEnd len="sm" w="sm" type="none"/>
            <a:tailEnd len="sm" w="sm" type="none"/>
          </a:ln>
        </p:spPr>
      </p:cxnSp>
      <p:sp>
        <p:nvSpPr>
          <p:cNvPr id="954" name="Google Shape;954;p110"/>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55" name="Google Shape;955;p110"/>
          <p:cNvSpPr txBox="1"/>
          <p:nvPr/>
        </p:nvSpPr>
        <p:spPr>
          <a:xfrm>
            <a:off x="1705644" y="4620473"/>
            <a:ext cx="14876700" cy="1455900"/>
          </a:xfrm>
          <a:prstGeom prst="rect">
            <a:avLst/>
          </a:prstGeom>
          <a:noFill/>
          <a:ln>
            <a:noFill/>
          </a:ln>
        </p:spPr>
        <p:txBody>
          <a:bodyPr anchorCtr="0" anchor="t" bIns="0" lIns="0" spcFirstLastPara="1" rIns="0" wrap="square" tIns="0">
            <a:spAutoFit/>
          </a:bodyPr>
          <a:lstStyle/>
          <a:p>
            <a:pPr indent="0" lvl="0" marL="0" marR="0" rtl="0" algn="ctr">
              <a:lnSpc>
                <a:spcPct val="120004"/>
              </a:lnSpc>
              <a:spcBef>
                <a:spcPts val="0"/>
              </a:spcBef>
              <a:spcAft>
                <a:spcPts val="0"/>
              </a:spcAft>
              <a:buNone/>
            </a:pPr>
            <a:r>
              <a:rPr b="1" i="0" lang="en-US" sz="4299" u="none" cap="none" strike="noStrike">
                <a:solidFill>
                  <a:srgbClr val="3C3E4B"/>
                </a:solidFill>
                <a:latin typeface="League Spartan"/>
                <a:ea typeface="League Spartan"/>
                <a:cs typeface="League Spartan"/>
                <a:sym typeface="League Spartan"/>
              </a:rPr>
              <a:t>5.1. FINAL DATA SNAPSHOT (GAMBARAN DATA AKHIR)</a:t>
            </a:r>
            <a:endParaRPr b="1"/>
          </a:p>
          <a:p>
            <a:pPr indent="0" lvl="0" marL="0" marR="0" rtl="0" algn="ctr">
              <a:lnSpc>
                <a:spcPct val="120004"/>
              </a:lnSpc>
              <a:spcBef>
                <a:spcPts val="0"/>
              </a:spcBef>
              <a:spcAft>
                <a:spcPts val="0"/>
              </a:spcAft>
              <a:buNone/>
            </a:pPr>
            <a:r>
              <a:t/>
            </a:r>
            <a:endParaRPr b="1" i="0" sz="4299" u="none" cap="none" strike="noStrike">
              <a:solidFill>
                <a:srgbClr val="3C3E4B"/>
              </a:solidFill>
              <a:latin typeface="League Spartan"/>
              <a:ea typeface="League Spartan"/>
              <a:cs typeface="League Spartan"/>
              <a:sym typeface="League Spartan"/>
            </a:endParaRPr>
          </a:p>
        </p:txBody>
      </p:sp>
      <p:sp>
        <p:nvSpPr>
          <p:cNvPr id="956" name="Google Shape;956;p110"/>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57" name="Google Shape;957;p110"/>
          <p:cNvSpPr txBox="1"/>
          <p:nvPr/>
        </p:nvSpPr>
        <p:spPr>
          <a:xfrm>
            <a:off x="1638904" y="5981732"/>
            <a:ext cx="15620400" cy="461700"/>
          </a:xfrm>
          <a:prstGeom prst="rect">
            <a:avLst/>
          </a:prstGeom>
          <a:noFill/>
          <a:ln>
            <a:noFill/>
          </a:ln>
        </p:spPr>
        <p:txBody>
          <a:bodyPr anchorCtr="0" anchor="t" bIns="0" lIns="0" spcFirstLastPara="1" rIns="0" wrap="square" tIns="0">
            <a:spAutoFit/>
          </a:bodyPr>
          <a:lstStyle/>
          <a:p>
            <a:pPr indent="0" lvl="0" marL="0" marR="0" rtl="0" algn="ctr">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Melihat beberapa baris pertama dari DataFrame yang telah diproses.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5BBCC"/>
            </a:gs>
            <a:gs pos="50000">
              <a:srgbClr val="F8F8F8">
                <a:alpha val="85490"/>
              </a:srgbClr>
            </a:gs>
            <a:gs pos="100000">
              <a:srgbClr val="B5BBCC">
                <a:alpha val="90196"/>
              </a:srgbClr>
            </a:gs>
          </a:gsLst>
          <a:lin ang="2700000" scaled="0"/>
        </a:gradFill>
      </p:bgPr>
    </p:bg>
    <p:spTree>
      <p:nvGrpSpPr>
        <p:cNvPr id="961" name="Shape 961"/>
        <p:cNvGrpSpPr/>
        <p:nvPr/>
      </p:nvGrpSpPr>
      <p:grpSpPr>
        <a:xfrm>
          <a:off x="0" y="0"/>
          <a:ext cx="0" cy="0"/>
          <a:chOff x="0" y="0"/>
          <a:chExt cx="0" cy="0"/>
        </a:xfrm>
      </p:grpSpPr>
      <p:cxnSp>
        <p:nvCxnSpPr>
          <p:cNvPr id="962" name="Google Shape;962;p111"/>
          <p:cNvCxnSpPr/>
          <p:nvPr/>
        </p:nvCxnSpPr>
        <p:spPr>
          <a:xfrm>
            <a:off x="16603418" y="9126538"/>
            <a:ext cx="655882" cy="0"/>
          </a:xfrm>
          <a:prstGeom prst="straightConnector1">
            <a:avLst/>
          </a:prstGeom>
          <a:noFill/>
          <a:ln cap="flat" cmpd="sng" w="19050">
            <a:solidFill>
              <a:srgbClr val="000000"/>
            </a:solidFill>
            <a:prstDash val="solid"/>
            <a:round/>
            <a:headEnd len="sm" w="sm" type="none"/>
            <a:tailEnd len="med" w="med" type="stealth"/>
          </a:ln>
        </p:spPr>
      </p:cxnSp>
      <p:cxnSp>
        <p:nvCxnSpPr>
          <p:cNvPr id="963" name="Google Shape;963;p111"/>
          <p:cNvCxnSpPr/>
          <p:nvPr/>
        </p:nvCxnSpPr>
        <p:spPr>
          <a:xfrm>
            <a:off x="1028700" y="1019175"/>
            <a:ext cx="16230600" cy="0"/>
          </a:xfrm>
          <a:prstGeom prst="straightConnector1">
            <a:avLst/>
          </a:prstGeom>
          <a:noFill/>
          <a:ln cap="flat" cmpd="sng" w="28575">
            <a:solidFill>
              <a:srgbClr val="7B7E90"/>
            </a:solidFill>
            <a:prstDash val="solid"/>
            <a:round/>
            <a:headEnd len="sm" w="sm" type="none"/>
            <a:tailEnd len="sm" w="sm" type="none"/>
          </a:ln>
        </p:spPr>
      </p:cxnSp>
      <p:sp>
        <p:nvSpPr>
          <p:cNvPr id="964" name="Google Shape;964;p111"/>
          <p:cNvSpPr/>
          <p:nvPr/>
        </p:nvSpPr>
        <p:spPr>
          <a:xfrm>
            <a:off x="17082573" y="1315323"/>
            <a:ext cx="176727" cy="123709"/>
          </a:xfrm>
          <a:custGeom>
            <a:rect b="b" l="l" r="r" t="t"/>
            <a:pathLst>
              <a:path extrusionOk="0" h="123709" w="176727">
                <a:moveTo>
                  <a:pt x="0" y="0"/>
                </a:moveTo>
                <a:lnTo>
                  <a:pt x="176727" y="0"/>
                </a:lnTo>
                <a:lnTo>
                  <a:pt x="176727" y="123709"/>
                </a:lnTo>
                <a:lnTo>
                  <a:pt x="0" y="123709"/>
                </a:lnTo>
                <a:lnTo>
                  <a:pt x="0" y="0"/>
                </a:lnTo>
                <a:close/>
              </a:path>
            </a:pathLst>
          </a:custGeom>
          <a:blipFill rotWithShape="1">
            <a:blip r:embed="rId3">
              <a:alphaModFix/>
            </a:blip>
            <a:stretch>
              <a:fillRect b="0" l="0" r="0" t="0"/>
            </a:stretch>
          </a:blipFill>
          <a:ln>
            <a:noFill/>
          </a:ln>
        </p:spPr>
      </p:sp>
      <p:sp>
        <p:nvSpPr>
          <p:cNvPr id="965" name="Google Shape;965;p111"/>
          <p:cNvSpPr txBox="1"/>
          <p:nvPr/>
        </p:nvSpPr>
        <p:spPr>
          <a:xfrm>
            <a:off x="1028700" y="600703"/>
            <a:ext cx="3492156" cy="29019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1700" u="none" cap="none" strike="noStrike">
                <a:solidFill>
                  <a:srgbClr val="000000"/>
                </a:solidFill>
                <a:latin typeface="Lato"/>
                <a:ea typeface="Lato"/>
                <a:cs typeface="Lato"/>
                <a:sym typeface="Lato"/>
              </a:rPr>
              <a:t>TEKNIK PENGEMBANGAN MODEL</a:t>
            </a:r>
            <a:endParaRPr/>
          </a:p>
        </p:txBody>
      </p:sp>
      <p:sp>
        <p:nvSpPr>
          <p:cNvPr id="966" name="Google Shape;966;p111"/>
          <p:cNvSpPr txBox="1"/>
          <p:nvPr/>
        </p:nvSpPr>
        <p:spPr>
          <a:xfrm>
            <a:off x="1333763" y="4132034"/>
            <a:ext cx="15620473" cy="2600326"/>
          </a:xfrm>
          <a:prstGeom prst="rect">
            <a:avLst/>
          </a:prstGeom>
          <a:noFill/>
          <a:ln>
            <a:noFill/>
          </a:ln>
        </p:spPr>
        <p:txBody>
          <a:bodyPr anchorCtr="0" anchor="t" bIns="0" lIns="0" spcFirstLastPara="1" rIns="0" wrap="square" tIns="0">
            <a:spAutoFit/>
          </a:bodyPr>
          <a:lstStyle/>
          <a:p>
            <a:pPr indent="0" lvl="0" marL="0" marR="0" rtl="0" algn="l">
              <a:lnSpc>
                <a:spcPct val="140013"/>
              </a:lnSpc>
              <a:spcBef>
                <a:spcPts val="0"/>
              </a:spcBef>
              <a:spcAft>
                <a:spcPts val="0"/>
              </a:spcAft>
              <a:buNone/>
            </a:pPr>
            <a:r>
              <a:rPr b="0" i="0" lang="en-US" sz="2999" u="none" cap="none" strike="noStrike">
                <a:solidFill>
                  <a:srgbClr val="000000"/>
                </a:solidFill>
                <a:latin typeface="Lato"/>
                <a:ea typeface="Lato"/>
                <a:cs typeface="Lato"/>
                <a:sym typeface="Lato"/>
              </a:rPr>
              <a:t>Setelah menyelesaikan 10 langkah komprehensif dalam pipeline persiapan data, dataset master_df kini telah dibersihkan, direkayasa fiturnya, dan diskalakan, siap untuk digunakan dalam proses pelatihan model. Bab ini menyajikan ringkasan dari DataFrame akhir ini, memastikan bahwa semua langkah pra-pemrosesan telah diterapkan dengan benar dan data berada dalam format yang siap model.</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