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94" r:id="rId4"/>
  </p:sldMasterIdLst>
  <p:notesMasterIdLst>
    <p:notesMasterId r:id="rId29"/>
  </p:notesMasterIdLst>
  <p:handoutMasterIdLst>
    <p:handoutMasterId r:id="rId30"/>
  </p:handoutMasterIdLst>
  <p:sldIdLst>
    <p:sldId id="256" r:id="rId5"/>
    <p:sldId id="315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267" r:id="rId18"/>
    <p:sldId id="318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2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11/1/2024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0B20B-880D-E22A-7A1B-6CBF198C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740B8-7FA5-CA73-AA08-11532C2610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928439-BA15-72A1-1404-70AF1B63B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BF85C-3822-153C-AF65-27316DC05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39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67342-A64D-EB6F-D02F-C32A916F5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4C588-A360-416D-8ED0-B96373BFD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DD2A85-603F-EDBD-48E7-EBBA1D5DC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14DC4-0392-6B74-80E3-197498E7F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364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3B315-D900-636B-48CB-502FBEA87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57F23-1F15-D579-F494-AA11EE540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65BC0-0344-F439-A13E-ED315DCFE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AA30C-84FA-8519-03CD-CA83AD4C7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660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18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4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EFC79-A904-B412-5497-C54EA1638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B5010-2586-7FD9-1F44-2EC2139EB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88C4B6-E04E-DF61-843E-5196AC657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83182-BFDD-BE09-3BFF-8055E7BB6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73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6123-B1F7-A213-4D48-AD80A16AB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9E28B-1995-7814-5D8A-B66519B2C2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619FFA-68C2-C5AF-FB99-E0B91841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84947-9F15-1680-81B9-4FD2D4B4F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26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679D8-5039-3C1B-1B80-71ED83DB7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74515A-8AF7-4C6D-DC71-34BE6C700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F617EB-86BB-94CB-B2E7-7C2CE537E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3490E-26E8-A315-4E5C-DB1613922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68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1CB31-E507-761B-B85D-67F06C8AF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494D19-74D8-A614-9594-581C494E1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6DE66A-3E2A-BAEE-2E8B-692933B8D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CE3A2-2614-B4C9-6648-2EA580527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6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16B54-0907-8903-9427-2E4C2AA70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29780-1089-C0AA-9038-ACCF02DFDC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BDCD3-BAAE-A08E-9EB3-5FC600200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DB0A0-D92C-62E8-021A-63147B649E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84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4C136262-2D92-08CC-8364-8E00D9FE6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685" y="400049"/>
            <a:ext cx="7310152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0810" y="430212"/>
            <a:ext cx="2989063" cy="599757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F82769-951B-3DA0-5C05-D7354E00A37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313685" y="1997132"/>
            <a:ext cx="7314440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360000" indent="0">
              <a:lnSpc>
                <a:spcPct val="130000"/>
              </a:lnSpc>
              <a:buNone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E138E9-0025-C4F7-43CB-C242E93B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1368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412D6E-AE2E-B8C7-3247-1E771842C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1368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A960C8-4CEC-FD5C-58B1-0A33E8015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1392" y="6356350"/>
            <a:ext cx="3614737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500073-CE8C-BD5A-D965-BBB31877F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45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0">
            <a:extLst>
              <a:ext uri="{FF2B5EF4-FFF2-40B4-BE49-F238E27FC236}">
                <a16:creationId xmlns:a16="http://schemas.microsoft.com/office/drawing/2014/main" id="{120C2CE9-09D7-C315-9A26-E750905F8D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7636" y="400049"/>
            <a:ext cx="8467760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5F0A77-8ECB-36B0-0483-E734AB12FD75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157636" y="1997132"/>
            <a:ext cx="5597686" cy="4356056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buNone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720000" indent="0">
              <a:lnSpc>
                <a:spcPct val="130000"/>
              </a:lnSpc>
              <a:buNone/>
              <a:defRPr sz="1800"/>
            </a:lvl3pPr>
            <a:lvl4pPr marL="1080000" indent="0">
              <a:lnSpc>
                <a:spcPct val="130000"/>
              </a:lnSpc>
              <a:buNone/>
              <a:defRPr sz="1800"/>
            </a:lvl4pPr>
            <a:lvl5pPr marL="1440000" indent="0">
              <a:lnSpc>
                <a:spcPct val="130000"/>
              </a:lnSpc>
              <a:buNone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CB4063C8-82E1-0B52-0D41-B642726AD1E6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8945821" y="1997134"/>
            <a:ext cx="2679575" cy="435605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374DF95-81A4-1CFF-D87E-1DBCA565C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85095" y="457964"/>
            <a:ext cx="2211229" cy="2707415"/>
            <a:chOff x="9728105" y="457964"/>
            <a:chExt cx="2211229" cy="270741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15172FB-4F23-B7CE-4A45-A96A16F64C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78A1988F-4EE5-01C8-E1E2-EE21A6AF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59707535-B3AB-7212-B069-A366ABAFE2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E14A54E3-A9EA-3476-B996-946D455F356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Rectangle 30">
                  <a:extLst>
                    <a:ext uri="{FF2B5EF4-FFF2-40B4-BE49-F238E27FC236}">
                      <a16:creationId xmlns:a16="http://schemas.microsoft.com/office/drawing/2014/main" id="{8096AB25-3A2B-B9B7-A68E-1974E3ED87A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7" name="Rectangle 30">
                  <a:extLst>
                    <a:ext uri="{FF2B5EF4-FFF2-40B4-BE49-F238E27FC236}">
                      <a16:creationId xmlns:a16="http://schemas.microsoft.com/office/drawing/2014/main" id="{2085403A-97EF-4203-C58B-E41070E516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B2F8BD77-64E1-4FBD-81A4-E43A307C93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323A0F3A-5730-3AFC-409F-6A67460C5A7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0681FEE-64CB-7074-366C-42CED63713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8813273-0B3B-17D4-89E5-22B5D6407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DEE50A8-DEB8-82E4-6939-22346B41BF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98" name="Freeform 68">
                  <a:extLst>
                    <a:ext uri="{FF2B5EF4-FFF2-40B4-BE49-F238E27FC236}">
                      <a16:creationId xmlns:a16="http://schemas.microsoft.com/office/drawing/2014/main" id="{7C268328-6EF0-F968-28D1-9F0E5B0177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Freeform 69">
                  <a:extLst>
                    <a:ext uri="{FF2B5EF4-FFF2-40B4-BE49-F238E27FC236}">
                      <a16:creationId xmlns:a16="http://schemas.microsoft.com/office/drawing/2014/main" id="{37BFDF79-1029-8C4B-621E-4A6C9DFB6D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97" name="Line 70">
                <a:extLst>
                  <a:ext uri="{FF2B5EF4-FFF2-40B4-BE49-F238E27FC236}">
                    <a16:creationId xmlns:a16="http://schemas.microsoft.com/office/drawing/2014/main" id="{20958208-D7CF-3479-7930-E3FB39DAA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5445BB5-50E8-C707-7C74-32796AC98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268449" y="3721100"/>
            <a:ext cx="2211229" cy="2707415"/>
            <a:chOff x="9728105" y="457964"/>
            <a:chExt cx="2211229" cy="2707415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0348311-F256-5764-CF61-E4D36CE7B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65C0C66-56A0-6241-4611-3A2493CC25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EACD9C93-31AC-1752-5BBC-966E9B2DBF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AD9C47F5-E53F-7F26-B78D-C86305CF012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Rectangle 30">
                  <a:extLst>
                    <a:ext uri="{FF2B5EF4-FFF2-40B4-BE49-F238E27FC236}">
                      <a16:creationId xmlns:a16="http://schemas.microsoft.com/office/drawing/2014/main" id="{83DE65FD-926B-50A2-C5CD-C1ED2C6BFD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Rectangle 30">
                  <a:extLst>
                    <a:ext uri="{FF2B5EF4-FFF2-40B4-BE49-F238E27FC236}">
                      <a16:creationId xmlns:a16="http://schemas.microsoft.com/office/drawing/2014/main" id="{B2D4F39F-E241-2969-4965-6940516FC5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38E667E2-23D6-06EC-B435-059EACC04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76B00091-7194-5945-8734-F08C954FA7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BC29BA4-16A3-1452-4146-20264C0146C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F5151-E1C8-79DA-AA94-F406CE561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63FFA48-1F7E-5963-4AAD-A6E2C1D4B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13" name="Freeform 68">
                  <a:extLst>
                    <a:ext uri="{FF2B5EF4-FFF2-40B4-BE49-F238E27FC236}">
                      <a16:creationId xmlns:a16="http://schemas.microsoft.com/office/drawing/2014/main" id="{9B0AC0F7-48CE-DBC4-877B-C36BD9A0E2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4" name="Freeform 69">
                  <a:extLst>
                    <a:ext uri="{FF2B5EF4-FFF2-40B4-BE49-F238E27FC236}">
                      <a16:creationId xmlns:a16="http://schemas.microsoft.com/office/drawing/2014/main" id="{9CE55AA7-08FE-768A-DFEA-13EE468895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12" name="Line 70">
                <a:extLst>
                  <a:ext uri="{FF2B5EF4-FFF2-40B4-BE49-F238E27FC236}">
                    <a16:creationId xmlns:a16="http://schemas.microsoft.com/office/drawing/2014/main" id="{EE9CD552-7569-2A39-A082-9790C85B6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F9AEDFC-F371-37C8-E0DA-7AAFA49CB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57636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FD4A2EC-3D37-5ED6-3C9F-0CE19E6E5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F4A13167-ABFC-A428-5DDD-7F6BAA8E9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EF8E96-D06F-D077-7044-401B18EE5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41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10" r:id="rId12"/>
    <p:sldLayoutId id="2147483711" r:id="rId13"/>
    <p:sldLayoutId id="2147483713" r:id="rId14"/>
    <p:sldLayoutId id="2147483715" r:id="rId15"/>
    <p:sldLayoutId id="2147483672" r:id="rId16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kian.com/2016/05/outlier.html" TargetMode="External"/><Relationship Id="rId2" Type="http://schemas.openxmlformats.org/officeDocument/2006/relationships/hyperlink" Target="http://www.statistikian.com/2012/07/uji-t-paired-dengan-spss.html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it-IT" sz="2000" b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ANALISIS DATA KUANTITATIF UNIVARIAT, BIVARIAT, MULTIVARIAT</a:t>
            </a:r>
            <a:br>
              <a:rPr lang="it-IT" sz="2000" b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br>
              <a:rPr lang="it-IT" sz="2000" b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br>
              <a:rPr lang="it-IT" sz="2000" b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br>
              <a:rPr lang="it-IT" sz="2000" b="1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</a:br>
            <a:r>
              <a:rPr lang="it-IT" sz="160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Wahyu Sri Utami, S.Si., M.Sc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F6F0F-B130-5447-4BE8-203CEB85A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EE2C-7270-973E-6DD8-F4592E82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4" y="400049"/>
            <a:ext cx="11104724" cy="590551"/>
          </a:xfrm>
        </p:spPr>
        <p:txBody>
          <a:bodyPr>
            <a:normAutofit/>
          </a:bodyPr>
          <a:lstStyle/>
          <a:p>
            <a:r>
              <a:rPr lang="en-ID" sz="2800" b="1" i="0" dirty="0" err="1">
                <a:solidFill>
                  <a:srgbClr val="333333"/>
                </a:solidFill>
                <a:effectLst/>
              </a:rPr>
              <a:t>Korelasi</a:t>
            </a:r>
            <a:r>
              <a:rPr lang="en-ID" sz="2800" b="1" i="0" dirty="0">
                <a:solidFill>
                  <a:srgbClr val="333333"/>
                </a:solidFill>
                <a:effectLst/>
              </a:rPr>
              <a:t> Product Moment Pearson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46B2-2003-AED0-8BF5-D39543773F5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1997131"/>
            <a:ext cx="11003350" cy="4460819"/>
          </a:xfrm>
        </p:spPr>
        <p:txBody>
          <a:bodyPr>
            <a:normAutofit/>
          </a:bodyPr>
          <a:lstStyle/>
          <a:p>
            <a:pPr algn="just"/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Teknik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Korelasi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mencari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data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kedua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berskala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interval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rasio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Koefisien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korelasi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mempunyai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nilai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-1 ≤ r ≤ 1.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Koefisien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r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melambangkan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estimasi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sampel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sedangkan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koefisien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l-GR" sz="2000" b="0" i="0" dirty="0">
                <a:solidFill>
                  <a:srgbClr val="333333"/>
                </a:solidFill>
                <a:effectLst/>
                <a:latin typeface="+mj-lt"/>
              </a:rPr>
              <a:t>ρ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mewakili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korelasi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populasi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Koefisien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korelasi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menunjukkan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besar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arah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Arah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menunjukkan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pada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kita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apakah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nilai-nilai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besar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pada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sebuah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berkorelasi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nilai-nilai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besar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pada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yang lain (dan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nilai-nilai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kecil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nilai-nilai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kecil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).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Apabila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nilai-nilai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berkorelasi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cara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demikian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maka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kedua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mempunyai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positif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Apabila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naik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maka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yang lain juga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ikut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naik</a:t>
            </a:r>
            <a:endParaRPr lang="en-US" sz="2000" b="0" i="0" u="none" strike="noStrike" dirty="0">
              <a:solidFill>
                <a:srgbClr val="FF33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9404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BBCB4-7A49-1B55-9CE9-96D3C411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B35F-D785-7115-6822-8AC2E088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4" y="400049"/>
            <a:ext cx="11104724" cy="590551"/>
          </a:xfrm>
        </p:spPr>
        <p:txBody>
          <a:bodyPr>
            <a:normAutofit/>
          </a:bodyPr>
          <a:lstStyle/>
          <a:p>
            <a:r>
              <a:rPr lang="en-ID" sz="28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ID" sz="2800" b="1" i="0" dirty="0" err="1">
                <a:solidFill>
                  <a:srgbClr val="333333"/>
                </a:solidFill>
                <a:effectLst/>
              </a:rPr>
              <a:t>Regresi</a:t>
            </a:r>
            <a:r>
              <a:rPr lang="en-ID" sz="28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ID" sz="2800" b="1" i="0" dirty="0" err="1">
                <a:solidFill>
                  <a:srgbClr val="333333"/>
                </a:solidFill>
                <a:effectLst/>
              </a:rPr>
              <a:t>sederhana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6DDC-BB9C-A172-FA62-783CB0392A8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1997131"/>
            <a:ext cx="11003350" cy="4460819"/>
          </a:xfrm>
        </p:spPr>
        <p:txBody>
          <a:bodyPr>
            <a:normAutofit/>
          </a:bodyPr>
          <a:lstStyle/>
          <a:p>
            <a:pPr marL="0" marR="0" lvl="0" indent="1651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regresi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linear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sederhana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adalah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secara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linear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independen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(X)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dependen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(Y).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mengetahui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arah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independen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dependen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apakah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posiutif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negatif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memprediksi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nilai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dependen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apabila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nilai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independen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mengalami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kenaikan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penurunan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. Data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biasanya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berskala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interval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rasio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Rumus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regresi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linear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sederhana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sebagai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berikut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:</a:t>
            </a:r>
            <a:b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Y’ = a + b 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1651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Di mana: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1651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Y’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Variabel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dependen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nilai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diprediksikan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1651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X 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Variabel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independen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1651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 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konstanta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nilai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Y’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apabila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X=0)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1651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b 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koefisien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regresi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nilai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peningkatan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ataupun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penurunan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endParaRPr lang="en-ID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ID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ID" sz="2000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algn="just"/>
            <a:endParaRPr lang="en-ID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en-US" sz="2000" b="0" i="0" u="none" strike="noStrike" dirty="0">
              <a:solidFill>
                <a:srgbClr val="FF33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2063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1BD56-F5F2-B0E6-552E-68AF24146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6C1F-CEE5-F5F6-262F-A07A3AA7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38" y="966107"/>
            <a:ext cx="11104724" cy="634094"/>
          </a:xfrm>
        </p:spPr>
        <p:txBody>
          <a:bodyPr>
            <a:normAutofit fontScale="90000"/>
          </a:bodyPr>
          <a:lstStyle/>
          <a:p>
            <a:r>
              <a:rPr lang="en-ID" b="1" i="0" dirty="0" err="1">
                <a:solidFill>
                  <a:srgbClr val="333333"/>
                </a:solidFill>
                <a:effectLst/>
              </a:rPr>
              <a:t>Analisis</a:t>
            </a:r>
            <a:r>
              <a:rPr lang="en-ID" b="1" i="0" dirty="0">
                <a:solidFill>
                  <a:srgbClr val="333333"/>
                </a:solidFill>
                <a:effectLst/>
              </a:rPr>
              <a:t> </a:t>
            </a:r>
            <a:r>
              <a:rPr lang="en-ID" b="1" i="0" dirty="0" err="1">
                <a:solidFill>
                  <a:srgbClr val="333333"/>
                </a:solidFill>
                <a:effectLst/>
              </a:rPr>
              <a:t>Multivariat</a:t>
            </a:r>
            <a:r>
              <a:rPr lang="en-ID" b="1" i="0" dirty="0">
                <a:solidFill>
                  <a:srgbClr val="333333"/>
                </a:solidFill>
                <a:effectLst/>
              </a:rPr>
              <a:t> (</a:t>
            </a:r>
            <a:r>
              <a:rPr lang="en-ID" b="1" i="1" dirty="0" err="1">
                <a:solidFill>
                  <a:srgbClr val="333333"/>
                </a:solidFill>
                <a:effectLst/>
              </a:rPr>
              <a:t>Multivariat</a:t>
            </a:r>
            <a:r>
              <a:rPr lang="en-ID" b="1" i="1" dirty="0">
                <a:solidFill>
                  <a:srgbClr val="333333"/>
                </a:solidFill>
                <a:effectLst/>
              </a:rPr>
              <a:t> Analysis</a:t>
            </a:r>
            <a:r>
              <a:rPr lang="en-ID" b="1" i="0" dirty="0">
                <a:solidFill>
                  <a:srgbClr val="333333"/>
                </a:solidFill>
                <a:effectLst/>
              </a:rPr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9B76-176B-68E9-BBA8-9B564EE7B4E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1997132"/>
            <a:ext cx="11104724" cy="4545182"/>
          </a:xfrm>
        </p:spPr>
        <p:txBody>
          <a:bodyPr>
            <a:normAutofit/>
          </a:bodyPr>
          <a:lstStyle/>
          <a:p>
            <a:pPr algn="just"/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bivariate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hanya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menghasilkan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bersangkutan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(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independen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dependen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).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mengetahui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independen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terhadap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dependen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harus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dilanjutkan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lagi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melakukan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multivariat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statistik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multivariat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merupakan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metode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statistik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memungkinkan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kita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melakukan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penelitian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terhadap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dua variable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secara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bersamaan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menggunakan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maka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kita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menganalisis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pengaruh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beberapa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terhadap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– (variable)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lainnya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waktu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bersamaan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multivariate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dilakukan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berbagai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langkah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pembuatan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model. Model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terakhir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terjadi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apabila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independendengan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dependen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sudah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mempunyai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nilai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p.0,05. </a:t>
            </a:r>
          </a:p>
          <a:p>
            <a:pPr algn="just"/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239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ED6F1-DE59-BF15-E562-82DA18B2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127" y="763848"/>
            <a:ext cx="4497982" cy="1597753"/>
          </a:xfrm>
        </p:spPr>
        <p:txBody>
          <a:bodyPr vert="horz" wrap="square" lIns="91440" tIns="45720" rIns="91440" bIns="45720" rtlCol="0" anchor="b" anchorCtr="0">
            <a:noAutofit/>
          </a:bodyPr>
          <a:lstStyle/>
          <a:p>
            <a:pPr algn="ctr"/>
            <a:r>
              <a:rPr lang="en-US" sz="2000" kern="1200" cap="none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Contoh</a:t>
            </a:r>
            <a: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000" kern="1200" cap="none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</a:t>
            </a:r>
            <a:r>
              <a:rPr lang="en-US" sz="20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en-US" sz="2000" b="0" i="0" dirty="0" err="1">
                <a:effectLst/>
              </a:rPr>
              <a:t>Hubungan</a:t>
            </a:r>
            <a:r>
              <a:rPr lang="en-US" sz="2000" b="0" i="0" dirty="0">
                <a:effectLst/>
              </a:rPr>
              <a:t> Antara </a:t>
            </a:r>
            <a:r>
              <a:rPr lang="en-US" sz="2000" b="0" i="0" dirty="0" err="1">
                <a:effectLst/>
              </a:rPr>
              <a:t>Pengetahuan</a:t>
            </a:r>
            <a:r>
              <a:rPr lang="en-US" sz="2000" b="0" i="0" dirty="0">
                <a:effectLst/>
              </a:rPr>
              <a:t>, </a:t>
            </a:r>
            <a:r>
              <a:rPr lang="en-US" sz="2000" b="0" i="0" dirty="0" err="1">
                <a:effectLst/>
              </a:rPr>
              <a:t>Umur</a:t>
            </a:r>
            <a:r>
              <a:rPr lang="en-US" sz="2000" b="0" i="0" dirty="0">
                <a:effectLst/>
              </a:rPr>
              <a:t>, Pendidikan </a:t>
            </a:r>
            <a:r>
              <a:rPr lang="en-US" sz="2000" b="0" i="0" dirty="0" err="1">
                <a:effectLst/>
              </a:rPr>
              <a:t>Dengan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Kepatuhan</a:t>
            </a:r>
            <a:r>
              <a:rPr lang="en-US" sz="2000" b="0" i="0" dirty="0">
                <a:effectLst/>
              </a:rPr>
              <a:t> </a:t>
            </a:r>
            <a:r>
              <a:rPr lang="en-US" sz="2000" b="0" i="0" dirty="0" err="1">
                <a:effectLst/>
              </a:rPr>
              <a:t>Berobat</a:t>
            </a:r>
            <a:r>
              <a:rPr lang="en-US" sz="2000" b="0" i="0" dirty="0">
                <a:effectLst/>
              </a:rPr>
              <a:t> TB</a:t>
            </a:r>
            <a:br>
              <a:rPr lang="en-US" sz="2000" b="0" i="0" dirty="0">
                <a:effectLst/>
              </a:rPr>
            </a:br>
            <a:endParaRPr lang="en-US" sz="20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C11F1-A305-843C-8BEE-9350BC2CEB4D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74324" y="331470"/>
            <a:ext cx="5680700" cy="6286500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Dari table di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atas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disimpulkan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bahwa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Responden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mempunyai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pengetahuan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tinggi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berpeluang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19,03 kali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patuh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berobat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dibandingkan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responden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berpengetahuan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rendah</a:t>
            </a:r>
            <a:endParaRPr lang="en-ID" dirty="0">
              <a:solidFill>
                <a:srgbClr val="333333"/>
              </a:solidFill>
              <a:latin typeface="+mj-lt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Responden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berumur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muda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berpeluang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11,747 kali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patuh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patuh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berobat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dibandingkan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responden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berumur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tua</a:t>
            </a:r>
            <a:endParaRPr lang="en-ID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Responden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berpendidikan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tinggi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berpeluang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13,804 kali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patuh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berobat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dibandingkan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responden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berpendidikan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rendah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. Dari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ketiga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independen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tersebut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maka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pengetahuan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adalah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yang paling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dominan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berhubungan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kepatuhan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berobat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i="0" dirty="0">
                <a:solidFill>
                  <a:srgbClr val="333333"/>
                </a:solidFill>
                <a:effectLst/>
                <a:latin typeface="+mj-lt"/>
              </a:rPr>
              <a:t> OR 19,305.</a:t>
            </a:r>
          </a:p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Hal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berarti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bahwa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responden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mempunyai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pengetahuan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TB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tinggi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berpeluang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19 kali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patuh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berobat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dibandingkan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responden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berpengetahuan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TB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rendah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setelah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dikontrol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pendidikan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umur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  <a:endParaRPr lang="en-ID" i="0" dirty="0">
              <a:solidFill>
                <a:srgbClr val="333333"/>
              </a:solidFill>
              <a:effectLst/>
              <a:latin typeface="+mj-lt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ID" b="0" i="0" dirty="0">
              <a:solidFill>
                <a:srgbClr val="333333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ID" b="0" i="0" dirty="0">
              <a:solidFill>
                <a:srgbClr val="333333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j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4C4774-0304-6E83-B2AB-52A0F652E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09955"/>
              </p:ext>
            </p:extLst>
          </p:nvPr>
        </p:nvGraphicFramePr>
        <p:xfrm>
          <a:off x="6651127" y="2476392"/>
          <a:ext cx="4999887" cy="190256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495834">
                  <a:extLst>
                    <a:ext uri="{9D8B030D-6E8A-4147-A177-3AD203B41FA5}">
                      <a16:colId xmlns:a16="http://schemas.microsoft.com/office/drawing/2014/main" val="3216572543"/>
                    </a:ext>
                  </a:extLst>
                </a:gridCol>
                <a:gridCol w="809743">
                  <a:extLst>
                    <a:ext uri="{9D8B030D-6E8A-4147-A177-3AD203B41FA5}">
                      <a16:colId xmlns:a16="http://schemas.microsoft.com/office/drawing/2014/main" val="798758610"/>
                    </a:ext>
                  </a:extLst>
                </a:gridCol>
                <a:gridCol w="920453">
                  <a:extLst>
                    <a:ext uri="{9D8B030D-6E8A-4147-A177-3AD203B41FA5}">
                      <a16:colId xmlns:a16="http://schemas.microsoft.com/office/drawing/2014/main" val="3036183831"/>
                    </a:ext>
                  </a:extLst>
                </a:gridCol>
                <a:gridCol w="853404">
                  <a:extLst>
                    <a:ext uri="{9D8B030D-6E8A-4147-A177-3AD203B41FA5}">
                      <a16:colId xmlns:a16="http://schemas.microsoft.com/office/drawing/2014/main" val="2608576595"/>
                    </a:ext>
                  </a:extLst>
                </a:gridCol>
                <a:gridCol w="920453">
                  <a:extLst>
                    <a:ext uri="{9D8B030D-6E8A-4147-A177-3AD203B41FA5}">
                      <a16:colId xmlns:a16="http://schemas.microsoft.com/office/drawing/2014/main" val="182050227"/>
                    </a:ext>
                  </a:extLst>
                </a:gridCol>
              </a:tblGrid>
              <a:tr h="474516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Variable</a:t>
                      </a:r>
                      <a:endParaRPr lang="en-US" sz="16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9402" marR="57869" marT="99541" marB="995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endParaRPr lang="en-US" sz="16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9402" marR="57869" marT="99541" marB="995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  <a:endParaRPr lang="en-US" sz="16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9402" marR="57869" marT="99541" marB="995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95% CI</a:t>
                      </a:r>
                      <a:endParaRPr lang="en-US" sz="1600" b="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9402" marR="57869" marT="99541" marB="995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32646"/>
                  </a:ext>
                </a:extLst>
              </a:tr>
              <a:tr h="474516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Lower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9402" marR="57869" marT="99541" marB="99541">
                    <a:lnL w="381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Upper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9402" marR="57869" marT="99541" marB="995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054384"/>
                  </a:ext>
                </a:extLst>
              </a:tr>
              <a:tr h="953532">
                <a:tc>
                  <a:txBody>
                    <a:bodyPr/>
                    <a:lstStyle/>
                    <a:p>
                      <a:pPr algn="jus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Pengetahuan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Umur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Pendidikan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9402" marR="57869" marT="99541" marB="995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0,000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0,008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0,000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9402" marR="57869" marT="99541" marB="995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19,305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11,747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13,804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9402" marR="57869" marT="99541" marB="995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4,34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2,22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3,28</a:t>
                      </a:r>
                      <a:endParaRPr lang="en-US" sz="16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9402" marR="57869" marT="99541" marB="995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84,92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212,61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58,05</a:t>
                      </a:r>
                      <a:endParaRPr lang="en-US" sz="16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9402" marR="57869" marT="99541" marB="99541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482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54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</a:rPr>
              <a:t>Klasifikasi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Teknik-Teknik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Analisis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Multivariat</a:t>
            </a:r>
            <a:endParaRPr lang="en-US" dirty="0"/>
          </a:p>
        </p:txBody>
      </p:sp>
      <p:pic>
        <p:nvPicPr>
          <p:cNvPr id="10" name="Picture Placeholder 9" descr="Close-up of a snow covered road">
            <a:extLst>
              <a:ext uri="{FF2B5EF4-FFF2-40B4-BE49-F238E27FC236}">
                <a16:creationId xmlns:a16="http://schemas.microsoft.com/office/drawing/2014/main" id="{1A068317-699A-4C96-BD22-58E7B50ADDE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3364" r="33364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0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Teknik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multivariat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secara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dasar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diklasifikasi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menjadi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dua,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yaitu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dependensi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interdependensi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</a:p>
          <a:p>
            <a:endParaRPr lang="en-ID" sz="2000" b="0" i="0" dirty="0">
              <a:solidFill>
                <a:srgbClr val="333333"/>
              </a:solidFill>
              <a:effectLst/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00A-321E-9B5B-1413-B314F2F3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636" y="400049"/>
            <a:ext cx="8467760" cy="708661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</a:rPr>
              <a:t>Analisis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dependensi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2B37-52D4-0A96-B878-D66F7270595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157636" y="1997132"/>
            <a:ext cx="8580974" cy="4356056"/>
          </a:xfrm>
        </p:spPr>
        <p:txBody>
          <a:bodyPr>
            <a:normAutofit/>
          </a:bodyPr>
          <a:lstStyle/>
          <a:p>
            <a:pPr algn="just"/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berfungsi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menerangkan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memprediski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variable (variable)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menggunakan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. Yang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termasuk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klasifikasi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ialah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regresi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linear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berganda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diskriminan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varian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multivariate (MANOVA), dan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korelasi</a:t>
            </a:r>
            <a:r>
              <a:rPr lang="en-ID" sz="20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b="0" i="0" dirty="0" err="1">
                <a:solidFill>
                  <a:srgbClr val="333333"/>
                </a:solidFill>
                <a:effectLst/>
                <a:latin typeface="+mj-lt"/>
              </a:rPr>
              <a:t>kanonikal</a:t>
            </a:r>
            <a:r>
              <a:rPr lang="en-ID" sz="2000" b="0" i="0">
                <a:solidFill>
                  <a:srgbClr val="333333"/>
                </a:solidFill>
                <a:effectLst/>
                <a:latin typeface="+mj-lt"/>
              </a:rPr>
              <a:t>.</a:t>
            </a:r>
            <a:endParaRPr lang="en-ID" sz="20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967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A8F1C-7915-ECD9-33B8-38DF28573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D349-61A5-42F1-F047-2FE1CD9C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456" y="150481"/>
            <a:ext cx="8467760" cy="708661"/>
          </a:xfrm>
        </p:spPr>
        <p:txBody>
          <a:bodyPr>
            <a:normAutofit/>
          </a:bodyPr>
          <a:lstStyle/>
          <a:p>
            <a:r>
              <a:rPr lang="en-US" sz="3200" i="0" dirty="0" err="1">
                <a:solidFill>
                  <a:srgbClr val="333333"/>
                </a:solidFill>
                <a:effectLst/>
              </a:rPr>
              <a:t>Analisis</a:t>
            </a:r>
            <a:r>
              <a:rPr lang="en-US" sz="320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3200" i="0" dirty="0" err="1">
                <a:solidFill>
                  <a:srgbClr val="333333"/>
                </a:solidFill>
                <a:effectLst/>
              </a:rPr>
              <a:t>Regresi</a:t>
            </a:r>
            <a:r>
              <a:rPr lang="en-US" sz="3200" i="0" dirty="0">
                <a:solidFill>
                  <a:srgbClr val="333333"/>
                </a:solidFill>
                <a:effectLst/>
              </a:rPr>
              <a:t> Linear </a:t>
            </a:r>
            <a:r>
              <a:rPr lang="en-US" sz="3200" i="0" dirty="0" err="1">
                <a:solidFill>
                  <a:srgbClr val="333333"/>
                </a:solidFill>
                <a:effectLst/>
              </a:rPr>
              <a:t>Berganda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0AC4-3EFF-AF76-DDAD-8D574DBA09D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650" y="859142"/>
            <a:ext cx="11109960" cy="5494046"/>
          </a:xfrm>
        </p:spPr>
        <p:txBody>
          <a:bodyPr>
            <a:noAutofit/>
          </a:bodyPr>
          <a:lstStyle/>
          <a:p>
            <a:pPr algn="just"/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dimaksud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regresi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linear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berganda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ialah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 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suatu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asosiasi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secara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bersamaan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meneliti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pengaruh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terhadap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skala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interval. Pada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dasarnya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merupakan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kepanjangan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regresi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linear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sederhana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menggunakan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syarat-syarat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harus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dipenuhi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diantaranya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ialah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:</a:t>
            </a:r>
          </a:p>
          <a:p>
            <a:pPr marL="457200" indent="-457200" algn="just">
              <a:buAutoNum type="arabicPeriod"/>
            </a:pP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Data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harus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berskala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interval.</a:t>
            </a:r>
            <a:endParaRPr lang="en-ID" sz="1400" dirty="0">
              <a:solidFill>
                <a:srgbClr val="333333"/>
              </a:solidFill>
              <a:latin typeface="+mj-lt"/>
            </a:endParaRPr>
          </a:p>
          <a:p>
            <a:pPr marL="457200" indent="-457200" algn="just">
              <a:buAutoNum type="arabicPeriod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terdiri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dua variable.</a:t>
            </a:r>
          </a:p>
          <a:p>
            <a:pPr marL="457200" indent="-457200" algn="just">
              <a:buAutoNum type="arabicPeriod"/>
            </a:pPr>
            <a:r>
              <a:rPr lang="it-IT" sz="1400" b="0" i="0" dirty="0">
                <a:solidFill>
                  <a:srgbClr val="333333"/>
                </a:solidFill>
                <a:effectLst/>
                <a:latin typeface="+mj-lt"/>
              </a:rPr>
              <a:t>Variabel tergantung terdiri dari satu variable</a:t>
            </a:r>
            <a:endParaRPr lang="en-ID" sz="1400" dirty="0">
              <a:solidFill>
                <a:srgbClr val="333333"/>
              </a:solidFill>
              <a:latin typeface="+mj-lt"/>
            </a:endParaRPr>
          </a:p>
          <a:p>
            <a:pPr marL="457200" indent="-457200" algn="just">
              <a:buAutoNum type="arabicPeriod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antar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bersifat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linier.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Artinya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mempengaruhi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Pengertian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secara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teknis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disebut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bersifat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rekursif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maksudnya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pengaruh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bersifat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searah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variable-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X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boleh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terjadi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sebaliknya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juga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saling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berpengaruh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secara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timbal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balik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1400" b="0" i="1" dirty="0">
                <a:solidFill>
                  <a:srgbClr val="333333"/>
                </a:solidFill>
                <a:effectLst/>
                <a:latin typeface="+mj-lt"/>
              </a:rPr>
              <a:t>(reciprocal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).</a:t>
            </a:r>
          </a:p>
          <a:p>
            <a:pPr marL="457200" indent="-457200" algn="just">
              <a:buAutoNum type="arabicPeriod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boleh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terjadi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multikolinieritas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Artinya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sesama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boleh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berkorelasi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terlalu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tinggi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misalnya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0,9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terlalu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rendah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misalnya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0,01.</a:t>
            </a:r>
          </a:p>
          <a:p>
            <a:pPr marL="457200" indent="-457200" algn="just">
              <a:buAutoNum type="arabicPeriod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boleh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terjadi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otokorelasi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 Akan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terjadi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otokorelasi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jika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angka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Durbin dan Watson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sebesar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&lt; 1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&gt; 3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skala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1 – 4.</a:t>
            </a:r>
          </a:p>
          <a:p>
            <a:pPr marL="457200" indent="-457200" algn="just">
              <a:buAutoNum type="arabicPeriod"/>
            </a:pP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Jika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ingin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menguji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keselarasan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model (</a:t>
            </a:r>
            <a:r>
              <a:rPr lang="en-ID" sz="1400" b="0" i="1" dirty="0">
                <a:solidFill>
                  <a:srgbClr val="333333"/>
                </a:solidFill>
                <a:effectLst/>
                <a:latin typeface="+mj-lt"/>
              </a:rPr>
              <a:t>goodness of fit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),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maka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dipergunakan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simpangan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baku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kesalahan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kriterianya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melihat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angka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1400" b="0" i="1" dirty="0">
                <a:solidFill>
                  <a:srgbClr val="333333"/>
                </a:solidFill>
                <a:effectLst/>
                <a:latin typeface="+mj-lt"/>
              </a:rPr>
              <a:t>Standard Error of Estimate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 (SEE)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dibandingkan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nilai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simpangan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baku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(</a:t>
            </a:r>
            <a:r>
              <a:rPr lang="en-ID" sz="1400" b="0" i="1" dirty="0">
                <a:solidFill>
                  <a:srgbClr val="333333"/>
                </a:solidFill>
                <a:effectLst/>
                <a:latin typeface="+mj-lt"/>
              </a:rPr>
              <a:t>Standard Deviation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). Jika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angka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1400" b="0" i="1" dirty="0">
                <a:solidFill>
                  <a:srgbClr val="333333"/>
                </a:solidFill>
                <a:effectLst/>
                <a:latin typeface="+mj-lt"/>
              </a:rPr>
              <a:t>Standard Error of Estimate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 (SEE) &lt;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simpangan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baku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(</a:t>
            </a:r>
            <a:r>
              <a:rPr lang="en-ID" sz="1400" b="0" i="1" dirty="0">
                <a:solidFill>
                  <a:srgbClr val="333333"/>
                </a:solidFill>
                <a:effectLst/>
                <a:latin typeface="+mj-lt"/>
              </a:rPr>
              <a:t>Standard Deviation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),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maka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model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dianggap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selaras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Kelayakan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model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regresi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diukur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menggunakan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nilai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signifikansi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. Model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regresi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layak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dipergunakan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jika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angka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signifikansi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kecil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0,05 (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presisi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5%)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   0,01 (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400" b="0" i="0" dirty="0" err="1">
                <a:solidFill>
                  <a:srgbClr val="333333"/>
                </a:solidFill>
                <a:effectLst/>
                <a:latin typeface="+mj-lt"/>
              </a:rPr>
              <a:t>presisi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+mj-lt"/>
              </a:rPr>
              <a:t> 1%)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224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FCEDA-A93A-62E9-95B3-66E1A9B7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63500-CD7E-F33F-39AD-ED8C6F05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276" y="173341"/>
            <a:ext cx="3734654" cy="5696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i="0" dirty="0" err="1">
                <a:solidFill>
                  <a:srgbClr val="333333"/>
                </a:solidFill>
                <a:effectLst/>
              </a:rPr>
              <a:t>Analisis</a:t>
            </a:r>
            <a:r>
              <a:rPr lang="en-US" sz="32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3200" b="1" i="0" dirty="0" err="1">
                <a:solidFill>
                  <a:srgbClr val="333333"/>
                </a:solidFill>
                <a:effectLst/>
              </a:rPr>
              <a:t>Diskriminan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CDDA1-94D8-A11E-8B1C-CF364B9EB70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51460" y="859141"/>
            <a:ext cx="11940540" cy="582551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dimaksud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diskriminan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ialah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suatu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statistik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yang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memprediksi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probabilitas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obyek-obyek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menjadi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milik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kategori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benar-benar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berbeda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terdapat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didasarkan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pada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beberapa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diskriminan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membuat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model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prediksi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keanggotaan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didasarkan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pada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karakteristik-karakteristik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diobservasi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masing-masing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kasus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Prosedur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menghasilkan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 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fungsi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diskriminan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didasarkan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pada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kombinasi-kombinasi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linier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berasal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variabel-variabel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prediktor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menghasilkan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perbedaan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paling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baik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kelompok-kelompok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dianalisis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fungsi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dibuat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sampel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kasus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bagi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keanggotaan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sudah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diketahui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Fungsi-fungsi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tersebut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diaplikasikan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kasus-kasus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baru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mempunyai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pengukuran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tetapi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mempunyai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keanggotaan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belum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diketahui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  <a:endParaRPr lang="en-ID" sz="1400" dirty="0">
              <a:solidFill>
                <a:srgbClr val="333333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Tujuan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utama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menggunakan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diskriminan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ialah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melihat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kombinasi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linier.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Artinya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mempelajari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arah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perbedaan-perbedaan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terdapat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suatu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sehingga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diketemukan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adanya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kombinasi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linier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Kombinasi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linier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terlihat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fungsi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diskriminan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yaitu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perbedaan-perbedaan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rata-rata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 Jika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menggunakan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, pada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praktiknya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peneliti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mempunyai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tugas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pokok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menurunkan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 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koefesien-koefesien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fungsi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diskriminan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(garis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lurus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).</a:t>
            </a:r>
          </a:p>
          <a:p>
            <a:pPr algn="just">
              <a:lnSpc>
                <a:spcPct val="100000"/>
              </a:lnSpc>
            </a:pPr>
            <a:r>
              <a:rPr lang="sv-SE" sz="1400" b="0" i="0" dirty="0">
                <a:solidFill>
                  <a:srgbClr val="333333"/>
                </a:solidFill>
                <a:effectLst/>
                <a:latin typeface="+mj-lt"/>
              </a:rPr>
              <a:t>Untuk menggunakan teknik analisis ini syarat-syarat yang harus dipenuhi diantaranya ialah:</a:t>
            </a:r>
            <a:endParaRPr lang="en-ID" sz="1400" dirty="0">
              <a:solidFill>
                <a:srgbClr val="333333"/>
              </a:solidFill>
              <a:latin typeface="+mj-lt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hanya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bersifat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non-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metrik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artinya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data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harus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kategorikal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berskala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nominal.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terdiri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dua variable dan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berskala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interval.</a:t>
            </a:r>
            <a:endParaRPr lang="en-ID" sz="1400" dirty="0">
              <a:solidFill>
                <a:srgbClr val="333333"/>
              </a:solidFill>
              <a:latin typeface="+mj-lt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kasus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harus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independent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prediktor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sebaiknya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mempunyai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distribusi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normal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multivariat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, dan matrices variance-covariance 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harus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sama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endParaRPr lang="en-ID" sz="1400" dirty="0">
              <a:solidFill>
                <a:srgbClr val="333333"/>
              </a:solidFill>
              <a:latin typeface="+mj-lt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Keanggotaan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diasumsikan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ekseklusif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maksudnya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satupun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kasus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termasuk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. dan </a:t>
            </a:r>
            <a:r>
              <a:rPr lang="en-ID" sz="1400" b="0" i="1" dirty="0">
                <a:solidFill>
                  <a:srgbClr val="333333"/>
                </a:solidFill>
                <a:effectLst/>
                <a:latin typeface="+mj-lt"/>
              </a:rPr>
              <a:t>exhaustive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secara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kolektif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maksudnya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kasus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merupakan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anggota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1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400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7011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9EEA-293F-F1C4-8BD8-1CF94FE10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D781-5D76-E4E5-F03C-94D3D2D6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276" y="-169559"/>
            <a:ext cx="3734654" cy="569609"/>
          </a:xfrm>
        </p:spPr>
        <p:txBody>
          <a:bodyPr>
            <a:normAutofit/>
          </a:bodyPr>
          <a:lstStyle/>
          <a:p>
            <a:pPr algn="ctr"/>
            <a:r>
              <a:rPr lang="en-US" sz="2000" b="1" i="0" dirty="0" err="1">
                <a:solidFill>
                  <a:srgbClr val="333333"/>
                </a:solidFill>
                <a:effectLst/>
              </a:rPr>
              <a:t>Analisis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333333"/>
                </a:solidFill>
                <a:effectLst/>
              </a:rPr>
              <a:t>Korelasi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1" i="0" dirty="0" err="1">
                <a:solidFill>
                  <a:srgbClr val="333333"/>
                </a:solidFill>
                <a:effectLst/>
              </a:rPr>
              <a:t>Kanonikal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19E1D-7BC2-0AE1-BF0E-52F0A755D9B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51460" y="516241"/>
            <a:ext cx="11940540" cy="582551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korelasi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kanonikal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ialah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suatu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statistik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menentukan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tingkatan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asosiasi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linear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variable,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dimana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masing-masing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terdiri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beberapa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variable.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Sebenarnya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korelasi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kanonikal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merupakan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perpanjangan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regresi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linear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berganda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berfokus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pada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variable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berskala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interval.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Fungsi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utama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ialah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melihat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linieritas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variable-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kriteria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(variable-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beberapa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berfungsi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predictor.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contoh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seorang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peneliti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ingin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mengkaji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korelasi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seperangkat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perilaku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berbelanja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kriteria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dan 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beberapa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variable 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mengenai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personalitas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predictor</a:t>
            </a:r>
          </a:p>
          <a:p>
            <a:pPr algn="just">
              <a:lnSpc>
                <a:spcPct val="100000"/>
              </a:lnSpc>
            </a:pP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Tujuan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ialah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peneliti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ingin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mengetahui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bagaimana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beberapa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karakteristik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personalitas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mempengaruhi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perilaku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berbelanja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misalnya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pembuatan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daftar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belanja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jumlah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toko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dikunjungi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frekuensi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belanja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minggu</a:t>
            </a:r>
            <a:endParaRPr lang="en-ID" dirty="0">
              <a:solidFill>
                <a:srgbClr val="333333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sv-SE" b="0" i="0" dirty="0">
                <a:solidFill>
                  <a:srgbClr val="333333"/>
                </a:solidFill>
                <a:effectLst/>
                <a:latin typeface="+mj-lt"/>
              </a:rPr>
              <a:t>Untuk menggunakan teknik analisis ini syarat-syarat yang harus dipenuhi diantaranya ialah:</a:t>
            </a:r>
            <a:endParaRPr lang="en-ID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sv-SE" b="0" i="0" dirty="0">
                <a:solidFill>
                  <a:srgbClr val="333333"/>
                </a:solidFill>
                <a:effectLst/>
                <a:latin typeface="+mj-lt"/>
              </a:rPr>
              <a:t>Variabel bebas terdiri dari lebih dari dua variable yang berskala interval.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terdiri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dua variable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berskala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interval.</a:t>
            </a:r>
            <a:endParaRPr lang="sv-SE" dirty="0">
              <a:solidFill>
                <a:srgbClr val="333333"/>
              </a:solidFill>
              <a:latin typeface="+mj-lt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antar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bersifat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linier.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Artinya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mempengaruhi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secara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searah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terhadap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misalnya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korelasi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 variable-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personalitas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sebagai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predictor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variable-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sebagai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kriteria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bersifat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searah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. Jika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nilai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personalitas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besar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maka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nilai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variable-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perilaku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berbelanja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harus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besar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juga. Jika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terjadi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personalitas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besar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bernilai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besar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sedang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nilai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variable-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perilaku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berbelanja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menjadi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mengecil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maka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hal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berlawanan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asumsi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linieritas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. 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boleh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terjadi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multikolinieritas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pada masing-masing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akan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dikorelasikan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6414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3F003-5D80-BCB9-81D6-BE1493585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9F456-833D-E665-B34C-E6CF099B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6276" y="-169559"/>
            <a:ext cx="3734654" cy="569609"/>
          </a:xfrm>
        </p:spPr>
        <p:txBody>
          <a:bodyPr>
            <a:normAutofit/>
          </a:bodyPr>
          <a:lstStyle/>
          <a:p>
            <a:pPr algn="ctr"/>
            <a:r>
              <a:rPr lang="en-US" sz="1800" b="1" i="0" dirty="0" err="1">
                <a:solidFill>
                  <a:srgbClr val="333333"/>
                </a:solidFill>
                <a:effectLst/>
              </a:rPr>
              <a:t>Analsis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800" b="1" i="0" dirty="0" err="1">
                <a:solidFill>
                  <a:srgbClr val="333333"/>
                </a:solidFill>
                <a:effectLst/>
              </a:rPr>
              <a:t>Multivariat</a:t>
            </a:r>
            <a:r>
              <a:rPr lang="en-US" sz="1800" b="1" i="0" dirty="0">
                <a:solidFill>
                  <a:srgbClr val="333333"/>
                </a:solidFill>
                <a:effectLst/>
              </a:rPr>
              <a:t> Varian (MANOVA)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A4B0-2CFE-E22D-71E8-334CCD4C863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51460" y="516241"/>
            <a:ext cx="11940540" cy="582551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Manova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mempunyai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pengertian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sebagai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suatu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statistik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menghitung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pengujian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signifikansi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perbedaan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rata-rata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secara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bersamaan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variable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. Teknik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bermanfaat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menganalisis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variable-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dua 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berskala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interval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rasio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SPSS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prosedur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 MANOVA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disebut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juga GLM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Multivariat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menghitung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regresi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varians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menggunakan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faktor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covariates.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-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faktor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membagi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populasi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kedalam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kelompok-kelompok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menggunakan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prosedur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1600" b="0" i="1" dirty="0">
                <a:solidFill>
                  <a:srgbClr val="333333"/>
                </a:solidFill>
                <a:effectLst/>
                <a:latin typeface="+mj-lt"/>
              </a:rPr>
              <a:t>general linear model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kita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melakukan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uji H0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mengenai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pengaruh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variabel-variabel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faktor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terhadap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rata-rata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berbagai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distribusi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gabungan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. Kita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meneliti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interakasi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faktor-faktor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efek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faktor-faktor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individu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lanjut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efek-efek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covariates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interaksi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antar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covariate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faktor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dimasukkan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regresi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1600" b="0" i="1" dirty="0">
                <a:solidFill>
                  <a:srgbClr val="333333"/>
                </a:solidFill>
                <a:effectLst/>
                <a:latin typeface="+mj-lt"/>
              </a:rPr>
              <a:t>predictor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dispesifikasi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sebagai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covariates</a:t>
            </a:r>
            <a:endParaRPr lang="en-ID" sz="1600" dirty="0">
              <a:solidFill>
                <a:srgbClr val="333333"/>
              </a:solidFill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Sebagai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contoh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: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Suatu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perusahaan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plastik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mengukur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tiga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ciri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khusus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filem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plastik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: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daya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tahan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sobek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kehalusan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kapasitas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. Dua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tingkat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ekstrusi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dan dua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zat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aditif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berbeda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diujicobakan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Kemudian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ketiga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karakteristik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tersebut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diukur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menggunakan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kombinasi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tingkatan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ekstrusi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jumlah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aditif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masing-masing.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Penelitian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menemukan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bahwa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tingkat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ekstrusi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jumlah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zat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aditif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masing-masing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memberikan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hasil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signifikan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tetapi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interaksi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kedua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faktor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signifikan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menggunakan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MANOVA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beberapa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persyaratan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harus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dipenuhi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ialah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:</a:t>
            </a:r>
            <a:endParaRPr lang="en-ID" sz="1600" dirty="0">
              <a:solidFill>
                <a:srgbClr val="333333"/>
              </a:solidFill>
              <a:latin typeface="+mj-lt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harus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skala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interval</a:t>
            </a: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 menggunakan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+mj-lt"/>
              </a:rPr>
              <a:t>skala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 nominal.</a:t>
            </a:r>
            <a:endParaRPr lang="en-ID" sz="1600" dirty="0">
              <a:solidFill>
                <a:srgbClr val="333333"/>
              </a:solidFill>
              <a:latin typeface="+mj-lt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, data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diambil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cara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random sample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vektor-vektor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populasi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normal  multivariate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suatu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populasi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,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matrik-matrik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variance-covariance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semua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sama</a:t>
            </a:r>
            <a:endParaRPr lang="en-ID" sz="1600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 algn="just">
              <a:lnSpc>
                <a:spcPct val="100000"/>
              </a:lnSpc>
              <a:buAutoNum type="arabicPeriod"/>
            </a:pP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menggunakan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prosedur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GLM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gunakan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prosedur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1600" b="0" i="1" dirty="0">
                <a:solidFill>
                  <a:srgbClr val="333333"/>
                </a:solidFill>
                <a:effectLst/>
                <a:latin typeface="+mj-lt"/>
              </a:rPr>
              <a:t>Explore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memeriksa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data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sebelum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melakukan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  variance.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gunakanlah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prosedur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GLM Univariate. Jika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kita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mengukur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beberapa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tergantung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sama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pada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beberapa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kesempatan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masing-masing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subyek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maka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+mj-lt"/>
              </a:rPr>
              <a:t>gunakanlah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+mj-lt"/>
              </a:rPr>
              <a:t> GLM Repeated Measures.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391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9"/>
            <a:ext cx="4078800" cy="1281112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/>
            <a:r>
              <a:rPr lang="en-US" sz="3200" kern="1200" cap="none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Analisis</a:t>
            </a: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cap="none" spc="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Univariat</a:t>
            </a:r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3200" i="1" kern="1200" cap="none" spc="0" baseline="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Univariat</a:t>
            </a:r>
            <a:r>
              <a:rPr lang="en-US" sz="3200" i="1" kern="1200" cap="none" spc="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Analysis)</a:t>
            </a:r>
            <a:endParaRPr lang="en-US" sz="32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0" y="1717681"/>
            <a:ext cx="6095993" cy="5270948"/>
          </a:xfrm>
        </p:spPr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40000"/>
              </a:lnSpc>
            </a:pPr>
            <a:r>
              <a:rPr lang="en-US" sz="1600" b="0" i="0" dirty="0" err="1">
                <a:effectLst/>
              </a:rPr>
              <a:t>Analisis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univariat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adalah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analisa</a:t>
            </a:r>
            <a:r>
              <a:rPr lang="en-US" sz="1600" b="0" i="0" dirty="0">
                <a:effectLst/>
              </a:rPr>
              <a:t> yang </a:t>
            </a:r>
            <a:r>
              <a:rPr lang="en-US" sz="1600" b="0" i="0" dirty="0" err="1">
                <a:effectLst/>
              </a:rPr>
              <a:t>dilakukan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menganalisis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tiap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variabel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dari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hasil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penelitian</a:t>
            </a:r>
            <a:r>
              <a:rPr lang="en-US" sz="1600" b="0" i="0" dirty="0">
                <a:effectLst/>
              </a:rPr>
              <a:t>. </a:t>
            </a:r>
            <a:r>
              <a:rPr lang="en-US" sz="1600" b="0" i="0" dirty="0" err="1">
                <a:effectLst/>
              </a:rPr>
              <a:t>Analisis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univariat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bertujuan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untuk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menjelaskan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atau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mendeskripsikan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karakteristik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setiap</a:t>
            </a:r>
            <a:r>
              <a:rPr lang="en-US" sz="1600" b="0" i="0" dirty="0">
                <a:effectLst/>
              </a:rPr>
              <a:t> variable </a:t>
            </a:r>
            <a:r>
              <a:rPr lang="en-US" sz="1600" b="0" i="0" dirty="0" err="1">
                <a:effectLst/>
              </a:rPr>
              <a:t>penelitian</a:t>
            </a:r>
            <a:r>
              <a:rPr lang="en-US" sz="1600" b="0" i="0" dirty="0">
                <a:effectLst/>
              </a:rPr>
              <a:t>. </a:t>
            </a:r>
            <a:r>
              <a:rPr lang="en-US" sz="1600" b="0" i="0" dirty="0" err="1">
                <a:effectLst/>
              </a:rPr>
              <a:t>Bentuk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analisis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univariat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tergantung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dari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jenis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datanya</a:t>
            </a:r>
            <a:r>
              <a:rPr lang="en-US" sz="1600" b="0" i="0" dirty="0">
                <a:effectLst/>
              </a:rPr>
              <a:t>. </a:t>
            </a:r>
            <a:r>
              <a:rPr lang="en-US" sz="1600" b="0" i="0" dirty="0" err="1">
                <a:effectLst/>
              </a:rPr>
              <a:t>Untuk</a:t>
            </a:r>
            <a:r>
              <a:rPr lang="en-US" sz="1600" b="0" i="0" dirty="0">
                <a:effectLst/>
              </a:rPr>
              <a:t> data </a:t>
            </a:r>
            <a:r>
              <a:rPr lang="en-US" sz="1600" b="0" i="0" dirty="0" err="1">
                <a:effectLst/>
              </a:rPr>
              <a:t>numerik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digunakan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nilai</a:t>
            </a:r>
            <a:r>
              <a:rPr lang="en-US" sz="1600" b="0" i="0" dirty="0">
                <a:effectLst/>
              </a:rPr>
              <a:t> mean </a:t>
            </a:r>
            <a:r>
              <a:rPr lang="en-US" sz="1600" b="0" i="0" dirty="0" err="1">
                <a:effectLst/>
              </a:rPr>
              <a:t>atau</a:t>
            </a:r>
            <a:r>
              <a:rPr lang="en-US" sz="1600" b="0" i="0" dirty="0">
                <a:effectLst/>
              </a:rPr>
              <a:t> rata-rata, median dan </a:t>
            </a:r>
            <a:r>
              <a:rPr lang="en-US" sz="1600" b="0" i="0" dirty="0" err="1">
                <a:effectLst/>
              </a:rPr>
              <a:t>standar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deviasi</a:t>
            </a:r>
            <a:r>
              <a:rPr lang="en-US" sz="1600" b="0" i="0" dirty="0">
                <a:effectLst/>
              </a:rPr>
              <a:t>. Pada </a:t>
            </a:r>
            <a:r>
              <a:rPr lang="en-US" sz="1600" b="0" i="0" dirty="0" err="1">
                <a:effectLst/>
              </a:rPr>
              <a:t>umumnya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dalam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analisis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ini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hanya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menghasilkan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distribusi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frekuensi</a:t>
            </a:r>
            <a:r>
              <a:rPr lang="en-US" sz="1600" b="0" i="0" dirty="0">
                <a:effectLst/>
              </a:rPr>
              <a:t> dan </a:t>
            </a:r>
            <a:r>
              <a:rPr lang="en-US" sz="1600" b="0" i="0" dirty="0" err="1">
                <a:effectLst/>
              </a:rPr>
              <a:t>persentase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dari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tiap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variabel</a:t>
            </a:r>
            <a:r>
              <a:rPr lang="en-US" sz="1600" b="0" i="0" dirty="0">
                <a:effectLst/>
              </a:rPr>
              <a:t>. </a:t>
            </a:r>
            <a:r>
              <a:rPr lang="en-US" sz="1600" b="0" i="0" dirty="0" err="1">
                <a:effectLst/>
              </a:rPr>
              <a:t>Misalnya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distribusi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frekuensi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responden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berdasarkan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umur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jenis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kelamin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tingkat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pendidikan</a:t>
            </a:r>
            <a:r>
              <a:rPr lang="en-US" sz="1600" b="0" i="0" dirty="0">
                <a:effectLst/>
              </a:rPr>
              <a:t> dan </a:t>
            </a:r>
            <a:r>
              <a:rPr lang="en-US" sz="1600" b="0" i="0" dirty="0" err="1">
                <a:effectLst/>
              </a:rPr>
              <a:t>sebagainya</a:t>
            </a:r>
            <a:r>
              <a:rPr lang="en-US" sz="1600" b="0" i="0" dirty="0">
                <a:effectLst/>
              </a:rPr>
              <a:t>. </a:t>
            </a:r>
            <a:r>
              <a:rPr lang="en-US" sz="1600" b="0" i="0" dirty="0" err="1">
                <a:effectLst/>
              </a:rPr>
              <a:t>Demikian</a:t>
            </a:r>
            <a:r>
              <a:rPr lang="en-US" sz="1600" b="0" i="0" dirty="0">
                <a:effectLst/>
              </a:rPr>
              <a:t> juga </a:t>
            </a:r>
            <a:r>
              <a:rPr lang="en-US" sz="1600" b="0" i="0" dirty="0" err="1">
                <a:effectLst/>
              </a:rPr>
              <a:t>penyebaran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penyakit-penyakit</a:t>
            </a:r>
            <a:r>
              <a:rPr lang="en-US" sz="1600" b="0" i="0" dirty="0">
                <a:effectLst/>
              </a:rPr>
              <a:t> yang </a:t>
            </a:r>
            <a:r>
              <a:rPr lang="en-US" sz="1600" b="0" i="0" dirty="0" err="1">
                <a:effectLst/>
              </a:rPr>
              <a:t>ada</a:t>
            </a:r>
            <a:r>
              <a:rPr lang="en-US" sz="1600" b="0" i="0" dirty="0">
                <a:effectLst/>
              </a:rPr>
              <a:t> di </a:t>
            </a:r>
            <a:r>
              <a:rPr lang="en-US" sz="1600" b="0" i="0" dirty="0" err="1">
                <a:effectLst/>
              </a:rPr>
              <a:t>daerahtertentu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distribusi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pemakaian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jenis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kontrasepsi</a:t>
            </a:r>
            <a:r>
              <a:rPr lang="en-US" sz="1600" b="0" i="0" dirty="0">
                <a:effectLst/>
              </a:rPr>
              <a:t>, </a:t>
            </a:r>
            <a:r>
              <a:rPr lang="en-US" sz="1600" b="0" i="0" dirty="0" err="1">
                <a:effectLst/>
              </a:rPr>
              <a:t>distribusi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kasus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malnutrisi</a:t>
            </a:r>
            <a:r>
              <a:rPr lang="en-US" sz="1600" b="0" i="0" dirty="0">
                <a:effectLst/>
              </a:rPr>
              <a:t> pada </a:t>
            </a:r>
            <a:r>
              <a:rPr lang="en-US" sz="1600" b="0" i="0" dirty="0" err="1">
                <a:effectLst/>
              </a:rPr>
              <a:t>anak</a:t>
            </a:r>
            <a:r>
              <a:rPr lang="en-US" sz="1600" b="0" i="0" dirty="0">
                <a:effectLst/>
              </a:rPr>
              <a:t> </a:t>
            </a:r>
            <a:r>
              <a:rPr lang="en-US" sz="1600" b="0" i="0" dirty="0" err="1">
                <a:effectLst/>
              </a:rPr>
              <a:t>balita</a:t>
            </a:r>
            <a:r>
              <a:rPr lang="en-US" sz="1600" b="0" i="0" dirty="0">
                <a:effectLst/>
              </a:rPr>
              <a:t>, dan </a:t>
            </a:r>
            <a:r>
              <a:rPr lang="en-US" sz="1600" b="0" i="0" dirty="0" err="1">
                <a:effectLst/>
              </a:rPr>
              <a:t>sebagainya</a:t>
            </a:r>
            <a:r>
              <a:rPr lang="en-US" sz="1600" b="0" i="0" dirty="0">
                <a:effectLst/>
              </a:rPr>
              <a:t>.</a:t>
            </a:r>
          </a:p>
          <a:p>
            <a:pPr algn="just">
              <a:lnSpc>
                <a:spcPct val="140000"/>
              </a:lnSpc>
            </a:pPr>
            <a:endParaRPr lang="en-US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D53743-8CDD-A912-1E97-F23ABEB71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594326"/>
              </p:ext>
            </p:extLst>
          </p:nvPr>
        </p:nvGraphicFramePr>
        <p:xfrm>
          <a:off x="7123201" y="2008191"/>
          <a:ext cx="4527813" cy="21936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92978">
                  <a:extLst>
                    <a:ext uri="{9D8B030D-6E8A-4147-A177-3AD203B41FA5}">
                      <a16:colId xmlns:a16="http://schemas.microsoft.com/office/drawing/2014/main" val="3403693557"/>
                    </a:ext>
                  </a:extLst>
                </a:gridCol>
                <a:gridCol w="1031130">
                  <a:extLst>
                    <a:ext uri="{9D8B030D-6E8A-4147-A177-3AD203B41FA5}">
                      <a16:colId xmlns:a16="http://schemas.microsoft.com/office/drawing/2014/main" val="3753602204"/>
                    </a:ext>
                  </a:extLst>
                </a:gridCol>
                <a:gridCol w="1303705">
                  <a:extLst>
                    <a:ext uri="{9D8B030D-6E8A-4147-A177-3AD203B41FA5}">
                      <a16:colId xmlns:a16="http://schemas.microsoft.com/office/drawing/2014/main" val="1733640140"/>
                    </a:ext>
                  </a:extLst>
                </a:gridCol>
              </a:tblGrid>
              <a:tr h="619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Kepatuhan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276292" marT="65014" marB="216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276292" marT="65014" marB="216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276292" marT="65014" marB="216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421557"/>
                  </a:ext>
                </a:extLst>
              </a:tr>
              <a:tr h="954509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Patuh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just" fontAlgn="t"/>
                      <a:r>
                        <a:rPr lang="en-US" sz="20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Tidak</a:t>
                      </a:r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2000" b="0" i="0" u="none" strike="noStrike" cap="none" spc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patuh</a:t>
                      </a:r>
                      <a:endParaRPr lang="en-US" sz="2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276292" marT="65014" marB="216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148</a:t>
                      </a:r>
                    </a:p>
                    <a:p>
                      <a:pPr algn="just" fontAlgn="t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131</a:t>
                      </a:r>
                    </a:p>
                  </a:txBody>
                  <a:tcPr marL="0" marR="276292" marT="65014" marB="216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60,8</a:t>
                      </a:r>
                    </a:p>
                    <a:p>
                      <a:pPr algn="just" fontAlgn="t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39,2</a:t>
                      </a:r>
                    </a:p>
                  </a:txBody>
                  <a:tcPr marL="0" marR="276292" marT="65014" marB="216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68540"/>
                  </a:ext>
                </a:extLst>
              </a:tr>
              <a:tr h="619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0" marR="276292" marT="65014" marB="216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279</a:t>
                      </a:r>
                    </a:p>
                  </a:txBody>
                  <a:tcPr marL="0" marR="276292" marT="65014" marB="216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100,0</a:t>
                      </a:r>
                    </a:p>
                  </a:txBody>
                  <a:tcPr marL="0" marR="276292" marT="65014" marB="21671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38192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B8AC37C-6961-F5DB-2E14-2A0ED92DBED2}"/>
              </a:ext>
            </a:extLst>
          </p:cNvPr>
          <p:cNvSpPr/>
          <p:nvPr/>
        </p:nvSpPr>
        <p:spPr>
          <a:xfrm>
            <a:off x="7123201" y="4637314"/>
            <a:ext cx="4491855" cy="15727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Responden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patuh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berobat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TB di wilayah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kerja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Puskesmas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Pasar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Minggu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(60,8%)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dibanding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patuh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berobat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(39,2%)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61857-3417-607B-7557-729D8B4A0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1C7F-F07C-A0A1-DA1C-6049BF457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636" y="400049"/>
            <a:ext cx="8467760" cy="708661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</a:rPr>
              <a:t>Analisis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Interdependensi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DD6C-BD2A-2365-A1FE-51338B9FED2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157636" y="1997132"/>
            <a:ext cx="8580974" cy="4356056"/>
          </a:xfrm>
        </p:spPr>
        <p:txBody>
          <a:bodyPr>
            <a:normAutofit/>
          </a:bodyPr>
          <a:lstStyle/>
          <a:p>
            <a:pPr algn="just"/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Pada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bagian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interdependensi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terdapat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tiga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meliputi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faktor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kluster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, dan multidimensional scaling</a:t>
            </a:r>
          </a:p>
          <a:p>
            <a:pPr marL="457200" indent="-457200" algn="just">
              <a:buAutoNum type="arabicPeriod"/>
            </a:pP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Faktor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(</a:t>
            </a:r>
            <a:r>
              <a:rPr lang="en-ID" sz="2000" i="1" dirty="0">
                <a:solidFill>
                  <a:srgbClr val="333333"/>
                </a:solidFill>
                <a:effectLst/>
                <a:latin typeface="+mj-lt"/>
              </a:rPr>
              <a:t>Factor Analysis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)</a:t>
            </a:r>
            <a:endParaRPr lang="en-ID" sz="2000" dirty="0">
              <a:solidFill>
                <a:srgbClr val="333333"/>
              </a:solidFill>
              <a:latin typeface="+mj-lt"/>
            </a:endParaRPr>
          </a:p>
          <a:p>
            <a:pPr marL="457200" indent="-457200" algn="just">
              <a:buAutoNum type="arabicPeriod"/>
            </a:pP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000" i="0" dirty="0" err="1">
                <a:solidFill>
                  <a:srgbClr val="333333"/>
                </a:solidFill>
                <a:effectLst/>
                <a:latin typeface="+mj-lt"/>
              </a:rPr>
              <a:t>Kluster</a:t>
            </a: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 (cluster analysis)</a:t>
            </a:r>
          </a:p>
          <a:p>
            <a:pPr marL="457200" indent="-457200" algn="just">
              <a:buAutoNum type="arabicPeriod"/>
            </a:pPr>
            <a:r>
              <a:rPr lang="en-ID" sz="2000" i="0" dirty="0">
                <a:solidFill>
                  <a:srgbClr val="333333"/>
                </a:solidFill>
                <a:effectLst/>
                <a:latin typeface="+mj-lt"/>
              </a:rPr>
              <a:t>Skala Multidimensional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1181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23B34-43A1-7BF0-695F-589E2948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D406-27FE-5AA2-CB1A-A048E886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333" y="597197"/>
            <a:ext cx="4603334" cy="569609"/>
          </a:xfrm>
        </p:spPr>
        <p:txBody>
          <a:bodyPr>
            <a:noAutofit/>
          </a:bodyPr>
          <a:lstStyle/>
          <a:p>
            <a:pPr algn="just"/>
            <a:r>
              <a:rPr lang="en-ID" sz="280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80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800" i="0" dirty="0" err="1">
                <a:solidFill>
                  <a:srgbClr val="333333"/>
                </a:solidFill>
                <a:effectLst/>
                <a:latin typeface="+mj-lt"/>
              </a:rPr>
              <a:t>Faktor</a:t>
            </a:r>
            <a:r>
              <a:rPr lang="en-ID" sz="2800" i="0" dirty="0">
                <a:solidFill>
                  <a:srgbClr val="333333"/>
                </a:solidFill>
                <a:effectLst/>
                <a:latin typeface="+mj-lt"/>
              </a:rPr>
              <a:t> (</a:t>
            </a:r>
            <a:r>
              <a:rPr lang="en-ID" sz="2800" i="1" dirty="0">
                <a:solidFill>
                  <a:srgbClr val="333333"/>
                </a:solidFill>
                <a:effectLst/>
                <a:latin typeface="+mj-lt"/>
              </a:rPr>
              <a:t>Factor Analysis</a:t>
            </a:r>
            <a:r>
              <a:rPr lang="en-ID" sz="2800" i="0" dirty="0">
                <a:solidFill>
                  <a:srgbClr val="333333"/>
                </a:solidFill>
                <a:effectLst/>
                <a:latin typeface="+mj-lt"/>
              </a:rPr>
              <a:t>)</a:t>
            </a:r>
            <a:endParaRPr lang="en-ID" sz="2800" dirty="0">
              <a:solidFill>
                <a:srgbClr val="333333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7937-5A3A-4021-8B3C-B9976E6078A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74520" y="2000250"/>
            <a:ext cx="9349740" cy="4341508"/>
          </a:xfrm>
        </p:spPr>
        <p:txBody>
          <a:bodyPr>
            <a:noAutofit/>
          </a:bodyPr>
          <a:lstStyle/>
          <a:p>
            <a:pPr algn="just"/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faktor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merupakan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salah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saling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ketergantungan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yakni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perhitungan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tertentu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bertujuan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mengurangi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jumlah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sampai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pada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jumlah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diolah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memiliki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karakteristik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pengukuran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tumpang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tindih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  <a:endParaRPr lang="en-ID" sz="24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7568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B2CF0-DE95-2DF3-C98F-6CB47BD15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CD25-A846-E4A3-CFE2-26E1A00BC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333" y="597197"/>
            <a:ext cx="4603334" cy="569609"/>
          </a:xfrm>
        </p:spPr>
        <p:txBody>
          <a:bodyPr>
            <a:noAutofit/>
          </a:bodyPr>
          <a:lstStyle/>
          <a:p>
            <a:pPr algn="just"/>
            <a:r>
              <a:rPr lang="en-ID" sz="2400" b="1" i="0" dirty="0" err="1">
                <a:solidFill>
                  <a:srgbClr val="333333"/>
                </a:solidFill>
                <a:effectLst/>
              </a:rPr>
              <a:t>Analisis</a:t>
            </a:r>
            <a:r>
              <a:rPr lang="en-ID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ID" sz="2400" b="1" i="0" dirty="0" err="1">
                <a:solidFill>
                  <a:srgbClr val="333333"/>
                </a:solidFill>
                <a:effectLst/>
              </a:rPr>
              <a:t>Kluster</a:t>
            </a:r>
            <a:r>
              <a:rPr lang="en-ID" sz="2400" b="1" i="0" dirty="0">
                <a:solidFill>
                  <a:srgbClr val="333333"/>
                </a:solidFill>
                <a:effectLst/>
              </a:rPr>
              <a:t> (cluster analysis)</a:t>
            </a:r>
            <a:endParaRPr lang="en-ID" sz="2400" dirty="0">
              <a:solidFill>
                <a:srgbClr val="3333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4AA1B-D4F8-8694-AE8B-8FACF58EF49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74520" y="2000250"/>
            <a:ext cx="9349740" cy="4341508"/>
          </a:xfrm>
        </p:spPr>
        <p:txBody>
          <a:bodyPr>
            <a:noAutofit/>
          </a:bodyPr>
          <a:lstStyle/>
          <a:p>
            <a:pPr algn="just"/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Adalah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serangkaian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mengelompokkan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obyek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orang yang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sejenis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. Pla-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pola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suatu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kluster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akan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memiliki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kesamaan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ciri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/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sifat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daripada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pola-pola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anggota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klusteryang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 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lainnya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kluster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mengkalsifikasikan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objek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sehingga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setiap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objek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yang paling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dekatkesamaannya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objek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lain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berada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kluster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sama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  <a:endParaRPr lang="en-ID" sz="24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7068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9720F-F29C-1DC2-530C-309F02AF1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62CD-10E5-650E-0B5A-57B659EE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333" y="597197"/>
            <a:ext cx="4603334" cy="569609"/>
          </a:xfrm>
        </p:spPr>
        <p:txBody>
          <a:bodyPr>
            <a:noAutofit/>
          </a:bodyPr>
          <a:lstStyle/>
          <a:p>
            <a:pPr algn="just"/>
            <a:r>
              <a:rPr lang="en-ID" sz="2800" b="1" i="0" dirty="0">
                <a:solidFill>
                  <a:srgbClr val="333333"/>
                </a:solidFill>
                <a:effectLst/>
              </a:rPr>
              <a:t>Skala Multidimensional</a:t>
            </a:r>
            <a:endParaRPr lang="en-ID" sz="2800" dirty="0">
              <a:solidFill>
                <a:srgbClr val="33333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A46F-1071-001E-939D-49FDC3F8206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74520" y="2000250"/>
            <a:ext cx="9349740" cy="4341508"/>
          </a:xfrm>
        </p:spPr>
        <p:txBody>
          <a:bodyPr>
            <a:noAutofit/>
          </a:bodyPr>
          <a:lstStyle/>
          <a:p>
            <a:pPr algn="just"/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Skala multidimensional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menghasilkan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deskripsi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khusus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persepsi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narasumber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tentang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sebuah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produk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jasa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objek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pengamatan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lain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peta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persepsi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  <a:endParaRPr lang="en-ID" sz="2400" dirty="0">
              <a:solidFill>
                <a:srgbClr val="333333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1180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 err="1"/>
              <a:t>Terimakasih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EBB71-C78A-8615-9B7C-C3A182083F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4160-6B32-6E4A-037F-8BC6B80D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38" y="966107"/>
            <a:ext cx="11104724" cy="634094"/>
          </a:xfrm>
        </p:spPr>
        <p:txBody>
          <a:bodyPr>
            <a:normAutofit fontScale="90000"/>
          </a:bodyPr>
          <a:lstStyle/>
          <a:p>
            <a:r>
              <a:rPr lang="en-ID" b="1" i="0" dirty="0" err="1">
                <a:solidFill>
                  <a:srgbClr val="333333"/>
                </a:solidFill>
                <a:effectLst/>
              </a:rPr>
              <a:t>Analisis</a:t>
            </a:r>
            <a:r>
              <a:rPr lang="en-ID" b="1" i="0" dirty="0">
                <a:solidFill>
                  <a:srgbClr val="333333"/>
                </a:solidFill>
                <a:effectLst/>
              </a:rPr>
              <a:t> Dua </a:t>
            </a:r>
            <a:r>
              <a:rPr lang="en-ID" b="1" i="0" dirty="0" err="1">
                <a:solidFill>
                  <a:srgbClr val="333333"/>
                </a:solidFill>
                <a:effectLst/>
              </a:rPr>
              <a:t>Variabel</a:t>
            </a:r>
            <a:r>
              <a:rPr lang="en-ID" b="1" i="0" dirty="0">
                <a:solidFill>
                  <a:srgbClr val="333333"/>
                </a:solidFill>
                <a:effectLst/>
              </a:rPr>
              <a:t> (</a:t>
            </a:r>
            <a:r>
              <a:rPr lang="en-ID" b="1" i="1" dirty="0" err="1">
                <a:solidFill>
                  <a:srgbClr val="333333"/>
                </a:solidFill>
                <a:effectLst/>
              </a:rPr>
              <a:t>Bivariat</a:t>
            </a:r>
            <a:r>
              <a:rPr lang="en-ID" b="1" i="1" dirty="0">
                <a:solidFill>
                  <a:srgbClr val="333333"/>
                </a:solidFill>
                <a:effectLst/>
              </a:rPr>
              <a:t> Analysis</a:t>
            </a:r>
            <a:r>
              <a:rPr lang="en-ID" b="1" i="0" dirty="0">
                <a:solidFill>
                  <a:srgbClr val="333333"/>
                </a:solidFill>
                <a:effectLst/>
              </a:rPr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3CF27-3244-3771-5CEE-E0D01C9A707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1997132"/>
            <a:ext cx="11104724" cy="4545182"/>
          </a:xfrm>
        </p:spPr>
        <p:txBody>
          <a:bodyPr>
            <a:normAutofit/>
          </a:bodyPr>
          <a:lstStyle/>
          <a:p>
            <a:pPr algn="just"/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Apabila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telah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dilakukan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univariat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hasilnya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diketahui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karakteristik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distribusi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setiap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dilanjutkan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anlisis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bivariat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bivariat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dilakukan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terhadap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dua variable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diduga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berkorelasi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bivariat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dilakukan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beberapa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tahap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lain: </a:t>
            </a:r>
          </a:p>
          <a:p>
            <a:pPr marL="342900" indent="-342900" algn="just"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proporsi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presentase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membandingkan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distribusi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silang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bersangkutan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hasil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uji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statistik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(chi square, z test, t test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sebagainya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).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Melihat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hasil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uji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statistik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disimpulkan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adanya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bermakna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bermakna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. Dari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hasil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uji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statistik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ini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terjadi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misalnya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persentase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tetapi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secara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statistik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tersebut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bermakna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  <a:endParaRPr lang="en-ID" dirty="0">
              <a:solidFill>
                <a:srgbClr val="333333"/>
              </a:solidFill>
              <a:latin typeface="+mj-lt"/>
            </a:endParaRPr>
          </a:p>
          <a:p>
            <a:pPr marL="342900" indent="-342900" algn="just"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Analisis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keeratan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melihat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Odd Ratio (OR).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Besar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kecilnya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nilai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OR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menunjukkan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besarnya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keeratan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hubungan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variabel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diuji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.</a:t>
            </a:r>
          </a:p>
          <a:p>
            <a:pPr algn="just"/>
            <a:endParaRPr lang="en-ID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801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7360C-C9BF-C3B6-C519-592F8EA2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9" y="531814"/>
            <a:ext cx="9414320" cy="1078696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2400" b="1" i="0" dirty="0" err="1">
                <a:solidFill>
                  <a:srgbClr val="333333"/>
                </a:solidFill>
                <a:effectLst/>
              </a:rPr>
              <a:t>Distribusi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Responden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Berdasarkan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Umur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dan 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Kepatuhan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 </a:t>
            </a:r>
            <a:r>
              <a:rPr lang="en-US" sz="2400" b="1" i="0" dirty="0" err="1">
                <a:solidFill>
                  <a:srgbClr val="333333"/>
                </a:solidFill>
                <a:effectLst/>
              </a:rPr>
              <a:t>Berobat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 TB</a:t>
            </a:r>
            <a:endParaRPr lang="en-US" sz="24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CE9162-6627-91CE-4007-AF7E389D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21827"/>
              </p:ext>
            </p:extLst>
          </p:nvPr>
        </p:nvGraphicFramePr>
        <p:xfrm>
          <a:off x="541162" y="1607143"/>
          <a:ext cx="11109676" cy="28805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42909">
                  <a:extLst>
                    <a:ext uri="{9D8B030D-6E8A-4147-A177-3AD203B41FA5}">
                      <a16:colId xmlns:a16="http://schemas.microsoft.com/office/drawing/2014/main" val="1399452130"/>
                    </a:ext>
                  </a:extLst>
                </a:gridCol>
                <a:gridCol w="1973959">
                  <a:extLst>
                    <a:ext uri="{9D8B030D-6E8A-4147-A177-3AD203B41FA5}">
                      <a16:colId xmlns:a16="http://schemas.microsoft.com/office/drawing/2014/main" val="1274064016"/>
                    </a:ext>
                  </a:extLst>
                </a:gridCol>
                <a:gridCol w="1973959">
                  <a:extLst>
                    <a:ext uri="{9D8B030D-6E8A-4147-A177-3AD203B41FA5}">
                      <a16:colId xmlns:a16="http://schemas.microsoft.com/office/drawing/2014/main" val="1873227376"/>
                    </a:ext>
                  </a:extLst>
                </a:gridCol>
                <a:gridCol w="1973959">
                  <a:extLst>
                    <a:ext uri="{9D8B030D-6E8A-4147-A177-3AD203B41FA5}">
                      <a16:colId xmlns:a16="http://schemas.microsoft.com/office/drawing/2014/main" val="1815332121"/>
                    </a:ext>
                  </a:extLst>
                </a:gridCol>
                <a:gridCol w="1667140">
                  <a:extLst>
                    <a:ext uri="{9D8B030D-6E8A-4147-A177-3AD203B41FA5}">
                      <a16:colId xmlns:a16="http://schemas.microsoft.com/office/drawing/2014/main" val="3796077379"/>
                    </a:ext>
                  </a:extLst>
                </a:gridCol>
                <a:gridCol w="1777750">
                  <a:extLst>
                    <a:ext uri="{9D8B030D-6E8A-4147-A177-3AD203B41FA5}">
                      <a16:colId xmlns:a16="http://schemas.microsoft.com/office/drawing/2014/main" val="2075701159"/>
                    </a:ext>
                  </a:extLst>
                </a:gridCol>
              </a:tblGrid>
              <a:tr h="500253">
                <a:tc rowSpan="2">
                  <a:txBody>
                    <a:bodyPr/>
                    <a:lstStyle/>
                    <a:p>
                      <a:pPr algn="just"/>
                      <a:r>
                        <a:rPr lang="en-ID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Umur</a:t>
                      </a:r>
                      <a:endParaRPr lang="en-ID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ID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Kepatuhan</a:t>
                      </a:r>
                      <a:endParaRPr lang="en-ID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just"/>
                      <a:b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 value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OR 95%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71044"/>
                  </a:ext>
                </a:extLst>
              </a:tr>
              <a:tr h="500253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Tak patuh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Patuh</a:t>
                      </a:r>
                      <a:endParaRPr lang="en-ID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546805"/>
                  </a:ext>
                </a:extLst>
              </a:tr>
              <a:tr h="1159926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Dewasa Md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just"/>
                      <a:b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Dewasa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7(20,0%)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just"/>
                      <a:b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24(54,0%)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28 (80%)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just"/>
                      <a:b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20(45,5%)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35 (100%)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just"/>
                      <a:b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44(100%)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en-ID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endParaRPr lang="en-ID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ID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0,004</a:t>
                      </a:r>
                      <a:endParaRPr lang="en-ID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en-ID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endParaRPr lang="en-ID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ID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3,08</a:t>
                      </a:r>
                      <a:endParaRPr lang="en-ID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058408"/>
                  </a:ext>
                </a:extLst>
              </a:tr>
              <a:tr h="720144"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31 (39,2%)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48(60,8%)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79 (100%)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en-ID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endParaRPr lang="en-ID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br>
                        <a:rPr lang="en-ID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</a:br>
                      <a:endParaRPr lang="en-ID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</a:endParaRPr>
                    </a:p>
                  </a:txBody>
                  <a:tcPr marL="206148" marR="123689" marT="123689" marB="123689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647754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AF4C3AF4-2B41-CD05-B96F-C8BCBE4927D1}"/>
              </a:ext>
            </a:extLst>
          </p:cNvPr>
          <p:cNvSpPr txBox="1">
            <a:spLocks/>
          </p:cNvSpPr>
          <p:nvPr/>
        </p:nvSpPr>
        <p:spPr>
          <a:xfrm>
            <a:off x="541161" y="4789714"/>
            <a:ext cx="11109677" cy="161326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Dari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tabel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di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atas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menunjukkan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bahwa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responden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berumur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dewasa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muda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lebih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patuh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berobat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TB (80%)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dibandingkan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responden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dewasa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(45,8%).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Sehingga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secara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presentase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dapat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disimpulkan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bahwa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hubungan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antara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umur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kepatuhan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berobat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Hasil uji statistic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menunjukkan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bahwa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nilai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p&lt; 0,005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hal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ini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terbukti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bahwa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umur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berhubungan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secara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bermakna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kepatuhan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berobat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Dari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analisis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keeratan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hubungan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menunjukkan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nilai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ODD Ratio (OR) 3,08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berarti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bahwa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responden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berumur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dewasa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muda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mempunyai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peluang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3,08 kali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patuh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berobat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dibandingkan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dengan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responden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berumur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lebih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tua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252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D29A2-7B1B-3A2D-4271-515F472B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 b="0" i="0" dirty="0">
                <a:effectLst/>
              </a:rPr>
              <a:t>Uji </a:t>
            </a:r>
            <a:r>
              <a:rPr lang="en-US" sz="3700" b="0" i="0" dirty="0" err="1">
                <a:effectLst/>
              </a:rPr>
              <a:t>statistik</a:t>
            </a:r>
            <a:r>
              <a:rPr lang="en-US" sz="3700" b="0" i="0" dirty="0">
                <a:effectLst/>
              </a:rPr>
              <a:t> yang </a:t>
            </a:r>
            <a:r>
              <a:rPr lang="en-US" sz="3700" b="0" i="0" dirty="0" err="1">
                <a:effectLst/>
              </a:rPr>
              <a:t>dipakai</a:t>
            </a:r>
            <a:r>
              <a:rPr lang="en-US" sz="3700" b="0" i="0" dirty="0">
                <a:effectLst/>
              </a:rPr>
              <a:t> pada </a:t>
            </a:r>
            <a:r>
              <a:rPr lang="en-US" sz="3700" b="0" i="0" dirty="0" err="1">
                <a:effectLst/>
              </a:rPr>
              <a:t>analisis</a:t>
            </a:r>
            <a:r>
              <a:rPr lang="en-US" sz="3700" b="0" i="0" dirty="0">
                <a:effectLst/>
              </a:rPr>
              <a:t> </a:t>
            </a:r>
            <a:r>
              <a:rPr lang="en-US" sz="3700" b="0" i="0" dirty="0" err="1">
                <a:effectLst/>
              </a:rPr>
              <a:t>bivariat</a:t>
            </a:r>
            <a:endParaRPr lang="en-US" sz="37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B889C7-B982-575C-BEAE-35FFC4E7C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68984"/>
              </p:ext>
            </p:extLst>
          </p:nvPr>
        </p:nvGraphicFramePr>
        <p:xfrm>
          <a:off x="996074" y="2843211"/>
          <a:ext cx="10200206" cy="3474791"/>
        </p:xfrm>
        <a:graphic>
          <a:graphicData uri="http://schemas.openxmlformats.org/drawingml/2006/table">
            <a:tbl>
              <a:tblPr>
                <a:solidFill>
                  <a:schemeClr val="bg1">
                    <a:lumMod val="95000"/>
                  </a:schemeClr>
                </a:solidFill>
              </a:tblPr>
              <a:tblGrid>
                <a:gridCol w="3209723">
                  <a:extLst>
                    <a:ext uri="{9D8B030D-6E8A-4147-A177-3AD203B41FA5}">
                      <a16:colId xmlns:a16="http://schemas.microsoft.com/office/drawing/2014/main" val="4135689257"/>
                    </a:ext>
                  </a:extLst>
                </a:gridCol>
                <a:gridCol w="3357805">
                  <a:extLst>
                    <a:ext uri="{9D8B030D-6E8A-4147-A177-3AD203B41FA5}">
                      <a16:colId xmlns:a16="http://schemas.microsoft.com/office/drawing/2014/main" val="1558971671"/>
                    </a:ext>
                  </a:extLst>
                </a:gridCol>
                <a:gridCol w="3632678">
                  <a:extLst>
                    <a:ext uri="{9D8B030D-6E8A-4147-A177-3AD203B41FA5}">
                      <a16:colId xmlns:a16="http://schemas.microsoft.com/office/drawing/2014/main" val="3116975138"/>
                    </a:ext>
                  </a:extLst>
                </a:gridCol>
              </a:tblGrid>
              <a:tr h="583879"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Variabel I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687" marR="106807" marT="28482" marB="21361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Variabel II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687" marR="106807" marT="28482" marB="213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Uji Statistik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687" marR="106807" marT="28482" marB="213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536446"/>
                  </a:ext>
                </a:extLst>
              </a:tr>
              <a:tr h="1153516"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kategorik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687" marR="106807" marT="28482" marB="21361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Kategorik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687" marR="106807" marT="28482" marB="213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Chi square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b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687" marR="106807" marT="28482" marB="213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818172"/>
                  </a:ext>
                </a:extLst>
              </a:tr>
              <a:tr h="868698"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kategorik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687" marR="106807" marT="28482" marB="21361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Numeric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687" marR="106807" marT="28482" marB="213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Uji T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Anova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687" marR="106807" marT="28482" marB="213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885703"/>
                  </a:ext>
                </a:extLst>
              </a:tr>
              <a:tr h="868698"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numerik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687" marR="106807" marT="28482" marB="213614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Numeric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687" marR="106807" marT="28482" marB="213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Korelasi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Regresi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9687" marR="106807" marT="28482" marB="21361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995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0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F91C-F178-CBFE-C046-86689A31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4" y="400049"/>
            <a:ext cx="11104724" cy="666751"/>
          </a:xfrm>
        </p:spPr>
        <p:txBody>
          <a:bodyPr/>
          <a:lstStyle/>
          <a:p>
            <a:r>
              <a:rPr lang="en-ID" sz="1800" i="0" dirty="0">
                <a:solidFill>
                  <a:srgbClr val="333333"/>
                </a:solidFill>
                <a:effectLst/>
              </a:rPr>
              <a:t> </a:t>
            </a:r>
            <a:r>
              <a:rPr lang="en-ID" i="0" dirty="0">
                <a:solidFill>
                  <a:srgbClr val="333333"/>
                </a:solidFill>
                <a:effectLst/>
              </a:rPr>
              <a:t>Chi Square ( chi </a:t>
            </a:r>
            <a:r>
              <a:rPr lang="en-ID" i="0" dirty="0" err="1">
                <a:solidFill>
                  <a:srgbClr val="333333"/>
                </a:solidFill>
                <a:effectLst/>
              </a:rPr>
              <a:t>kuadrat</a:t>
            </a:r>
            <a:r>
              <a:rPr lang="en-ID" i="0" dirty="0">
                <a:solidFill>
                  <a:srgbClr val="333333"/>
                </a:solidFill>
                <a:effectLst/>
              </a:rPr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F900A-8776-2B4B-903E-0DC0441EAB0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1997131"/>
            <a:ext cx="11003350" cy="4460819"/>
          </a:xfrm>
        </p:spPr>
        <p:txBody>
          <a:bodyPr>
            <a:normAutofit/>
          </a:bodyPr>
          <a:lstStyle/>
          <a:p>
            <a:pPr algn="just"/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Adalah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suatu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teknik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statistik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memungkinkan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penyelidikan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menilai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probabilitas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memperoleh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perbedaan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frekuensi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nyata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(yang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diobservasi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frekuensi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diharapkan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kategori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–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kategori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tertentu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sebagai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akibat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kesalahan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sampling.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Manfaat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chi square: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Chi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kuadrat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alat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mengadakan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estimasi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Digunakan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menaksir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apakah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perbedaan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signifikan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antara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frekuensi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diobservasi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frekuensi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yang di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harapkan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populasi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Frekuensi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diharapkan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populasi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disebut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juga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frekuensi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hipotetik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karena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digunakan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sebagai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alat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hipotesis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diuji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frekuensi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diperoleh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sampel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. Oleh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karena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itu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chi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kuadrat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sebagai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alat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estimasi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berkedudukan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juga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sebagai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alat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pengetes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hipotesis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Chi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kuadrat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adalah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alat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mengadakan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pengetesan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hipotesis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  <a:r>
              <a:rPr lang="en-US" alt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Tiap-tiap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pengetesan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hipotesis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harus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membandingkan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sedikitnya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dua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sampel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hal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ini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apakah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frekuensi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diperolehdalam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sampel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satu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berbeda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signifikan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ataukah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frekuensi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diperoleh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sampel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lainnya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Chi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kuadrat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sebagai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alat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mengetes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signifikan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korelasi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antara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dua factor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lebih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671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0263C-8ED2-20F7-30ED-81A54DDAA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5897-923C-C81E-1D03-3973FA6F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4" y="400049"/>
            <a:ext cx="11104724" cy="590551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</a:rPr>
              <a:t>Uji T </a:t>
            </a:r>
            <a:r>
              <a:rPr lang="en-US" sz="2800" b="1" i="0" dirty="0" err="1">
                <a:solidFill>
                  <a:srgbClr val="333333"/>
                </a:solidFill>
                <a:effectLst/>
              </a:rPr>
              <a:t>berpasangan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 (paired T-test)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1484-0CD3-881C-75C6-BDB92073C888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1997131"/>
            <a:ext cx="11003350" cy="4460819"/>
          </a:xfrm>
        </p:spPr>
        <p:txBody>
          <a:bodyPr>
            <a:noAutofit/>
          </a:bodyPr>
          <a:lstStyle/>
          <a:p>
            <a:pPr algn="just"/>
            <a:r>
              <a:rPr lang="en-ID" sz="2400" dirty="0" err="1">
                <a:solidFill>
                  <a:srgbClr val="333333"/>
                </a:solidFill>
                <a:latin typeface="+mj-lt"/>
              </a:rPr>
              <a:t>A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dalah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salah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metode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pengujian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hipotesis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dimana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data yang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(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berpasangan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). Ciri-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ciri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yang paling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sering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ditemui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pada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kasus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yang 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berpasangan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adalah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satu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individu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(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objek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penelitian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)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dikenai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2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buah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perlakuan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berbeda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Walaupun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menggunakan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individu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sama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peneliti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tetap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memperoleh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2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macam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data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sampel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yaitu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datadari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perlakuan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pertama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dan data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perlakuan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kedua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Perlakuan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pertama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mungkin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saja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berupa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kontrol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yaitu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memberikan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perlakuan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sama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sekali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terhadap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objek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penelitian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Misal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pada 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penelitian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mengenai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efektivitas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suatu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obat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tertentu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perlakuan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pertama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peneliti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menerapkan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kontrol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sedangkan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pada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perlakuan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kedua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barulah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objek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penelitian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dikenai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suatu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tindakan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tertentu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misal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 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pemberian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+mj-lt"/>
              </a:rPr>
              <a:t>obat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5905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DC800-CD44-FAEC-2D9B-4B6D6DCE9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292A-BEFF-E27D-FCB3-9EE2B4BC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4" y="400049"/>
            <a:ext cx="11104724" cy="590551"/>
          </a:xfrm>
        </p:spPr>
        <p:txBody>
          <a:bodyPr>
            <a:normAutofit/>
          </a:bodyPr>
          <a:lstStyle/>
          <a:p>
            <a:r>
              <a:rPr lang="en-US" sz="2800" b="1" i="0" dirty="0" err="1">
                <a:solidFill>
                  <a:srgbClr val="333333"/>
                </a:solidFill>
                <a:effectLst/>
              </a:rPr>
              <a:t>Independen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 T Test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C44C1-977B-32F7-4199-BB8B2FF1951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1997131"/>
            <a:ext cx="11003350" cy="4460819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333333"/>
                </a:solidFill>
                <a:latin typeface="+mj-lt"/>
              </a:rPr>
              <a:t>A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dalah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uji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komparatif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uji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beda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mengetahui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adakah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perbedaan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mean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rerata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bermakna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2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berskala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data interval/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rasio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. Dua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dimaksud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di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sini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tidak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berpasangan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artinya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sumber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berasal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subjek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berbeda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Misal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Kelas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A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kelas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B, di mana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responden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kelas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A dan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kelas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B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2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subjeknya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berbeda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Bandingkan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nilai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pretest dan posttest pada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kelas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A, di mana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nilai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pretest dan posttest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berasal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subjek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sama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disebut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berpasangan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Apabila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menemui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kasus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yang data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berpasangan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maka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uji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beda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tepat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j-lt"/>
              </a:rPr>
              <a:t>adalah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uji </a:t>
            </a:r>
            <a:r>
              <a:rPr lang="en-US" b="0" i="0" u="none" strike="noStrike" dirty="0">
                <a:solidFill>
                  <a:srgbClr val="FF3300"/>
                </a:solidFill>
                <a:effectLst/>
                <a:latin typeface="+mj-lt"/>
                <a:hlinkClick r:id="rId2"/>
              </a:rPr>
              <a:t>paired t test</a:t>
            </a:r>
            <a:r>
              <a:rPr lang="en-US" b="0" i="0" u="none" strike="noStrike" dirty="0">
                <a:solidFill>
                  <a:srgbClr val="FF3300"/>
                </a:solidFill>
                <a:effectLst/>
                <a:latin typeface="+mj-lt"/>
              </a:rPr>
              <a:t>. </a:t>
            </a:r>
          </a:p>
          <a:p>
            <a:pPr marL="0" marR="0" lvl="0" indent="12573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cap="none" normalizeH="0" baseline="0" dirty="0">
              <a:ln>
                <a:noFill/>
              </a:ln>
              <a:solidFill>
                <a:srgbClr val="FF3300"/>
              </a:solidFill>
              <a:latin typeface="+mj-lt"/>
              <a:cs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Asumsi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harus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dipenuhi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independen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t test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antara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lain: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Skala data interval/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rasio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Kelompok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data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saling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bebas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berpasangan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Data per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kelompok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berdistribusi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normal.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Data per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kelompok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tidak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terdapat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anose="020B0604020202020204" pitchFamily="34" charset="0"/>
                <a:hlinkClick r:id="rId3"/>
              </a:rPr>
              <a:t> outlier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+mj-lt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5.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Varians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antar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kelompok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sama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atau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+mj-lt"/>
                <a:cs typeface="Arial" panose="020B0604020202020204" pitchFamily="34" charset="0"/>
              </a:rPr>
              <a:t>homogen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algn="just"/>
            <a:endParaRPr lang="en-US" b="0" i="0" u="none" strike="noStrike" dirty="0">
              <a:solidFill>
                <a:srgbClr val="FF3300"/>
              </a:solidFill>
              <a:effectLst/>
              <a:latin typeface="+mj-lt"/>
            </a:endParaRPr>
          </a:p>
          <a:p>
            <a:pPr algn="just"/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1988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A4B42-4D9B-7D34-2F38-1A585EDC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6D3FA-5ACA-777B-83F9-FE369898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4" y="400049"/>
            <a:ext cx="11104724" cy="590551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</a:rPr>
              <a:t>One Way </a:t>
            </a:r>
            <a:r>
              <a:rPr lang="en-US" sz="2800" b="1" i="0" dirty="0" err="1">
                <a:solidFill>
                  <a:srgbClr val="333333"/>
                </a:solidFill>
                <a:effectLst/>
              </a:rPr>
              <a:t>Anova</a:t>
            </a:r>
            <a:r>
              <a:rPr lang="en-US" sz="2800" b="1" i="0" dirty="0">
                <a:solidFill>
                  <a:srgbClr val="333333"/>
                </a:solidFill>
                <a:effectLst/>
              </a:rPr>
              <a:t> (Analysis of variance)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60EC8-B558-8D63-54BE-F9302A17503D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1997131"/>
            <a:ext cx="11003350" cy="4460819"/>
          </a:xfrm>
        </p:spPr>
        <p:txBody>
          <a:bodyPr>
            <a:normAutofit/>
          </a:bodyPr>
          <a:lstStyle/>
          <a:p>
            <a:pPr algn="just"/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Anova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(analysis of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varian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)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digunakan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untuk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menguji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perbedaan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mean (rata-rata) data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lebih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dua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kelompok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.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Misalnya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kita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ingin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mengetahui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apakah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ada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perbedaan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rata-rata lama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hari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dirawat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antara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pasien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kelas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VIP, I, II, dan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kelas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III</a:t>
            </a:r>
          </a:p>
          <a:p>
            <a:pPr algn="just"/>
            <a:r>
              <a:rPr lang="pt-BR" b="0" i="0" dirty="0">
                <a:solidFill>
                  <a:srgbClr val="333333"/>
                </a:solidFill>
                <a:effectLst/>
                <a:latin typeface="+mj-lt"/>
              </a:rPr>
              <a:t>Beberapa asumsi yang harus dipenuhi pada uji Anova adalah:  </a:t>
            </a:r>
          </a:p>
          <a:p>
            <a:pPr marL="342900" indent="-342900" algn="just">
              <a:buAutoNum type="arabicPeriod"/>
            </a:pPr>
            <a:r>
              <a:rPr lang="pt-BR" dirty="0">
                <a:solidFill>
                  <a:srgbClr val="333333"/>
                </a:solidFill>
                <a:latin typeface="+mj-lt"/>
              </a:rPr>
              <a:t>Data berdistribusi normal</a:t>
            </a:r>
          </a:p>
          <a:p>
            <a:pPr marL="342900" indent="-342900" algn="just"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Varians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atau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ragamnya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homogen</a:t>
            </a:r>
            <a:endParaRPr lang="pt-BR" b="0" i="0" dirty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 algn="just">
              <a:buAutoNum type="arabicPeriod"/>
            </a:pP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Masing-masing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contoh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saling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bebas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,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harus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dapat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diatur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dengan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perancangan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percobaan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tepat</a:t>
            </a:r>
            <a:endParaRPr lang="pt-BR" dirty="0">
              <a:solidFill>
                <a:srgbClr val="333333"/>
              </a:solidFill>
              <a:latin typeface="+mj-lt"/>
            </a:endParaRPr>
          </a:p>
          <a:p>
            <a:pPr marL="342900" indent="-342900" algn="just">
              <a:buAutoNum type="arabicPeriod"/>
            </a:pP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Komponen-komponen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dalam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modelnya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bersifat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aditif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(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saling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+mj-lt"/>
              </a:rPr>
              <a:t>menjumlah</a:t>
            </a:r>
            <a:r>
              <a:rPr lang="en-ID" b="0" i="0" dirty="0">
                <a:solidFill>
                  <a:srgbClr val="333333"/>
                </a:solidFill>
                <a:effectLst/>
                <a:latin typeface="+mj-lt"/>
              </a:rPr>
              <a:t>)</a:t>
            </a:r>
            <a:endParaRPr lang="pt-BR" b="0" i="0" dirty="0">
              <a:solidFill>
                <a:srgbClr val="333333"/>
              </a:solidFill>
              <a:effectLst/>
              <a:latin typeface="+mj-lt"/>
            </a:endParaRPr>
          </a:p>
          <a:p>
            <a:pPr algn="just"/>
            <a:endParaRPr lang="en-ID" dirty="0">
              <a:solidFill>
                <a:srgbClr val="333333"/>
              </a:solidFill>
              <a:latin typeface="+mj-lt"/>
            </a:endParaRPr>
          </a:p>
          <a:p>
            <a:pPr algn="just"/>
            <a:endParaRPr lang="en-US" b="0" i="0" u="none" strike="noStrike" dirty="0">
              <a:solidFill>
                <a:srgbClr val="FF3300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630282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{15C6FE5D-38C4-4979-BE7D-5822504F831C}tf11158769_win32</Template>
  <TotalTime>91</TotalTime>
  <Words>2903</Words>
  <Application>Microsoft Office PowerPoint</Application>
  <PresentationFormat>Widescreen</PresentationFormat>
  <Paragraphs>203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Avenir Next LT Pro</vt:lpstr>
      <vt:lpstr>Calibri</vt:lpstr>
      <vt:lpstr>Georgia</vt:lpstr>
      <vt:lpstr>Goudy Old Style</vt:lpstr>
      <vt:lpstr>Wingdings</vt:lpstr>
      <vt:lpstr>FrostyVTI</vt:lpstr>
      <vt:lpstr>ANALISIS DATA KUANTITATIF UNIVARIAT, BIVARIAT, MULTIVARIAT    Wahyu Sri Utami, S.Si., M.Sc</vt:lpstr>
      <vt:lpstr>Analisis Univariat (Univariat Analysis)</vt:lpstr>
      <vt:lpstr>Analisis Dua Variabel (Bivariat Analysis)</vt:lpstr>
      <vt:lpstr>Distribusi Responden Berdasarkan Umur dan Kepatuhan Berobat TB</vt:lpstr>
      <vt:lpstr>Uji statistik yang dipakai pada analisis bivariat</vt:lpstr>
      <vt:lpstr> Chi Square ( chi kuadrat)</vt:lpstr>
      <vt:lpstr>Uji T berpasangan (paired T-test)</vt:lpstr>
      <vt:lpstr>Independen T Test</vt:lpstr>
      <vt:lpstr>One Way Anova (Analysis of variance)</vt:lpstr>
      <vt:lpstr>Korelasi Product Moment Pearson</vt:lpstr>
      <vt:lpstr> Regresi sederhana</vt:lpstr>
      <vt:lpstr>Analisis Multivariat (Multivariat Analysis)</vt:lpstr>
      <vt:lpstr>Contoh Multivariat: Hubungan Antara Pengetahuan, Umur, Pendidikan Dengan Kepatuhan Berobat TB </vt:lpstr>
      <vt:lpstr>Klasifikasi Teknik-Teknik Analisis Multivariat</vt:lpstr>
      <vt:lpstr>Analisis dependensi</vt:lpstr>
      <vt:lpstr>Analisis Regresi Linear Berganda</vt:lpstr>
      <vt:lpstr>Analisis Diskriminan</vt:lpstr>
      <vt:lpstr>Analisis Korelasi Kanonikal</vt:lpstr>
      <vt:lpstr>Analsis Multivariat Varian (MANOVA)</vt:lpstr>
      <vt:lpstr>Analisis Interdependensi</vt:lpstr>
      <vt:lpstr>Analisis Faktor (Factor Analysis)</vt:lpstr>
      <vt:lpstr>Analisis Kluster (cluster analysis)</vt:lpstr>
      <vt:lpstr>Skala Multidimensional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wahyuSri Utami</dc:creator>
  <cp:lastModifiedBy>wahyuSri Utami</cp:lastModifiedBy>
  <cp:revision>22</cp:revision>
  <dcterms:created xsi:type="dcterms:W3CDTF">2024-11-01T04:03:58Z</dcterms:created>
  <dcterms:modified xsi:type="dcterms:W3CDTF">2024-11-01T05:35:33Z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