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6" r:id="rId4"/>
    <p:sldId id="267" r:id="rId5"/>
    <p:sldId id="265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4" autoAdjust="0"/>
    <p:restoredTop sz="89447" autoAdjust="0"/>
  </p:normalViewPr>
  <p:slideViewPr>
    <p:cSldViewPr snapToGrid="0">
      <p:cViewPr varScale="1">
        <p:scale>
          <a:sx n="66" d="100"/>
          <a:sy n="66" d="100"/>
        </p:scale>
        <p:origin x="-2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merekomendasikan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0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29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12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07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14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80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6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2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34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59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50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pPr/>
              <a:t>5/29/2016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PRODUCT RECOMMENDATION BASED ON MERCHANT PROFILLING WITH DECISION TREE AND </a:t>
            </a:r>
            <a:r>
              <a:rPr lang="en-US" sz="2800" dirty="0" smtClean="0"/>
              <a:t>ITEM-TO-ITEM </a:t>
            </a:r>
            <a:r>
              <a:rPr lang="en-US" sz="2800" dirty="0" smtClean="0"/>
              <a:t>COLLABORATIVE FILTERING IN B2B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7300" y="3881973"/>
            <a:ext cx="7188751" cy="16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9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Media Recommendation Framework: Decision Tree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2183" t="40434" r="7641" b="20084"/>
          <a:stretch>
            <a:fillRect/>
          </a:stretch>
        </p:blipFill>
        <p:spPr bwMode="auto">
          <a:xfrm>
            <a:off x="986971" y="1770744"/>
            <a:ext cx="5350043" cy="393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27314" y="5955353"/>
            <a:ext cx="542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Social Media Interaction Framework (</a:t>
            </a:r>
            <a:r>
              <a:rPr lang="en-US" sz="1400" dirty="0" err="1" smtClean="0"/>
              <a:t>Mergel</a:t>
            </a:r>
            <a:r>
              <a:rPr lang="en-US" sz="1400" dirty="0" smtClean="0"/>
              <a:t>, Inez. 2013)</a:t>
            </a:r>
            <a:endParaRPr lang="en-US" sz="1400" dirty="0"/>
          </a:p>
        </p:txBody>
      </p:sp>
      <p:pic>
        <p:nvPicPr>
          <p:cNvPr id="2051" name="Picture 3" descr="C:\Users\WIN 8.1\Downloads\table.jpg"/>
          <p:cNvPicPr>
            <a:picLocks noChangeAspect="1" noChangeArrowheads="1"/>
          </p:cNvPicPr>
          <p:nvPr/>
        </p:nvPicPr>
        <p:blipFill>
          <a:blip r:embed="rId3"/>
          <a:srcRect t="13179" r="34390"/>
          <a:stretch>
            <a:fillRect/>
          </a:stretch>
        </p:blipFill>
        <p:spPr bwMode="auto">
          <a:xfrm>
            <a:off x="6625235" y="1783829"/>
            <a:ext cx="5110091" cy="2683240"/>
          </a:xfrm>
          <a:prstGeom prst="rect">
            <a:avLst/>
          </a:prstGeom>
          <a:noFill/>
        </p:spPr>
      </p:pic>
      <p:pic>
        <p:nvPicPr>
          <p:cNvPr id="12" name="Picture 3" descr="C:\Users\WIN 8.1\Downloads\table.jpg"/>
          <p:cNvPicPr>
            <a:picLocks noChangeAspect="1" noChangeArrowheads="1"/>
          </p:cNvPicPr>
          <p:nvPr/>
        </p:nvPicPr>
        <p:blipFill>
          <a:blip r:embed="rId3"/>
          <a:srcRect l="70371" t="19474" r="3897"/>
          <a:stretch>
            <a:fillRect/>
          </a:stretch>
        </p:blipFill>
        <p:spPr bwMode="auto">
          <a:xfrm>
            <a:off x="7150308" y="4092316"/>
            <a:ext cx="1528997" cy="189864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286171" y="5944766"/>
            <a:ext cx="433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Training Set (8 data sample in dataset) 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Media Recommendation Framework: Decision Tree(Cont’d)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4685" y="5490896"/>
            <a:ext cx="542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Final Decision Tree After Calculation</a:t>
            </a: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4661"/>
          </a:xfrm>
        </p:spPr>
        <p:txBody>
          <a:bodyPr/>
          <a:lstStyle/>
          <a:p>
            <a:r>
              <a:rPr lang="en-US" dirty="0" smtClean="0"/>
              <a:t>Calculate “</a:t>
            </a:r>
            <a:r>
              <a:rPr lang="en-US" dirty="0" err="1" smtClean="0"/>
              <a:t>Gini</a:t>
            </a:r>
            <a:r>
              <a:rPr lang="en-US" dirty="0" smtClean="0"/>
              <a:t> Index” for each Training Set</a:t>
            </a:r>
          </a:p>
          <a:p>
            <a:r>
              <a:rPr lang="en-US" dirty="0" smtClean="0"/>
              <a:t>Set Decision Tree </a:t>
            </a:r>
          </a:p>
          <a:p>
            <a:endParaRPr lang="en-US" dirty="0"/>
          </a:p>
        </p:txBody>
      </p:sp>
      <p:pic>
        <p:nvPicPr>
          <p:cNvPr id="3074" name="Picture 2" descr="C:\Users\WIN 8.1\Downloads\tre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7845" y="2836410"/>
            <a:ext cx="4314825" cy="2143125"/>
          </a:xfrm>
          <a:prstGeom prst="rect">
            <a:avLst/>
          </a:prstGeom>
          <a:noFill/>
        </p:spPr>
      </p:pic>
      <p:pic>
        <p:nvPicPr>
          <p:cNvPr id="3075" name="Picture 3" descr="C:\Users\WIN 8.1\Downloads\tre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396" y="2874735"/>
            <a:ext cx="3867150" cy="2095500"/>
          </a:xfrm>
          <a:prstGeom prst="rect">
            <a:avLst/>
          </a:prstGeom>
          <a:noFill/>
        </p:spPr>
      </p:pic>
      <p:pic>
        <p:nvPicPr>
          <p:cNvPr id="11" name="Picture 3" descr="C:\Users\WIN 8.1\Downloads\table.jpg"/>
          <p:cNvPicPr>
            <a:picLocks noChangeAspect="1" noChangeArrowheads="1"/>
          </p:cNvPicPr>
          <p:nvPr/>
        </p:nvPicPr>
        <p:blipFill>
          <a:blip r:embed="rId4"/>
          <a:srcRect l="70371" t="19474" r="3897"/>
          <a:stretch>
            <a:fillRect/>
          </a:stretch>
        </p:blipFill>
        <p:spPr bwMode="auto">
          <a:xfrm>
            <a:off x="8892022" y="2786030"/>
            <a:ext cx="2225921" cy="27640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Scrapping from </a:t>
            </a:r>
            <a:r>
              <a:rPr lang="en-US" dirty="0" err="1" smtClean="0"/>
              <a:t>Tokopedia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Dataset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24385" r="68087" b="6250"/>
          <a:stretch>
            <a:fillRect/>
          </a:stretch>
        </p:blipFill>
        <p:spPr bwMode="auto">
          <a:xfrm>
            <a:off x="1650651" y="2365828"/>
            <a:ext cx="3343452" cy="408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1363" t="24355" r="81681" b="15923"/>
          <a:stretch>
            <a:fillRect/>
          </a:stretch>
        </p:blipFill>
        <p:spPr bwMode="auto">
          <a:xfrm>
            <a:off x="5036457" y="2380342"/>
            <a:ext cx="1944914" cy="385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 l="1698" t="24355" r="56582" b="6994"/>
          <a:stretch>
            <a:fillRect/>
          </a:stretch>
        </p:blipFill>
        <p:spPr bwMode="auto">
          <a:xfrm>
            <a:off x="7184572" y="2307772"/>
            <a:ext cx="4542972" cy="420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Database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3272" t="9016" r="6296" b="2459"/>
          <a:stretch>
            <a:fillRect/>
          </a:stretch>
        </p:blipFill>
        <p:spPr bwMode="auto">
          <a:xfrm>
            <a:off x="2860698" y="1553028"/>
            <a:ext cx="6181702" cy="43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9800" y="6109380"/>
            <a:ext cx="10515600" cy="414792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dirty="0" smtClean="0"/>
              <a:t>Database is generated by </a:t>
            </a:r>
            <a:r>
              <a:rPr lang="en-US" dirty="0" err="1" smtClean="0"/>
              <a:t>Pentaho</a:t>
            </a:r>
            <a:r>
              <a:rPr lang="en-US" dirty="0" smtClean="0"/>
              <a:t> Data Integration from Dataset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Coding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9800" y="6229300"/>
            <a:ext cx="10515600" cy="41479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Python + Flask Framework : O(n</a:t>
            </a:r>
            <a:r>
              <a:rPr lang="en-US" baseline="30000" dirty="0" smtClean="0"/>
              <a:t>2</a:t>
            </a:r>
            <a:r>
              <a:rPr lang="en-US" dirty="0" smtClean="0"/>
              <a:t>)+ O(m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8065" t="13115" r="25344" b="21516"/>
          <a:stretch>
            <a:fillRect/>
          </a:stretch>
        </p:blipFill>
        <p:spPr bwMode="auto">
          <a:xfrm>
            <a:off x="1663908" y="1379094"/>
            <a:ext cx="8664315" cy="478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Running on Web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0747" r="13431" b="4196"/>
          <a:stretch>
            <a:fillRect/>
          </a:stretch>
        </p:blipFill>
        <p:spPr bwMode="auto">
          <a:xfrm>
            <a:off x="1152198" y="1393371"/>
            <a:ext cx="9777059" cy="540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PRODUCT RECOMMENDATION BASED ON MERCHANT PROFILLING WITH DECISION TREE AND </a:t>
            </a:r>
            <a:r>
              <a:rPr lang="en-US" sz="2800" dirty="0" smtClean="0"/>
              <a:t>ITEM-TO-ITEM </a:t>
            </a:r>
            <a:r>
              <a:rPr lang="en-US" sz="2800" dirty="0" smtClean="0"/>
              <a:t>COLLABORATIVE FILTERING IN B2B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7300" y="3881973"/>
            <a:ext cx="7188751" cy="16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9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77069" y="233695"/>
            <a:ext cx="8229600" cy="1143000"/>
          </a:xfrm>
        </p:spPr>
        <p:txBody>
          <a:bodyPr/>
          <a:lstStyle/>
          <a:p>
            <a:r>
              <a:rPr lang="en-US" dirty="0" smtClean="0"/>
              <a:t>Marketplace </a:t>
            </a:r>
            <a:r>
              <a:rPr lang="en-US" dirty="0" err="1" smtClean="0"/>
              <a:t>di</a:t>
            </a:r>
            <a:r>
              <a:rPr lang="en-US" dirty="0" smtClean="0"/>
              <a:t> Indonesia</a:t>
            </a:r>
            <a:endParaRPr lang="en-US" dirty="0"/>
          </a:p>
        </p:txBody>
      </p:sp>
      <p:pic>
        <p:nvPicPr>
          <p:cNvPr id="5" name="Picture 2" descr="C:\Users\WIN 8.1\Downloads\tokopedia.145310774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069" y="1635457"/>
            <a:ext cx="1752600" cy="1752600"/>
          </a:xfrm>
          <a:prstGeom prst="rect">
            <a:avLst/>
          </a:prstGeom>
          <a:noFill/>
        </p:spPr>
      </p:pic>
      <p:pic>
        <p:nvPicPr>
          <p:cNvPr id="6" name="Picture 3" descr="C:\Users\WIN 8.1\Downloads\Couple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8269" y="3845257"/>
            <a:ext cx="1905000" cy="1905000"/>
          </a:xfrm>
          <a:prstGeom prst="rect">
            <a:avLst/>
          </a:prstGeom>
          <a:noFill/>
        </p:spPr>
      </p:pic>
      <p:pic>
        <p:nvPicPr>
          <p:cNvPr id="7" name="Picture 4" descr="C:\Users\WIN 8.1\Downloads\shop-icon-9522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4269" y="3921457"/>
            <a:ext cx="1752600" cy="1752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4077269" y="2778457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7239569" y="2816557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5269" y="5674057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Merchant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01669" y="567405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62869" y="2854657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Product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11069" y="2930857"/>
            <a:ext cx="16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4274" y="260991"/>
            <a:ext cx="1079537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Currently Product Recommendation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7481" y="5396553"/>
            <a:ext cx="971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Items </a:t>
            </a:r>
            <a:r>
              <a:rPr lang="en-US" dirty="0" smtClean="0"/>
              <a:t>are recommended by </a:t>
            </a:r>
            <a:r>
              <a:rPr lang="en-US" dirty="0" err="1" smtClean="0"/>
              <a:t>Tokopedia</a:t>
            </a:r>
            <a:r>
              <a:rPr lang="en-US" dirty="0" smtClean="0"/>
              <a:t> to Customer based on </a:t>
            </a:r>
            <a:r>
              <a:rPr lang="en-US" b="1" dirty="0" smtClean="0"/>
              <a:t>Merchant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8351" t="10102" r="29175" b="29288"/>
          <a:stretch>
            <a:fillRect/>
          </a:stretch>
        </p:blipFill>
        <p:spPr bwMode="auto">
          <a:xfrm>
            <a:off x="2581701" y="1434152"/>
            <a:ext cx="7391400" cy="403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6315"/>
          </a:xfrm>
        </p:spPr>
        <p:txBody>
          <a:bodyPr/>
          <a:lstStyle/>
          <a:p>
            <a:r>
              <a:rPr lang="en-US" dirty="0" smtClean="0"/>
              <a:t>Relevant Recommendation?</a:t>
            </a:r>
          </a:p>
          <a:p>
            <a:r>
              <a:rPr lang="en-US" dirty="0" smtClean="0"/>
              <a:t>Fraud ? Because of recommendation to wrong Merchant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in Product Recommendation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67" y="3475579"/>
            <a:ext cx="2408416" cy="2433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580" y="4802078"/>
            <a:ext cx="1169204" cy="974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675" y="3003647"/>
            <a:ext cx="3015323" cy="30286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0528" y="5932943"/>
            <a:ext cx="35349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 likes Recommendation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similar Item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203042" y="5989809"/>
            <a:ext cx="2986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likes E-Commerce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can handle Fraud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0763670" y="5678185"/>
            <a:ext cx="1428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Respondent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9359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 Recommendation</a:t>
            </a:r>
            <a:endParaRPr lang="en-US" dirty="0"/>
          </a:p>
        </p:txBody>
      </p:sp>
      <p:pic>
        <p:nvPicPr>
          <p:cNvPr id="4" name="Picture 2" descr="C:\Users\WIN 8.1\Downloads\tokopedia.145310774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612" y="2680486"/>
            <a:ext cx="1752600" cy="1752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57485" y="2409371"/>
            <a:ext cx="769257" cy="21626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22456" y="2445656"/>
            <a:ext cx="769257" cy="21626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3309" y="4786953"/>
            <a:ext cx="2334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Recommendation Algorithm : </a:t>
            </a:r>
          </a:p>
          <a:p>
            <a:pPr algn="ctr"/>
            <a:r>
              <a:rPr lang="en-US" dirty="0" smtClean="0"/>
              <a:t>Item-to-item collaborative Filtering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7309" y="4794211"/>
            <a:ext cx="233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Social Media Interaction Framework : </a:t>
            </a:r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381829" y="3091543"/>
            <a:ext cx="899886" cy="6966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27486" y="3084286"/>
            <a:ext cx="899886" cy="6966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599715" y="3040743"/>
            <a:ext cx="899886" cy="6966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:\Users\WIN 8.1\Downloads\Couple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3869" y="2567999"/>
            <a:ext cx="1905000" cy="1905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9654166" y="4569240"/>
            <a:ext cx="233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 </a:t>
            </a:r>
            <a:r>
              <a:rPr lang="en-US" dirty="0" smtClean="0"/>
              <a:t>Recommendation (Proved in Amazon.com). </a:t>
            </a:r>
            <a:r>
              <a:rPr lang="en-US" sz="2000" i="1" dirty="0" smtClean="0"/>
              <a:t>Linden, Greg et al . Amazon.com Recommendation.</a:t>
            </a:r>
            <a:endParaRPr lang="en-US" i="1" dirty="0" smtClean="0"/>
          </a:p>
          <a:p>
            <a:r>
              <a:rPr lang="en-US" dirty="0" smtClean="0"/>
              <a:t>No Fraud.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Mergel</a:t>
            </a:r>
            <a:r>
              <a:rPr lang="en-US" sz="2000" dirty="0" smtClean="0"/>
              <a:t>, Ines. 2013. A Framework for Interpreting Media Social Interactions in Public Sector</a:t>
            </a:r>
            <a:r>
              <a:rPr lang="en-US" sz="2000" dirty="0" smtClean="0"/>
              <a:t>. Government Information Quarterly 30 (2013) 327–334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Algorithm</a:t>
            </a:r>
            <a:endParaRPr lang="en-US" dirty="0"/>
          </a:p>
        </p:txBody>
      </p:sp>
      <p:pic>
        <p:nvPicPr>
          <p:cNvPr id="4" name="Picture 2" descr="C:\Users\WIN 8.1\Downloads\tokopedia.145310774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612" y="2680486"/>
            <a:ext cx="1752600" cy="1752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57485" y="2409371"/>
            <a:ext cx="769257" cy="216262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22456" y="2445656"/>
            <a:ext cx="769257" cy="21626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3309" y="4786953"/>
            <a:ext cx="2334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Recommendation Algorithm : </a:t>
            </a:r>
          </a:p>
          <a:p>
            <a:pPr algn="ctr"/>
            <a:r>
              <a:rPr lang="en-US" dirty="0" smtClean="0"/>
              <a:t>Item-to-item collaborative Filtering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7309" y="4794211"/>
            <a:ext cx="233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Social Media Interaction Framework : </a:t>
            </a:r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381829" y="3091543"/>
            <a:ext cx="899886" cy="696686"/>
          </a:xfrm>
          <a:prstGeom prst="rightArrow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827486" y="3084286"/>
            <a:ext cx="899886" cy="69668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599715" y="3040743"/>
            <a:ext cx="899886" cy="6966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:\Users\WIN 8.1\Downloads\Couple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3869" y="2567999"/>
            <a:ext cx="1905000" cy="1905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9654166" y="4569240"/>
            <a:ext cx="233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Algorithm: Item-to-item Collaborative Filtering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757" t="56778" r="41565" b="19873"/>
          <a:stretch>
            <a:fillRect/>
          </a:stretch>
        </p:blipFill>
        <p:spPr bwMode="auto">
          <a:xfrm>
            <a:off x="978678" y="1959429"/>
            <a:ext cx="6107404" cy="312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10069" r="57031" b="51042"/>
          <a:stretch>
            <a:fillRect/>
          </a:stretch>
        </p:blipFill>
        <p:spPr bwMode="auto">
          <a:xfrm>
            <a:off x="6978673" y="2338466"/>
            <a:ext cx="5126072" cy="26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355137" y="5099010"/>
            <a:ext cx="233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Result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8908" y="5178839"/>
            <a:ext cx="233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Algorithm : O(n2m)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Interaction</a:t>
            </a:r>
            <a:endParaRPr lang="en-US" dirty="0"/>
          </a:p>
        </p:txBody>
      </p:sp>
      <p:pic>
        <p:nvPicPr>
          <p:cNvPr id="4" name="Picture 2" descr="C:\Users\WIN 8.1\Downloads\tokopedia.145310774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612" y="2680486"/>
            <a:ext cx="1752600" cy="1752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57485" y="2409371"/>
            <a:ext cx="769257" cy="21626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22456" y="2445656"/>
            <a:ext cx="769257" cy="216262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3309" y="4786953"/>
            <a:ext cx="2334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Recommendation Algorithm : </a:t>
            </a:r>
          </a:p>
          <a:p>
            <a:pPr algn="ctr"/>
            <a:r>
              <a:rPr lang="en-US" dirty="0" smtClean="0"/>
              <a:t>Item-to-item collaborative Filtering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7309" y="4794211"/>
            <a:ext cx="233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Social Media Interaction Framework : </a:t>
            </a:r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381829" y="3091543"/>
            <a:ext cx="899886" cy="6966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27486" y="3084286"/>
            <a:ext cx="899886" cy="6966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599715" y="3040743"/>
            <a:ext cx="899886" cy="69668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:\Users\WIN 8.1\Downloads\Couple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3869" y="2567999"/>
            <a:ext cx="1905000" cy="1905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9654166" y="4569240"/>
            <a:ext cx="233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260</Words>
  <Application>Microsoft Office PowerPoint</Application>
  <PresentationFormat>Custom</PresentationFormat>
  <Paragraphs>59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Presentation level design</vt:lpstr>
      <vt:lpstr>PRODUCT RECOMMENDATION BASED ON MERCHANT PROFILLING WITH DECISION TREE AND ITEM-TO-ITEM COLLABORATIVE FILTERING IN B2B</vt:lpstr>
      <vt:lpstr>Marketplace di Indonesia</vt:lpstr>
      <vt:lpstr>Currently Product Recommendation</vt:lpstr>
      <vt:lpstr>Problems in Product Recommendation</vt:lpstr>
      <vt:lpstr>Our Product Recommendation</vt:lpstr>
      <vt:lpstr>Benefit</vt:lpstr>
      <vt:lpstr>Recommendation Algorithm</vt:lpstr>
      <vt:lpstr>Recommendation Algorithm: Item-to-item Collaborative Filtering</vt:lpstr>
      <vt:lpstr>Social Media Interaction</vt:lpstr>
      <vt:lpstr>Social Media Recommendation Framework: Decision Tree</vt:lpstr>
      <vt:lpstr>Social Media Recommendation Framework: Decision Tree(Cont’d)</vt:lpstr>
      <vt:lpstr>Implementation : Dataset</vt:lpstr>
      <vt:lpstr>Implementation : Database</vt:lpstr>
      <vt:lpstr>Implementation : Coding</vt:lpstr>
      <vt:lpstr>Result: Running on Web</vt:lpstr>
      <vt:lpstr>PRODUCT RECOMMENDATION BASED ON MERCHANT PROFILLING WITH DECISION TREE AND ITEM-TO-ITEM COLLABORATIVE FILTERING IN B2B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2016-05-29T00:51:43Z</dcterms:created>
  <dcterms:modified xsi:type="dcterms:W3CDTF">2016-05-29T02:14:08Z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