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76" r:id="rId7"/>
    <p:sldId id="260" r:id="rId8"/>
    <p:sldId id="261" r:id="rId9"/>
    <p:sldId id="262" r:id="rId10"/>
    <p:sldId id="263" r:id="rId11"/>
    <p:sldId id="264" r:id="rId12"/>
    <p:sldId id="265" r:id="rId13"/>
    <p:sldId id="266" r:id="rId14"/>
    <p:sldId id="267" r:id="rId15"/>
    <p:sldId id="293" r:id="rId16"/>
    <p:sldId id="268" r:id="rId17"/>
    <p:sldId id="269" r:id="rId18"/>
    <p:sldId id="270" r:id="rId19"/>
    <p:sldId id="271" r:id="rId20"/>
    <p:sldId id="294" r:id="rId21"/>
    <p:sldId id="272" r:id="rId22"/>
    <p:sldId id="273" r:id="rId23"/>
    <p:sldId id="274" r:id="rId24"/>
    <p:sldId id="275"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000000"/>
          </p15:clr>
        </p15:guide>
        <p15:guide id="2" pos="288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howGuide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8"/>
        <p:cNvGrpSpPr/>
        <p:nvPr/>
      </p:nvGrpSpPr>
      <p:grpSpPr>
        <a:xfrm>
          <a:off x="0" y="0"/>
          <a:ext cx="0" cy="0"/>
          <a:chOff x="0" y="0"/>
          <a:chExt cx="0" cy="0"/>
        </a:xfrm>
      </p:grpSpPr>
      <p:sp>
        <p:nvSpPr>
          <p:cNvPr id="159" name="Google Shape;15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0" name="Google Shape;16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6" name="Google Shape;16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3" name="Google Shape;17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8"/>
        <p:cNvGrpSpPr/>
        <p:nvPr/>
      </p:nvGrpSpPr>
      <p:grpSpPr>
        <a:xfrm>
          <a:off x="0" y="0"/>
          <a:ext cx="0" cy="0"/>
          <a:chOff x="0" y="0"/>
          <a:chExt cx="0" cy="0"/>
        </a:xfrm>
      </p:grpSpPr>
      <p:sp>
        <p:nvSpPr>
          <p:cNvPr id="179" name="Google Shape;179;g2d17c8ee288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d17c8ee288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1" name="Google Shape;181;g2d17c8ee288_0_1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1"/>
        <p:cNvGrpSpPr/>
        <p:nvPr/>
      </p:nvGrpSpPr>
      <p:grpSpPr>
        <a:xfrm>
          <a:off x="0" y="0"/>
          <a:ext cx="0" cy="0"/>
          <a:chOff x="0" y="0"/>
          <a:chExt cx="0" cy="0"/>
        </a:xfrm>
      </p:grpSpPr>
      <p:sp>
        <p:nvSpPr>
          <p:cNvPr id="192" name="Google Shape;19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3" name="Google Shape;19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7"/>
        <p:cNvGrpSpPr/>
        <p:nvPr/>
      </p:nvGrpSpPr>
      <p:grpSpPr>
        <a:xfrm>
          <a:off x="0" y="0"/>
          <a:ext cx="0" cy="0"/>
          <a:chOff x="0" y="0"/>
          <a:chExt cx="0" cy="0"/>
        </a:xfrm>
      </p:grpSpPr>
      <p:sp>
        <p:nvSpPr>
          <p:cNvPr id="198" name="Google Shape;19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9" name="Google Shape;19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3"/>
        <p:cNvGrpSpPr/>
        <p:nvPr/>
      </p:nvGrpSpPr>
      <p:grpSpPr>
        <a:xfrm>
          <a:off x="0" y="0"/>
          <a:ext cx="0" cy="0"/>
          <a:chOff x="0" y="0"/>
          <a:chExt cx="0" cy="0"/>
        </a:xfrm>
      </p:grpSpPr>
      <p:sp>
        <p:nvSpPr>
          <p:cNvPr id="204" name="Google Shape;20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5" name="Google Shape;20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1" name="Google Shape;21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5"/>
        <p:cNvGrpSpPr/>
        <p:nvPr/>
      </p:nvGrpSpPr>
      <p:grpSpPr>
        <a:xfrm>
          <a:off x="0" y="0"/>
          <a:ext cx="0" cy="0"/>
          <a:chOff x="0" y="0"/>
          <a:chExt cx="0" cy="0"/>
        </a:xfrm>
      </p:grpSpPr>
      <p:sp>
        <p:nvSpPr>
          <p:cNvPr id="216" name="Google Shape;21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7" name="Google Shape;21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9" name="Google Shape;11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5" name="Google Shape;12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1" name="Google Shape;13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7" name="Google Shape;13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5" name="Google Shape;14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71"/>
        <p:cNvGrpSpPr/>
        <p:nvPr/>
      </p:nvGrpSpPr>
      <p:grpSpPr>
        <a:xfrm>
          <a:off x="0" y="0"/>
          <a:ext cx="0" cy="0"/>
          <a:chOff x="0" y="0"/>
          <a:chExt cx="0" cy="0"/>
        </a:xfrm>
      </p:grpSpPr>
      <p:sp>
        <p:nvSpPr>
          <p:cNvPr id="72" name="Google Shape;72;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3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74" name="Google Shape;74;p3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75" name="Google Shape;75;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3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81" name="Google Shape;81;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2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4" name="Google Shape;24;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2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30" name="Google Shape;3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24"/>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36" name="Google Shape;36;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25"/>
          <p:cNvSpPr>
            <a:spLocks noGrp="1"/>
          </p:cNvSpPr>
          <p:nvPr>
            <p:ph type="pic" idx="2"/>
          </p:nvPr>
        </p:nvSpPr>
        <p:spPr>
          <a:xfrm>
            <a:off x="1792288" y="612775"/>
            <a:ext cx="5486400" cy="4114800"/>
          </a:xfrm>
          <a:prstGeom prst="rect">
            <a:avLst/>
          </a:prstGeom>
          <a:noFill/>
          <a:ln>
            <a:noFill/>
          </a:ln>
        </p:spPr>
      </p:sp>
      <p:sp>
        <p:nvSpPr>
          <p:cNvPr id="42" name="Google Shape;42;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43" name="Google Shape;43;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46"/>
        <p:cNvGrpSpPr/>
        <p:nvPr/>
      </p:nvGrpSpPr>
      <p:grpSpPr>
        <a:xfrm>
          <a:off x="0" y="0"/>
          <a:ext cx="0" cy="0"/>
          <a:chOff x="0" y="0"/>
          <a:chExt cx="0" cy="0"/>
        </a:xfrm>
      </p:grpSpPr>
      <p:sp>
        <p:nvSpPr>
          <p:cNvPr id="47" name="Google Shape;47;p2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2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49" name="Google Shape;49;p2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50" name="Google Shape;50;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54" name="Google Shape;54;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7"/>
        <p:cNvGrpSpPr/>
        <p:nvPr/>
      </p:nvGrpSpPr>
      <p:grpSpPr>
        <a:xfrm>
          <a:off x="0" y="0"/>
          <a:ext cx="0" cy="0"/>
          <a:chOff x="0" y="0"/>
          <a:chExt cx="0" cy="0"/>
        </a:xfrm>
      </p:grpSpPr>
      <p:sp>
        <p:nvSpPr>
          <p:cNvPr id="58" name="Google Shape;58;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62"/>
        <p:cNvGrpSpPr/>
        <p:nvPr/>
      </p:nvGrpSpPr>
      <p:grpSpPr>
        <a:xfrm>
          <a:off x="0" y="0"/>
          <a:ext cx="0" cy="0"/>
          <a:chOff x="0" y="0"/>
          <a:chExt cx="0" cy="0"/>
        </a:xfrm>
      </p:grpSpPr>
      <p:sp>
        <p:nvSpPr>
          <p:cNvPr id="63" name="Google Shape;63;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2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65" name="Google Shape;65;p2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66" name="Google Shape;66;p2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67" name="Google Shape;67;p2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68" name="Google Shape;68;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9.jpeg"/><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hyperlink" Target="https://www.irjet.net/archives/V9/i6/IRJET-V9I6628.pdf"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hyperlink" Target="https://ijcrt.org/papers/IJCRT2205373.pdf" TargetMode="Externa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1357312" y="214312"/>
            <a:ext cx="6600825" cy="2184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70C0"/>
              </a:buClr>
              <a:buSzPts val="2800"/>
              <a:buFont typeface="Times New Roman" panose="02020603050405020304"/>
              <a:buNone/>
            </a:pPr>
            <a:r>
              <a:rPr lang="en-US" sz="28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K.L.N.College of Engineering</a:t>
            </a:r>
            <a:endParaRPr lang="en-US" sz="28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3600"/>
              <a:buFont typeface="Arial" panose="020B0604020202020204"/>
              <a:buNone/>
            </a:pPr>
            <a:endParaRPr sz="36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3600"/>
              <a:buFont typeface="Arial" panose="020B0604020202020204"/>
              <a:buNone/>
            </a:pPr>
            <a:endParaRPr sz="36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3600" b="1" i="0" u="none">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9" name="Google Shape;89;p1"/>
          <p:cNvSpPr txBox="1"/>
          <p:nvPr/>
        </p:nvSpPr>
        <p:spPr>
          <a:xfrm>
            <a:off x="785812" y="857250"/>
            <a:ext cx="7429500" cy="7699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Arial" panose="020B0604020202020204"/>
              <a:buNone/>
            </a:pPr>
            <a:endParaRPr sz="2400" b="1" i="0" u="none">
              <a:solidFill>
                <a:srgbClr val="0070C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70C0"/>
              </a:buClr>
              <a:buSzPts val="2000"/>
              <a:buFont typeface="Calibri" panose="020F0502020204030204"/>
              <a:buNone/>
            </a:pPr>
            <a:r>
              <a:rPr lang="en-US" sz="2000" b="1" i="0" u="none">
                <a:solidFill>
                  <a:srgbClr val="0070C0"/>
                </a:solidFill>
                <a:latin typeface="Calibri" panose="020F0502020204030204"/>
                <a:ea typeface="Calibri" panose="020F0502020204030204"/>
                <a:cs typeface="Calibri" panose="020F0502020204030204"/>
                <a:sym typeface="Calibri" panose="020F0502020204030204"/>
              </a:rPr>
              <a:t>Department of Electronics and Communication Engineering </a:t>
            </a:r>
            <a:endParaRPr lang="en-US" sz="2000" b="1" i="0" u="none">
              <a:solidFill>
                <a:srgbClr val="0070C0"/>
              </a:solidFill>
              <a:latin typeface="Calibri" panose="020F0502020204030204"/>
              <a:ea typeface="Calibri" panose="020F0502020204030204"/>
              <a:cs typeface="Calibri" panose="020F0502020204030204"/>
              <a:sym typeface="Calibri" panose="020F0502020204030204"/>
            </a:endParaRPr>
          </a:p>
        </p:txBody>
      </p:sp>
      <p:pic>
        <p:nvPicPr>
          <p:cNvPr id="90" name="Google Shape;90;p1" descr="http://www.klnce.edu/images/klncelogo.gif"/>
          <p:cNvPicPr preferRelativeResize="0"/>
          <p:nvPr/>
        </p:nvPicPr>
        <p:blipFill rotWithShape="1">
          <a:blip r:embed="rId1"/>
          <a:srcRect/>
          <a:stretch>
            <a:fillRect/>
          </a:stretch>
        </p:blipFill>
        <p:spPr>
          <a:xfrm>
            <a:off x="428625" y="142875"/>
            <a:ext cx="817562" cy="1000125"/>
          </a:xfrm>
          <a:prstGeom prst="rect">
            <a:avLst/>
          </a:prstGeom>
          <a:noFill/>
          <a:ln>
            <a:noFill/>
          </a:ln>
        </p:spPr>
      </p:pic>
      <p:pic>
        <p:nvPicPr>
          <p:cNvPr id="91" name="Google Shape;91;p1"/>
          <p:cNvPicPr preferRelativeResize="0"/>
          <p:nvPr/>
        </p:nvPicPr>
        <p:blipFill rotWithShape="1">
          <a:blip r:embed="rId2"/>
          <a:srcRect/>
          <a:stretch>
            <a:fillRect/>
          </a:stretch>
        </p:blipFill>
        <p:spPr>
          <a:xfrm>
            <a:off x="7916862" y="120650"/>
            <a:ext cx="1227137" cy="808037"/>
          </a:xfrm>
          <a:prstGeom prst="rect">
            <a:avLst/>
          </a:prstGeom>
          <a:noFill/>
          <a:ln>
            <a:noFill/>
          </a:ln>
        </p:spPr>
      </p:pic>
      <p:sp>
        <p:nvSpPr>
          <p:cNvPr id="92" name="Google Shape;92;p1"/>
          <p:cNvSpPr txBox="1"/>
          <p:nvPr/>
        </p:nvSpPr>
        <p:spPr>
          <a:xfrm>
            <a:off x="785812" y="714375"/>
            <a:ext cx="7500937" cy="584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accent2"/>
              </a:buClr>
              <a:buSzPts val="1600"/>
              <a:buFont typeface="Calibri" panose="020F0502020204030204"/>
              <a:buNone/>
            </a:pPr>
            <a:r>
              <a:rPr lang="en-US" sz="1600" b="1" i="0" u="none">
                <a:solidFill>
                  <a:schemeClr val="accent2"/>
                </a:solidFill>
                <a:latin typeface="Calibri" panose="020F0502020204030204"/>
                <a:ea typeface="Calibri" panose="020F0502020204030204"/>
                <a:cs typeface="Calibri" panose="020F0502020204030204"/>
                <a:sym typeface="Calibri" panose="020F0502020204030204"/>
              </a:rPr>
              <a:t>An Autonomous Institution   | Accredited by NAAC</a:t>
            </a:r>
            <a:endParaRPr sz="1600" b="0" i="0" u="none">
              <a:solidFill>
                <a:schemeClr val="accent2"/>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chemeClr val="accent2"/>
              </a:buClr>
              <a:buSzPts val="1600"/>
              <a:buFont typeface="Calibri" panose="020F0502020204030204"/>
              <a:buNone/>
            </a:pPr>
            <a:r>
              <a:rPr lang="en-US" sz="1600" b="1" i="0" u="none">
                <a:solidFill>
                  <a:schemeClr val="accent2"/>
                </a:solidFill>
                <a:latin typeface="Calibri" panose="020F0502020204030204"/>
                <a:ea typeface="Calibri" panose="020F0502020204030204"/>
                <a:cs typeface="Calibri" panose="020F0502020204030204"/>
                <a:sym typeface="Calibri" panose="020F0502020204030204"/>
              </a:rPr>
              <a:t>(Approved by AICTE, New Delhi &amp;    Affiliated to Anna University, Chennai)</a:t>
            </a:r>
            <a:endParaRPr lang="en-US" sz="1600" b="1" i="0" u="none">
              <a:solidFill>
                <a:schemeClr val="accent2"/>
              </a:solidFill>
              <a:latin typeface="Calibri" panose="020F0502020204030204"/>
              <a:ea typeface="Calibri" panose="020F0502020204030204"/>
              <a:cs typeface="Calibri" panose="020F0502020204030204"/>
              <a:sym typeface="Calibri" panose="020F0502020204030204"/>
            </a:endParaRPr>
          </a:p>
        </p:txBody>
      </p:sp>
      <p:cxnSp>
        <p:nvCxnSpPr>
          <p:cNvPr id="93" name="Google Shape;93;p1"/>
          <p:cNvCxnSpPr/>
          <p:nvPr/>
        </p:nvCxnSpPr>
        <p:spPr>
          <a:xfrm>
            <a:off x="0" y="1643062"/>
            <a:ext cx="9144000" cy="1587"/>
          </a:xfrm>
          <a:prstGeom prst="straightConnector1">
            <a:avLst/>
          </a:prstGeom>
          <a:noFill/>
          <a:ln w="38100" cap="flat" cmpd="sng">
            <a:solidFill>
              <a:schemeClr val="accent1"/>
            </a:solidFill>
            <a:prstDash val="solid"/>
            <a:miter lim="800000"/>
            <a:headEnd type="none" w="med" len="med"/>
            <a:tailEnd type="none" w="med" len="med"/>
          </a:ln>
          <a:effectLst>
            <a:outerShdw blurRad="63500" dist="23000" dir="5400000">
              <a:srgbClr val="000000">
                <a:alpha val="34901"/>
              </a:srgbClr>
            </a:outerShdw>
          </a:effectLst>
        </p:spPr>
      </p:cxnSp>
      <p:sp>
        <p:nvSpPr>
          <p:cNvPr id="94" name="Google Shape;94;p1"/>
          <p:cNvSpPr txBox="1"/>
          <p:nvPr/>
        </p:nvSpPr>
        <p:spPr>
          <a:xfrm>
            <a:off x="642937" y="2286000"/>
            <a:ext cx="8001000" cy="16922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panose="02020603050405020304"/>
              <a:buNone/>
            </a:pPr>
            <a:r>
              <a:rPr lang="en-US" sz="2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An ESP 32 based Healthcare monitoring using integrating multiple sensors using Integromat and Random Forest algorithm</a:t>
            </a:r>
            <a:endParaRPr lang="en-US" sz="2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2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5" name="Google Shape;95;p1"/>
          <p:cNvSpPr txBox="1"/>
          <p:nvPr/>
        </p:nvSpPr>
        <p:spPr>
          <a:xfrm>
            <a:off x="4286250" y="4286250"/>
            <a:ext cx="4857750" cy="218249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Times New Roman" panose="02020603050405020304"/>
              <a:buNone/>
            </a:pPr>
            <a:r>
              <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Presented By</a:t>
            </a:r>
            <a:endPar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800"/>
              <a:buFont typeface="Times New Roman" panose="02020603050405020304"/>
              <a:buNone/>
            </a:pPr>
            <a:endPar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15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Bernis Mariya X (910620103012)</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15000"/>
              </a:lnSpc>
              <a:spcBef>
                <a:spcPts val="80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Ilamathi S           (910620103026)</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15000"/>
              </a:lnSpc>
              <a:spcBef>
                <a:spcPts val="80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Latikaa Tejus J   (910620103037)</a:t>
            </a: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80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6" name="Google Shape;96;p1"/>
          <p:cNvSpPr txBox="1"/>
          <p:nvPr/>
        </p:nvSpPr>
        <p:spPr>
          <a:xfrm>
            <a:off x="428625" y="4357687"/>
            <a:ext cx="4000500" cy="119761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Times New Roman" panose="02020603050405020304"/>
              <a:buNone/>
            </a:pPr>
            <a:r>
              <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Guided By</a:t>
            </a:r>
            <a:endPar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800"/>
              <a:buFont typeface="Times New Roman" panose="02020603050405020304"/>
              <a:buNone/>
            </a:pPr>
            <a:endPar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Mr.S.R.Naresh (ASP/ECE) </a:t>
            </a:r>
            <a:endParaRPr sz="1800" b="1" i="0" u="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800" b="1"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4400" b="0" i="0" u="none">
                <a:solidFill>
                  <a:schemeClr val="dk1"/>
                </a:solidFill>
                <a:latin typeface="Calibri" panose="020F0502020204030204"/>
                <a:ea typeface="Calibri" panose="020F0502020204030204"/>
                <a:cs typeface="Calibri" panose="020F0502020204030204"/>
                <a:sym typeface="Calibri" panose="020F0502020204030204"/>
              </a:rPr>
              <a:t>BLOCK DIAGRAM</a:t>
            </a:r>
            <a:endParaRPr lang="en-US" sz="4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5" name="Google Shape;155;p10"/>
          <p:cNvSpPr txBox="1">
            <a:spLocks noGrp="1"/>
          </p:cNvSpPr>
          <p:nvPr>
            <p:ph type="body" idx="1"/>
          </p:nvPr>
        </p:nvSpPr>
        <p:spPr>
          <a:xfrm>
            <a:off x="457200" y="1285875"/>
            <a:ext cx="8229600" cy="52863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panose="020B0604020202020204"/>
              <a:buNone/>
            </a:pPr>
            <a:r>
              <a:rPr lang="en-US" sz="3200" b="0" i="0" u="none" dirty="0">
                <a:solidFill>
                  <a:schemeClr val="dk1"/>
                </a:solidFill>
                <a:latin typeface="Calibri" panose="020F0502020204030204"/>
                <a:ea typeface="Calibri" panose="020F0502020204030204"/>
                <a:cs typeface="Calibri" panose="020F0502020204030204"/>
                <a:sym typeface="Calibri" panose="020F0502020204030204"/>
              </a:rPr>
              <a:t>			     </a:t>
            </a:r>
            <a:r>
              <a:rPr lang="en-US" sz="20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OVERALL </a:t>
            </a:r>
            <a:r>
              <a:rPr lang="en-US" sz="20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BLOCK DIAGRAM</a:t>
            </a:r>
            <a:endParaRPr lang="en-US" sz="20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None/>
            </a:pP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None/>
            </a:pP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None/>
            </a:pP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l" rtl="0">
              <a:spcBef>
                <a:spcPts val="400"/>
              </a:spcBef>
              <a:spcAft>
                <a:spcPts val="0"/>
              </a:spcAft>
              <a:buClr>
                <a:schemeClr val="dk1"/>
              </a:buClr>
              <a:buSzPts val="2000"/>
              <a:buFont typeface="Arial" panose="020B0604020202020204"/>
              <a:buNone/>
            </a:pP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6" name="Google Shape;156;p10"/>
          <p:cNvSpPr txBox="1"/>
          <p:nvPr/>
        </p:nvSpPr>
        <p:spPr>
          <a:xfrm>
            <a:off x="9483325" y="5161350"/>
            <a:ext cx="1285800" cy="1143000"/>
          </a:xfrm>
          <a:prstGeom prst="rect">
            <a:avLst/>
          </a:prstGeom>
          <a:solidFill>
            <a:schemeClr val="lt1"/>
          </a:solidFill>
          <a:ln w="254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7" name="Google Shape;157;p10"/>
          <p:cNvPicPr preferRelativeResize="0"/>
          <p:nvPr/>
        </p:nvPicPr>
        <p:blipFill rotWithShape="1">
          <a:blip r:embed="rId1"/>
          <a:srcRect l="5558" t="21849" r="7036" b="8323"/>
          <a:stretch>
            <a:fillRect/>
          </a:stretch>
        </p:blipFill>
        <p:spPr>
          <a:xfrm>
            <a:off x="553650" y="2018100"/>
            <a:ext cx="8099799" cy="428625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1"/>
          <p:cNvSpPr txBox="1">
            <a:spLocks noGrp="1"/>
          </p:cNvSpPr>
          <p:nvPr>
            <p:ph type="title"/>
          </p:nvPr>
        </p:nvSpPr>
        <p:spPr>
          <a:xfrm>
            <a:off x="428625" y="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4400" b="0" i="0" u="none">
                <a:solidFill>
                  <a:schemeClr val="dk1"/>
                </a:solidFill>
                <a:latin typeface="Calibri" panose="020F0502020204030204"/>
                <a:ea typeface="Calibri" panose="020F0502020204030204"/>
                <a:cs typeface="Calibri" panose="020F0502020204030204"/>
                <a:sym typeface="Calibri" panose="020F0502020204030204"/>
              </a:rPr>
              <a:t>ALGORITHM</a:t>
            </a:r>
            <a:endParaRPr lang="en-US" sz="4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3" name="Google Shape;163;p11"/>
          <p:cNvSpPr txBox="1">
            <a:spLocks noGrp="1"/>
          </p:cNvSpPr>
          <p:nvPr>
            <p:ph type="body" idx="1"/>
          </p:nvPr>
        </p:nvSpPr>
        <p:spPr>
          <a:xfrm>
            <a:off x="357187" y="857250"/>
            <a:ext cx="8401050" cy="6357937"/>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chemeClr val="dk1"/>
              </a:buClr>
              <a:buSzPts val="2800"/>
              <a:buFont typeface="Arial" panose="020B0604020202020204"/>
              <a:buNone/>
            </a:pPr>
            <a:r>
              <a:rPr lang="en-US"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r>
              <a:rPr lang="en-US" sz="2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RANDOM </a:t>
            </a:r>
            <a:r>
              <a:rPr lang="en-US"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FOREST</a:t>
            </a:r>
            <a:endParaRPr lang="en-US"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just" rtl="0">
              <a:lnSpc>
                <a:spcPct val="100000"/>
              </a:lnSpc>
              <a:spcBef>
                <a:spcPts val="480"/>
              </a:spcBef>
              <a:spcAft>
                <a:spcPts val="0"/>
              </a:spcAft>
              <a:buClr>
                <a:schemeClr val="dk1"/>
              </a:buClr>
              <a:buSzPts val="2400"/>
              <a:buFont typeface="Arial" panose="020B0604020202020204"/>
              <a:buChar char="•"/>
            </a:pP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Random Forest is a type of ensemble learning method. It operates</a:t>
            </a:r>
            <a:r>
              <a:rPr lang="en-US" sz="2400" dirty="0">
                <a:latin typeface="Times New Roman" panose="02020603050405020304"/>
                <a:ea typeface="Times New Roman" panose="02020603050405020304"/>
                <a:cs typeface="Times New Roman" panose="02020603050405020304"/>
                <a:sym typeface="Times New Roman" panose="02020603050405020304"/>
              </a:rPr>
              <a:t> </a:t>
            </a: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by constructing a multitude of decision trees during training and outputting the class that is the mode of the classes (classification) or 	mean prediction (regression) of the individual trees. </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80"/>
              </a:spcBef>
              <a:spcAft>
                <a:spcPts val="0"/>
              </a:spcAft>
              <a:buClr>
                <a:schemeClr val="dk1"/>
              </a:buClr>
              <a:buSzPts val="2400"/>
              <a:buFont typeface="Arial" panose="020B0604020202020204"/>
              <a:buChar char="•"/>
            </a:pP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Each decision tree in the random forest is trained on a random subset of the training data and a random subset of features. Random Forest also introduces randomness in feature selection. </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80"/>
              </a:spcBef>
              <a:spcAft>
                <a:spcPts val="0"/>
              </a:spcAft>
              <a:buClr>
                <a:schemeClr val="dk1"/>
              </a:buClr>
              <a:buSzPts val="2400"/>
              <a:buFont typeface="Arial" panose="020B0604020202020204"/>
              <a:buChar char="•"/>
            </a:pP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 classification tasks, each tree in the Random Forest independently predicts the class label of a data point, and the class with the most votes across all trees is assigned as the final prediction. In regression tasks, the output of each tree is averaged to produce the final prediction</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4400" b="0" i="0" u="none">
                <a:solidFill>
                  <a:schemeClr val="dk1"/>
                </a:solidFill>
                <a:latin typeface="Calibri" panose="020F0502020204030204"/>
                <a:ea typeface="Calibri" panose="020F0502020204030204"/>
                <a:cs typeface="Calibri" panose="020F0502020204030204"/>
                <a:sym typeface="Calibri" panose="020F0502020204030204"/>
              </a:rPr>
              <a:t>OUTPUT SCREENSHOTS</a:t>
            </a:r>
            <a:endParaRPr lang="en-US" sz="4400" b="0" i="0" u="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69" name="Google Shape;169;p12" descr="WhatsApp Image 2024-03-27 at 8.54.57 PM.jpeg"/>
          <p:cNvPicPr preferRelativeResize="0">
            <a:picLocks noGrp="1"/>
          </p:cNvPicPr>
          <p:nvPr>
            <p:ph type="body" idx="1"/>
          </p:nvPr>
        </p:nvPicPr>
        <p:blipFill rotWithShape="1">
          <a:blip r:embed="rId1"/>
          <a:srcRect/>
          <a:stretch>
            <a:fillRect/>
          </a:stretch>
        </p:blipFill>
        <p:spPr>
          <a:xfrm>
            <a:off x="571500" y="2000250"/>
            <a:ext cx="3595687" cy="4114800"/>
          </a:xfrm>
          <a:prstGeom prst="rect">
            <a:avLst/>
          </a:prstGeom>
          <a:noFill/>
          <a:ln>
            <a:noFill/>
          </a:ln>
        </p:spPr>
      </p:pic>
      <p:pic>
        <p:nvPicPr>
          <p:cNvPr id="170" name="Google Shape;170;p12"/>
          <p:cNvPicPr preferRelativeResize="0"/>
          <p:nvPr/>
        </p:nvPicPr>
        <p:blipFill>
          <a:blip r:embed="rId2"/>
          <a:stretch>
            <a:fillRect/>
          </a:stretch>
        </p:blipFill>
        <p:spPr>
          <a:xfrm>
            <a:off x="4482700" y="2000250"/>
            <a:ext cx="4411275" cy="411480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77290" y="550545"/>
            <a:ext cx="6556375" cy="948055"/>
          </a:xfrm>
        </p:spPr>
        <p:txBody>
          <a:bodyPr/>
          <a:p>
            <a:r>
              <a:rPr lang="en-US" sz="4400">
                <a:sym typeface="Calibri" panose="020F0502020204030204"/>
              </a:rPr>
              <a:t>    OUTPUT SCREENSHOTS</a:t>
            </a:r>
            <a:endParaRPr lang="en-US" sz="4400">
              <a:sym typeface="Calibri" panose="020F0502020204030204"/>
            </a:endParaRPr>
          </a:p>
        </p:txBody>
      </p:sp>
      <p:sp>
        <p:nvSpPr>
          <p:cNvPr id="5" name="Text Placeholder 4"/>
          <p:cNvSpPr>
            <a:spLocks noGrp="1"/>
          </p:cNvSpPr>
          <p:nvPr>
            <p:ph type="body" idx="1"/>
          </p:nvPr>
        </p:nvSpPr>
        <p:spPr/>
        <p:txBody>
          <a:bodyPr/>
          <a:p>
            <a:endParaRPr lang="en-US"/>
          </a:p>
        </p:txBody>
      </p:sp>
      <p:pic>
        <p:nvPicPr>
          <p:cNvPr id="4" name="Picture Placeholder 3" descr="tempFileForShare_20240506-115456"/>
          <p:cNvPicPr>
            <a:picLocks noChangeAspect="1"/>
          </p:cNvPicPr>
          <p:nvPr>
            <p:ph type="pic" idx="2"/>
          </p:nvPr>
        </p:nvPicPr>
        <p:blipFill>
          <a:blip r:embed="rId1"/>
          <a:stretch>
            <a:fillRect/>
          </a:stretch>
        </p:blipFill>
        <p:spPr>
          <a:xfrm>
            <a:off x="635000" y="2132330"/>
            <a:ext cx="3688080" cy="3619500"/>
          </a:xfrm>
          <a:prstGeom prst="rect">
            <a:avLst/>
          </a:prstGeom>
        </p:spPr>
      </p:pic>
      <p:pic>
        <p:nvPicPr>
          <p:cNvPr id="6" name="Picture 5" descr="IMG-20240506-WA0011"/>
          <p:cNvPicPr>
            <a:picLocks noChangeAspect="1"/>
          </p:cNvPicPr>
          <p:nvPr/>
        </p:nvPicPr>
        <p:blipFill>
          <a:blip r:embed="rId2"/>
          <a:stretch>
            <a:fillRect/>
          </a:stretch>
        </p:blipFill>
        <p:spPr>
          <a:xfrm>
            <a:off x="4578985" y="2131695"/>
            <a:ext cx="3956685" cy="37490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4400" b="0" i="0" u="none">
                <a:solidFill>
                  <a:schemeClr val="dk1"/>
                </a:solidFill>
                <a:latin typeface="Calibri" panose="020F0502020204030204"/>
                <a:ea typeface="Calibri" panose="020F0502020204030204"/>
                <a:cs typeface="Calibri" panose="020F0502020204030204"/>
                <a:sym typeface="Calibri" panose="020F0502020204030204"/>
              </a:rPr>
              <a:t>OUTPUT SCREENSHOTS</a:t>
            </a:r>
            <a:endParaRPr lang="en-US" sz="4400" b="0" i="0" u="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76" name="Google Shape;176;p13"/>
          <p:cNvPicPr preferRelativeResize="0"/>
          <p:nvPr/>
        </p:nvPicPr>
        <p:blipFill>
          <a:blip r:embed="rId1"/>
          <a:stretch>
            <a:fillRect/>
          </a:stretch>
        </p:blipFill>
        <p:spPr>
          <a:xfrm>
            <a:off x="152400" y="1682525"/>
            <a:ext cx="4580325" cy="4461100"/>
          </a:xfrm>
          <a:prstGeom prst="rect">
            <a:avLst/>
          </a:prstGeom>
          <a:noFill/>
          <a:ln>
            <a:noFill/>
          </a:ln>
        </p:spPr>
      </p:pic>
      <p:pic>
        <p:nvPicPr>
          <p:cNvPr id="177" name="Google Shape;177;p13"/>
          <p:cNvPicPr preferRelativeResize="0"/>
          <p:nvPr/>
        </p:nvPicPr>
        <p:blipFill>
          <a:blip r:embed="rId2"/>
          <a:stretch>
            <a:fillRect/>
          </a:stretch>
        </p:blipFill>
        <p:spPr>
          <a:xfrm>
            <a:off x="4732725" y="1962926"/>
            <a:ext cx="4106475" cy="380565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2d17c8ee288_0_10"/>
          <p:cNvSpPr txBox="1">
            <a:spLocks noGrp="1"/>
          </p:cNvSpPr>
          <p:nvPr>
            <p:ph type="title"/>
          </p:nvPr>
        </p:nvSpPr>
        <p:spPr>
          <a:xfrm>
            <a:off x="457200" y="274637"/>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panose="020F0502020204030204"/>
              <a:buNone/>
            </a:pPr>
            <a:r>
              <a:rPr lang="en-US"/>
              <a:t>Conclusion</a:t>
            </a:r>
            <a:endParaRPr lang="en-US"/>
          </a:p>
        </p:txBody>
      </p:sp>
      <p:sp>
        <p:nvSpPr>
          <p:cNvPr id="184" name="Google Shape;184;g2d17c8ee288_0_10"/>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342900" lvl="0" indent="-342900" algn="just" rtl="0">
              <a:spcBef>
                <a:spcPts val="0"/>
              </a:spcBef>
              <a:spcAft>
                <a:spcPts val="0"/>
              </a:spcAft>
              <a:buSzPts val="2400"/>
              <a:buChar char="•"/>
            </a:pPr>
            <a:r>
              <a:rPr lang="en-US" sz="2400"/>
              <a:t>Robust monitoring system for real-time data collection and transmission. </a:t>
            </a:r>
            <a:endParaRPr sz="2400"/>
          </a:p>
          <a:p>
            <a:pPr marL="342900" lvl="0" indent="-342900" algn="just" rtl="0">
              <a:spcBef>
                <a:spcPts val="0"/>
              </a:spcBef>
              <a:spcAft>
                <a:spcPts val="0"/>
              </a:spcAft>
              <a:buSzPts val="2400"/>
              <a:buChar char="•"/>
            </a:pPr>
            <a:r>
              <a:rPr lang="en-US" sz="2400">
                <a:solidFill>
                  <a:srgbClr val="0D0D0D"/>
                </a:solidFill>
                <a:highlight>
                  <a:srgbClr val="FFFFFF"/>
                </a:highlight>
              </a:rPr>
              <a:t>Delivery of timely and informed insights for improved health outcomes.</a:t>
            </a:r>
            <a:endParaRPr sz="2400"/>
          </a:p>
          <a:p>
            <a:pPr marL="342900" lvl="0" indent="-342900" algn="just" rtl="0">
              <a:spcBef>
                <a:spcPts val="0"/>
              </a:spcBef>
              <a:spcAft>
                <a:spcPts val="0"/>
              </a:spcAft>
              <a:buSzPts val="2400"/>
              <a:buChar char="•"/>
            </a:pPr>
            <a:r>
              <a:rPr lang="en-US" sz="2400"/>
              <a:t>Integration with Integeromat for seamless data transfer.</a:t>
            </a:r>
            <a:endParaRPr sz="2400"/>
          </a:p>
          <a:p>
            <a:pPr marL="342900" lvl="0" indent="-342900" algn="just" rtl="0">
              <a:spcBef>
                <a:spcPts val="0"/>
              </a:spcBef>
              <a:spcAft>
                <a:spcPts val="0"/>
              </a:spcAft>
              <a:buSzPts val="2400"/>
              <a:buChar char="•"/>
            </a:pPr>
            <a:r>
              <a:rPr lang="en-US" sz="2400"/>
              <a:t>Utilization of web hooks for accessibility.</a:t>
            </a:r>
            <a:endParaRPr sz="2400"/>
          </a:p>
          <a:p>
            <a:pPr marL="342900" lvl="0" indent="-342900" algn="just" rtl="0">
              <a:spcBef>
                <a:spcPts val="0"/>
              </a:spcBef>
              <a:spcAft>
                <a:spcPts val="0"/>
              </a:spcAft>
              <a:buSzPts val="2400"/>
              <a:buChar char="•"/>
            </a:pPr>
            <a:r>
              <a:rPr lang="en-US" sz="2400"/>
              <a:t>Implementation of predictive analytics using the Random Forest algorithm.</a:t>
            </a:r>
            <a:endParaRPr sz="2400"/>
          </a:p>
          <a:p>
            <a:pPr marL="342900" lvl="0" indent="-342900" algn="just" rtl="0">
              <a:spcBef>
                <a:spcPts val="0"/>
              </a:spcBef>
              <a:spcAft>
                <a:spcPts val="0"/>
              </a:spcAft>
              <a:buSzPts val="2400"/>
              <a:buChar char="•"/>
            </a:pPr>
            <a:r>
              <a:rPr lang="en-US" sz="2400"/>
              <a:t>Automated email notifications for patients to engage with their health data proactively.</a:t>
            </a:r>
            <a:endParaRPr sz="2400"/>
          </a:p>
          <a:p>
            <a:pPr marL="742950" lvl="0" indent="0" algn="l" rtl="0">
              <a:lnSpc>
                <a:spcPct val="115000"/>
              </a:lnSpc>
              <a:spcBef>
                <a:spcPts val="0"/>
              </a:spcBef>
              <a:spcAft>
                <a:spcPts val="1200"/>
              </a:spcAft>
              <a:buNone/>
            </a:pP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4400" b="0" i="0" u="none">
                <a:solidFill>
                  <a:schemeClr val="dk1"/>
                </a:solidFill>
                <a:latin typeface="Calibri" panose="020F0502020204030204"/>
                <a:ea typeface="Calibri" panose="020F0502020204030204"/>
                <a:cs typeface="Calibri" panose="020F0502020204030204"/>
                <a:sym typeface="Calibri" panose="020F0502020204030204"/>
              </a:rPr>
              <a:t>References</a:t>
            </a:r>
            <a:endParaRPr lang="en-US" sz="4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0" name="Google Shape;190;p14"/>
          <p:cNvSpPr txBox="1">
            <a:spLocks noGrp="1"/>
          </p:cNvSpPr>
          <p:nvPr>
            <p:ph type="body" idx="1"/>
          </p:nvPr>
        </p:nvSpPr>
        <p:spPr>
          <a:xfrm>
            <a:off x="500062" y="1167618"/>
            <a:ext cx="8229600" cy="4787094"/>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00000"/>
              </a:lnSpc>
              <a:spcBef>
                <a:spcPts val="0"/>
              </a:spcBef>
              <a:spcAft>
                <a:spcPts val="0"/>
              </a:spcAft>
              <a:buClr>
                <a:schemeClr val="dk1"/>
              </a:buClr>
              <a:buSzPts val="1800"/>
              <a:buFont typeface="+mj-lt"/>
              <a:buAutoNum type="arabicPeriod"/>
            </a:pPr>
            <a:r>
              <a:rPr lang="en-US" sz="1800" b="0" i="0" u="none" dirty="0" err="1"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Charanya</a:t>
            </a:r>
            <a:r>
              <a:rPr lang="en-US" sz="18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K   Rao1,    </a:t>
            </a:r>
            <a:r>
              <a:rPr lang="en-US" sz="1800" b="0" i="0" u="none" dirty="0" err="1"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Nithyashree</a:t>
            </a:r>
            <a:r>
              <a:rPr lang="en-US" sz="18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R </a:t>
            </a:r>
            <a:r>
              <a:rPr lang="en-US" sz="1800" b="0" i="0" u="none" dirty="0" err="1"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NagashreeR</a:t>
            </a:r>
            <a:r>
              <a:rPr lang="en-US" sz="18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Nadig3, </a:t>
            </a:r>
            <a:r>
              <a:rPr lang="en-US" sz="1800" b="0" i="0" u="none" dirty="0" err="1"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Sushma</a:t>
            </a:r>
            <a:r>
              <a:rPr lang="en-US" sz="18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T4 ”.Smart Health   Monitoring  Device</a:t>
            </a:r>
            <a:r>
              <a:rPr lang="en-US" sz="1800" b="0" i="0" u="sng" dirty="0" smtClean="0">
                <a:solidFill>
                  <a:schemeClr val="dk1"/>
                </a:solidFill>
                <a:latin typeface="Calibri" panose="020F0502020204030204"/>
                <a:ea typeface="Calibri" panose="020F0502020204030204"/>
                <a:cs typeface="Calibri" panose="020F0502020204030204"/>
                <a:sym typeface="Calibri" panose="020F0502020204030204"/>
                <a:hlinkClick r:id="rId1"/>
              </a:rPr>
              <a:t> </a:t>
            </a:r>
            <a:r>
              <a:rPr lang="en-US" sz="18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International  Research  Journal   of  Engineering     </a:t>
            </a:r>
            <a:r>
              <a:rPr lang="en-US" sz="1800" b="0" i="0" u="none" dirty="0" err="1"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andTechnology</a:t>
            </a:r>
            <a:r>
              <a:rPr lang="en-US" sz="18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(IRJET) e-ISSN: 2395-0056         Volume: 09 Issue:06 | Jun 2022</a:t>
            </a:r>
            <a:endParaRPr lang="en-US" sz="18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just" rtl="0">
              <a:lnSpc>
                <a:spcPct val="100000"/>
              </a:lnSpc>
              <a:spcBef>
                <a:spcPts val="0"/>
              </a:spcBef>
              <a:spcAft>
                <a:spcPts val="0"/>
              </a:spcAft>
              <a:buClr>
                <a:schemeClr val="dk1"/>
              </a:buClr>
              <a:buSzPts val="1800"/>
              <a:buFont typeface="+mj-lt"/>
              <a:buAutoNum type="arabicPeriod"/>
            </a:pPr>
            <a:endParaRPr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just" rtl="0">
              <a:lnSpc>
                <a:spcPct val="100000"/>
              </a:lnSpc>
              <a:spcBef>
                <a:spcPts val="360"/>
              </a:spcBef>
              <a:spcAft>
                <a:spcPts val="0"/>
              </a:spcAft>
              <a:buClr>
                <a:schemeClr val="dk1"/>
              </a:buClr>
              <a:buSzPts val="1800"/>
              <a:buFont typeface="+mj-lt"/>
              <a:buAutoNum type="arabicPeriod"/>
            </a:pPr>
            <a:r>
              <a:rPr lang="en-US" sz="1800" b="0" i="0" u="none" dirty="0" err="1"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Dhruv</a:t>
            </a:r>
            <a:r>
              <a:rPr lang="en-US" sz="18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0" i="0" u="none" dirty="0" err="1"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Piyush</a:t>
            </a:r>
            <a:r>
              <a:rPr lang="en-US" sz="18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Parik1, </a:t>
            </a:r>
            <a:r>
              <a:rPr lang="en-US" sz="1800" b="0" i="0" u="none" dirty="0" err="1"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Bhavuk</a:t>
            </a:r>
            <a:r>
              <a:rPr lang="en-US" sz="18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Mittal2, </a:t>
            </a:r>
            <a:r>
              <a:rPr lang="en-US" sz="1800" b="0" i="0" u="none" dirty="0" err="1"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Amogh</a:t>
            </a:r>
            <a:r>
              <a:rPr lang="en-US" sz="18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Pal3 “Virtual Voice Assistant Based on Voice </a:t>
            </a:r>
            <a:r>
              <a:rPr lang="en-US" sz="1800" b="0" i="0" u="none" dirty="0" err="1"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Flow”International</a:t>
            </a:r>
            <a:r>
              <a:rPr lang="en-US" sz="18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Journal for Research in Applied Science &amp; Engineering Technology (IJRA)ISSN: 2321-9653; IC Value: 45.98; SJ Impact Factor: 7.429Volume 9 Issue XI Nov 2021</a:t>
            </a:r>
            <a:endParaRPr smtClean="0"/>
          </a:p>
          <a:p>
            <a:pPr marL="457200" marR="0" lvl="0" indent="-342900" algn="just" rtl="0">
              <a:lnSpc>
                <a:spcPct val="100000"/>
              </a:lnSpc>
              <a:spcBef>
                <a:spcPts val="360"/>
              </a:spcBef>
              <a:spcAft>
                <a:spcPts val="0"/>
              </a:spcAft>
              <a:buClr>
                <a:schemeClr val="dk1"/>
              </a:buClr>
              <a:buSzPts val="1800"/>
              <a:buFont typeface="+mj-lt"/>
              <a:buAutoNum type="arabicPeriod"/>
            </a:pPr>
            <a:endParaRPr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just" rtl="0">
              <a:lnSpc>
                <a:spcPct val="100000"/>
              </a:lnSpc>
              <a:spcBef>
                <a:spcPts val="360"/>
              </a:spcBef>
              <a:spcAft>
                <a:spcPts val="0"/>
              </a:spcAft>
              <a:buClr>
                <a:schemeClr val="dk1"/>
              </a:buClr>
              <a:buSzPts val="1800"/>
              <a:buFont typeface="+mj-lt"/>
              <a:buAutoNum type="arabicPeriod"/>
            </a:pPr>
            <a:r>
              <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 </a:t>
            </a:r>
            <a:r>
              <a:rPr lang="en-US" sz="1800" b="0" i="0" u="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Pravalika</a:t>
            </a:r>
            <a:r>
              <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Ch.”Internet of Things Based Home Monitoring and Device Control Using Esp32” </a:t>
            </a:r>
            <a:r>
              <a:rPr lang="en-US" sz="1800" b="0" i="0" u="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Rajendra</a:t>
            </a:r>
            <a:r>
              <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Prasad International Journal of Recent Technology and Engineering (IJRTE) ISSN: 2277-3878, Volume-8, Issue-1S4, June 2019</a:t>
            </a:r>
            <a:endPar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42900" algn="just" rtl="0">
              <a:lnSpc>
                <a:spcPct val="100000"/>
              </a:lnSpc>
              <a:spcBef>
                <a:spcPts val="360"/>
              </a:spcBef>
              <a:spcAft>
                <a:spcPts val="0"/>
              </a:spcAft>
              <a:buClr>
                <a:schemeClr val="dk1"/>
              </a:buClr>
              <a:buSzPts val="1800"/>
              <a:buFont typeface="+mj-lt"/>
              <a:buAutoNum type="arabicPeriod"/>
            </a:pPr>
            <a:endParaRPr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just" rtl="0">
              <a:lnSpc>
                <a:spcPct val="100000"/>
              </a:lnSpc>
              <a:spcBef>
                <a:spcPts val="360"/>
              </a:spcBef>
              <a:spcAft>
                <a:spcPts val="0"/>
              </a:spcAft>
              <a:buClr>
                <a:schemeClr val="dk1"/>
              </a:buClr>
              <a:buSzPts val="1800"/>
              <a:buFont typeface="+mj-lt"/>
              <a:buAutoNum type="arabicPeriod"/>
            </a:pPr>
            <a:r>
              <a:rPr lang="en-US" sz="1800" b="0" i="0" u="none" dirty="0" err="1"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Bhagwati</a:t>
            </a:r>
            <a:r>
              <a:rPr lang="en-US" sz="18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Kamble1, </a:t>
            </a:r>
            <a:r>
              <a:rPr lang="en-US" sz="1800" b="0" i="0" u="none" dirty="0" err="1"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Rupali</a:t>
            </a:r>
            <a:r>
              <a:rPr lang="en-US" sz="18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Khune2, </a:t>
            </a:r>
            <a:r>
              <a:rPr lang="en-US" sz="1800" b="0" i="0" u="none" dirty="0" err="1"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Sunita</a:t>
            </a:r>
            <a:r>
              <a:rPr lang="en-US" sz="18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Shinde3, </a:t>
            </a:r>
            <a:r>
              <a:rPr lang="en-US" sz="1800" b="0" i="0" u="none" dirty="0" err="1"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Priyanka</a:t>
            </a:r>
            <a:r>
              <a:rPr lang="en-US" sz="18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Raut4, Neeta Kulkarni5,”Heart Rate Monitoring By Using pulse </a:t>
            </a:r>
            <a:r>
              <a:rPr lang="en-US" sz="1800" b="0" i="0" u="none" dirty="0" err="1"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sensor”International</a:t>
            </a:r>
            <a:r>
              <a:rPr lang="en-US" sz="18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Research Journal of Engineering and Technology (IRJET) e-ISSN: 2395-0056 Volume: 06 Issue: 04 | Apr 2019</a:t>
            </a:r>
            <a:endParaRPr smtClean="0"/>
          </a:p>
          <a:p>
            <a:pPr marL="457200" marR="0" lvl="0" indent="-457200" algn="l" rtl="0">
              <a:lnSpc>
                <a:spcPct val="100000"/>
              </a:lnSpc>
              <a:spcBef>
                <a:spcPts val="720"/>
              </a:spcBef>
              <a:spcAft>
                <a:spcPts val="0"/>
              </a:spcAft>
              <a:buClr>
                <a:schemeClr val="dk1"/>
              </a:buClr>
              <a:buSzPts val="3200"/>
              <a:buFont typeface="Arial" panose="020B0604020202020204"/>
              <a:buNone/>
            </a:pPr>
            <a:br>
              <a:rPr lang="en-US" sz="3200" b="0" i="0" u="none" dirty="0">
                <a:solidFill>
                  <a:schemeClr val="dk1"/>
                </a:solidFill>
                <a:latin typeface="Calibri" panose="020F0502020204030204"/>
                <a:ea typeface="Calibri" panose="020F0502020204030204"/>
                <a:cs typeface="Calibri" panose="020F0502020204030204"/>
                <a:sym typeface="Calibri" panose="020F0502020204030204"/>
              </a:rPr>
            </a:br>
            <a:br>
              <a:rPr lang="en-US" sz="3200" b="0" i="0" u="none" dirty="0">
                <a:solidFill>
                  <a:schemeClr val="dk1"/>
                </a:solidFill>
                <a:latin typeface="Calibri" panose="020F0502020204030204"/>
                <a:ea typeface="Calibri" panose="020F0502020204030204"/>
                <a:cs typeface="Calibri" panose="020F0502020204030204"/>
                <a:sym typeface="Calibri" panose="020F0502020204030204"/>
              </a:rPr>
            </a:br>
            <a:br>
              <a:rPr lang="en-US" sz="3600" b="0" i="0" u="none" dirty="0">
                <a:solidFill>
                  <a:schemeClr val="dk1"/>
                </a:solidFill>
                <a:latin typeface="Calibri" panose="020F0502020204030204"/>
                <a:ea typeface="Calibri" panose="020F0502020204030204"/>
                <a:cs typeface="Calibri" panose="020F0502020204030204"/>
                <a:sym typeface="Calibri" panose="020F0502020204030204"/>
              </a:rPr>
            </a:br>
            <a:br>
              <a:rPr lang="en-US" sz="3600" b="0" i="0" u="none" dirty="0">
                <a:solidFill>
                  <a:schemeClr val="dk1"/>
                </a:solidFill>
                <a:latin typeface="Calibri" panose="020F0502020204030204"/>
                <a:ea typeface="Calibri" panose="020F0502020204030204"/>
                <a:cs typeface="Calibri" panose="020F0502020204030204"/>
                <a:sym typeface="Calibri" panose="020F0502020204030204"/>
              </a:rPr>
            </a:br>
            <a:br>
              <a:rPr lang="en-US" sz="3600" b="0" i="0" u="none" dirty="0">
                <a:solidFill>
                  <a:schemeClr val="dk1"/>
                </a:solidFill>
                <a:latin typeface="Calibri" panose="020F0502020204030204"/>
                <a:ea typeface="Calibri" panose="020F0502020204030204"/>
                <a:cs typeface="Calibri" panose="020F0502020204030204"/>
                <a:sym typeface="Calibri" panose="020F0502020204030204"/>
              </a:rPr>
            </a:br>
            <a:endParaRPr lang="en-US" sz="36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4400" b="0" i="0" u="none">
                <a:solidFill>
                  <a:schemeClr val="dk1"/>
                </a:solidFill>
                <a:latin typeface="Calibri" panose="020F0502020204030204"/>
                <a:ea typeface="Calibri" panose="020F0502020204030204"/>
                <a:cs typeface="Calibri" panose="020F0502020204030204"/>
                <a:sym typeface="Calibri" panose="020F0502020204030204"/>
              </a:rPr>
              <a:t>References</a:t>
            </a:r>
            <a:endParaRPr lang="en-US" sz="4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6" name="Google Shape;196;p15"/>
          <p:cNvSpPr txBox="1">
            <a:spLocks noGrp="1"/>
          </p:cNvSpPr>
          <p:nvPr>
            <p:ph type="body" idx="1"/>
          </p:nvPr>
        </p:nvSpPr>
        <p:spPr>
          <a:xfrm>
            <a:off x="457200" y="1143000"/>
            <a:ext cx="8229600" cy="57150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1800"/>
              <a:buFont typeface="+mj-lt"/>
              <a:buAutoNum type="arabicPeriod" startAt="5"/>
            </a:pPr>
            <a:r>
              <a:rPr lang="en-US" sz="1800" b="0" i="0" u="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Vaishnavi</a:t>
            </a:r>
            <a:r>
              <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0" i="0" u="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Khadasane</a:t>
            </a:r>
            <a:r>
              <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0" i="0" u="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Mrunalini</a:t>
            </a:r>
            <a:r>
              <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Desai, </a:t>
            </a:r>
            <a:r>
              <a:rPr lang="en-US" sz="1800" b="0" i="0" u="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Devashree</a:t>
            </a:r>
            <a:r>
              <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0" i="0" u="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Khatavkar</a:t>
            </a:r>
            <a:r>
              <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0" i="0" u="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Shruti</a:t>
            </a:r>
            <a:r>
              <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Lad “ADVANCED FINGERPRINT AUTHENTICATION SYSTEM IN TWO WHEELERS” International Journal of Technical Research and Applications e-ISSN: 2320-8163,www.ijtra.com Special Issue 40 (KCCI MSR) (March 2016), PP. </a:t>
            </a:r>
            <a:r>
              <a:rPr lang="en-US" sz="18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42-45</a:t>
            </a:r>
            <a:endPar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chemeClr val="dk1"/>
              </a:buClr>
              <a:buSzPts val="1800"/>
              <a:buFont typeface="+mj-lt"/>
              <a:buAutoNum type="arabicPeriod" startAt="5"/>
            </a:pPr>
            <a:endParaRPr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360"/>
              </a:spcBef>
              <a:spcAft>
                <a:spcPts val="0"/>
              </a:spcAft>
              <a:buClr>
                <a:schemeClr val="dk1"/>
              </a:buClr>
              <a:buSzPts val="1800"/>
              <a:buFont typeface="+mj-lt"/>
              <a:buAutoNum type="arabicPeriod" startAt="5"/>
            </a:pPr>
            <a:r>
              <a:rPr lang="en-US" sz="1800" b="0" i="0" u="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Vrushali</a:t>
            </a:r>
            <a:r>
              <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Y </a:t>
            </a:r>
            <a:r>
              <a:rPr lang="en-US" sz="1800" b="0" i="0" u="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Kulkarni</a:t>
            </a:r>
            <a:r>
              <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2Pradeep K </a:t>
            </a:r>
            <a:r>
              <a:rPr lang="en-US" sz="1800" b="0" i="0" u="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Sinha</a:t>
            </a:r>
            <a:r>
              <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“Effective Learning and Classification using Random Forest </a:t>
            </a:r>
            <a:r>
              <a:rPr lang="en-US" sz="1800" b="0" i="0" u="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Algorithm”ISSN</a:t>
            </a:r>
            <a:r>
              <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2277-3754 ISO 9001:2008 Certified International Journal of Engineering and Innovative Technology (IJEIT)Volume 3, Issue 11, May 2014</a:t>
            </a:r>
            <a:endPar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R="0" lvl="0" algn="just" rtl="0">
              <a:lnSpc>
                <a:spcPct val="100000"/>
              </a:lnSpc>
              <a:spcBef>
                <a:spcPts val="360"/>
              </a:spcBef>
              <a:spcAft>
                <a:spcPts val="0"/>
              </a:spcAft>
              <a:buClr>
                <a:schemeClr val="dk1"/>
              </a:buClr>
              <a:buSzPts val="1800"/>
              <a:buFont typeface="+mj-lt"/>
              <a:buAutoNum type="arabicPeriod" startAt="5"/>
            </a:pPr>
            <a:endParaRPr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360"/>
              </a:spcBef>
              <a:spcAft>
                <a:spcPts val="0"/>
              </a:spcAft>
              <a:buClr>
                <a:schemeClr val="dk1"/>
              </a:buClr>
              <a:buSzPts val="1800"/>
              <a:buFont typeface="+mj-lt"/>
              <a:buAutoNum type="arabicPeriod" startAt="5"/>
            </a:pPr>
            <a:r>
              <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NTC </a:t>
            </a:r>
            <a:r>
              <a:rPr lang="en-US" sz="1800" b="0" i="0" u="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Thermistor</a:t>
            </a:r>
            <a:r>
              <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Performance and Linearization of its Temperature-Resistance Characteristics Using Electronic Circuit International Journal of Advances in Scientific Research and Engineering (IJASRE), ISSN:2454-8006, DOI: 10.31695/IJASRE</a:t>
            </a:r>
            <a:endPar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R="0" lvl="0" algn="just" rtl="0">
              <a:lnSpc>
                <a:spcPct val="100000"/>
              </a:lnSpc>
              <a:spcBef>
                <a:spcPts val="360"/>
              </a:spcBef>
              <a:spcAft>
                <a:spcPts val="0"/>
              </a:spcAft>
              <a:buClr>
                <a:schemeClr val="dk1"/>
              </a:buClr>
              <a:buSzPts val="1800"/>
              <a:buFont typeface="+mj-lt"/>
              <a:buAutoNum type="arabicPeriod" startAt="5"/>
            </a:pPr>
            <a:endParaRPr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360"/>
              </a:spcBef>
              <a:spcAft>
                <a:spcPts val="0"/>
              </a:spcAft>
              <a:buClr>
                <a:schemeClr val="dk1"/>
              </a:buClr>
              <a:buSzPts val="1800"/>
              <a:buFont typeface="+mj-lt"/>
              <a:buAutoNum type="arabicPeriod" startAt="5"/>
            </a:pPr>
            <a:r>
              <a:rPr lang="en-US" sz="1800" b="0" i="0" u="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M.Jaya</a:t>
            </a:r>
            <a:r>
              <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lakshmi1 , </a:t>
            </a:r>
            <a:r>
              <a:rPr lang="en-US" sz="1800" b="0" i="0" u="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C.Sadia</a:t>
            </a:r>
            <a:r>
              <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Sameen2 , D.Maneesha3 , </a:t>
            </a:r>
            <a:r>
              <a:rPr lang="en-US" sz="1800" b="0" i="0" u="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G.Dharani</a:t>
            </a:r>
            <a:r>
              <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4 , </a:t>
            </a:r>
            <a:r>
              <a:rPr lang="en-US" sz="1800" b="0" i="0" u="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K.Farhat</a:t>
            </a:r>
            <a:r>
              <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Mubeena5”Smart Home using </a:t>
            </a:r>
            <a:r>
              <a:rPr lang="en-US" sz="1800" b="0" i="0" u="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Blynk</a:t>
            </a:r>
            <a:r>
              <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App Based On IOT</a:t>
            </a:r>
            <a:r>
              <a:rPr lang="en-US" sz="1800" b="0" i="0" u="sng" dirty="0">
                <a:solidFill>
                  <a:schemeClr val="dk1"/>
                </a:solidFill>
                <a:latin typeface="Calibri" panose="020F0502020204030204"/>
                <a:ea typeface="Calibri" panose="020F0502020204030204"/>
                <a:cs typeface="Calibri" panose="020F0502020204030204"/>
                <a:sym typeface="Calibri" panose="020F0502020204030204"/>
                <a:hlinkClick r:id="rId1"/>
              </a:rPr>
              <a:t> </a:t>
            </a:r>
            <a:r>
              <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International Journal of creative Research Thoughts (IJCRT)</a:t>
            </a:r>
            <a:endPar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39700" algn="just" rtl="0">
              <a:lnSpc>
                <a:spcPct val="100000"/>
              </a:lnSpc>
              <a:spcBef>
                <a:spcPts val="640"/>
              </a:spcBef>
              <a:spcAft>
                <a:spcPts val="0"/>
              </a:spcAft>
              <a:buClr>
                <a:schemeClr val="dk1"/>
              </a:buClr>
              <a:buSzPts val="3200"/>
              <a:buFont typeface="Calibri" panose="020F0502020204030204"/>
              <a:buNone/>
            </a:pPr>
            <a:endParaRPr sz="32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39700" algn="l" rtl="0">
              <a:spcBef>
                <a:spcPts val="640"/>
              </a:spcBef>
              <a:spcAft>
                <a:spcPts val="0"/>
              </a:spcAft>
              <a:buClr>
                <a:schemeClr val="dk1"/>
              </a:buClr>
              <a:buSzPts val="3200"/>
              <a:buFont typeface="Arial" panose="020B0604020202020204"/>
              <a:buNone/>
            </a:pPr>
            <a:endParaRPr sz="32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a:xfrm>
            <a:off x="1169035" y="276860"/>
            <a:ext cx="7098030" cy="713740"/>
          </a:xfrm>
        </p:spPr>
        <p:txBody>
          <a:bodyPr/>
          <a:p>
            <a:pPr algn="just"/>
            <a:r>
              <a:rPr lang="en-US" sz="4400"/>
              <a:t>    JOURNAL PUBLICATIONS</a:t>
            </a:r>
            <a:endParaRPr lang="en-US" sz="4400"/>
          </a:p>
        </p:txBody>
      </p:sp>
      <p:sp>
        <p:nvSpPr>
          <p:cNvPr id="10" name="Text Placeholder 9"/>
          <p:cNvSpPr>
            <a:spLocks noGrp="1"/>
          </p:cNvSpPr>
          <p:nvPr>
            <p:ph type="body" idx="1"/>
          </p:nvPr>
        </p:nvSpPr>
        <p:spPr/>
        <p:txBody>
          <a:bodyPr/>
          <a:p>
            <a:endParaRPr lang="en-US"/>
          </a:p>
        </p:txBody>
      </p:sp>
      <p:pic>
        <p:nvPicPr>
          <p:cNvPr id="8" name="Picture Placeholder 7"/>
          <p:cNvPicPr>
            <a:picLocks noChangeAspect="1"/>
          </p:cNvPicPr>
          <p:nvPr>
            <p:ph type="pic" idx="2"/>
          </p:nvPr>
        </p:nvPicPr>
        <p:blipFill>
          <a:blip r:embed="rId1"/>
          <a:stretch>
            <a:fillRect/>
          </a:stretch>
        </p:blipFill>
        <p:spPr>
          <a:xfrm>
            <a:off x="635" y="1120140"/>
            <a:ext cx="9143365" cy="57384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457200" y="274637"/>
            <a:ext cx="8229600" cy="7969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4400" b="0" i="0" u="none">
                <a:solidFill>
                  <a:schemeClr val="dk1"/>
                </a:solidFill>
                <a:latin typeface="Calibri" panose="020F0502020204030204"/>
                <a:ea typeface="Calibri" panose="020F0502020204030204"/>
                <a:cs typeface="Calibri" panose="020F0502020204030204"/>
                <a:sym typeface="Calibri" panose="020F0502020204030204"/>
              </a:rPr>
              <a:t>Conference Certificate </a:t>
            </a:r>
            <a:endParaRPr lang="en-US" sz="4400" b="0" i="0" u="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2" name="Google Shape;202;p16" descr="WhatsApp Image 2024-04-25 at 9.28.20 PM.jpeg"/>
          <p:cNvPicPr preferRelativeResize="0">
            <a:picLocks noGrp="1"/>
          </p:cNvPicPr>
          <p:nvPr>
            <p:ph type="body" idx="1"/>
          </p:nvPr>
        </p:nvPicPr>
        <p:blipFill rotWithShape="1">
          <a:blip r:embed="rId1"/>
          <a:srcRect/>
          <a:stretch>
            <a:fillRect/>
          </a:stretch>
        </p:blipFill>
        <p:spPr>
          <a:xfrm>
            <a:off x="428625" y="1285875"/>
            <a:ext cx="8358187" cy="51435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4400" b="1" i="0" u="none">
                <a:solidFill>
                  <a:schemeClr val="dk1"/>
                </a:solidFill>
                <a:latin typeface="Calibri" panose="020F0502020204030204"/>
                <a:ea typeface="Calibri" panose="020F0502020204030204"/>
                <a:cs typeface="Calibri" panose="020F0502020204030204"/>
                <a:sym typeface="Calibri" panose="020F0502020204030204"/>
              </a:rPr>
              <a:t>Introduction to the project</a:t>
            </a:r>
            <a:endParaRPr lang="en-US" sz="4400" b="1"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2" name="Google Shape;102;p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 today's fast-paced world, monitoring vital signs efficiently and accurately is crucial for maintaining optimal health. </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480"/>
              </a:spcBef>
              <a:spcAft>
                <a:spcPts val="0"/>
              </a:spcAft>
              <a:buClr>
                <a:schemeClr val="dk1"/>
              </a:buClr>
              <a:buSzPts val="2400"/>
              <a:buFont typeface="Arial" panose="020B0604020202020204"/>
              <a:buNone/>
            </a:pP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80"/>
              </a:spcBef>
              <a:spcAft>
                <a:spcPts val="0"/>
              </a:spcAft>
              <a:buClr>
                <a:schemeClr val="dk1"/>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Our project addresses this need by combining the power of ESP32 microcontroller with advanced sensor technology and machine learning algorithms</a:t>
            </a: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just" rtl="0">
              <a:lnSpc>
                <a:spcPct val="100000"/>
              </a:lnSpc>
              <a:spcBef>
                <a:spcPts val="480"/>
              </a:spcBef>
              <a:spcAft>
                <a:spcPts val="0"/>
              </a:spcAft>
              <a:buClr>
                <a:schemeClr val="dk1"/>
              </a:buClr>
              <a:buSzPts val="2400"/>
              <a:buFont typeface="Arial" panose="020B0604020202020204"/>
              <a:buNone/>
            </a:pP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80"/>
              </a:spcBef>
              <a:spcAft>
                <a:spcPts val="0"/>
              </a:spcAft>
              <a:buClr>
                <a:schemeClr val="dk1"/>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Vital signs like SPO2, Heart rate and temperature are monitored, Random forest algorithm and automation software are used.</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l" rtl="0">
              <a:spcBef>
                <a:spcPts val="480"/>
              </a:spcBef>
              <a:spcAft>
                <a:spcPts val="0"/>
              </a:spcAft>
              <a:buClr>
                <a:schemeClr val="dk1"/>
              </a:buClr>
              <a:buSzPts val="2400"/>
              <a:buFont typeface="Arial" panose="020B0604020202020204"/>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sym typeface="Calibri" panose="020F0502020204030204"/>
              </a:rPr>
              <a:t>Conference</a:t>
            </a:r>
            <a:r>
              <a:rPr lang="en-US" sz="4400" b="0" i="0" u="none">
                <a:solidFill>
                  <a:schemeClr val="dk1"/>
                </a:solidFill>
                <a:latin typeface="Calibri" panose="020F0502020204030204"/>
                <a:ea typeface="Calibri" panose="020F0502020204030204"/>
                <a:cs typeface="Calibri" panose="020F0502020204030204"/>
                <a:sym typeface="Calibri" panose="020F0502020204030204"/>
              </a:rPr>
              <a:t> Certifica</a:t>
            </a:r>
            <a:r>
              <a:rPr lang="en-US"/>
              <a:t>te</a:t>
            </a:r>
            <a:endParaRPr lang="en-US"/>
          </a:p>
        </p:txBody>
      </p:sp>
      <p:pic>
        <p:nvPicPr>
          <p:cNvPr id="208" name="Google Shape;208;p17" descr="WhatsApp Image 2024-04-25 at 9.28.53 PM.jpeg"/>
          <p:cNvPicPr preferRelativeResize="0">
            <a:picLocks noGrp="1"/>
          </p:cNvPicPr>
          <p:nvPr>
            <p:ph type="body" idx="1"/>
          </p:nvPr>
        </p:nvPicPr>
        <p:blipFill rotWithShape="1">
          <a:blip r:embed="rId1"/>
          <a:srcRect/>
          <a:stretch>
            <a:fillRect/>
          </a:stretch>
        </p:blipFill>
        <p:spPr>
          <a:xfrm>
            <a:off x="428625" y="1571625"/>
            <a:ext cx="8429625" cy="482917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sym typeface="Calibri" panose="020F0502020204030204"/>
              </a:rPr>
              <a:t>Conference</a:t>
            </a:r>
            <a:r>
              <a:rPr lang="en-US" sz="4400" b="0" i="0" u="none">
                <a:solidFill>
                  <a:schemeClr val="dk1"/>
                </a:solidFill>
                <a:latin typeface="Calibri" panose="020F0502020204030204"/>
                <a:ea typeface="Calibri" panose="020F0502020204030204"/>
                <a:cs typeface="Calibri" panose="020F0502020204030204"/>
                <a:sym typeface="Calibri" panose="020F0502020204030204"/>
              </a:rPr>
              <a:t> Certificate </a:t>
            </a:r>
            <a:endParaRPr lang="en-US" sz="4400" b="0" i="0" u="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14" name="Google Shape;214;p18" descr="WhatsApp Image 2024-04-25 at 9.29.49 PM.jpeg"/>
          <p:cNvPicPr preferRelativeResize="0">
            <a:picLocks noGrp="1"/>
          </p:cNvPicPr>
          <p:nvPr>
            <p:ph type="body" idx="1"/>
          </p:nvPr>
        </p:nvPicPr>
        <p:blipFill rotWithShape="1">
          <a:blip r:embed="rId1"/>
          <a:srcRect/>
          <a:stretch>
            <a:fillRect/>
          </a:stretch>
        </p:blipFill>
        <p:spPr>
          <a:xfrm>
            <a:off x="285750" y="1571625"/>
            <a:ext cx="8572500" cy="4829175"/>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0" name="Google Shape;220;p19"/>
          <p:cNvSpPr txBox="1">
            <a:spLocks noGrp="1"/>
          </p:cNvSpPr>
          <p:nvPr>
            <p:ph type="body" idx="1"/>
          </p:nvPr>
        </p:nvSpPr>
        <p:spPr>
          <a:xfrm>
            <a:off x="571500" y="2571750"/>
            <a:ext cx="8229600" cy="928687"/>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Clr>
                <a:schemeClr val="dk1"/>
              </a:buClr>
              <a:buSzPts val="5400"/>
              <a:buFont typeface="Arial" panose="020B0604020202020204"/>
              <a:buNone/>
            </a:pPr>
            <a:r>
              <a:rPr lang="en-US" sz="5400" b="0" i="0" u="none">
                <a:solidFill>
                  <a:schemeClr val="dk1"/>
                </a:solidFill>
                <a:latin typeface="Calibri" panose="020F0502020204030204"/>
                <a:ea typeface="Calibri" panose="020F0502020204030204"/>
                <a:cs typeface="Calibri" panose="020F0502020204030204"/>
                <a:sym typeface="Calibri" panose="020F0502020204030204"/>
              </a:rPr>
              <a:t>Thank You</a:t>
            </a:r>
            <a:endParaRPr lang="en-US" sz="5400" b="0" i="0"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4400" b="0" i="0" u="none">
                <a:solidFill>
                  <a:schemeClr val="dk1"/>
                </a:solidFill>
                <a:latin typeface="Calibri" panose="020F0502020204030204"/>
                <a:ea typeface="Calibri" panose="020F0502020204030204"/>
                <a:cs typeface="Calibri" panose="020F0502020204030204"/>
                <a:sym typeface="Calibri" panose="020F0502020204030204"/>
              </a:rPr>
              <a:t>Objectives</a:t>
            </a:r>
            <a:endParaRPr lang="en-US" sz="4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8" name="Google Shape;108;p3"/>
          <p:cNvSpPr txBox="1">
            <a:spLocks noGrp="1"/>
          </p:cNvSpPr>
          <p:nvPr>
            <p:ph type="body" idx="1"/>
          </p:nvPr>
        </p:nvSpPr>
        <p:spPr>
          <a:xfrm>
            <a:off x="428625" y="142875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400"/>
              <a:buFont typeface="Arial" panose="020B0604020202020204"/>
              <a:buChar char="•"/>
            </a:pP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Creating an unified ecosystem that can seamlessly collect, analyze and deliver critical medical informations through integrated sensors like MAX30102,NTC and Pulse rate sensors</a:t>
            </a:r>
            <a:endPar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80"/>
              </a:spcBef>
              <a:spcAft>
                <a:spcPts val="0"/>
              </a:spcAft>
              <a:buClr>
                <a:schemeClr val="dk1"/>
              </a:buClr>
              <a:buSzPts val="2400"/>
              <a:buFont typeface="Arial" panose="020B0604020202020204"/>
              <a:buNone/>
            </a:pP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80"/>
              </a:spcBef>
              <a:spcAft>
                <a:spcPts val="0"/>
              </a:spcAft>
              <a:buClr>
                <a:schemeClr val="dk1"/>
              </a:buClr>
              <a:buSzPts val="2400"/>
              <a:buFont typeface="Arial" panose="020B0604020202020204"/>
              <a:buChar char="•"/>
            </a:pP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This involves integration of Integromat, an automation tool with a webhook to facilitate seamless transfer of data between the Arduino IDE and external platforms. </a:t>
            </a:r>
            <a:endPar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80"/>
              </a:spcBef>
              <a:spcAft>
                <a:spcPts val="0"/>
              </a:spcAft>
              <a:buClr>
                <a:schemeClr val="dk1"/>
              </a:buClr>
              <a:buSzPts val="2400"/>
              <a:buFont typeface="Arial" panose="020B0604020202020204"/>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80"/>
              </a:spcBef>
              <a:spcAft>
                <a:spcPts val="0"/>
              </a:spcAft>
              <a:buClr>
                <a:schemeClr val="dk1"/>
              </a:buClr>
              <a:buSzPts val="2400"/>
              <a:buFont typeface="Arial" panose="020B0604020202020204"/>
              <a:buChar char="•"/>
            </a:pP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random forest algorithm implemented in Python, enhances our framework with predictive analytical capabilities by generating a collection of physiological simulations which provide a personalized healthcare plan</a:t>
            </a:r>
            <a:endPar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39700" algn="l" rtl="0">
              <a:lnSpc>
                <a:spcPct val="100000"/>
              </a:lnSpc>
              <a:spcBef>
                <a:spcPts val="640"/>
              </a:spcBef>
              <a:spcAft>
                <a:spcPts val="0"/>
              </a:spcAft>
              <a:buClr>
                <a:schemeClr val="dk1"/>
              </a:buClr>
              <a:buSzPts val="3200"/>
              <a:buFont typeface="Arial" panose="020B0604020202020204"/>
              <a:buNone/>
            </a:pPr>
            <a:endParaRPr sz="3200" b="0" i="0" u="none">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139700" algn="l" rtl="0">
              <a:spcBef>
                <a:spcPts val="640"/>
              </a:spcBef>
              <a:spcAft>
                <a:spcPts val="0"/>
              </a:spcAft>
              <a:buClr>
                <a:schemeClr val="dk1"/>
              </a:buClr>
              <a:buSzPts val="3200"/>
              <a:buFont typeface="Arial" panose="020B0604020202020204"/>
              <a:buNone/>
            </a:pPr>
            <a:endParaRPr sz="3200" b="0" i="0"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Literature Survey</a:t>
            </a:r>
            <a:endParaRPr lang="en-US" dirty="0"/>
          </a:p>
        </p:txBody>
      </p:sp>
      <p:sp>
        <p:nvSpPr>
          <p:cNvPr id="3" name="Text Placeholder 2"/>
          <p:cNvSpPr>
            <a:spLocks noGrp="1"/>
          </p:cNvSpPr>
          <p:nvPr>
            <p:ph type="body" idx="1"/>
          </p:nvPr>
        </p:nvSpPr>
        <p:spPr/>
        <p:txBody>
          <a:bodyPr/>
          <a:lstStyle/>
          <a:p>
            <a:endParaRPr lang="en-US"/>
          </a:p>
        </p:txBody>
      </p:sp>
      <p:graphicFrame>
        <p:nvGraphicFramePr>
          <p:cNvPr id="4" name="Table 3"/>
          <p:cNvGraphicFramePr>
            <a:graphicFrameLocks noGrp="1"/>
          </p:cNvGraphicFramePr>
          <p:nvPr/>
        </p:nvGraphicFramePr>
        <p:xfrm>
          <a:off x="337624" y="923464"/>
          <a:ext cx="8440616" cy="6103348"/>
        </p:xfrm>
        <a:graphic>
          <a:graphicData uri="http://schemas.openxmlformats.org/drawingml/2006/table">
            <a:tbl>
              <a:tblPr firstRow="1" bandRow="1">
                <a:tableStyleId>{5C22544A-7EE6-4342-B048-85BDC9FD1C3A}</a:tableStyleId>
              </a:tblPr>
              <a:tblGrid>
                <a:gridCol w="2461846"/>
                <a:gridCol w="5978770"/>
              </a:tblGrid>
              <a:tr h="1045777">
                <a:tc>
                  <a:txBody>
                    <a:bodyPr/>
                    <a:lstStyle/>
                    <a:p>
                      <a:r>
                        <a:rPr lang="en-US" sz="2400" b="0" i="0" u="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Base Paper Title  :          </a:t>
                      </a:r>
                      <a:endParaRPr lang="en-US" sz="2400" b="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sz="2400" b="0" i="0" u="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Design of a portable low-power wearable heart  rate and  blood oxygen monitoring</a:t>
                      </a:r>
                      <a:r>
                        <a:rPr lang="en-US" sz="2400" b="0" i="0" u="none" baseline="0"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2400" b="0" i="0" u="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system</a:t>
                      </a:r>
                      <a:endParaRPr lang="en-US" sz="2400" b="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1045777">
                <a:tc>
                  <a:txBody>
                    <a:bodyPr/>
                    <a:lstStyle/>
                    <a:p>
                      <a:pPr marL="0" marR="0" lvl="0" indent="0" algn="l" rtl="0">
                        <a:lnSpc>
                          <a:spcPct val="100000"/>
                        </a:lnSpc>
                        <a:spcBef>
                          <a:spcPts val="0"/>
                        </a:spcBef>
                        <a:spcAft>
                          <a:spcPts val="0"/>
                        </a:spcAft>
                        <a:buClr>
                          <a:schemeClr val="dk1"/>
                        </a:buClr>
                        <a:buSzPts val="1800"/>
                        <a:buFont typeface="Calibri" panose="020F0502020204030204"/>
                        <a:buNone/>
                      </a:pPr>
                      <a:r>
                        <a:rPr lang="en-US" sz="2400" i="0" u="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Year of </a:t>
                      </a:r>
                      <a:endParaRPr lang="en-US" sz="2400" dirty="0" smtClean="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00000"/>
                        </a:lnSpc>
                        <a:spcBef>
                          <a:spcPts val="0"/>
                        </a:spcBef>
                        <a:spcAft>
                          <a:spcPts val="0"/>
                        </a:spcAft>
                        <a:buClr>
                          <a:schemeClr val="dk1"/>
                        </a:buClr>
                        <a:buSzPts val="1800"/>
                        <a:buFont typeface="Calibri" panose="020F0502020204030204"/>
                        <a:buNone/>
                      </a:pPr>
                      <a:r>
                        <a:rPr lang="en-US" sz="2400" i="0" u="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Publication </a:t>
                      </a:r>
                      <a:r>
                        <a:rPr lang="en-US" sz="2400" i="0" u="none" baseline="0"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2400" i="0" u="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endParaRPr lang="en-US" sz="2400" dirty="0">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sz="2400" i="0" u="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r>
                        <a:rPr lang="en-US" sz="2400" i="0" u="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2021</a:t>
                      </a:r>
                      <a:endParaRPr lang="en-US" sz="2400" dirty="0">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045777">
                <a:tc>
                  <a:txBody>
                    <a:bodyPr/>
                    <a:lstStyle/>
                    <a:p>
                      <a:r>
                        <a:rPr lang="en-US" sz="2400" i="0" u="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Authors               :</a:t>
                      </a:r>
                      <a:endParaRPr lang="en-US" sz="24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400" i="0" u="none" dirty="0" err="1"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Quanyu</a:t>
                      </a:r>
                      <a:r>
                        <a:rPr lang="en-US" sz="2400" i="0" u="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Wu , </a:t>
                      </a:r>
                      <a:r>
                        <a:rPr lang="en-US" sz="2400" i="0" u="none" dirty="0" err="1"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Enxiang</a:t>
                      </a:r>
                      <a:r>
                        <a:rPr lang="en-US" sz="2400" i="0" u="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Jiang, </a:t>
                      </a:r>
                      <a:r>
                        <a:rPr lang="en-US" sz="2400" i="0" u="none" dirty="0" err="1"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Feijie</a:t>
                      </a:r>
                      <a:r>
                        <a:rPr lang="en-US" sz="2400" i="0" u="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Dai, </a:t>
                      </a:r>
                      <a:r>
                        <a:rPr lang="en-US" sz="2400" i="0" u="none" dirty="0" err="1"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Wenxi</a:t>
                      </a:r>
                      <a:r>
                        <a:rPr lang="en-US" sz="2400" i="0" u="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Zhang, Ye Wang, </a:t>
                      </a:r>
                      <a:r>
                        <a:rPr lang="en-US" sz="2400" i="0" u="none" dirty="0" err="1"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Xiaojie</a:t>
                      </a:r>
                      <a:r>
                        <a:rPr lang="en-US" sz="2400" i="0" u="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Liu</a:t>
                      </a:r>
                      <a:endParaRPr lang="en-US" sz="24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1045777">
                <a:tc>
                  <a:txBody>
                    <a:bodyPr/>
                    <a:lstStyle/>
                    <a:p>
                      <a:r>
                        <a:rPr lang="en-US" sz="2400" i="0" u="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Journal </a:t>
                      </a:r>
                      <a:endParaRPr lang="en-US" sz="2400" i="0" u="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r>
                        <a:rPr lang="en-US" sz="2400" i="0" u="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Name                  :</a:t>
                      </a:r>
                      <a:endParaRPr lang="en-US" sz="24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sz="2400"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r>
                        <a:rPr lang="en-US" sz="2400"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Research gate</a:t>
                      </a:r>
                      <a:r>
                        <a:rPr lang="en-US" sz="2400" i="0" u="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publication</a:t>
                      </a:r>
                      <a:endParaRPr lang="en-US" sz="24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1045777">
                <a:tc>
                  <a:txBody>
                    <a:bodyPr/>
                    <a:lstStyle/>
                    <a:p>
                      <a:r>
                        <a:rPr lang="en-US" sz="2400" i="0" u="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Inference            :</a:t>
                      </a:r>
                      <a:endParaRPr lang="en-US" sz="24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400" i="0" u="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Developing a portable system for heart rate, blood</a:t>
                      </a:r>
                      <a:r>
                        <a:rPr lang="en-US" sz="2400"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2400" i="0" u="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oxygen, and  body temperature    monitoring offers societal and clinical</a:t>
                      </a:r>
                      <a:r>
                        <a:rPr lang="en-US" sz="2400" i="0" u="none" baseline="0"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2400" i="0" u="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economic benefits. </a:t>
                      </a:r>
                      <a:endParaRPr lang="en-US" sz="2400" dirty="0" smtClean="0">
                        <a:latin typeface="Times New Roman" panose="02020603050405020304" pitchFamily="18" charset="0"/>
                        <a:ea typeface="Calibri" panose="020F0502020204030204"/>
                        <a:cs typeface="Times New Roman" panose="02020603050405020304" pitchFamily="18" charset="0"/>
                        <a:sym typeface="Calibri" panose="020F0502020204030204"/>
                      </a:endParaRPr>
                    </a:p>
                    <a:p>
                      <a:endParaRPr lang="en-US" sz="24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428625" y="2143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4400" b="0" i="0" u="none">
                <a:solidFill>
                  <a:schemeClr val="dk1"/>
                </a:solidFill>
                <a:latin typeface="Calibri" panose="020F0502020204030204"/>
                <a:ea typeface="Calibri" panose="020F0502020204030204"/>
                <a:cs typeface="Calibri" panose="020F0502020204030204"/>
                <a:sym typeface="Calibri" panose="020F0502020204030204"/>
              </a:rPr>
              <a:t>Existing System</a:t>
            </a:r>
            <a:endParaRPr lang="en-US" sz="4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2" name="Google Shape;122;p5"/>
          <p:cNvSpPr txBox="1">
            <a:spLocks noGrp="1"/>
          </p:cNvSpPr>
          <p:nvPr>
            <p:ph type="body" idx="1"/>
          </p:nvPr>
        </p:nvSpPr>
        <p:spPr>
          <a:xfrm>
            <a:off x="500062" y="1214437"/>
            <a:ext cx="8329612" cy="54292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400"/>
              <a:buFont typeface="Arial" panose="020B0604020202020204"/>
              <a:buChar char="•"/>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The existing system covers innovative applications in healthcare monitoring, and home automation using IoT devices. This likely involves integrating sensors, microcontrollers, and wireless communication modules to create a Smart Health Monitoring Device for real-time tracking of vital signs. </a:t>
            </a:r>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just" rtl="0">
              <a:lnSpc>
                <a:spcPct val="100000"/>
              </a:lnSpc>
              <a:spcBef>
                <a:spcPts val="480"/>
              </a:spcBef>
              <a:spcAft>
                <a:spcPts val="0"/>
              </a:spcAft>
              <a:buClr>
                <a:schemeClr val="dk1"/>
              </a:buClr>
              <a:buSzPts val="2400"/>
              <a:buFont typeface="Arial" panose="020B0604020202020204"/>
              <a:buNone/>
            </a:pPr>
            <a:endParaRPr sz="2400" b="0" i="0" u="none">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just" rtl="0">
              <a:lnSpc>
                <a:spcPct val="100000"/>
              </a:lnSpc>
              <a:spcBef>
                <a:spcPts val="480"/>
              </a:spcBef>
              <a:spcAft>
                <a:spcPts val="0"/>
              </a:spcAft>
              <a:buClr>
                <a:schemeClr val="dk1"/>
              </a:buClr>
              <a:buSzPts val="2400"/>
              <a:buFont typeface="Arial" panose="020B0604020202020204"/>
              <a:buChar char="•"/>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It enables users to interact with devices using natural language commands through NLP and machine learning algorithms.</a:t>
            </a:r>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just" rtl="0">
              <a:lnSpc>
                <a:spcPct val="100000"/>
              </a:lnSpc>
              <a:spcBef>
                <a:spcPts val="480"/>
              </a:spcBef>
              <a:spcAft>
                <a:spcPts val="0"/>
              </a:spcAft>
              <a:buClr>
                <a:schemeClr val="dk1"/>
              </a:buClr>
              <a:buSzPts val="2400"/>
              <a:buFont typeface="Arial" panose="020B0604020202020204"/>
              <a:buNone/>
            </a:pPr>
            <a:endParaRPr sz="2400" b="0" i="0" u="none">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just" rtl="0">
              <a:lnSpc>
                <a:spcPct val="100000"/>
              </a:lnSpc>
              <a:spcBef>
                <a:spcPts val="640"/>
              </a:spcBef>
              <a:spcAft>
                <a:spcPts val="0"/>
              </a:spcAft>
              <a:buClr>
                <a:schemeClr val="dk1"/>
              </a:buClr>
              <a:buSzPts val="2400"/>
              <a:buFont typeface="Arial" panose="020B0604020202020204"/>
              <a:buChar char="•"/>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 These approaches represent technological advancements aimed at improving healthcare, enhancing user-device interaction, and enabling smarter automation solutions</a:t>
            </a:r>
            <a:r>
              <a:rPr lang="en-US" sz="3200" b="0" i="0" u="none">
                <a:solidFill>
                  <a:schemeClr val="dk1"/>
                </a:solidFill>
                <a:latin typeface="Calibri" panose="020F0502020204030204"/>
                <a:ea typeface="Calibri" panose="020F0502020204030204"/>
                <a:cs typeface="Calibri" panose="020F0502020204030204"/>
                <a:sym typeface="Calibri" panose="020F0502020204030204"/>
              </a:rPr>
              <a:t>.</a:t>
            </a:r>
            <a:endParaRPr lang="en-US" sz="3200" b="0" i="0"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4400" b="0" i="0" u="none">
                <a:solidFill>
                  <a:schemeClr val="dk1"/>
                </a:solidFill>
                <a:latin typeface="Calibri" panose="020F0502020204030204"/>
                <a:ea typeface="Calibri" panose="020F0502020204030204"/>
                <a:cs typeface="Calibri" panose="020F0502020204030204"/>
                <a:sym typeface="Calibri" panose="020F0502020204030204"/>
              </a:rPr>
              <a:t>Requirements</a:t>
            </a:r>
            <a:endParaRPr lang="en-US" sz="4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8" name="Google Shape;128;p6"/>
          <p:cNvSpPr txBox="1">
            <a:spLocks noGrp="1"/>
          </p:cNvSpPr>
          <p:nvPr>
            <p:ph type="body" idx="1"/>
          </p:nvPr>
        </p:nvSpPr>
        <p:spPr>
          <a:xfrm>
            <a:off x="571500" y="1071562"/>
            <a:ext cx="8229600" cy="62865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3200"/>
              <a:buFont typeface="Arial" panose="020B0604020202020204"/>
              <a:buNone/>
            </a:pPr>
            <a:r>
              <a:rPr lang="en-US" sz="3200" b="0" i="0" u="none">
                <a:solidFill>
                  <a:schemeClr val="dk1"/>
                </a:solidFill>
                <a:latin typeface="Calibri" panose="020F0502020204030204"/>
                <a:ea typeface="Calibri" panose="020F0502020204030204"/>
                <a:cs typeface="Calibri" panose="020F0502020204030204"/>
                <a:sym typeface="Calibri" panose="020F0502020204030204"/>
              </a:rPr>
              <a:t>		</a:t>
            </a:r>
            <a:r>
              <a:rPr lang="en-US" sz="2400" b="0" i="0" u="none">
                <a:solidFill>
                  <a:schemeClr val="dk1"/>
                </a:solidFill>
                <a:latin typeface="Calibri" panose="020F0502020204030204"/>
                <a:ea typeface="Calibri" panose="020F0502020204030204"/>
                <a:cs typeface="Calibri" panose="020F0502020204030204"/>
                <a:sym typeface="Calibri" panose="020F0502020204030204"/>
              </a:rPr>
              <a:t>	</a:t>
            </a:r>
            <a:r>
              <a:rPr lang="en-US" sz="2000" b="0" i="0" u="none">
                <a:solidFill>
                  <a:schemeClr val="dk1"/>
                </a:solidFill>
                <a:latin typeface="Calibri" panose="020F0502020204030204"/>
                <a:ea typeface="Calibri" panose="020F0502020204030204"/>
                <a:cs typeface="Calibri" panose="020F0502020204030204"/>
                <a:sym typeface="Calibri" panose="020F0502020204030204"/>
              </a:rPr>
              <a:t>   	</a:t>
            </a: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Hardware requirements</a:t>
            </a:r>
            <a:endPar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MAX 30102</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NTC</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PULSE RATE SENSOR</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ESP 32 WROOM</a:t>
            </a: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SzPts val="2000"/>
              <a:buFont typeface="Times New Roman" panose="02020603050405020304"/>
              <a:buChar char="•"/>
            </a:pPr>
            <a:r>
              <a:rPr lang="en-US" sz="2000">
                <a:latin typeface="Times New Roman" panose="02020603050405020304"/>
                <a:ea typeface="Times New Roman" panose="02020603050405020304"/>
                <a:cs typeface="Times New Roman" panose="02020603050405020304"/>
                <a:sym typeface="Times New Roman" panose="02020603050405020304"/>
              </a:rPr>
              <a:t>PC</a:t>
            </a:r>
            <a:endParaRPr sz="2000">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Breadboard</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Connecting wires</a:t>
            </a:r>
            <a:endParaRPr sz="2000">
              <a:latin typeface="Times New Roman" panose="02020603050405020304"/>
              <a:ea typeface="Times New Roman" panose="02020603050405020304"/>
              <a:cs typeface="Times New Roman" panose="02020603050405020304"/>
              <a:sym typeface="Times New Roman" panose="02020603050405020304"/>
            </a:endParaRPr>
          </a:p>
          <a:p>
            <a:pPr marL="342900" marR="0" lvl="0" indent="0" algn="just" rtl="0">
              <a:lnSpc>
                <a:spcPct val="100000"/>
              </a:lnSpc>
              <a:spcBef>
                <a:spcPts val="400"/>
              </a:spcBef>
              <a:spcAft>
                <a:spcPts val="0"/>
              </a:spcAft>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just" rtl="0">
              <a:lnSpc>
                <a:spcPct val="100000"/>
              </a:lnSpc>
              <a:spcBef>
                <a:spcPts val="400"/>
              </a:spcBef>
              <a:spcAft>
                <a:spcPts val="0"/>
              </a:spcAft>
              <a:buClr>
                <a:schemeClr val="dk1"/>
              </a:buClr>
              <a:buSzPts val="2000"/>
              <a:buFont typeface="Arial" panose="020B06040202020202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Software  requirements</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Arduino IDE 2.3.2</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Google Sheets</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Webhooks</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Blynk</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Windows 10 OS</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l" rtl="0">
              <a:spcBef>
                <a:spcPts val="400"/>
              </a:spcBef>
              <a:spcAft>
                <a:spcPts val="0"/>
              </a:spcAft>
              <a:buClr>
                <a:schemeClr val="dk1"/>
              </a:buClr>
              <a:buSzPts val="2000"/>
              <a:buFont typeface="Arial" panose="020B0604020202020204"/>
              <a:buNone/>
            </a:pP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4400" b="0" i="0" u="none">
                <a:solidFill>
                  <a:schemeClr val="dk1"/>
                </a:solidFill>
                <a:latin typeface="Calibri" panose="020F0502020204030204"/>
                <a:ea typeface="Calibri" panose="020F0502020204030204"/>
                <a:cs typeface="Calibri" panose="020F0502020204030204"/>
                <a:sym typeface="Calibri" panose="020F0502020204030204"/>
              </a:rPr>
              <a:t>Proposed System</a:t>
            </a:r>
            <a:endParaRPr lang="en-US" sz="4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4" name="Google Shape;134;p7"/>
          <p:cNvSpPr txBox="1">
            <a:spLocks noGrp="1"/>
          </p:cNvSpPr>
          <p:nvPr>
            <p:ph type="body" idx="1"/>
          </p:nvPr>
        </p:nvSpPr>
        <p:spPr>
          <a:xfrm>
            <a:off x="500062" y="1357312"/>
            <a:ext cx="8229600" cy="53578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400"/>
              <a:buFont typeface="Arial" panose="020B0604020202020204"/>
              <a:buChar char="•"/>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The inclusion of the ESP32 WROOM module, MAX30102, NTC thermistor, and pulse sensor in the Arduino IDE </a:t>
            </a:r>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just" rtl="0">
              <a:lnSpc>
                <a:spcPct val="100000"/>
              </a:lnSpc>
              <a:spcBef>
                <a:spcPts val="480"/>
              </a:spcBef>
              <a:spcAft>
                <a:spcPts val="0"/>
              </a:spcAft>
              <a:buClr>
                <a:schemeClr val="dk1"/>
              </a:buClr>
              <a:buSzPts val="2400"/>
              <a:buFont typeface="Arial" panose="020B0604020202020204"/>
              <a:buNone/>
            </a:pPr>
            <a:endParaRPr sz="2400" b="0" i="0" u="none">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just" rtl="0">
              <a:lnSpc>
                <a:spcPct val="100000"/>
              </a:lnSpc>
              <a:spcBef>
                <a:spcPts val="480"/>
              </a:spcBef>
              <a:spcAft>
                <a:spcPts val="0"/>
              </a:spcAft>
              <a:buClr>
                <a:schemeClr val="dk1"/>
              </a:buClr>
              <a:buSzPts val="2400"/>
              <a:buFont typeface="Arial" panose="020B0604020202020204"/>
              <a:buChar char="•"/>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The system efficiently organizes and stores the data collected from these sensors in designated folders and Excel sheets</a:t>
            </a:r>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just" rtl="0">
              <a:lnSpc>
                <a:spcPct val="100000"/>
              </a:lnSpc>
              <a:spcBef>
                <a:spcPts val="480"/>
              </a:spcBef>
              <a:spcAft>
                <a:spcPts val="0"/>
              </a:spcAft>
              <a:buClr>
                <a:schemeClr val="dk1"/>
              </a:buClr>
              <a:buSzPts val="2400"/>
              <a:buFont typeface="Arial" panose="020B0604020202020204"/>
              <a:buNone/>
            </a:pPr>
            <a:endParaRPr sz="2400" b="0" i="0" u="none">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just" rtl="0">
              <a:lnSpc>
                <a:spcPct val="100000"/>
              </a:lnSpc>
              <a:spcBef>
                <a:spcPts val="480"/>
              </a:spcBef>
              <a:spcAft>
                <a:spcPts val="0"/>
              </a:spcAft>
              <a:buClr>
                <a:schemeClr val="dk1"/>
              </a:buClr>
              <a:buSzPts val="2400"/>
              <a:buFont typeface="Arial" panose="020B0604020202020204"/>
              <a:buChar char="•"/>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Blynk is an empowering tool users to </a:t>
            </a:r>
            <a:r>
              <a:rPr lang="en-US" sz="2400"/>
              <a:t>control the Health care kit</a:t>
            </a:r>
            <a:r>
              <a:rPr lang="en-US" sz="2400" b="0" i="0" u="none">
                <a:solidFill>
                  <a:schemeClr val="dk1"/>
                </a:solidFill>
                <a:latin typeface="Calibri" panose="020F0502020204030204"/>
                <a:ea typeface="Calibri" panose="020F0502020204030204"/>
                <a:cs typeface="Calibri" panose="020F0502020204030204"/>
                <a:sym typeface="Calibri" panose="020F0502020204030204"/>
              </a:rPr>
              <a:t> in real time. </a:t>
            </a:r>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just" rtl="0">
              <a:lnSpc>
                <a:spcPct val="100000"/>
              </a:lnSpc>
              <a:spcBef>
                <a:spcPts val="480"/>
              </a:spcBef>
              <a:spcAft>
                <a:spcPts val="0"/>
              </a:spcAft>
              <a:buClr>
                <a:schemeClr val="dk1"/>
              </a:buClr>
              <a:buSzPts val="2400"/>
              <a:buFont typeface="Arial" panose="020B0604020202020204"/>
              <a:buNone/>
            </a:pPr>
            <a:endParaRPr sz="2400" b="0" i="0" u="none">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just" rtl="0">
              <a:lnSpc>
                <a:spcPct val="100000"/>
              </a:lnSpc>
              <a:spcBef>
                <a:spcPts val="480"/>
              </a:spcBef>
              <a:spcAft>
                <a:spcPts val="0"/>
              </a:spcAft>
              <a:buClr>
                <a:schemeClr val="dk1"/>
              </a:buClr>
              <a:buSzPts val="2400"/>
              <a:buFont typeface="Arial" panose="020B0604020202020204"/>
              <a:buChar char="•"/>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Seamless data transfer and integration with external platforms Integromat automation tool and webhooks enable instant action and transmission of critical health information. </a:t>
            </a:r>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4400" b="0" i="0" u="none">
                <a:solidFill>
                  <a:schemeClr val="dk1"/>
                </a:solidFill>
                <a:latin typeface="Calibri" panose="020F0502020204030204"/>
                <a:ea typeface="Calibri" panose="020F0502020204030204"/>
                <a:cs typeface="Calibri" panose="020F0502020204030204"/>
                <a:sym typeface="Calibri" panose="020F0502020204030204"/>
              </a:rPr>
              <a:t>BLOCK DIAGRAM</a:t>
            </a:r>
            <a:endParaRPr lang="en-US" sz="4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0" name="Google Shape;140;p8"/>
          <p:cNvSpPr txBox="1"/>
          <p:nvPr/>
        </p:nvSpPr>
        <p:spPr>
          <a:xfrm>
            <a:off x="3357562" y="1357312"/>
            <a:ext cx="485775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HARDWARE PROCESS</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1" name="Google Shape;141;p8"/>
          <p:cNvSpPr txBox="1"/>
          <p:nvPr/>
        </p:nvSpPr>
        <p:spPr>
          <a:xfrm>
            <a:off x="7358062" y="5000625"/>
            <a:ext cx="1285875" cy="1143000"/>
          </a:xfrm>
          <a:prstGeom prst="rect">
            <a:avLst/>
          </a:prstGeom>
          <a:solidFill>
            <a:schemeClr val="lt1"/>
          </a:solidFill>
          <a:ln w="254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42" name="Google Shape;142;p8"/>
          <p:cNvPicPr preferRelativeResize="0"/>
          <p:nvPr/>
        </p:nvPicPr>
        <p:blipFill rotWithShape="1">
          <a:blip r:embed="rId1"/>
          <a:srcRect l="14599" t="19973" r="17145" b="29511"/>
          <a:stretch>
            <a:fillRect/>
          </a:stretch>
        </p:blipFill>
        <p:spPr>
          <a:xfrm>
            <a:off x="457200" y="1727200"/>
            <a:ext cx="8365326" cy="4559299"/>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4400" b="0" i="0" u="none">
                <a:solidFill>
                  <a:schemeClr val="dk1"/>
                </a:solidFill>
                <a:latin typeface="Calibri" panose="020F0502020204030204"/>
                <a:ea typeface="Calibri" panose="020F0502020204030204"/>
                <a:cs typeface="Calibri" panose="020F0502020204030204"/>
                <a:sym typeface="Calibri" panose="020F0502020204030204"/>
              </a:rPr>
              <a:t>BLOCK DIAGRAM</a:t>
            </a:r>
            <a:endParaRPr lang="en-US" sz="4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8" name="Google Shape;148;p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panose="020B0604020202020204"/>
              <a:buNone/>
            </a:pPr>
            <a:r>
              <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SOFTWARE </a:t>
            </a:r>
            <a:r>
              <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PROCESS</a:t>
            </a:r>
            <a:endPar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360"/>
              </a:spcBef>
              <a:spcAft>
                <a:spcPts val="0"/>
              </a:spcAft>
              <a:buClr>
                <a:schemeClr val="dk1"/>
              </a:buClr>
              <a:buSzPts val="1800"/>
              <a:buFont typeface="Arial" panose="020B0604020202020204"/>
              <a:buNone/>
            </a:pPr>
            <a:endParaRPr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28600" algn="l" rtl="0">
              <a:spcBef>
                <a:spcPts val="360"/>
              </a:spcBef>
              <a:spcAft>
                <a:spcPts val="0"/>
              </a:spcAft>
              <a:buClr>
                <a:schemeClr val="dk1"/>
              </a:buClr>
              <a:buSzPts val="1800"/>
              <a:buFont typeface="Arial" panose="020B0604020202020204"/>
              <a:buNone/>
            </a:pPr>
            <a:endParaRPr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9" name="Google Shape;149;p9"/>
          <p:cNvPicPr preferRelativeResize="0"/>
          <p:nvPr/>
        </p:nvPicPr>
        <p:blipFill rotWithShape="1">
          <a:blip r:embed="rId1"/>
          <a:srcRect l="2148" t="33916" r="1956" b="11096"/>
          <a:stretch>
            <a:fillRect/>
          </a:stretch>
        </p:blipFill>
        <p:spPr>
          <a:xfrm>
            <a:off x="196450" y="2089550"/>
            <a:ext cx="8768952" cy="4196949"/>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6620</Words>
  <Application>WPS Presentation</Application>
  <PresentationFormat>On-screen Show (4:3)</PresentationFormat>
  <Paragraphs>180</Paragraphs>
  <Slides>22</Slides>
  <Notes>19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SimSun</vt:lpstr>
      <vt:lpstr>Wingdings</vt:lpstr>
      <vt:lpstr>Arial</vt:lpstr>
      <vt:lpstr>Calibri</vt:lpstr>
      <vt:lpstr>Times New Roman</vt:lpstr>
      <vt:lpstr>Times New Roman</vt:lpstr>
      <vt:lpstr>Microsoft YaHei</vt:lpstr>
      <vt:lpstr>Arial Unicode MS</vt:lpstr>
      <vt:lpstr>Office Theme</vt:lpstr>
      <vt:lpstr>PowerPoint 演示文稿</vt:lpstr>
      <vt:lpstr>Introduction to the project</vt:lpstr>
      <vt:lpstr>Objectives</vt:lpstr>
      <vt:lpstr>Literature Survey</vt:lpstr>
      <vt:lpstr>Existing System</vt:lpstr>
      <vt:lpstr>Requirements</vt:lpstr>
      <vt:lpstr>Proposed System</vt:lpstr>
      <vt:lpstr>BLOCK DIAGRAM</vt:lpstr>
      <vt:lpstr>BLOCK DIAGRAM</vt:lpstr>
      <vt:lpstr>BLOCK DIAGRAM</vt:lpstr>
      <vt:lpstr>ALGORITHM</vt:lpstr>
      <vt:lpstr>OUTPUT SCREENSHOTS</vt:lpstr>
      <vt:lpstr>PowerPoint 演示文稿</vt:lpstr>
      <vt:lpstr>OUTPUT SCREENSHOTS</vt:lpstr>
      <vt:lpstr>Conclusion</vt:lpstr>
      <vt:lpstr>References</vt:lpstr>
      <vt:lpstr>References</vt:lpstr>
      <vt:lpstr>PowerPoint 演示文稿</vt:lpstr>
      <vt:lpstr>Journal Certificate </vt:lpstr>
      <vt:lpstr>Journal Certificate</vt:lpstr>
      <vt:lpstr>Journal Certificate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SYS</dc:creator>
  <cp:lastModifiedBy>Harshitha 2030 43</cp:lastModifiedBy>
  <cp:revision>10</cp:revision>
  <dcterms:created xsi:type="dcterms:W3CDTF">2021-02-21T15:52:00Z</dcterms:created>
  <dcterms:modified xsi:type="dcterms:W3CDTF">2024-05-06T06:42:38Z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E8E3C8B7A93040C99C88425DB0C33418_12</vt:lpwstr>
  </property>
  <property fmtid="{D5CDD505-2E9C-101B-9397-08002B2CF9AE}" pid="3" name="KSOProductBuildVer">
    <vt:lpwstr>1033-12.2.0.16731</vt:lpwstr>
  </property>
</Properties>
</file>