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04" y="54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Account%20Sales%20Data%20for%20Analysis%20for%20Task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4.xlsx]Sheet4!PivotTable2</c:name>
    <c:fmtId val="9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7558092738407699"/>
          <c:y val="0.2572178477690289"/>
          <c:w val="0.60364982502187225"/>
          <c:h val="0.607674249052201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Sum of 5 YR CAGR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Sheet4!$A$4:$A$8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Sheet4!$B$4:$B$8</c:f>
              <c:numCache>
                <c:formatCode>General</c:formatCode>
                <c:ptCount val="4"/>
                <c:pt idx="0">
                  <c:v>-0.59944438061449123</c:v>
                </c:pt>
                <c:pt idx="1">
                  <c:v>5.4496093664265444E-2</c:v>
                </c:pt>
                <c:pt idx="2">
                  <c:v>-0.69780616729285494</c:v>
                </c:pt>
                <c:pt idx="3">
                  <c:v>7.5376239352269678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3-4DC4-8DED-412356DED4B2}"/>
            </c:ext>
          </c:extLst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Sum of 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Sheet4!$A$4:$A$8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Sheet4!$C$4:$C$8</c:f>
              <c:numCache>
                <c:formatCode>General</c:formatCode>
                <c:ptCount val="4"/>
                <c:pt idx="0">
                  <c:v>40376</c:v>
                </c:pt>
                <c:pt idx="1">
                  <c:v>41664</c:v>
                </c:pt>
                <c:pt idx="2">
                  <c:v>42290</c:v>
                </c:pt>
                <c:pt idx="3">
                  <c:v>44888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73-4DC4-8DED-412356DED4B2}"/>
            </c:ext>
          </c:extLst>
        </c:ser>
        <c:ser>
          <c:idx val="2"/>
          <c:order val="2"/>
          <c:tx>
            <c:strRef>
              <c:f>Sheet4!$D$3</c:f>
              <c:strCache>
                <c:ptCount val="1"/>
                <c:pt idx="0">
                  <c:v>Sum of 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Sheet4!$A$4:$A$8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Sheet4!$D$4:$D$8</c:f>
              <c:numCache>
                <c:formatCode>General</c:formatCode>
                <c:ptCount val="4"/>
                <c:pt idx="0">
                  <c:v>42895</c:v>
                </c:pt>
                <c:pt idx="1">
                  <c:v>39795</c:v>
                </c:pt>
                <c:pt idx="2">
                  <c:v>40525</c:v>
                </c:pt>
                <c:pt idx="3">
                  <c:v>50567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73-4DC4-8DED-412356DED4B2}"/>
            </c:ext>
          </c:extLst>
        </c:ser>
        <c:ser>
          <c:idx val="3"/>
          <c:order val="3"/>
          <c:tx>
            <c:strRef>
              <c:f>Sheet4!$E$3</c:f>
              <c:strCache>
                <c:ptCount val="1"/>
                <c:pt idx="0">
                  <c:v>Sum of 2019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Sheet4!$A$4:$A$8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Sheet4!$E$4:$E$8</c:f>
              <c:numCache>
                <c:formatCode>General</c:formatCode>
                <c:ptCount val="4"/>
                <c:pt idx="0">
                  <c:v>41227</c:v>
                </c:pt>
                <c:pt idx="1">
                  <c:v>36056</c:v>
                </c:pt>
                <c:pt idx="2">
                  <c:v>32477</c:v>
                </c:pt>
                <c:pt idx="3">
                  <c:v>70312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73-4DC4-8DED-412356DED4B2}"/>
            </c:ext>
          </c:extLst>
        </c:ser>
        <c:ser>
          <c:idx val="4"/>
          <c:order val="4"/>
          <c:tx>
            <c:strRef>
              <c:f>Sheet4!$F$3</c:f>
              <c:strCache>
                <c:ptCount val="1"/>
                <c:pt idx="0">
                  <c:v>Sum of 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Sheet4!$A$4:$A$8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Sheet4!$F$4:$F$8</c:f>
              <c:numCache>
                <c:formatCode>General</c:formatCode>
                <c:ptCount val="4"/>
                <c:pt idx="0">
                  <c:v>33475</c:v>
                </c:pt>
                <c:pt idx="1">
                  <c:v>44461</c:v>
                </c:pt>
                <c:pt idx="2">
                  <c:v>31489</c:v>
                </c:pt>
                <c:pt idx="3">
                  <c:v>82583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73-4DC4-8DED-412356DED4B2}"/>
            </c:ext>
          </c:extLst>
        </c:ser>
        <c:ser>
          <c:idx val="5"/>
          <c:order val="5"/>
          <c:tx>
            <c:strRef>
              <c:f>Sheet4!$G$3</c:f>
              <c:strCache>
                <c:ptCount val="1"/>
                <c:pt idx="0">
                  <c:v>Sum of 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Sheet4!$A$4:$A$8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Sheet4!$G$4:$G$8</c:f>
              <c:numCache>
                <c:formatCode>General</c:formatCode>
                <c:ptCount val="4"/>
                <c:pt idx="0">
                  <c:v>30486</c:v>
                </c:pt>
                <c:pt idx="1">
                  <c:v>40745</c:v>
                </c:pt>
                <c:pt idx="2">
                  <c:v>26361</c:v>
                </c:pt>
                <c:pt idx="3">
                  <c:v>100592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73-4DC4-8DED-412356DED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0325904"/>
        <c:axId val="190596144"/>
        <c:axId val="0"/>
      </c:bar3DChart>
      <c:catAx>
        <c:axId val="4703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6144"/>
        <c:crosses val="autoZero"/>
        <c:auto val="1"/>
        <c:lblAlgn val="ctr"/>
        <c:lblOffset val="100"/>
        <c:noMultiLvlLbl val="0"/>
      </c:catAx>
      <c:valAx>
        <c:axId val="19059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3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245599" y="1216957"/>
            <a:ext cx="8228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70C0"/>
                </a:solidFill>
              </a:rPr>
              <a:t>CAGR Analysis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3885009" y="1526381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 your compelling visual and accompanying text/tag line here to convey a key point and grab the reader’s attention.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564005-A016-406C-939E-55C228440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6698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9C79E-D098-4183-AD05-A1210A80652B}"/>
              </a:ext>
            </a:extLst>
          </p:cNvPr>
          <p:cNvSpPr txBox="1"/>
          <p:nvPr/>
        </p:nvSpPr>
        <p:spPr>
          <a:xfrm>
            <a:off x="457200" y="1486540"/>
            <a:ext cx="8229600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INSIGHTS</a:t>
            </a:r>
          </a:p>
          <a:p>
            <a:pPr marL="342900" indent="-342900">
              <a:buFont typeface="+mj-lt"/>
              <a:buAutoNum type="arabicPeriod"/>
            </a:pPr>
            <a:endParaRPr lang="en-IN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The</a:t>
            </a:r>
            <a:r>
              <a:rPr lang="en-IN" sz="1600" b="1" dirty="0"/>
              <a:t> </a:t>
            </a:r>
            <a:r>
              <a:rPr lang="en-IN" sz="1600" dirty="0"/>
              <a:t>Highest revenue Generated is by online retailers on the year 2021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Without any other advertisement the revenue generated by “online retailer” is very high at 2017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The main income of revenue is by “online retailer”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Wholesale company does not provide any coupons.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Only “small retailers and “online retailers” give out posters for the advertisement.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The revenue of the wholesale company is not affected if they don’t provide any social media advertisement.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603386" y="2028637"/>
            <a:ext cx="743903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841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increasing our strategies we can increase our revenue each month and also increase the growth of our company. 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141</Words>
  <Application>Microsoft Office PowerPoint</Application>
  <PresentationFormat>On-screen Show (4:3)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latikaa tejus</cp:lastModifiedBy>
  <cp:revision>4</cp:revision>
  <dcterms:created xsi:type="dcterms:W3CDTF">2020-03-26T22:50:15Z</dcterms:created>
  <dcterms:modified xsi:type="dcterms:W3CDTF">2023-11-21T13:53:38Z</dcterms:modified>
</cp:coreProperties>
</file>