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97" r:id="rId2"/>
    <p:sldId id="260" r:id="rId3"/>
    <p:sldId id="298" r:id="rId4"/>
    <p:sldId id="261" r:id="rId5"/>
    <p:sldId id="299" r:id="rId6"/>
    <p:sldId id="269" r:id="rId7"/>
    <p:sldId id="274" r:id="rId8"/>
    <p:sldId id="277" r:id="rId9"/>
    <p:sldId id="279" r:id="rId10"/>
    <p:sldId id="296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96" y="54"/>
      </p:cViewPr>
      <p:guideLst>
        <p:guide orient="horz" pos="1570"/>
        <p:guide pos="5868"/>
        <p:guide orient="horz" pos="15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34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9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9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>
            <a:spLocks noGrp="1"/>
          </p:cNvSpPr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45"/>
          <p:cNvSpPr txBox="1">
            <a:spLocks noGrp="1"/>
          </p:cNvSpPr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 txBox="1">
            <a:spLocks noGrp="1"/>
          </p:cNvSpPr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7"/>
          <p:cNvSpPr txBox="1">
            <a:spLocks noGrp="1"/>
          </p:cNvSpPr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4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7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Inventory Optimization Dataset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NAME:                         LATIKAA TEJUS.J</a:t>
            </a:r>
          </a:p>
          <a:p>
            <a:r>
              <a:rPr lang="en-IN" dirty="0"/>
              <a:t>COLLEGE:                    K.L.N.COLLEGE OF ENGINEERING</a:t>
            </a:r>
          </a:p>
          <a:p>
            <a:r>
              <a:rPr lang="en-IN" dirty="0"/>
              <a:t>CITY/STATE:                MADURAI(625016)/TAMIL NADU</a:t>
            </a:r>
          </a:p>
          <a:p>
            <a:r>
              <a:rPr lang="en-IN" dirty="0"/>
              <a:t>EMAIL:                         tejus252002@gmail.com</a:t>
            </a:r>
          </a:p>
          <a:p>
            <a:r>
              <a:rPr lang="en-IN" dirty="0"/>
              <a:t>PHONE NUMBER:      9790362543</a:t>
            </a:r>
          </a:p>
        </p:txBody>
      </p:sp>
      <p:sp>
        <p:nvSpPr>
          <p:cNvPr id="4" name="Google Shape;98;p2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Google Shape;9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1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552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383125" y="1149375"/>
            <a:ext cx="11034000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</p:spPr>
        <p:txBody>
          <a:bodyPr/>
          <a:lstStyle/>
          <a:p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en-IN" sz="3200" b="1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110" y="5945834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1E9879-3F05-422E-A8C2-AEF3A2ADAED8}"/>
              </a:ext>
            </a:extLst>
          </p:cNvPr>
          <p:cNvSpPr txBox="1"/>
          <p:nvPr/>
        </p:nvSpPr>
        <p:spPr>
          <a:xfrm>
            <a:off x="428064" y="983330"/>
            <a:ext cx="1133587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Business Problem:</a:t>
            </a:r>
          </a:p>
          <a:p>
            <a:pPr lvl="0"/>
            <a:r>
              <a:rPr lang="en-US" sz="2000" b="1" dirty="0"/>
              <a:t>             </a:t>
            </a:r>
          </a:p>
          <a:p>
            <a:pPr lvl="0"/>
            <a:r>
              <a:rPr lang="en-US" sz="2000" b="1" dirty="0"/>
              <a:t>                                   </a:t>
            </a:r>
            <a:r>
              <a:rPr lang="en-US" sz="2000" dirty="0"/>
              <a:t>Bounce rate is increasing significantly, leading to patient dissatisfaction.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Business Objective: </a:t>
            </a:r>
          </a:p>
          <a:p>
            <a:pPr lvl="0"/>
            <a:r>
              <a:rPr lang="en-US" sz="2000" b="1" dirty="0"/>
              <a:t>                              </a:t>
            </a:r>
          </a:p>
          <a:p>
            <a:pPr lvl="0"/>
            <a:r>
              <a:rPr lang="en-US" sz="2000" dirty="0"/>
              <a:t>                                  To Minimize bounce rate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Business Constraint:  </a:t>
            </a:r>
          </a:p>
          <a:p>
            <a:pPr lvl="0"/>
            <a:endParaRPr lang="en-US" sz="2000" b="1" dirty="0"/>
          </a:p>
          <a:p>
            <a:pPr lvl="0"/>
            <a:r>
              <a:rPr lang="en-US" sz="2000" dirty="0"/>
              <a:t>                                 TO Minimize inventory cost</a:t>
            </a:r>
          </a:p>
          <a:p>
            <a:pPr lvl="0"/>
            <a:endParaRPr lang="en-US" sz="2000" dirty="0"/>
          </a:p>
          <a:p>
            <a:pPr lvl="0"/>
            <a:r>
              <a:rPr lang="en-US" sz="2000" b="1" dirty="0"/>
              <a:t>Success Criteria:</a:t>
            </a:r>
            <a:endParaRPr lang="en-US" sz="2000" dirty="0"/>
          </a:p>
          <a:p>
            <a:pPr lvl="1"/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                           Business Success Criteria: Reduce bounce rate by at least by 30%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 Success Criteria: Increase revenue by least 20 lakhs INR by reducing the bounce rate</a:t>
            </a:r>
          </a:p>
        </p:txBody>
      </p:sp>
    </p:spTree>
    <p:extLst>
      <p:ext uri="{BB962C8B-B14F-4D97-AF65-F5344CB8AC3E}">
        <p14:creationId xmlns:p14="http://schemas.microsoft.com/office/powerpoint/2010/main" val="129193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0B638E-A55D-4C3B-92EF-DEBB594A7A6F}"/>
              </a:ext>
            </a:extLst>
          </p:cNvPr>
          <p:cNvSpPr txBox="1"/>
          <p:nvPr/>
        </p:nvSpPr>
        <p:spPr>
          <a:xfrm>
            <a:off x="360607" y="1187700"/>
            <a:ext cx="1139780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Data Analysis and Identification of Bounce Rate Factors: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Gather and analyze historical data to identify patterns and factors contributing to high bounce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Conduct surveys or interviews with patients and staff to gain qualitative insights.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2. Strategy Development:</a:t>
            </a:r>
          </a:p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 measures to enhance the patient experience and reduce bounce rates.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Prioritize strategies based on their potential impact on reducing bounce rates while considering inventory costs.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3. Implementation and Testing: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 selected strategies on a trial basis in specific areas or departments.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Continuously monitor and measure the impact of implemented changes.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and 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0B638E-A55D-4C3B-92EF-DEBB594A7A6F}"/>
              </a:ext>
            </a:extLst>
          </p:cNvPr>
          <p:cNvSpPr txBox="1"/>
          <p:nvPr/>
        </p:nvSpPr>
        <p:spPr>
          <a:xfrm>
            <a:off x="360608" y="1187700"/>
            <a:ext cx="1166797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4. Optimization and Scalability: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Fine-tune successful strategies based on real-time feedback and data analysis.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Create a framework for continuous improvement and adaptation to evolving patient needs.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5. Cost-Effectiveness and Revenue Enhancement: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Ensure that proposed solutions are financially feasible and align with the constraint of minimizing inventory costs.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Measure the economic impact of bounce rate reduction on revenue generation.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6. Reporting and Evaluation: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Generate regular reports detailing progress, successes, and challenges faced during the project.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Evaluate against set success criteria and make recommendations for further improvements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919" y="5896947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F1B8A-42A7-4477-81B2-6BA6EC88768C}"/>
              </a:ext>
            </a:extLst>
          </p:cNvPr>
          <p:cNvSpPr txBox="1"/>
          <p:nvPr/>
        </p:nvSpPr>
        <p:spPr>
          <a:xfrm>
            <a:off x="222042" y="972522"/>
            <a:ext cx="11397803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Patient Information:</a:t>
            </a:r>
            <a:endParaRPr lang="en-US" sz="2000" dirty="0"/>
          </a:p>
          <a:p>
            <a:pPr lvl="1"/>
            <a:r>
              <a:rPr lang="en-US" sz="2000" i="1" dirty="0"/>
              <a:t>Variables:</a:t>
            </a:r>
            <a:r>
              <a:rPr lang="en-US" sz="2000" dirty="0"/>
              <a:t> Name, age, gender, contact details, medical history, previous interactions with the healthcare system.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Bounce Rate Metrics:</a:t>
            </a:r>
            <a:endParaRPr lang="en-US" sz="2000" dirty="0"/>
          </a:p>
          <a:p>
            <a:pPr lvl="1"/>
            <a:r>
              <a:rPr lang="en-US" sz="2000" i="1" dirty="0"/>
              <a:t>Variables:</a:t>
            </a:r>
            <a:r>
              <a:rPr lang="en-US" sz="2000" dirty="0"/>
              <a:t> Entry point, exit point, time spent, pages visited, reason for exit, frequency of bounces.</a:t>
            </a:r>
          </a:p>
          <a:p>
            <a:pPr lvl="1"/>
            <a:r>
              <a:rPr lang="en-US" sz="2000" dirty="0"/>
              <a:t>.</a:t>
            </a:r>
          </a:p>
          <a:p>
            <a:r>
              <a:rPr lang="en-US" sz="2000" b="1" dirty="0"/>
              <a:t>Inventory Data:</a:t>
            </a:r>
            <a:endParaRPr lang="en-US" sz="2000" dirty="0"/>
          </a:p>
          <a:p>
            <a:pPr lvl="1"/>
            <a:r>
              <a:rPr lang="en-US" sz="2000" i="1" dirty="0"/>
              <a:t>Variables:</a:t>
            </a:r>
            <a:r>
              <a:rPr lang="en-US" sz="2000" dirty="0"/>
              <a:t> Type of inventory, quantity, usage frequency, replenishment cycle, cost per unit.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Patient Feedback and Surveys:</a:t>
            </a:r>
            <a:endParaRPr lang="en-US" sz="2000" dirty="0"/>
          </a:p>
          <a:p>
            <a:pPr lvl="1"/>
            <a:r>
              <a:rPr lang="en-US" sz="2000" i="1" dirty="0"/>
              <a:t>Variables:</a:t>
            </a:r>
            <a:r>
              <a:rPr lang="en-US" sz="2000" dirty="0"/>
              <a:t> Rating, comments, suggestions, satisfaction scores.</a:t>
            </a:r>
          </a:p>
          <a:p>
            <a:r>
              <a:rPr lang="en-US" sz="2000" dirty="0"/>
              <a:t>.</a:t>
            </a:r>
          </a:p>
          <a:p>
            <a:r>
              <a:rPr lang="en-US" sz="2000" b="1" dirty="0"/>
              <a:t>Analytics and Modeling Parameters:</a:t>
            </a:r>
            <a:endParaRPr lang="en-US" sz="2000" dirty="0"/>
          </a:p>
          <a:p>
            <a:pPr lvl="1"/>
            <a:r>
              <a:rPr lang="en-US" sz="2000" i="1" dirty="0"/>
              <a:t>Variables:</a:t>
            </a:r>
            <a:r>
              <a:rPr lang="en-US" sz="2000" dirty="0"/>
              <a:t> Predictive models, algorithms used, key performance indicators (KPIs).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6187474" y="1741160"/>
            <a:ext cx="5374434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Total Unique  drugs : 751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2.Total revenue generated on 2022 is 33,27,556   excluding all the money from returns.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3. The highest revenue generated month is December 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4.The month with most returns is August.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Calibri"/>
              <a:ea typeface="Calibri"/>
              <a:cs typeface="Calibri"/>
              <a:sym typeface="Calibri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latin typeface="Calibri"/>
                <a:ea typeface="Calibri"/>
                <a:cs typeface="Calibri"/>
                <a:sym typeface="Calibri"/>
              </a:rPr>
              <a:t>5.1681 is the total counts of returns in the year 2022.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9838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187475" y="1181100"/>
            <a:ext cx="5374433" cy="47718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59838" y="1181100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Statistical Insights</a:t>
            </a:r>
            <a:endParaRPr lang="en-IN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6187475" y="1175021"/>
            <a:ext cx="5374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Business Insights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436D4-7BBE-4B09-90F1-3F87F775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75" y="1175021"/>
            <a:ext cx="5336896" cy="4771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A3CC56-763A-40E4-892A-00DD13872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83" t="15194" r="4508"/>
          <a:stretch/>
        </p:blipFill>
        <p:spPr>
          <a:xfrm>
            <a:off x="206599" y="1067352"/>
            <a:ext cx="11642501" cy="4723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0" y="12451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2" descr="360DigiTMG Reviews - 52 Reviews of 360digitmg.com | Sitejabb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545" y="5952931"/>
            <a:ext cx="2277039" cy="80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76A6D5-7664-4413-9B12-CCB13DE5EF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67" t="25546" r="24893"/>
          <a:stretch/>
        </p:blipFill>
        <p:spPr>
          <a:xfrm>
            <a:off x="163416" y="862885"/>
            <a:ext cx="4885102" cy="4749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4CB149-885D-4EE4-80B4-393D34EF14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205" t="25546" r="26796"/>
          <a:stretch/>
        </p:blipFill>
        <p:spPr>
          <a:xfrm>
            <a:off x="6761408" y="862885"/>
            <a:ext cx="5143242" cy="4936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1F04BD-6AA1-4CD0-907E-2C921728A50D}"/>
              </a:ext>
            </a:extLst>
          </p:cNvPr>
          <p:cNvSpPr txBox="1"/>
          <p:nvPr/>
        </p:nvSpPr>
        <p:spPr>
          <a:xfrm>
            <a:off x="500934" y="5841226"/>
            <a:ext cx="3697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Month wise revenue generated on 2022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CB380-8391-4408-8586-0A343AAB3B36}"/>
              </a:ext>
            </a:extLst>
          </p:cNvPr>
          <p:cNvSpPr txBox="1"/>
          <p:nvPr/>
        </p:nvSpPr>
        <p:spPr>
          <a:xfrm>
            <a:off x="7109139" y="5799042"/>
            <a:ext cx="4581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Month wise return-drug money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548</Words>
  <Application>Microsoft Office PowerPoint</Application>
  <PresentationFormat>Widescreen</PresentationFormat>
  <Paragraphs>102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Calibri</vt:lpstr>
      <vt:lpstr>Georgia</vt:lpstr>
      <vt:lpstr>Office Theme</vt:lpstr>
      <vt:lpstr>Medical Inventory Optimization Dataset</vt:lpstr>
      <vt:lpstr>Contents</vt:lpstr>
      <vt:lpstr>Business Problem</vt:lpstr>
      <vt:lpstr>Project Overview and Scope</vt:lpstr>
      <vt:lpstr>Project Overview and Scope</vt:lpstr>
      <vt:lpstr>Data Dictionary </vt:lpstr>
      <vt:lpstr>Exploratory Data Analysis [EDA]</vt:lpstr>
      <vt:lpstr>Data Preprocessing</vt:lpstr>
      <vt:lpstr>Data Visualization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BARTHWAL</dc:creator>
  <cp:lastModifiedBy>latikaa tejus</cp:lastModifiedBy>
  <cp:revision>12</cp:revision>
  <dcterms:created xsi:type="dcterms:W3CDTF">2022-02-16T01:47:29Z</dcterms:created>
  <dcterms:modified xsi:type="dcterms:W3CDTF">2023-11-27T13:38:04Z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