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9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E880-AEE6-4C01-B3B7-C93B2AB0F9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23BB5F-BD9D-4569-9E25-5BA89B5182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E4CA95-31F7-40B3-8098-FCE8BE18277F}"/>
              </a:ext>
            </a:extLst>
          </p:cNvPr>
          <p:cNvSpPr>
            <a:spLocks noGrp="1"/>
          </p:cNvSpPr>
          <p:nvPr>
            <p:ph type="dt" sz="half" idx="10"/>
          </p:nvPr>
        </p:nvSpPr>
        <p:spPr/>
        <p:txBody>
          <a:bodyPr/>
          <a:lstStyle/>
          <a:p>
            <a:fld id="{E88D6548-0C52-4F81-93EC-6EB315E4C145}" type="datetimeFigureOut">
              <a:rPr lang="en-US" smtClean="0"/>
              <a:t>11/25/2023</a:t>
            </a:fld>
            <a:endParaRPr lang="en-US"/>
          </a:p>
        </p:txBody>
      </p:sp>
      <p:sp>
        <p:nvSpPr>
          <p:cNvPr id="5" name="Footer Placeholder 4">
            <a:extLst>
              <a:ext uri="{FF2B5EF4-FFF2-40B4-BE49-F238E27FC236}">
                <a16:creationId xmlns:a16="http://schemas.microsoft.com/office/drawing/2014/main" id="{81D3387A-7977-43CF-9B53-1A9AC5FA82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B91085-A42C-48DE-96C6-22691645B946}"/>
              </a:ext>
            </a:extLst>
          </p:cNvPr>
          <p:cNvSpPr>
            <a:spLocks noGrp="1"/>
          </p:cNvSpPr>
          <p:nvPr>
            <p:ph type="sldNum" sz="quarter" idx="12"/>
          </p:nvPr>
        </p:nvSpPr>
        <p:spPr/>
        <p:txBody>
          <a:bodyPr/>
          <a:lstStyle/>
          <a:p>
            <a:fld id="{77DB17AB-A997-421E-80C8-A213E9ABA58B}" type="slidenum">
              <a:rPr lang="en-US" smtClean="0"/>
              <a:t>‹#›</a:t>
            </a:fld>
            <a:endParaRPr lang="en-US"/>
          </a:p>
        </p:txBody>
      </p:sp>
    </p:spTree>
    <p:extLst>
      <p:ext uri="{BB962C8B-B14F-4D97-AF65-F5344CB8AC3E}">
        <p14:creationId xmlns:p14="http://schemas.microsoft.com/office/powerpoint/2010/main" val="3108766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99127-F2D6-4378-9C4F-2334FA5CDF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411C42-C633-4D67-9154-5E7B75A94D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28E8A0-E2AF-46E9-AB2A-7281BE9B102F}"/>
              </a:ext>
            </a:extLst>
          </p:cNvPr>
          <p:cNvSpPr>
            <a:spLocks noGrp="1"/>
          </p:cNvSpPr>
          <p:nvPr>
            <p:ph type="dt" sz="half" idx="10"/>
          </p:nvPr>
        </p:nvSpPr>
        <p:spPr/>
        <p:txBody>
          <a:bodyPr/>
          <a:lstStyle/>
          <a:p>
            <a:fld id="{E88D6548-0C52-4F81-93EC-6EB315E4C145}" type="datetimeFigureOut">
              <a:rPr lang="en-US" smtClean="0"/>
              <a:t>11/25/2023</a:t>
            </a:fld>
            <a:endParaRPr lang="en-US"/>
          </a:p>
        </p:txBody>
      </p:sp>
      <p:sp>
        <p:nvSpPr>
          <p:cNvPr id="5" name="Footer Placeholder 4">
            <a:extLst>
              <a:ext uri="{FF2B5EF4-FFF2-40B4-BE49-F238E27FC236}">
                <a16:creationId xmlns:a16="http://schemas.microsoft.com/office/drawing/2014/main" id="{938A1E8C-A8B5-4809-8C7D-790D0B01E7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FFE9BF-7B56-498F-BA67-A8443F3FCCF6}"/>
              </a:ext>
            </a:extLst>
          </p:cNvPr>
          <p:cNvSpPr>
            <a:spLocks noGrp="1"/>
          </p:cNvSpPr>
          <p:nvPr>
            <p:ph type="sldNum" sz="quarter" idx="12"/>
          </p:nvPr>
        </p:nvSpPr>
        <p:spPr/>
        <p:txBody>
          <a:bodyPr/>
          <a:lstStyle/>
          <a:p>
            <a:fld id="{77DB17AB-A997-421E-80C8-A213E9ABA58B}" type="slidenum">
              <a:rPr lang="en-US" smtClean="0"/>
              <a:t>‹#›</a:t>
            </a:fld>
            <a:endParaRPr lang="en-US"/>
          </a:p>
        </p:txBody>
      </p:sp>
    </p:spTree>
    <p:extLst>
      <p:ext uri="{BB962C8B-B14F-4D97-AF65-F5344CB8AC3E}">
        <p14:creationId xmlns:p14="http://schemas.microsoft.com/office/powerpoint/2010/main" val="3983720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E06B74-BBFB-45D4-9F48-37C7C5BE94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99924E-EB5B-42F6-AFAC-83A303FB85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DAD96D-0AA5-4399-9B5C-61B956601A4C}"/>
              </a:ext>
            </a:extLst>
          </p:cNvPr>
          <p:cNvSpPr>
            <a:spLocks noGrp="1"/>
          </p:cNvSpPr>
          <p:nvPr>
            <p:ph type="dt" sz="half" idx="10"/>
          </p:nvPr>
        </p:nvSpPr>
        <p:spPr/>
        <p:txBody>
          <a:bodyPr/>
          <a:lstStyle/>
          <a:p>
            <a:fld id="{E88D6548-0C52-4F81-93EC-6EB315E4C145}" type="datetimeFigureOut">
              <a:rPr lang="en-US" smtClean="0"/>
              <a:t>11/25/2023</a:t>
            </a:fld>
            <a:endParaRPr lang="en-US"/>
          </a:p>
        </p:txBody>
      </p:sp>
      <p:sp>
        <p:nvSpPr>
          <p:cNvPr id="5" name="Footer Placeholder 4">
            <a:extLst>
              <a:ext uri="{FF2B5EF4-FFF2-40B4-BE49-F238E27FC236}">
                <a16:creationId xmlns:a16="http://schemas.microsoft.com/office/drawing/2014/main" id="{22720DAF-1F0A-43CD-8844-AA42B6922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D940F1-3196-4468-908F-396A408A0DD7}"/>
              </a:ext>
            </a:extLst>
          </p:cNvPr>
          <p:cNvSpPr>
            <a:spLocks noGrp="1"/>
          </p:cNvSpPr>
          <p:nvPr>
            <p:ph type="sldNum" sz="quarter" idx="12"/>
          </p:nvPr>
        </p:nvSpPr>
        <p:spPr/>
        <p:txBody>
          <a:bodyPr/>
          <a:lstStyle/>
          <a:p>
            <a:fld id="{77DB17AB-A997-421E-80C8-A213E9ABA58B}" type="slidenum">
              <a:rPr lang="en-US" smtClean="0"/>
              <a:t>‹#›</a:t>
            </a:fld>
            <a:endParaRPr lang="en-US"/>
          </a:p>
        </p:txBody>
      </p:sp>
    </p:spTree>
    <p:extLst>
      <p:ext uri="{BB962C8B-B14F-4D97-AF65-F5344CB8AC3E}">
        <p14:creationId xmlns:p14="http://schemas.microsoft.com/office/powerpoint/2010/main" val="4126145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EC34-C28B-4A0D-BC27-2AF896350A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DD14B8-921F-4DF4-8561-743F0DA2DC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AB308-8E0B-499E-A46F-F948D7B2DF91}"/>
              </a:ext>
            </a:extLst>
          </p:cNvPr>
          <p:cNvSpPr>
            <a:spLocks noGrp="1"/>
          </p:cNvSpPr>
          <p:nvPr>
            <p:ph type="dt" sz="half" idx="10"/>
          </p:nvPr>
        </p:nvSpPr>
        <p:spPr/>
        <p:txBody>
          <a:bodyPr/>
          <a:lstStyle/>
          <a:p>
            <a:fld id="{E88D6548-0C52-4F81-93EC-6EB315E4C145}" type="datetimeFigureOut">
              <a:rPr lang="en-US" smtClean="0"/>
              <a:t>11/25/2023</a:t>
            </a:fld>
            <a:endParaRPr lang="en-US"/>
          </a:p>
        </p:txBody>
      </p:sp>
      <p:sp>
        <p:nvSpPr>
          <p:cNvPr id="5" name="Footer Placeholder 4">
            <a:extLst>
              <a:ext uri="{FF2B5EF4-FFF2-40B4-BE49-F238E27FC236}">
                <a16:creationId xmlns:a16="http://schemas.microsoft.com/office/drawing/2014/main" id="{C39D8D19-5AB8-4795-9785-490AC41B1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23B2E6-5B36-42F6-B672-2547AAC55925}"/>
              </a:ext>
            </a:extLst>
          </p:cNvPr>
          <p:cNvSpPr>
            <a:spLocks noGrp="1"/>
          </p:cNvSpPr>
          <p:nvPr>
            <p:ph type="sldNum" sz="quarter" idx="12"/>
          </p:nvPr>
        </p:nvSpPr>
        <p:spPr/>
        <p:txBody>
          <a:bodyPr/>
          <a:lstStyle/>
          <a:p>
            <a:fld id="{77DB17AB-A997-421E-80C8-A213E9ABA58B}" type="slidenum">
              <a:rPr lang="en-US" smtClean="0"/>
              <a:t>‹#›</a:t>
            </a:fld>
            <a:endParaRPr lang="en-US"/>
          </a:p>
        </p:txBody>
      </p:sp>
    </p:spTree>
    <p:extLst>
      <p:ext uri="{BB962C8B-B14F-4D97-AF65-F5344CB8AC3E}">
        <p14:creationId xmlns:p14="http://schemas.microsoft.com/office/powerpoint/2010/main" val="1557369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7C4A3-E604-4498-906C-B240C3F7AB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3EC6B3-B4A0-4706-BBC8-A7A52174C8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D46777-B451-449E-A36B-F55C5FB5673C}"/>
              </a:ext>
            </a:extLst>
          </p:cNvPr>
          <p:cNvSpPr>
            <a:spLocks noGrp="1"/>
          </p:cNvSpPr>
          <p:nvPr>
            <p:ph type="dt" sz="half" idx="10"/>
          </p:nvPr>
        </p:nvSpPr>
        <p:spPr/>
        <p:txBody>
          <a:bodyPr/>
          <a:lstStyle/>
          <a:p>
            <a:fld id="{E88D6548-0C52-4F81-93EC-6EB315E4C145}" type="datetimeFigureOut">
              <a:rPr lang="en-US" smtClean="0"/>
              <a:t>11/25/2023</a:t>
            </a:fld>
            <a:endParaRPr lang="en-US"/>
          </a:p>
        </p:txBody>
      </p:sp>
      <p:sp>
        <p:nvSpPr>
          <p:cNvPr id="5" name="Footer Placeholder 4">
            <a:extLst>
              <a:ext uri="{FF2B5EF4-FFF2-40B4-BE49-F238E27FC236}">
                <a16:creationId xmlns:a16="http://schemas.microsoft.com/office/drawing/2014/main" id="{3AFD3117-4C6B-4977-AFDC-57BDE9414B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EB0884-1D74-411C-9E23-AC1090B30011}"/>
              </a:ext>
            </a:extLst>
          </p:cNvPr>
          <p:cNvSpPr>
            <a:spLocks noGrp="1"/>
          </p:cNvSpPr>
          <p:nvPr>
            <p:ph type="sldNum" sz="quarter" idx="12"/>
          </p:nvPr>
        </p:nvSpPr>
        <p:spPr/>
        <p:txBody>
          <a:bodyPr/>
          <a:lstStyle/>
          <a:p>
            <a:fld id="{77DB17AB-A997-421E-80C8-A213E9ABA58B}" type="slidenum">
              <a:rPr lang="en-US" smtClean="0"/>
              <a:t>‹#›</a:t>
            </a:fld>
            <a:endParaRPr lang="en-US"/>
          </a:p>
        </p:txBody>
      </p:sp>
    </p:spTree>
    <p:extLst>
      <p:ext uri="{BB962C8B-B14F-4D97-AF65-F5344CB8AC3E}">
        <p14:creationId xmlns:p14="http://schemas.microsoft.com/office/powerpoint/2010/main" val="2080148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885CC-B359-4ED5-A120-23B341F301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26DCBA-0C9B-402C-AD0A-B7DEEC5747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AF5B0D-361B-4716-8B13-50B1C531F3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462B9C-BF38-4E9D-AC1E-AEDA4C6F9202}"/>
              </a:ext>
            </a:extLst>
          </p:cNvPr>
          <p:cNvSpPr>
            <a:spLocks noGrp="1"/>
          </p:cNvSpPr>
          <p:nvPr>
            <p:ph type="dt" sz="half" idx="10"/>
          </p:nvPr>
        </p:nvSpPr>
        <p:spPr/>
        <p:txBody>
          <a:bodyPr/>
          <a:lstStyle/>
          <a:p>
            <a:fld id="{E88D6548-0C52-4F81-93EC-6EB315E4C145}" type="datetimeFigureOut">
              <a:rPr lang="en-US" smtClean="0"/>
              <a:t>11/25/2023</a:t>
            </a:fld>
            <a:endParaRPr lang="en-US"/>
          </a:p>
        </p:txBody>
      </p:sp>
      <p:sp>
        <p:nvSpPr>
          <p:cNvPr id="6" name="Footer Placeholder 5">
            <a:extLst>
              <a:ext uri="{FF2B5EF4-FFF2-40B4-BE49-F238E27FC236}">
                <a16:creationId xmlns:a16="http://schemas.microsoft.com/office/drawing/2014/main" id="{D8F227D9-B0F9-47EC-B8FB-94BAD0158C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907B52-D402-493B-A942-DB79692B6F6E}"/>
              </a:ext>
            </a:extLst>
          </p:cNvPr>
          <p:cNvSpPr>
            <a:spLocks noGrp="1"/>
          </p:cNvSpPr>
          <p:nvPr>
            <p:ph type="sldNum" sz="quarter" idx="12"/>
          </p:nvPr>
        </p:nvSpPr>
        <p:spPr/>
        <p:txBody>
          <a:bodyPr/>
          <a:lstStyle/>
          <a:p>
            <a:fld id="{77DB17AB-A997-421E-80C8-A213E9ABA58B}" type="slidenum">
              <a:rPr lang="en-US" smtClean="0"/>
              <a:t>‹#›</a:t>
            </a:fld>
            <a:endParaRPr lang="en-US"/>
          </a:p>
        </p:txBody>
      </p:sp>
    </p:spTree>
    <p:extLst>
      <p:ext uri="{BB962C8B-B14F-4D97-AF65-F5344CB8AC3E}">
        <p14:creationId xmlns:p14="http://schemas.microsoft.com/office/powerpoint/2010/main" val="401916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1BD2A-E5C9-442D-9350-A30D2FCF0C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99F88B-3792-4E1F-A2CB-5AE2DCB384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4CC8DC-F6A3-43DB-9D49-3477EFB7B7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C96C8E-9F84-4F52-83ED-BFDA41F2A1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287932-A9A9-42FC-956B-2B0298D251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467486-B5BF-4D02-9A40-5E0023EA3F10}"/>
              </a:ext>
            </a:extLst>
          </p:cNvPr>
          <p:cNvSpPr>
            <a:spLocks noGrp="1"/>
          </p:cNvSpPr>
          <p:nvPr>
            <p:ph type="dt" sz="half" idx="10"/>
          </p:nvPr>
        </p:nvSpPr>
        <p:spPr/>
        <p:txBody>
          <a:bodyPr/>
          <a:lstStyle/>
          <a:p>
            <a:fld id="{E88D6548-0C52-4F81-93EC-6EB315E4C145}" type="datetimeFigureOut">
              <a:rPr lang="en-US" smtClean="0"/>
              <a:t>11/25/2023</a:t>
            </a:fld>
            <a:endParaRPr lang="en-US"/>
          </a:p>
        </p:txBody>
      </p:sp>
      <p:sp>
        <p:nvSpPr>
          <p:cNvPr id="8" name="Footer Placeholder 7">
            <a:extLst>
              <a:ext uri="{FF2B5EF4-FFF2-40B4-BE49-F238E27FC236}">
                <a16:creationId xmlns:a16="http://schemas.microsoft.com/office/drawing/2014/main" id="{ED72B957-F2F9-41D5-B8FD-FF37EE3AF3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88D584-3E17-4DFC-823B-BE6937AA4C94}"/>
              </a:ext>
            </a:extLst>
          </p:cNvPr>
          <p:cNvSpPr>
            <a:spLocks noGrp="1"/>
          </p:cNvSpPr>
          <p:nvPr>
            <p:ph type="sldNum" sz="quarter" idx="12"/>
          </p:nvPr>
        </p:nvSpPr>
        <p:spPr/>
        <p:txBody>
          <a:bodyPr/>
          <a:lstStyle/>
          <a:p>
            <a:fld id="{77DB17AB-A997-421E-80C8-A213E9ABA58B}" type="slidenum">
              <a:rPr lang="en-US" smtClean="0"/>
              <a:t>‹#›</a:t>
            </a:fld>
            <a:endParaRPr lang="en-US"/>
          </a:p>
        </p:txBody>
      </p:sp>
    </p:spTree>
    <p:extLst>
      <p:ext uri="{BB962C8B-B14F-4D97-AF65-F5344CB8AC3E}">
        <p14:creationId xmlns:p14="http://schemas.microsoft.com/office/powerpoint/2010/main" val="3610405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F662F-861B-4F32-AF14-C5B4AA96EC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D702E-2102-4C8C-AE0B-E30B76CD4C6D}"/>
              </a:ext>
            </a:extLst>
          </p:cNvPr>
          <p:cNvSpPr>
            <a:spLocks noGrp="1"/>
          </p:cNvSpPr>
          <p:nvPr>
            <p:ph type="dt" sz="half" idx="10"/>
          </p:nvPr>
        </p:nvSpPr>
        <p:spPr/>
        <p:txBody>
          <a:bodyPr/>
          <a:lstStyle/>
          <a:p>
            <a:fld id="{E88D6548-0C52-4F81-93EC-6EB315E4C145}" type="datetimeFigureOut">
              <a:rPr lang="en-US" smtClean="0"/>
              <a:t>11/25/2023</a:t>
            </a:fld>
            <a:endParaRPr lang="en-US"/>
          </a:p>
        </p:txBody>
      </p:sp>
      <p:sp>
        <p:nvSpPr>
          <p:cNvPr id="4" name="Footer Placeholder 3">
            <a:extLst>
              <a:ext uri="{FF2B5EF4-FFF2-40B4-BE49-F238E27FC236}">
                <a16:creationId xmlns:a16="http://schemas.microsoft.com/office/drawing/2014/main" id="{9671885B-62CB-4853-85CC-B85A292441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715606-9906-4CE3-86F8-FB9BD2DA2858}"/>
              </a:ext>
            </a:extLst>
          </p:cNvPr>
          <p:cNvSpPr>
            <a:spLocks noGrp="1"/>
          </p:cNvSpPr>
          <p:nvPr>
            <p:ph type="sldNum" sz="quarter" idx="12"/>
          </p:nvPr>
        </p:nvSpPr>
        <p:spPr/>
        <p:txBody>
          <a:bodyPr/>
          <a:lstStyle/>
          <a:p>
            <a:fld id="{77DB17AB-A997-421E-80C8-A213E9ABA58B}" type="slidenum">
              <a:rPr lang="en-US" smtClean="0"/>
              <a:t>‹#›</a:t>
            </a:fld>
            <a:endParaRPr lang="en-US"/>
          </a:p>
        </p:txBody>
      </p:sp>
    </p:spTree>
    <p:extLst>
      <p:ext uri="{BB962C8B-B14F-4D97-AF65-F5344CB8AC3E}">
        <p14:creationId xmlns:p14="http://schemas.microsoft.com/office/powerpoint/2010/main" val="1757314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37E859-4A0F-4B81-90A0-04BF20B571A9}"/>
              </a:ext>
            </a:extLst>
          </p:cNvPr>
          <p:cNvSpPr>
            <a:spLocks noGrp="1"/>
          </p:cNvSpPr>
          <p:nvPr>
            <p:ph type="dt" sz="half" idx="10"/>
          </p:nvPr>
        </p:nvSpPr>
        <p:spPr/>
        <p:txBody>
          <a:bodyPr/>
          <a:lstStyle/>
          <a:p>
            <a:fld id="{E88D6548-0C52-4F81-93EC-6EB315E4C145}" type="datetimeFigureOut">
              <a:rPr lang="en-US" smtClean="0"/>
              <a:t>11/25/2023</a:t>
            </a:fld>
            <a:endParaRPr lang="en-US"/>
          </a:p>
        </p:txBody>
      </p:sp>
      <p:sp>
        <p:nvSpPr>
          <p:cNvPr id="3" name="Footer Placeholder 2">
            <a:extLst>
              <a:ext uri="{FF2B5EF4-FFF2-40B4-BE49-F238E27FC236}">
                <a16:creationId xmlns:a16="http://schemas.microsoft.com/office/drawing/2014/main" id="{57C20F6B-6A0D-41DF-8786-44542BF471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5AC5ED-534B-434E-BA58-6AFC5FC47457}"/>
              </a:ext>
            </a:extLst>
          </p:cNvPr>
          <p:cNvSpPr>
            <a:spLocks noGrp="1"/>
          </p:cNvSpPr>
          <p:nvPr>
            <p:ph type="sldNum" sz="quarter" idx="12"/>
          </p:nvPr>
        </p:nvSpPr>
        <p:spPr/>
        <p:txBody>
          <a:bodyPr/>
          <a:lstStyle/>
          <a:p>
            <a:fld id="{77DB17AB-A997-421E-80C8-A213E9ABA58B}" type="slidenum">
              <a:rPr lang="en-US" smtClean="0"/>
              <a:t>‹#›</a:t>
            </a:fld>
            <a:endParaRPr lang="en-US"/>
          </a:p>
        </p:txBody>
      </p:sp>
    </p:spTree>
    <p:extLst>
      <p:ext uri="{BB962C8B-B14F-4D97-AF65-F5344CB8AC3E}">
        <p14:creationId xmlns:p14="http://schemas.microsoft.com/office/powerpoint/2010/main" val="2110254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BE8A-76AB-4498-9398-B48EB86677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CB09C6-937C-41A5-9E35-B3D96488E9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3B6DB1-A2FD-46FE-B77B-3E2E672E2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2451C-F9E6-4FCD-9C8F-B12D2B5F464E}"/>
              </a:ext>
            </a:extLst>
          </p:cNvPr>
          <p:cNvSpPr>
            <a:spLocks noGrp="1"/>
          </p:cNvSpPr>
          <p:nvPr>
            <p:ph type="dt" sz="half" idx="10"/>
          </p:nvPr>
        </p:nvSpPr>
        <p:spPr/>
        <p:txBody>
          <a:bodyPr/>
          <a:lstStyle/>
          <a:p>
            <a:fld id="{E88D6548-0C52-4F81-93EC-6EB315E4C145}" type="datetimeFigureOut">
              <a:rPr lang="en-US" smtClean="0"/>
              <a:t>11/25/2023</a:t>
            </a:fld>
            <a:endParaRPr lang="en-US"/>
          </a:p>
        </p:txBody>
      </p:sp>
      <p:sp>
        <p:nvSpPr>
          <p:cNvPr id="6" name="Footer Placeholder 5">
            <a:extLst>
              <a:ext uri="{FF2B5EF4-FFF2-40B4-BE49-F238E27FC236}">
                <a16:creationId xmlns:a16="http://schemas.microsoft.com/office/drawing/2014/main" id="{0B06D35A-069D-46E1-A4DC-2196C480BB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7A651B-CBC3-4136-B084-059C92B2DDBD}"/>
              </a:ext>
            </a:extLst>
          </p:cNvPr>
          <p:cNvSpPr>
            <a:spLocks noGrp="1"/>
          </p:cNvSpPr>
          <p:nvPr>
            <p:ph type="sldNum" sz="quarter" idx="12"/>
          </p:nvPr>
        </p:nvSpPr>
        <p:spPr/>
        <p:txBody>
          <a:bodyPr/>
          <a:lstStyle/>
          <a:p>
            <a:fld id="{77DB17AB-A997-421E-80C8-A213E9ABA58B}" type="slidenum">
              <a:rPr lang="en-US" smtClean="0"/>
              <a:t>‹#›</a:t>
            </a:fld>
            <a:endParaRPr lang="en-US"/>
          </a:p>
        </p:txBody>
      </p:sp>
    </p:spTree>
    <p:extLst>
      <p:ext uri="{BB962C8B-B14F-4D97-AF65-F5344CB8AC3E}">
        <p14:creationId xmlns:p14="http://schemas.microsoft.com/office/powerpoint/2010/main" val="726131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0C7EC-A095-4B09-8215-518C88C8BC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8BF4CF-3A05-4294-8D39-3515471B7B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F95C09-FB9B-4385-9010-3F5722E395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06C7B0-9CCB-46FD-8B68-024E9CF0BA3B}"/>
              </a:ext>
            </a:extLst>
          </p:cNvPr>
          <p:cNvSpPr>
            <a:spLocks noGrp="1"/>
          </p:cNvSpPr>
          <p:nvPr>
            <p:ph type="dt" sz="half" idx="10"/>
          </p:nvPr>
        </p:nvSpPr>
        <p:spPr/>
        <p:txBody>
          <a:bodyPr/>
          <a:lstStyle/>
          <a:p>
            <a:fld id="{E88D6548-0C52-4F81-93EC-6EB315E4C145}" type="datetimeFigureOut">
              <a:rPr lang="en-US" smtClean="0"/>
              <a:t>11/25/2023</a:t>
            </a:fld>
            <a:endParaRPr lang="en-US"/>
          </a:p>
        </p:txBody>
      </p:sp>
      <p:sp>
        <p:nvSpPr>
          <p:cNvPr id="6" name="Footer Placeholder 5">
            <a:extLst>
              <a:ext uri="{FF2B5EF4-FFF2-40B4-BE49-F238E27FC236}">
                <a16:creationId xmlns:a16="http://schemas.microsoft.com/office/drawing/2014/main" id="{1CBE173A-BCD7-40FD-A217-6990FB5D2A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3C2DB7-12EE-4432-B57A-B0B398B368B8}"/>
              </a:ext>
            </a:extLst>
          </p:cNvPr>
          <p:cNvSpPr>
            <a:spLocks noGrp="1"/>
          </p:cNvSpPr>
          <p:nvPr>
            <p:ph type="sldNum" sz="quarter" idx="12"/>
          </p:nvPr>
        </p:nvSpPr>
        <p:spPr/>
        <p:txBody>
          <a:bodyPr/>
          <a:lstStyle/>
          <a:p>
            <a:fld id="{77DB17AB-A997-421E-80C8-A213E9ABA58B}" type="slidenum">
              <a:rPr lang="en-US" smtClean="0"/>
              <a:t>‹#›</a:t>
            </a:fld>
            <a:endParaRPr lang="en-US"/>
          </a:p>
        </p:txBody>
      </p:sp>
    </p:spTree>
    <p:extLst>
      <p:ext uri="{BB962C8B-B14F-4D97-AF65-F5344CB8AC3E}">
        <p14:creationId xmlns:p14="http://schemas.microsoft.com/office/powerpoint/2010/main" val="1430857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37E170-6193-46CD-BE5F-39E78621BB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5261F1-70D1-4225-9199-2057214A60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692711-E2E7-4DBF-A056-0A17B444A8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8D6548-0C52-4F81-93EC-6EB315E4C145}" type="datetimeFigureOut">
              <a:rPr lang="en-US" smtClean="0"/>
              <a:t>11/25/2023</a:t>
            </a:fld>
            <a:endParaRPr lang="en-US"/>
          </a:p>
        </p:txBody>
      </p:sp>
      <p:sp>
        <p:nvSpPr>
          <p:cNvPr id="5" name="Footer Placeholder 4">
            <a:extLst>
              <a:ext uri="{FF2B5EF4-FFF2-40B4-BE49-F238E27FC236}">
                <a16:creationId xmlns:a16="http://schemas.microsoft.com/office/drawing/2014/main" id="{9C3FC00F-4F96-4ED4-BC4A-3648510A76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4E78DF-A1DC-4FDF-9C58-42F123E2E2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DB17AB-A997-421E-80C8-A213E9ABA58B}" type="slidenum">
              <a:rPr lang="en-US" smtClean="0"/>
              <a:t>‹#›</a:t>
            </a:fld>
            <a:endParaRPr lang="en-US"/>
          </a:p>
        </p:txBody>
      </p:sp>
    </p:spTree>
    <p:extLst>
      <p:ext uri="{BB962C8B-B14F-4D97-AF65-F5344CB8AC3E}">
        <p14:creationId xmlns:p14="http://schemas.microsoft.com/office/powerpoint/2010/main" val="279089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49689-A7D0-40E8-8DC7-88AECCE15053}"/>
              </a:ext>
            </a:extLst>
          </p:cNvPr>
          <p:cNvSpPr>
            <a:spLocks noGrp="1"/>
          </p:cNvSpPr>
          <p:nvPr>
            <p:ph type="ctrTitle"/>
          </p:nvPr>
        </p:nvSpPr>
        <p:spPr/>
        <p:txBody>
          <a:bodyPr/>
          <a:lstStyle/>
          <a:p>
            <a:r>
              <a:rPr lang="en-US" dirty="0"/>
              <a:t>Medical Inventory Optimization Dataset</a:t>
            </a:r>
          </a:p>
        </p:txBody>
      </p:sp>
      <p:sp>
        <p:nvSpPr>
          <p:cNvPr id="3" name="Subtitle 2">
            <a:extLst>
              <a:ext uri="{FF2B5EF4-FFF2-40B4-BE49-F238E27FC236}">
                <a16:creationId xmlns:a16="http://schemas.microsoft.com/office/drawing/2014/main" id="{96C6966F-A2A8-4767-90DE-A7BDAB305A1D}"/>
              </a:ext>
            </a:extLst>
          </p:cNvPr>
          <p:cNvSpPr>
            <a:spLocks noGrp="1"/>
          </p:cNvSpPr>
          <p:nvPr>
            <p:ph type="subTitle" idx="1"/>
          </p:nvPr>
        </p:nvSpPr>
        <p:spPr/>
        <p:txBody>
          <a:bodyPr/>
          <a:lstStyle/>
          <a:p>
            <a:r>
              <a:rPr lang="en-IN" dirty="0"/>
              <a:t>By using Python codes</a:t>
            </a:r>
            <a:endParaRPr lang="en-US" dirty="0"/>
          </a:p>
        </p:txBody>
      </p:sp>
    </p:spTree>
    <p:extLst>
      <p:ext uri="{BB962C8B-B14F-4D97-AF65-F5344CB8AC3E}">
        <p14:creationId xmlns:p14="http://schemas.microsoft.com/office/powerpoint/2010/main" val="3863638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198DE2-D273-4C63-904A-6B5B5B4E8EC2}"/>
              </a:ext>
            </a:extLst>
          </p:cNvPr>
          <p:cNvPicPr>
            <a:picLocks noChangeAspect="1"/>
          </p:cNvPicPr>
          <p:nvPr/>
        </p:nvPicPr>
        <p:blipFill rotWithShape="1">
          <a:blip r:embed="rId2">
            <a:extLst>
              <a:ext uri="{28A0092B-C50C-407E-A947-70E740481C1C}">
                <a14:useLocalDpi xmlns:a14="http://schemas.microsoft.com/office/drawing/2010/main" val="0"/>
              </a:ext>
            </a:extLst>
          </a:blip>
          <a:srcRect l="9084" t="27219" r="18134" b="26749"/>
          <a:stretch/>
        </p:blipFill>
        <p:spPr>
          <a:xfrm>
            <a:off x="0" y="991673"/>
            <a:ext cx="12192000" cy="5866327"/>
          </a:xfrm>
          <a:prstGeom prst="rect">
            <a:avLst/>
          </a:prstGeom>
        </p:spPr>
      </p:pic>
      <p:sp>
        <p:nvSpPr>
          <p:cNvPr id="4" name="TextBox 3">
            <a:extLst>
              <a:ext uri="{FF2B5EF4-FFF2-40B4-BE49-F238E27FC236}">
                <a16:creationId xmlns:a16="http://schemas.microsoft.com/office/drawing/2014/main" id="{CB989BE7-6556-4299-97D6-B03148D31514}"/>
              </a:ext>
            </a:extLst>
          </p:cNvPr>
          <p:cNvSpPr txBox="1"/>
          <p:nvPr/>
        </p:nvSpPr>
        <p:spPr>
          <a:xfrm>
            <a:off x="360608" y="386366"/>
            <a:ext cx="10728102" cy="369332"/>
          </a:xfrm>
          <a:prstGeom prst="rect">
            <a:avLst/>
          </a:prstGeom>
          <a:noFill/>
        </p:spPr>
        <p:txBody>
          <a:bodyPr wrap="square" rtlCol="0">
            <a:spAutoFit/>
          </a:bodyPr>
          <a:lstStyle/>
          <a:p>
            <a:r>
              <a:rPr lang="en-IN" b="1" dirty="0"/>
              <a:t>7. Total amount of drugs returned every month </a:t>
            </a:r>
            <a:endParaRPr lang="en-US" b="1" dirty="0"/>
          </a:p>
        </p:txBody>
      </p:sp>
    </p:spTree>
    <p:extLst>
      <p:ext uri="{BB962C8B-B14F-4D97-AF65-F5344CB8AC3E}">
        <p14:creationId xmlns:p14="http://schemas.microsoft.com/office/powerpoint/2010/main" val="2817775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AAB93A-506F-40FF-8EC7-A9CF9475DEA9}"/>
              </a:ext>
            </a:extLst>
          </p:cNvPr>
          <p:cNvPicPr>
            <a:picLocks noChangeAspect="1"/>
          </p:cNvPicPr>
          <p:nvPr/>
        </p:nvPicPr>
        <p:blipFill rotWithShape="1">
          <a:blip r:embed="rId2">
            <a:extLst>
              <a:ext uri="{28A0092B-C50C-407E-A947-70E740481C1C}">
                <a14:useLocalDpi xmlns:a14="http://schemas.microsoft.com/office/drawing/2010/main" val="0"/>
              </a:ext>
            </a:extLst>
          </a:blip>
          <a:srcRect l="10670" t="23273" r="16444"/>
          <a:stretch/>
        </p:blipFill>
        <p:spPr>
          <a:xfrm>
            <a:off x="-1" y="1210614"/>
            <a:ext cx="12192001" cy="5645712"/>
          </a:xfrm>
          <a:prstGeom prst="rect">
            <a:avLst/>
          </a:prstGeom>
        </p:spPr>
      </p:pic>
      <p:sp>
        <p:nvSpPr>
          <p:cNvPr id="4" name="TextBox 3">
            <a:extLst>
              <a:ext uri="{FF2B5EF4-FFF2-40B4-BE49-F238E27FC236}">
                <a16:creationId xmlns:a16="http://schemas.microsoft.com/office/drawing/2014/main" id="{FB3BE9BF-07F6-4477-80D6-98149EC93002}"/>
              </a:ext>
            </a:extLst>
          </p:cNvPr>
          <p:cNvSpPr txBox="1"/>
          <p:nvPr/>
        </p:nvSpPr>
        <p:spPr>
          <a:xfrm>
            <a:off x="231820" y="296214"/>
            <a:ext cx="11552349" cy="923330"/>
          </a:xfrm>
          <a:prstGeom prst="rect">
            <a:avLst/>
          </a:prstGeom>
          <a:noFill/>
        </p:spPr>
        <p:txBody>
          <a:bodyPr wrap="square" rtlCol="0">
            <a:spAutoFit/>
          </a:bodyPr>
          <a:lstStyle/>
          <a:p>
            <a:r>
              <a:rPr lang="en-IN" b="1" dirty="0"/>
              <a:t>8. Visuals make it easier to understand business insights</a:t>
            </a:r>
          </a:p>
          <a:p>
            <a:endParaRPr lang="en-IN" dirty="0"/>
          </a:p>
          <a:p>
            <a:r>
              <a:rPr lang="en-IN" dirty="0"/>
              <a:t>August month has the highest returns</a:t>
            </a:r>
            <a:endParaRPr lang="en-US" dirty="0"/>
          </a:p>
        </p:txBody>
      </p:sp>
    </p:spTree>
    <p:extLst>
      <p:ext uri="{BB962C8B-B14F-4D97-AF65-F5344CB8AC3E}">
        <p14:creationId xmlns:p14="http://schemas.microsoft.com/office/powerpoint/2010/main" val="2360204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E2B00D-2CC2-4962-A5D0-1754822DE4A7}"/>
              </a:ext>
            </a:extLst>
          </p:cNvPr>
          <p:cNvPicPr>
            <a:picLocks noChangeAspect="1"/>
          </p:cNvPicPr>
          <p:nvPr/>
        </p:nvPicPr>
        <p:blipFill rotWithShape="1">
          <a:blip r:embed="rId2">
            <a:extLst>
              <a:ext uri="{28A0092B-C50C-407E-A947-70E740481C1C}">
                <a14:useLocalDpi xmlns:a14="http://schemas.microsoft.com/office/drawing/2010/main" val="0"/>
              </a:ext>
            </a:extLst>
          </a:blip>
          <a:srcRect l="11198" t="50986" r="19401" b="19797"/>
          <a:stretch/>
        </p:blipFill>
        <p:spPr>
          <a:xfrm>
            <a:off x="0" y="1635618"/>
            <a:ext cx="12192001" cy="5222382"/>
          </a:xfrm>
          <a:prstGeom prst="rect">
            <a:avLst/>
          </a:prstGeom>
        </p:spPr>
      </p:pic>
      <p:sp>
        <p:nvSpPr>
          <p:cNvPr id="5" name="TextBox 4">
            <a:extLst>
              <a:ext uri="{FF2B5EF4-FFF2-40B4-BE49-F238E27FC236}">
                <a16:creationId xmlns:a16="http://schemas.microsoft.com/office/drawing/2014/main" id="{DA0C310B-281A-45B9-A33A-4372C0FA3122}"/>
              </a:ext>
            </a:extLst>
          </p:cNvPr>
          <p:cNvSpPr txBox="1"/>
          <p:nvPr/>
        </p:nvSpPr>
        <p:spPr>
          <a:xfrm>
            <a:off x="360608" y="631065"/>
            <a:ext cx="10895526" cy="369332"/>
          </a:xfrm>
          <a:prstGeom prst="rect">
            <a:avLst/>
          </a:prstGeom>
          <a:noFill/>
        </p:spPr>
        <p:txBody>
          <a:bodyPr wrap="square" rtlCol="0">
            <a:spAutoFit/>
          </a:bodyPr>
          <a:lstStyle/>
          <a:p>
            <a:r>
              <a:rPr lang="en-IN" b="1" dirty="0"/>
              <a:t>10. Popular drugs – Top 3</a:t>
            </a:r>
            <a:endParaRPr lang="en-US" b="1" dirty="0"/>
          </a:p>
        </p:txBody>
      </p:sp>
    </p:spTree>
    <p:extLst>
      <p:ext uri="{BB962C8B-B14F-4D97-AF65-F5344CB8AC3E}">
        <p14:creationId xmlns:p14="http://schemas.microsoft.com/office/powerpoint/2010/main" val="3902200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17B0FD-A276-4E63-81F4-62AEDF5AE7BD}"/>
              </a:ext>
            </a:extLst>
          </p:cNvPr>
          <p:cNvSpPr txBox="1"/>
          <p:nvPr/>
        </p:nvSpPr>
        <p:spPr>
          <a:xfrm>
            <a:off x="513008" y="2176529"/>
            <a:ext cx="11165983" cy="3416320"/>
          </a:xfrm>
          <a:prstGeom prst="rect">
            <a:avLst/>
          </a:prstGeom>
          <a:noFill/>
        </p:spPr>
        <p:txBody>
          <a:bodyPr wrap="square" rtlCol="0">
            <a:spAutoFit/>
          </a:bodyPr>
          <a:lstStyle/>
          <a:p>
            <a:pPr algn="just"/>
            <a:r>
              <a:rPr lang="en-US" dirty="0"/>
              <a:t>Optimizing medical inventory is a critical aspect of effective healthcare management. In the healthcare industry, the abundance of data related to supplies, medications, and equipment presents an opportunity for comprehensive analysis using Python code.</a:t>
            </a:r>
          </a:p>
          <a:p>
            <a:pPr algn="just"/>
            <a:endParaRPr lang="en-US" dirty="0"/>
          </a:p>
          <a:p>
            <a:pPr algn="just"/>
            <a:r>
              <a:rPr lang="en-US" dirty="0"/>
              <a:t>The utilization of Python scripts plays a central role in mining and analyzing this data, offering valuable insights into inventory levels, consumption trends, and supply chain efficacy across time frames.</a:t>
            </a:r>
          </a:p>
          <a:p>
            <a:pPr algn="just"/>
            <a:endParaRPr lang="en-US" dirty="0"/>
          </a:p>
          <a:p>
            <a:pPr algn="just"/>
            <a:r>
              <a:rPr lang="en-US" dirty="0"/>
              <a:t>This inventory optimization initiative focuses on harnessing Python scripts to explore this data, empowering healthcare providers to make informed decisions. By examining inventory databases and transactional logs, our goal is to streamline inventory management processes, reduce unnecessary wastage, and ensure the availability of necessary supplies when needed. Ultimately, this approach aims to elevate the quality of patient care and operational efficiency within healthcare facilities by leveraging the capabilities of Python for data analysis and management.</a:t>
            </a:r>
          </a:p>
        </p:txBody>
      </p:sp>
      <p:sp>
        <p:nvSpPr>
          <p:cNvPr id="5" name="Rectangle 4">
            <a:extLst>
              <a:ext uri="{FF2B5EF4-FFF2-40B4-BE49-F238E27FC236}">
                <a16:creationId xmlns:a16="http://schemas.microsoft.com/office/drawing/2014/main" id="{D7DB3C05-9169-48C8-8553-F45B09D05939}"/>
              </a:ext>
            </a:extLst>
          </p:cNvPr>
          <p:cNvSpPr/>
          <p:nvPr/>
        </p:nvSpPr>
        <p:spPr>
          <a:xfrm>
            <a:off x="513008" y="803486"/>
            <a:ext cx="6096000" cy="923330"/>
          </a:xfrm>
          <a:prstGeom prst="rect">
            <a:avLst/>
          </a:prstGeom>
        </p:spPr>
        <p:txBody>
          <a:bodyPr>
            <a:spAutoFit/>
          </a:bodyPr>
          <a:lstStyle/>
          <a:p>
            <a:r>
              <a:rPr lang="en-US" sz="3600" b="1" dirty="0"/>
              <a:t>EDA / Descriptive Statistics</a:t>
            </a:r>
          </a:p>
          <a:p>
            <a:endParaRPr lang="en-US" dirty="0"/>
          </a:p>
        </p:txBody>
      </p:sp>
    </p:spTree>
    <p:extLst>
      <p:ext uri="{BB962C8B-B14F-4D97-AF65-F5344CB8AC3E}">
        <p14:creationId xmlns:p14="http://schemas.microsoft.com/office/powerpoint/2010/main" val="743599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31FD99-8EE2-4FE5-BA79-09C2D2A28A44}"/>
              </a:ext>
            </a:extLst>
          </p:cNvPr>
          <p:cNvSpPr txBox="1"/>
          <p:nvPr/>
        </p:nvSpPr>
        <p:spPr>
          <a:xfrm>
            <a:off x="403538" y="540913"/>
            <a:ext cx="11384924" cy="5909310"/>
          </a:xfrm>
          <a:prstGeom prst="rect">
            <a:avLst/>
          </a:prstGeom>
          <a:noFill/>
        </p:spPr>
        <p:txBody>
          <a:bodyPr wrap="square" rtlCol="0">
            <a:spAutoFit/>
          </a:bodyPr>
          <a:lstStyle/>
          <a:p>
            <a:r>
              <a:rPr lang="en-US" sz="3600" b="1" dirty="0"/>
              <a:t>Overall design strategy</a:t>
            </a:r>
          </a:p>
          <a:p>
            <a:pPr marL="342900" indent="-342900">
              <a:buFont typeface="+mj-lt"/>
              <a:buAutoNum type="arabicPeriod"/>
            </a:pPr>
            <a:endParaRPr lang="en-US" dirty="0"/>
          </a:p>
          <a:p>
            <a:pPr marL="342900" indent="-342900">
              <a:buFont typeface="+mj-lt"/>
              <a:buAutoNum type="arabicPeriod"/>
            </a:pPr>
            <a:r>
              <a:rPr lang="en-US" dirty="0"/>
              <a:t>The total count of this medical inventory optimization dataset is about </a:t>
            </a:r>
            <a:r>
              <a:rPr lang="en-US" b="1" dirty="0"/>
              <a:t>14219</a:t>
            </a:r>
          </a:p>
          <a:p>
            <a:pPr marL="342900" indent="-342900">
              <a:buFont typeface="+mj-lt"/>
              <a:buAutoNum type="arabicPeriod"/>
            </a:pPr>
            <a:r>
              <a:rPr lang="en-US" dirty="0"/>
              <a:t>The  idea is to derive insights from this vast dataset so we can do further analysis.</a:t>
            </a:r>
          </a:p>
          <a:p>
            <a:pPr marL="342900" indent="-342900">
              <a:buFont typeface="+mj-lt"/>
              <a:buAutoNum type="arabicPeriod"/>
            </a:pPr>
            <a:r>
              <a:rPr lang="en-US" dirty="0"/>
              <a:t>The plan is to remove all the outlier values and get a data that will be much useful</a:t>
            </a:r>
          </a:p>
          <a:p>
            <a:pPr marL="342900" indent="-342900">
              <a:buFont typeface="+mj-lt"/>
              <a:buAutoNum type="arabicPeriod"/>
            </a:pPr>
            <a:r>
              <a:rPr lang="en-US" dirty="0"/>
              <a:t>This dataset is about all the sales and return happened in a pharmacy in the year 2022</a:t>
            </a:r>
          </a:p>
          <a:p>
            <a:pPr marL="342900" indent="-342900">
              <a:buFont typeface="+mj-lt"/>
              <a:buAutoNum type="arabicPeriod"/>
            </a:pPr>
            <a:endParaRPr lang="en-US" dirty="0"/>
          </a:p>
          <a:p>
            <a:endParaRPr lang="en-US" dirty="0"/>
          </a:p>
          <a:p>
            <a:endParaRPr lang="en-US" dirty="0"/>
          </a:p>
          <a:p>
            <a:r>
              <a:rPr lang="en-US" sz="3600" b="1" dirty="0"/>
              <a:t>USERS –The  ones who use this visuals</a:t>
            </a:r>
          </a:p>
          <a:p>
            <a:pPr marL="742950" indent="-742950">
              <a:buFont typeface="+mj-lt"/>
              <a:buAutoNum type="arabicPeriod"/>
            </a:pPr>
            <a:endParaRPr lang="en-US" b="1" dirty="0"/>
          </a:p>
          <a:p>
            <a:r>
              <a:rPr lang="en-US" dirty="0"/>
              <a:t>The OWNER of the drug store  :   To get a idea on how he should buy the drugs in way there is</a:t>
            </a:r>
          </a:p>
          <a:p>
            <a:pPr marL="1257300" lvl="2" indent="-342900">
              <a:buFont typeface="+mj-lt"/>
              <a:buAutoNum type="arabicPeriod"/>
            </a:pPr>
            <a:endParaRPr lang="en-US" dirty="0"/>
          </a:p>
          <a:p>
            <a:pPr marL="1257300" lvl="2" indent="-342900">
              <a:buFont typeface="+mj-lt"/>
              <a:buAutoNum type="arabicPeriod"/>
            </a:pPr>
            <a:r>
              <a:rPr lang="en-US" dirty="0"/>
              <a:t>No wastage of drugs</a:t>
            </a:r>
          </a:p>
          <a:p>
            <a:pPr marL="1257300" lvl="2" indent="-342900">
              <a:buFont typeface="+mj-lt"/>
              <a:buAutoNum type="arabicPeriod"/>
            </a:pPr>
            <a:r>
              <a:rPr lang="en-US" dirty="0"/>
              <a:t>Finding the pattern of the drug sales</a:t>
            </a:r>
          </a:p>
          <a:p>
            <a:pPr marL="1257300" lvl="2" indent="-342900">
              <a:buFont typeface="+mj-lt"/>
              <a:buAutoNum type="arabicPeriod"/>
            </a:pPr>
            <a:r>
              <a:rPr lang="en-US" dirty="0"/>
              <a:t>To find the pattern of his buyers</a:t>
            </a:r>
          </a:p>
          <a:p>
            <a:pPr marL="1257300" lvl="2" indent="-342900">
              <a:buFont typeface="+mj-lt"/>
              <a:buAutoNum type="arabicPeriod"/>
            </a:pPr>
            <a:r>
              <a:rPr lang="en-US" dirty="0"/>
              <a:t>To plan his next drug delivery to his store      	 </a:t>
            </a:r>
          </a:p>
          <a:p>
            <a:pPr marL="342900" indent="-342900">
              <a:buFont typeface="+mj-lt"/>
              <a:buAutoNum type="arabicPeriod"/>
            </a:pPr>
            <a:endParaRPr lang="en-US" dirty="0"/>
          </a:p>
          <a:p>
            <a:endParaRPr lang="en-US" dirty="0"/>
          </a:p>
        </p:txBody>
      </p:sp>
    </p:spTree>
    <p:extLst>
      <p:ext uri="{BB962C8B-B14F-4D97-AF65-F5344CB8AC3E}">
        <p14:creationId xmlns:p14="http://schemas.microsoft.com/office/powerpoint/2010/main" val="242389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42A576-C969-48CC-BB44-460F3C9171A2}"/>
              </a:ext>
            </a:extLst>
          </p:cNvPr>
          <p:cNvPicPr>
            <a:picLocks noChangeAspect="1"/>
          </p:cNvPicPr>
          <p:nvPr/>
        </p:nvPicPr>
        <p:blipFill rotWithShape="1">
          <a:blip r:embed="rId2">
            <a:extLst>
              <a:ext uri="{28A0092B-C50C-407E-A947-70E740481C1C}">
                <a14:useLocalDpi xmlns:a14="http://schemas.microsoft.com/office/drawing/2010/main" val="0"/>
              </a:ext>
            </a:extLst>
          </a:blip>
          <a:srcRect l="8028" t="25716" r="9366"/>
          <a:stretch/>
        </p:blipFill>
        <p:spPr>
          <a:xfrm>
            <a:off x="0" y="1766080"/>
            <a:ext cx="12192001" cy="5091920"/>
          </a:xfrm>
          <a:prstGeom prst="rect">
            <a:avLst/>
          </a:prstGeom>
        </p:spPr>
      </p:pic>
      <p:sp>
        <p:nvSpPr>
          <p:cNvPr id="4" name="TextBox 3">
            <a:extLst>
              <a:ext uri="{FF2B5EF4-FFF2-40B4-BE49-F238E27FC236}">
                <a16:creationId xmlns:a16="http://schemas.microsoft.com/office/drawing/2014/main" id="{2D5552B1-3717-45E1-867F-B640DB3FBB49}"/>
              </a:ext>
            </a:extLst>
          </p:cNvPr>
          <p:cNvSpPr txBox="1"/>
          <p:nvPr/>
        </p:nvSpPr>
        <p:spPr>
          <a:xfrm>
            <a:off x="386366" y="412124"/>
            <a:ext cx="10934164" cy="1200329"/>
          </a:xfrm>
          <a:prstGeom prst="rect">
            <a:avLst/>
          </a:prstGeom>
          <a:noFill/>
        </p:spPr>
        <p:txBody>
          <a:bodyPr wrap="square" rtlCol="0">
            <a:spAutoFit/>
          </a:bodyPr>
          <a:lstStyle/>
          <a:p>
            <a:pPr marL="342900" indent="-342900">
              <a:buAutoNum type="arabicPeriod"/>
            </a:pPr>
            <a:r>
              <a:rPr lang="en-IN" b="1" dirty="0"/>
              <a:t>Getting to know – the Dataset</a:t>
            </a:r>
          </a:p>
          <a:p>
            <a:endParaRPr lang="en-IN" dirty="0"/>
          </a:p>
          <a:p>
            <a:r>
              <a:rPr lang="en-US" dirty="0"/>
              <a:t>data=</a:t>
            </a:r>
            <a:r>
              <a:rPr lang="en-US" dirty="0" err="1"/>
              <a:t>pd.read_csv</a:t>
            </a:r>
            <a:r>
              <a:rPr lang="en-US" dirty="0"/>
              <a:t>('Medical Inventory </a:t>
            </a:r>
            <a:r>
              <a:rPr lang="en-US" dirty="0" err="1"/>
              <a:t>Optimaization</a:t>
            </a:r>
            <a:r>
              <a:rPr lang="en-US" dirty="0"/>
              <a:t> Dataset.csv')</a:t>
            </a:r>
          </a:p>
          <a:p>
            <a:r>
              <a:rPr lang="en-US" dirty="0" err="1"/>
              <a:t>data.head</a:t>
            </a:r>
            <a:r>
              <a:rPr lang="en-US" dirty="0"/>
              <a:t>(10)</a:t>
            </a:r>
          </a:p>
        </p:txBody>
      </p:sp>
    </p:spTree>
    <p:extLst>
      <p:ext uri="{BB962C8B-B14F-4D97-AF65-F5344CB8AC3E}">
        <p14:creationId xmlns:p14="http://schemas.microsoft.com/office/powerpoint/2010/main" val="2247216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F5C5B7-8CCF-4DBF-9CA2-A7797723B962}"/>
              </a:ext>
            </a:extLst>
          </p:cNvPr>
          <p:cNvPicPr>
            <a:picLocks noChangeAspect="1"/>
          </p:cNvPicPr>
          <p:nvPr/>
        </p:nvPicPr>
        <p:blipFill rotWithShape="1">
          <a:blip r:embed="rId2">
            <a:extLst>
              <a:ext uri="{28A0092B-C50C-407E-A947-70E740481C1C}">
                <a14:useLocalDpi xmlns:a14="http://schemas.microsoft.com/office/drawing/2010/main" val="0"/>
              </a:ext>
            </a:extLst>
          </a:blip>
          <a:srcRect l="7077" t="24401" r="16127" b="27125"/>
          <a:stretch/>
        </p:blipFill>
        <p:spPr>
          <a:xfrm>
            <a:off x="1" y="1893195"/>
            <a:ext cx="12157654" cy="4964806"/>
          </a:xfrm>
          <a:prstGeom prst="rect">
            <a:avLst/>
          </a:prstGeom>
        </p:spPr>
      </p:pic>
      <p:sp>
        <p:nvSpPr>
          <p:cNvPr id="4" name="TextBox 3">
            <a:extLst>
              <a:ext uri="{FF2B5EF4-FFF2-40B4-BE49-F238E27FC236}">
                <a16:creationId xmlns:a16="http://schemas.microsoft.com/office/drawing/2014/main" id="{87E09753-328D-4B6D-80C5-02F58F91C4A4}"/>
              </a:ext>
            </a:extLst>
          </p:cNvPr>
          <p:cNvSpPr txBox="1"/>
          <p:nvPr/>
        </p:nvSpPr>
        <p:spPr>
          <a:xfrm>
            <a:off x="515155" y="639479"/>
            <a:ext cx="11153104" cy="923330"/>
          </a:xfrm>
          <a:prstGeom prst="rect">
            <a:avLst/>
          </a:prstGeom>
          <a:noFill/>
        </p:spPr>
        <p:txBody>
          <a:bodyPr wrap="square" rtlCol="0">
            <a:spAutoFit/>
          </a:bodyPr>
          <a:lstStyle/>
          <a:p>
            <a:r>
              <a:rPr lang="en-IN" dirty="0"/>
              <a:t>2</a:t>
            </a:r>
            <a:r>
              <a:rPr lang="en-IN" b="1" dirty="0"/>
              <a:t>. Getting the Statistical insights from the dataset</a:t>
            </a:r>
          </a:p>
          <a:p>
            <a:endParaRPr lang="en-IN" dirty="0"/>
          </a:p>
          <a:p>
            <a:r>
              <a:rPr lang="en-IN" dirty="0"/>
              <a:t> </a:t>
            </a:r>
            <a:r>
              <a:rPr lang="en-IN" dirty="0" err="1"/>
              <a:t>data.describe</a:t>
            </a:r>
            <a:r>
              <a:rPr lang="en-IN" dirty="0"/>
              <a:t>()</a:t>
            </a:r>
            <a:endParaRPr lang="en-US" dirty="0"/>
          </a:p>
        </p:txBody>
      </p:sp>
    </p:spTree>
    <p:extLst>
      <p:ext uri="{BB962C8B-B14F-4D97-AF65-F5344CB8AC3E}">
        <p14:creationId xmlns:p14="http://schemas.microsoft.com/office/powerpoint/2010/main" val="376281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8E5648-41A5-4A95-8DE0-A283902D2F55}"/>
              </a:ext>
            </a:extLst>
          </p:cNvPr>
          <p:cNvPicPr>
            <a:picLocks noChangeAspect="1"/>
          </p:cNvPicPr>
          <p:nvPr/>
        </p:nvPicPr>
        <p:blipFill rotWithShape="1">
          <a:blip r:embed="rId2">
            <a:extLst>
              <a:ext uri="{28A0092B-C50C-407E-A947-70E740481C1C}">
                <a14:useLocalDpi xmlns:a14="http://schemas.microsoft.com/office/drawing/2010/main" val="0"/>
              </a:ext>
            </a:extLst>
          </a:blip>
          <a:srcRect l="5388" t="20455" r="12746" b="17543"/>
          <a:stretch/>
        </p:blipFill>
        <p:spPr>
          <a:xfrm>
            <a:off x="0" y="2607971"/>
            <a:ext cx="12192000" cy="4250029"/>
          </a:xfrm>
          <a:prstGeom prst="rect">
            <a:avLst/>
          </a:prstGeom>
        </p:spPr>
      </p:pic>
      <p:sp>
        <p:nvSpPr>
          <p:cNvPr id="4" name="TextBox 3">
            <a:extLst>
              <a:ext uri="{FF2B5EF4-FFF2-40B4-BE49-F238E27FC236}">
                <a16:creationId xmlns:a16="http://schemas.microsoft.com/office/drawing/2014/main" id="{03E70E23-4DCA-4345-BA87-95E2127FBEC2}"/>
              </a:ext>
            </a:extLst>
          </p:cNvPr>
          <p:cNvSpPr txBox="1"/>
          <p:nvPr/>
        </p:nvSpPr>
        <p:spPr>
          <a:xfrm>
            <a:off x="296213" y="476519"/>
            <a:ext cx="11307651" cy="2123658"/>
          </a:xfrm>
          <a:prstGeom prst="rect">
            <a:avLst/>
          </a:prstGeom>
          <a:noFill/>
        </p:spPr>
        <p:txBody>
          <a:bodyPr wrap="square" rtlCol="0">
            <a:spAutoFit/>
          </a:bodyPr>
          <a:lstStyle/>
          <a:p>
            <a:r>
              <a:rPr lang="en-IN" b="1" dirty="0"/>
              <a:t>3. Getting Basic insights from the Dataset</a:t>
            </a:r>
          </a:p>
          <a:p>
            <a:endParaRPr lang="en-IN" dirty="0"/>
          </a:p>
          <a:p>
            <a:r>
              <a:rPr lang="en-IN" sz="1600" dirty="0" err="1"/>
              <a:t>data.shape</a:t>
            </a:r>
            <a:r>
              <a:rPr lang="en-IN" sz="1600" dirty="0"/>
              <a:t>()            //rows and </a:t>
            </a:r>
            <a:r>
              <a:rPr lang="en-IN" sz="1600" dirty="0" err="1"/>
              <a:t>coloumn</a:t>
            </a:r>
            <a:endParaRPr lang="en-IN" sz="1600" dirty="0"/>
          </a:p>
          <a:p>
            <a:r>
              <a:rPr lang="en-IN" sz="1600" dirty="0"/>
              <a:t>data['</a:t>
            </a:r>
            <a:r>
              <a:rPr lang="en-IN" sz="1600" dirty="0" err="1"/>
              <a:t>DrugName</a:t>
            </a:r>
            <a:r>
              <a:rPr lang="en-IN" sz="1600" dirty="0"/>
              <a:t>'].</a:t>
            </a:r>
            <a:r>
              <a:rPr lang="en-IN" sz="1600" dirty="0" err="1"/>
              <a:t>nunique</a:t>
            </a:r>
            <a:r>
              <a:rPr lang="en-IN" sz="1600" dirty="0"/>
              <a:t>()                     //finding unique drug-names</a:t>
            </a:r>
          </a:p>
          <a:p>
            <a:r>
              <a:rPr lang="en-IN" sz="1600" dirty="0"/>
              <a:t>data['</a:t>
            </a:r>
            <a:r>
              <a:rPr lang="en-IN" sz="1600" dirty="0" err="1"/>
              <a:t>Final_Sales</a:t>
            </a:r>
            <a:r>
              <a:rPr lang="en-IN" sz="1600" dirty="0"/>
              <a:t>'].sum()                           //Total sales -2022</a:t>
            </a:r>
          </a:p>
          <a:p>
            <a:r>
              <a:rPr lang="en-IN" sz="1600" dirty="0"/>
              <a:t>data[‘</a:t>
            </a:r>
            <a:r>
              <a:rPr lang="en-IN" sz="1600" dirty="0" err="1"/>
              <a:t>RtnMRP</a:t>
            </a:r>
            <a:r>
              <a:rPr lang="en-IN" sz="1600" dirty="0"/>
              <a:t>’].sum()                               // Total -Return amounts -2022</a:t>
            </a:r>
          </a:p>
          <a:p>
            <a:r>
              <a:rPr lang="en-US" sz="1600" dirty="0"/>
              <a:t>data['</a:t>
            </a:r>
            <a:r>
              <a:rPr lang="en-US" sz="1600" dirty="0" err="1"/>
              <a:t>Typeofsales</a:t>
            </a:r>
            <a:r>
              <a:rPr lang="en-US" sz="1600" dirty="0"/>
              <a:t>'].</a:t>
            </a:r>
            <a:r>
              <a:rPr lang="en-US" sz="1600" dirty="0" err="1"/>
              <a:t>value_counts</a:t>
            </a:r>
            <a:r>
              <a:rPr lang="en-US" sz="1600" dirty="0"/>
              <a:t>()['Return’]                                 //total count of returns</a:t>
            </a:r>
          </a:p>
          <a:p>
            <a:r>
              <a:rPr lang="en-US" sz="1600" dirty="0"/>
              <a:t>data['</a:t>
            </a:r>
            <a:r>
              <a:rPr lang="en-US" sz="1600" dirty="0" err="1"/>
              <a:t>Typeofsales</a:t>
            </a:r>
            <a:r>
              <a:rPr lang="en-US" sz="1600" dirty="0"/>
              <a:t>'].</a:t>
            </a:r>
            <a:r>
              <a:rPr lang="en-US" sz="1600" dirty="0" err="1"/>
              <a:t>value_counts</a:t>
            </a:r>
            <a:r>
              <a:rPr lang="en-US" sz="1600" dirty="0"/>
              <a:t>()['Sale’]                                      //total count of sales</a:t>
            </a:r>
          </a:p>
        </p:txBody>
      </p:sp>
    </p:spTree>
    <p:extLst>
      <p:ext uri="{BB962C8B-B14F-4D97-AF65-F5344CB8AC3E}">
        <p14:creationId xmlns:p14="http://schemas.microsoft.com/office/powerpoint/2010/main" val="2528456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D28908-4A76-49C2-A280-D9517FC73A66}"/>
              </a:ext>
            </a:extLst>
          </p:cNvPr>
          <p:cNvPicPr>
            <a:picLocks noChangeAspect="1"/>
          </p:cNvPicPr>
          <p:nvPr/>
        </p:nvPicPr>
        <p:blipFill rotWithShape="1">
          <a:blip r:embed="rId2">
            <a:extLst>
              <a:ext uri="{28A0092B-C50C-407E-A947-70E740481C1C}">
                <a14:useLocalDpi xmlns:a14="http://schemas.microsoft.com/office/drawing/2010/main" val="0"/>
              </a:ext>
            </a:extLst>
          </a:blip>
          <a:srcRect l="3909" t="33231" r="43294" b="28064"/>
          <a:stretch/>
        </p:blipFill>
        <p:spPr>
          <a:xfrm>
            <a:off x="5486400" y="1830474"/>
            <a:ext cx="6705600" cy="4885858"/>
          </a:xfrm>
          <a:prstGeom prst="rect">
            <a:avLst/>
          </a:prstGeom>
        </p:spPr>
      </p:pic>
      <p:sp>
        <p:nvSpPr>
          <p:cNvPr id="4" name="TextBox 3">
            <a:extLst>
              <a:ext uri="{FF2B5EF4-FFF2-40B4-BE49-F238E27FC236}">
                <a16:creationId xmlns:a16="http://schemas.microsoft.com/office/drawing/2014/main" id="{A59FA617-5243-47DB-92C9-2A2CAC318CD7}"/>
              </a:ext>
            </a:extLst>
          </p:cNvPr>
          <p:cNvSpPr txBox="1"/>
          <p:nvPr/>
        </p:nvSpPr>
        <p:spPr>
          <a:xfrm>
            <a:off x="463639" y="486344"/>
            <a:ext cx="10792496" cy="1200329"/>
          </a:xfrm>
          <a:prstGeom prst="rect">
            <a:avLst/>
          </a:prstGeom>
          <a:noFill/>
        </p:spPr>
        <p:txBody>
          <a:bodyPr wrap="square" rtlCol="0">
            <a:spAutoFit/>
          </a:bodyPr>
          <a:lstStyle/>
          <a:p>
            <a:r>
              <a:rPr lang="en-IN" b="1" dirty="0"/>
              <a:t>4. It is found that the dates are not represented in the same way</a:t>
            </a:r>
          </a:p>
          <a:p>
            <a:endParaRPr lang="en-IN" dirty="0"/>
          </a:p>
          <a:p>
            <a:r>
              <a:rPr lang="it-IT" dirty="0"/>
              <a:t>d=data['Dateofbill'].str.replace('-','/')</a:t>
            </a:r>
          </a:p>
          <a:p>
            <a:r>
              <a:rPr lang="it-IT" dirty="0"/>
              <a:t>print(d)</a:t>
            </a:r>
            <a:r>
              <a:rPr lang="en-IN" dirty="0"/>
              <a:t> </a:t>
            </a:r>
            <a:endParaRPr lang="en-US" dirty="0"/>
          </a:p>
        </p:txBody>
      </p:sp>
      <p:pic>
        <p:nvPicPr>
          <p:cNvPr id="6" name="Picture 5">
            <a:extLst>
              <a:ext uri="{FF2B5EF4-FFF2-40B4-BE49-F238E27FC236}">
                <a16:creationId xmlns:a16="http://schemas.microsoft.com/office/drawing/2014/main" id="{0FE107D8-DD04-46F0-9C1C-241635B3DB28}"/>
              </a:ext>
            </a:extLst>
          </p:cNvPr>
          <p:cNvPicPr>
            <a:picLocks noChangeAspect="1"/>
          </p:cNvPicPr>
          <p:nvPr/>
        </p:nvPicPr>
        <p:blipFill rotWithShape="1">
          <a:blip r:embed="rId3">
            <a:extLst>
              <a:ext uri="{28A0092B-C50C-407E-A947-70E740481C1C}">
                <a14:useLocalDpi xmlns:a14="http://schemas.microsoft.com/office/drawing/2010/main" val="0"/>
              </a:ext>
            </a:extLst>
          </a:blip>
          <a:srcRect l="35915" t="30789" r="36832"/>
          <a:stretch/>
        </p:blipFill>
        <p:spPr>
          <a:xfrm>
            <a:off x="90152" y="1972142"/>
            <a:ext cx="3953813" cy="4885858"/>
          </a:xfrm>
          <a:prstGeom prst="rect">
            <a:avLst/>
          </a:prstGeom>
        </p:spPr>
      </p:pic>
      <p:sp>
        <p:nvSpPr>
          <p:cNvPr id="7" name="Oval 6">
            <a:extLst>
              <a:ext uri="{FF2B5EF4-FFF2-40B4-BE49-F238E27FC236}">
                <a16:creationId xmlns:a16="http://schemas.microsoft.com/office/drawing/2014/main" id="{372D2AC4-B59E-4BEC-AF6E-7B8757C608B7}"/>
              </a:ext>
            </a:extLst>
          </p:cNvPr>
          <p:cNvSpPr/>
          <p:nvPr/>
        </p:nvSpPr>
        <p:spPr>
          <a:xfrm>
            <a:off x="746974" y="2601532"/>
            <a:ext cx="1635617" cy="41148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00902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64E6E8-40AE-4C5E-9CCE-C2C5ED2B0E45}"/>
              </a:ext>
            </a:extLst>
          </p:cNvPr>
          <p:cNvPicPr>
            <a:picLocks noChangeAspect="1"/>
          </p:cNvPicPr>
          <p:nvPr/>
        </p:nvPicPr>
        <p:blipFill rotWithShape="1">
          <a:blip r:embed="rId2">
            <a:extLst>
              <a:ext uri="{28A0092B-C50C-407E-A947-70E740481C1C}">
                <a14:useLocalDpi xmlns:a14="http://schemas.microsoft.com/office/drawing/2010/main" val="0"/>
              </a:ext>
            </a:extLst>
          </a:blip>
          <a:srcRect l="4542" t="34171" r="23416" b="7961"/>
          <a:stretch/>
        </p:blipFill>
        <p:spPr>
          <a:xfrm>
            <a:off x="0" y="2343955"/>
            <a:ext cx="12192000" cy="4514045"/>
          </a:xfrm>
          <a:prstGeom prst="rect">
            <a:avLst/>
          </a:prstGeom>
        </p:spPr>
      </p:pic>
      <p:sp>
        <p:nvSpPr>
          <p:cNvPr id="4" name="TextBox 3">
            <a:extLst>
              <a:ext uri="{FF2B5EF4-FFF2-40B4-BE49-F238E27FC236}">
                <a16:creationId xmlns:a16="http://schemas.microsoft.com/office/drawing/2014/main" id="{4828D779-7F1D-432D-A2FD-17AC8E03635B}"/>
              </a:ext>
            </a:extLst>
          </p:cNvPr>
          <p:cNvSpPr txBox="1"/>
          <p:nvPr/>
        </p:nvSpPr>
        <p:spPr>
          <a:xfrm>
            <a:off x="583842" y="622547"/>
            <a:ext cx="11024315" cy="369332"/>
          </a:xfrm>
          <a:prstGeom prst="rect">
            <a:avLst/>
          </a:prstGeom>
          <a:noFill/>
        </p:spPr>
        <p:txBody>
          <a:bodyPr wrap="square" rtlCol="0">
            <a:spAutoFit/>
          </a:bodyPr>
          <a:lstStyle/>
          <a:p>
            <a:r>
              <a:rPr lang="en-IN" b="1" dirty="0"/>
              <a:t>5. To get a month wise revenue generated from the sales </a:t>
            </a:r>
            <a:endParaRPr lang="en-US" b="1" dirty="0"/>
          </a:p>
        </p:txBody>
      </p:sp>
      <p:sp>
        <p:nvSpPr>
          <p:cNvPr id="5" name="TextBox 4">
            <a:extLst>
              <a:ext uri="{FF2B5EF4-FFF2-40B4-BE49-F238E27FC236}">
                <a16:creationId xmlns:a16="http://schemas.microsoft.com/office/drawing/2014/main" id="{AAC4986C-DEF2-4728-A74C-9100DBDFB742}"/>
              </a:ext>
            </a:extLst>
          </p:cNvPr>
          <p:cNvSpPr txBox="1"/>
          <p:nvPr/>
        </p:nvSpPr>
        <p:spPr>
          <a:xfrm>
            <a:off x="811369" y="1390918"/>
            <a:ext cx="10032642" cy="369332"/>
          </a:xfrm>
          <a:prstGeom prst="rect">
            <a:avLst/>
          </a:prstGeom>
          <a:noFill/>
        </p:spPr>
        <p:txBody>
          <a:bodyPr wrap="square" rtlCol="0">
            <a:spAutoFit/>
          </a:bodyPr>
          <a:lstStyle/>
          <a:p>
            <a:r>
              <a:rPr lang="en-IN" dirty="0"/>
              <a:t>Extracting the month  and year so that we can analyse that.</a:t>
            </a:r>
            <a:endParaRPr lang="en-US" dirty="0"/>
          </a:p>
        </p:txBody>
      </p:sp>
    </p:spTree>
    <p:extLst>
      <p:ext uri="{BB962C8B-B14F-4D97-AF65-F5344CB8AC3E}">
        <p14:creationId xmlns:p14="http://schemas.microsoft.com/office/powerpoint/2010/main" val="1681641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7C4AA6-A88C-4FC8-9931-1E1E4A2B96C0}"/>
              </a:ext>
            </a:extLst>
          </p:cNvPr>
          <p:cNvPicPr>
            <a:picLocks noChangeAspect="1"/>
          </p:cNvPicPr>
          <p:nvPr/>
        </p:nvPicPr>
        <p:blipFill rotWithShape="1">
          <a:blip r:embed="rId2">
            <a:extLst>
              <a:ext uri="{28A0092B-C50C-407E-A947-70E740481C1C}">
                <a14:useLocalDpi xmlns:a14="http://schemas.microsoft.com/office/drawing/2010/main" val="0"/>
              </a:ext>
            </a:extLst>
          </a:blip>
          <a:srcRect l="10669" t="24589" r="24261"/>
          <a:stretch/>
        </p:blipFill>
        <p:spPr>
          <a:xfrm>
            <a:off x="0" y="1403797"/>
            <a:ext cx="12191999" cy="5452529"/>
          </a:xfrm>
          <a:prstGeom prst="rect">
            <a:avLst/>
          </a:prstGeom>
        </p:spPr>
      </p:pic>
      <p:sp>
        <p:nvSpPr>
          <p:cNvPr id="4" name="TextBox 3">
            <a:extLst>
              <a:ext uri="{FF2B5EF4-FFF2-40B4-BE49-F238E27FC236}">
                <a16:creationId xmlns:a16="http://schemas.microsoft.com/office/drawing/2014/main" id="{B844F90F-433F-46C4-860B-681C1A243E1C}"/>
              </a:ext>
            </a:extLst>
          </p:cNvPr>
          <p:cNvSpPr txBox="1"/>
          <p:nvPr/>
        </p:nvSpPr>
        <p:spPr>
          <a:xfrm>
            <a:off x="476518" y="334851"/>
            <a:ext cx="11024316" cy="923330"/>
          </a:xfrm>
          <a:prstGeom prst="rect">
            <a:avLst/>
          </a:prstGeom>
          <a:noFill/>
        </p:spPr>
        <p:txBody>
          <a:bodyPr wrap="square" rtlCol="0">
            <a:spAutoFit/>
          </a:bodyPr>
          <a:lstStyle/>
          <a:p>
            <a:r>
              <a:rPr lang="en-IN" b="1" dirty="0"/>
              <a:t>6. Visuals makes it easier to get insights</a:t>
            </a:r>
          </a:p>
          <a:p>
            <a:endParaRPr lang="en-IN" dirty="0"/>
          </a:p>
          <a:p>
            <a:r>
              <a:rPr lang="en-IN" dirty="0"/>
              <a:t>December has the highest revenue generated.</a:t>
            </a:r>
            <a:endParaRPr lang="en-US" dirty="0"/>
          </a:p>
        </p:txBody>
      </p:sp>
    </p:spTree>
    <p:extLst>
      <p:ext uri="{BB962C8B-B14F-4D97-AF65-F5344CB8AC3E}">
        <p14:creationId xmlns:p14="http://schemas.microsoft.com/office/powerpoint/2010/main" val="3384467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TotalTime>
  <Words>518</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Medical Inventory Optimization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Inventory Optimization Dataset</dc:title>
  <dc:creator>latikaa tejus</dc:creator>
  <cp:lastModifiedBy>latikaa tejus</cp:lastModifiedBy>
  <cp:revision>3</cp:revision>
  <dcterms:created xsi:type="dcterms:W3CDTF">2023-11-25T14:52:53Z</dcterms:created>
  <dcterms:modified xsi:type="dcterms:W3CDTF">2023-11-25T16:06:39Z</dcterms:modified>
</cp:coreProperties>
</file>