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60" r:id="rId7"/>
    <p:sldId id="263" r:id="rId8"/>
    <p:sldId id="259"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21F1-BDAC-43B7-AA65-AC2115E7C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518491-F6AF-4F6C-9242-AFCC1484D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D7E6C-8DD9-469F-A6AB-DBB28BDCA056}"/>
              </a:ext>
            </a:extLst>
          </p:cNvPr>
          <p:cNvSpPr>
            <a:spLocks noGrp="1"/>
          </p:cNvSpPr>
          <p:nvPr>
            <p:ph type="dt" sz="half" idx="10"/>
          </p:nvPr>
        </p:nvSpPr>
        <p:spPr/>
        <p:txBody>
          <a:bodyPr/>
          <a:lstStyle/>
          <a:p>
            <a:fld id="{9A42FA87-8C1D-47C2-AC5B-08D7F06002F9}" type="datetimeFigureOut">
              <a:rPr lang="en-US" smtClean="0"/>
              <a:t>11/25/2023</a:t>
            </a:fld>
            <a:endParaRPr lang="en-US"/>
          </a:p>
        </p:txBody>
      </p:sp>
      <p:sp>
        <p:nvSpPr>
          <p:cNvPr id="5" name="Footer Placeholder 4">
            <a:extLst>
              <a:ext uri="{FF2B5EF4-FFF2-40B4-BE49-F238E27FC236}">
                <a16:creationId xmlns:a16="http://schemas.microsoft.com/office/drawing/2014/main" id="{E1788773-1843-47DD-B54F-48998E0EF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22134-BC89-4A8E-80AB-728CB749DF50}"/>
              </a:ext>
            </a:extLst>
          </p:cNvPr>
          <p:cNvSpPr>
            <a:spLocks noGrp="1"/>
          </p:cNvSpPr>
          <p:nvPr>
            <p:ph type="sldNum" sz="quarter" idx="12"/>
          </p:nvPr>
        </p:nvSpPr>
        <p:spPr/>
        <p:txBody>
          <a:bodyPr/>
          <a:lstStyle/>
          <a:p>
            <a:fld id="{0EBCCBDF-203C-49F8-A872-74894EF2096D}" type="slidenum">
              <a:rPr lang="en-US" smtClean="0"/>
              <a:t>‹#›</a:t>
            </a:fld>
            <a:endParaRPr lang="en-US"/>
          </a:p>
        </p:txBody>
      </p:sp>
    </p:spTree>
    <p:extLst>
      <p:ext uri="{BB962C8B-B14F-4D97-AF65-F5344CB8AC3E}">
        <p14:creationId xmlns:p14="http://schemas.microsoft.com/office/powerpoint/2010/main" val="217435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36-BA94-4B82-B786-6B32D75CD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94DCA-11E4-482F-A0B9-1DB574211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BC9C-A4DD-4C14-88D4-BC21819D221A}"/>
              </a:ext>
            </a:extLst>
          </p:cNvPr>
          <p:cNvSpPr>
            <a:spLocks noGrp="1"/>
          </p:cNvSpPr>
          <p:nvPr>
            <p:ph type="dt" sz="half" idx="10"/>
          </p:nvPr>
        </p:nvSpPr>
        <p:spPr/>
        <p:txBody>
          <a:bodyPr/>
          <a:lstStyle/>
          <a:p>
            <a:fld id="{9A42FA87-8C1D-47C2-AC5B-08D7F06002F9}" type="datetimeFigureOut">
              <a:rPr lang="en-US" smtClean="0"/>
              <a:t>11/25/2023</a:t>
            </a:fld>
            <a:endParaRPr lang="en-US"/>
          </a:p>
        </p:txBody>
      </p:sp>
      <p:sp>
        <p:nvSpPr>
          <p:cNvPr id="5" name="Footer Placeholder 4">
            <a:extLst>
              <a:ext uri="{FF2B5EF4-FFF2-40B4-BE49-F238E27FC236}">
                <a16:creationId xmlns:a16="http://schemas.microsoft.com/office/drawing/2014/main" id="{864E288F-28E2-44C2-B355-D17D086D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965B4-26FA-4948-BC11-58AAD5ED22B5}"/>
              </a:ext>
            </a:extLst>
          </p:cNvPr>
          <p:cNvSpPr>
            <a:spLocks noGrp="1"/>
          </p:cNvSpPr>
          <p:nvPr>
            <p:ph type="sldNum" sz="quarter" idx="12"/>
          </p:nvPr>
        </p:nvSpPr>
        <p:spPr/>
        <p:txBody>
          <a:bodyPr/>
          <a:lstStyle/>
          <a:p>
            <a:fld id="{0EBCCBDF-203C-49F8-A872-74894EF2096D}" type="slidenum">
              <a:rPr lang="en-US" smtClean="0"/>
              <a:t>‹#›</a:t>
            </a:fld>
            <a:endParaRPr lang="en-US"/>
          </a:p>
        </p:txBody>
      </p:sp>
    </p:spTree>
    <p:extLst>
      <p:ext uri="{BB962C8B-B14F-4D97-AF65-F5344CB8AC3E}">
        <p14:creationId xmlns:p14="http://schemas.microsoft.com/office/powerpoint/2010/main" val="77628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8BFEE9-9C0E-46E8-8C68-F3A8970961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E2BED-959E-4D46-A468-B65E6CEA00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02C9B-54D5-4D00-83DF-CA2B499EA353}"/>
              </a:ext>
            </a:extLst>
          </p:cNvPr>
          <p:cNvSpPr>
            <a:spLocks noGrp="1"/>
          </p:cNvSpPr>
          <p:nvPr>
            <p:ph type="dt" sz="half" idx="10"/>
          </p:nvPr>
        </p:nvSpPr>
        <p:spPr/>
        <p:txBody>
          <a:bodyPr/>
          <a:lstStyle/>
          <a:p>
            <a:fld id="{9A42FA87-8C1D-47C2-AC5B-08D7F06002F9}" type="datetimeFigureOut">
              <a:rPr lang="en-US" smtClean="0"/>
              <a:t>11/25/2023</a:t>
            </a:fld>
            <a:endParaRPr lang="en-US"/>
          </a:p>
        </p:txBody>
      </p:sp>
      <p:sp>
        <p:nvSpPr>
          <p:cNvPr id="5" name="Footer Placeholder 4">
            <a:extLst>
              <a:ext uri="{FF2B5EF4-FFF2-40B4-BE49-F238E27FC236}">
                <a16:creationId xmlns:a16="http://schemas.microsoft.com/office/drawing/2014/main" id="{B805E038-A037-4DA8-B4AE-77E7A49EA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84E6E-4085-49E2-BB3A-317598B07A83}"/>
              </a:ext>
            </a:extLst>
          </p:cNvPr>
          <p:cNvSpPr>
            <a:spLocks noGrp="1"/>
          </p:cNvSpPr>
          <p:nvPr>
            <p:ph type="sldNum" sz="quarter" idx="12"/>
          </p:nvPr>
        </p:nvSpPr>
        <p:spPr/>
        <p:txBody>
          <a:bodyPr/>
          <a:lstStyle/>
          <a:p>
            <a:fld id="{0EBCCBDF-203C-49F8-A872-74894EF2096D}" type="slidenum">
              <a:rPr lang="en-US" smtClean="0"/>
              <a:t>‹#›</a:t>
            </a:fld>
            <a:endParaRPr lang="en-US"/>
          </a:p>
        </p:txBody>
      </p:sp>
    </p:spTree>
    <p:extLst>
      <p:ext uri="{BB962C8B-B14F-4D97-AF65-F5344CB8AC3E}">
        <p14:creationId xmlns:p14="http://schemas.microsoft.com/office/powerpoint/2010/main" val="10659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C6E3-1972-4183-BE23-D5BEB2B42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79405-EF2A-4A91-A06D-67CF3C1282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DCFBF-3674-42EE-9C19-B6320EFFF0B7}"/>
              </a:ext>
            </a:extLst>
          </p:cNvPr>
          <p:cNvSpPr>
            <a:spLocks noGrp="1"/>
          </p:cNvSpPr>
          <p:nvPr>
            <p:ph type="dt" sz="half" idx="10"/>
          </p:nvPr>
        </p:nvSpPr>
        <p:spPr/>
        <p:txBody>
          <a:bodyPr/>
          <a:lstStyle/>
          <a:p>
            <a:fld id="{9A42FA87-8C1D-47C2-AC5B-08D7F06002F9}" type="datetimeFigureOut">
              <a:rPr lang="en-US" smtClean="0"/>
              <a:t>11/25/2023</a:t>
            </a:fld>
            <a:endParaRPr lang="en-US"/>
          </a:p>
        </p:txBody>
      </p:sp>
      <p:sp>
        <p:nvSpPr>
          <p:cNvPr id="5" name="Footer Placeholder 4">
            <a:extLst>
              <a:ext uri="{FF2B5EF4-FFF2-40B4-BE49-F238E27FC236}">
                <a16:creationId xmlns:a16="http://schemas.microsoft.com/office/drawing/2014/main" id="{A3938F24-5F91-435D-A118-0DBEDC31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9EF94-6AFE-4895-B7A0-47ABE93E2961}"/>
              </a:ext>
            </a:extLst>
          </p:cNvPr>
          <p:cNvSpPr>
            <a:spLocks noGrp="1"/>
          </p:cNvSpPr>
          <p:nvPr>
            <p:ph type="sldNum" sz="quarter" idx="12"/>
          </p:nvPr>
        </p:nvSpPr>
        <p:spPr/>
        <p:txBody>
          <a:bodyPr/>
          <a:lstStyle/>
          <a:p>
            <a:fld id="{0EBCCBDF-203C-49F8-A872-74894EF2096D}" type="slidenum">
              <a:rPr lang="en-US" smtClean="0"/>
              <a:t>‹#›</a:t>
            </a:fld>
            <a:endParaRPr lang="en-US"/>
          </a:p>
        </p:txBody>
      </p:sp>
    </p:spTree>
    <p:extLst>
      <p:ext uri="{BB962C8B-B14F-4D97-AF65-F5344CB8AC3E}">
        <p14:creationId xmlns:p14="http://schemas.microsoft.com/office/powerpoint/2010/main" val="160402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62AC-88D0-46EF-A49C-66B93DA818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C1B789-1FC6-44EC-9995-91D945626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B0D85-0E7E-4D2B-95BB-D5CCA4CA51DC}"/>
              </a:ext>
            </a:extLst>
          </p:cNvPr>
          <p:cNvSpPr>
            <a:spLocks noGrp="1"/>
          </p:cNvSpPr>
          <p:nvPr>
            <p:ph type="dt" sz="half" idx="10"/>
          </p:nvPr>
        </p:nvSpPr>
        <p:spPr/>
        <p:txBody>
          <a:bodyPr/>
          <a:lstStyle/>
          <a:p>
            <a:fld id="{9A42FA87-8C1D-47C2-AC5B-08D7F06002F9}" type="datetimeFigureOut">
              <a:rPr lang="en-US" smtClean="0"/>
              <a:t>11/25/2023</a:t>
            </a:fld>
            <a:endParaRPr lang="en-US"/>
          </a:p>
        </p:txBody>
      </p:sp>
      <p:sp>
        <p:nvSpPr>
          <p:cNvPr id="5" name="Footer Placeholder 4">
            <a:extLst>
              <a:ext uri="{FF2B5EF4-FFF2-40B4-BE49-F238E27FC236}">
                <a16:creationId xmlns:a16="http://schemas.microsoft.com/office/drawing/2014/main" id="{90F3ACDE-44CE-47CB-8081-3F04BAA60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2A763-19D3-4182-AFAD-34F2B1A5E458}"/>
              </a:ext>
            </a:extLst>
          </p:cNvPr>
          <p:cNvSpPr>
            <a:spLocks noGrp="1"/>
          </p:cNvSpPr>
          <p:nvPr>
            <p:ph type="sldNum" sz="quarter" idx="12"/>
          </p:nvPr>
        </p:nvSpPr>
        <p:spPr/>
        <p:txBody>
          <a:bodyPr/>
          <a:lstStyle/>
          <a:p>
            <a:fld id="{0EBCCBDF-203C-49F8-A872-74894EF2096D}" type="slidenum">
              <a:rPr lang="en-US" smtClean="0"/>
              <a:t>‹#›</a:t>
            </a:fld>
            <a:endParaRPr lang="en-US"/>
          </a:p>
        </p:txBody>
      </p:sp>
    </p:spTree>
    <p:extLst>
      <p:ext uri="{BB962C8B-B14F-4D97-AF65-F5344CB8AC3E}">
        <p14:creationId xmlns:p14="http://schemas.microsoft.com/office/powerpoint/2010/main" val="140863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E3FA-0160-401F-96ED-F3D85948C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B90E90-B4E8-410A-895C-AC6FD82AFC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FA9B51-82D5-4889-A8D5-ACFDF61389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2E89C2-4769-424F-ACFE-7A1663B46AAC}"/>
              </a:ext>
            </a:extLst>
          </p:cNvPr>
          <p:cNvSpPr>
            <a:spLocks noGrp="1"/>
          </p:cNvSpPr>
          <p:nvPr>
            <p:ph type="dt" sz="half" idx="10"/>
          </p:nvPr>
        </p:nvSpPr>
        <p:spPr/>
        <p:txBody>
          <a:bodyPr/>
          <a:lstStyle/>
          <a:p>
            <a:fld id="{9A42FA87-8C1D-47C2-AC5B-08D7F06002F9}" type="datetimeFigureOut">
              <a:rPr lang="en-US" smtClean="0"/>
              <a:t>11/25/2023</a:t>
            </a:fld>
            <a:endParaRPr lang="en-US"/>
          </a:p>
        </p:txBody>
      </p:sp>
      <p:sp>
        <p:nvSpPr>
          <p:cNvPr id="6" name="Footer Placeholder 5">
            <a:extLst>
              <a:ext uri="{FF2B5EF4-FFF2-40B4-BE49-F238E27FC236}">
                <a16:creationId xmlns:a16="http://schemas.microsoft.com/office/drawing/2014/main" id="{27907B68-9359-4633-9A00-95CBEC968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A3632-B17B-4D36-BD00-B8F0B1FE362D}"/>
              </a:ext>
            </a:extLst>
          </p:cNvPr>
          <p:cNvSpPr>
            <a:spLocks noGrp="1"/>
          </p:cNvSpPr>
          <p:nvPr>
            <p:ph type="sldNum" sz="quarter" idx="12"/>
          </p:nvPr>
        </p:nvSpPr>
        <p:spPr/>
        <p:txBody>
          <a:bodyPr/>
          <a:lstStyle/>
          <a:p>
            <a:fld id="{0EBCCBDF-203C-49F8-A872-74894EF2096D}" type="slidenum">
              <a:rPr lang="en-US" smtClean="0"/>
              <a:t>‹#›</a:t>
            </a:fld>
            <a:endParaRPr lang="en-US"/>
          </a:p>
        </p:txBody>
      </p:sp>
    </p:spTree>
    <p:extLst>
      <p:ext uri="{BB962C8B-B14F-4D97-AF65-F5344CB8AC3E}">
        <p14:creationId xmlns:p14="http://schemas.microsoft.com/office/powerpoint/2010/main" val="22261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56CE-2849-45B9-919A-C78467F31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28E562-1F0A-42C9-B0B9-91F298040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BADA8-7959-497E-9C6D-C10B95ADAC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8EC144-5F68-4624-9885-33A9E67BB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D1D7EB-D2EF-4326-A5D5-D6780A3BBF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A6138-910C-4C54-A896-AA7419E4B832}"/>
              </a:ext>
            </a:extLst>
          </p:cNvPr>
          <p:cNvSpPr>
            <a:spLocks noGrp="1"/>
          </p:cNvSpPr>
          <p:nvPr>
            <p:ph type="dt" sz="half" idx="10"/>
          </p:nvPr>
        </p:nvSpPr>
        <p:spPr/>
        <p:txBody>
          <a:bodyPr/>
          <a:lstStyle/>
          <a:p>
            <a:fld id="{9A42FA87-8C1D-47C2-AC5B-08D7F06002F9}" type="datetimeFigureOut">
              <a:rPr lang="en-US" smtClean="0"/>
              <a:t>11/25/2023</a:t>
            </a:fld>
            <a:endParaRPr lang="en-US"/>
          </a:p>
        </p:txBody>
      </p:sp>
      <p:sp>
        <p:nvSpPr>
          <p:cNvPr id="8" name="Footer Placeholder 7">
            <a:extLst>
              <a:ext uri="{FF2B5EF4-FFF2-40B4-BE49-F238E27FC236}">
                <a16:creationId xmlns:a16="http://schemas.microsoft.com/office/drawing/2014/main" id="{73F121EA-239D-41EE-92D3-4EDB8E8D76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0541E3-3880-4A11-A720-3942CAD158BA}"/>
              </a:ext>
            </a:extLst>
          </p:cNvPr>
          <p:cNvSpPr>
            <a:spLocks noGrp="1"/>
          </p:cNvSpPr>
          <p:nvPr>
            <p:ph type="sldNum" sz="quarter" idx="12"/>
          </p:nvPr>
        </p:nvSpPr>
        <p:spPr/>
        <p:txBody>
          <a:bodyPr/>
          <a:lstStyle/>
          <a:p>
            <a:fld id="{0EBCCBDF-203C-49F8-A872-74894EF2096D}" type="slidenum">
              <a:rPr lang="en-US" smtClean="0"/>
              <a:t>‹#›</a:t>
            </a:fld>
            <a:endParaRPr lang="en-US"/>
          </a:p>
        </p:txBody>
      </p:sp>
    </p:spTree>
    <p:extLst>
      <p:ext uri="{BB962C8B-B14F-4D97-AF65-F5344CB8AC3E}">
        <p14:creationId xmlns:p14="http://schemas.microsoft.com/office/powerpoint/2010/main" val="409455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6481-23D2-4BA8-8571-C81BC43829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B7214-3D7B-472B-8112-BE6550480661}"/>
              </a:ext>
            </a:extLst>
          </p:cNvPr>
          <p:cNvSpPr>
            <a:spLocks noGrp="1"/>
          </p:cNvSpPr>
          <p:nvPr>
            <p:ph type="dt" sz="half" idx="10"/>
          </p:nvPr>
        </p:nvSpPr>
        <p:spPr/>
        <p:txBody>
          <a:bodyPr/>
          <a:lstStyle/>
          <a:p>
            <a:fld id="{9A42FA87-8C1D-47C2-AC5B-08D7F06002F9}" type="datetimeFigureOut">
              <a:rPr lang="en-US" smtClean="0"/>
              <a:t>11/25/2023</a:t>
            </a:fld>
            <a:endParaRPr lang="en-US"/>
          </a:p>
        </p:txBody>
      </p:sp>
      <p:sp>
        <p:nvSpPr>
          <p:cNvPr id="4" name="Footer Placeholder 3">
            <a:extLst>
              <a:ext uri="{FF2B5EF4-FFF2-40B4-BE49-F238E27FC236}">
                <a16:creationId xmlns:a16="http://schemas.microsoft.com/office/drawing/2014/main" id="{99E22ADD-AAA9-4E5F-885E-3DF2F8640D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73ADDB-47F2-413D-9D24-54A1F5AE8029}"/>
              </a:ext>
            </a:extLst>
          </p:cNvPr>
          <p:cNvSpPr>
            <a:spLocks noGrp="1"/>
          </p:cNvSpPr>
          <p:nvPr>
            <p:ph type="sldNum" sz="quarter" idx="12"/>
          </p:nvPr>
        </p:nvSpPr>
        <p:spPr/>
        <p:txBody>
          <a:bodyPr/>
          <a:lstStyle/>
          <a:p>
            <a:fld id="{0EBCCBDF-203C-49F8-A872-74894EF2096D}" type="slidenum">
              <a:rPr lang="en-US" smtClean="0"/>
              <a:t>‹#›</a:t>
            </a:fld>
            <a:endParaRPr lang="en-US"/>
          </a:p>
        </p:txBody>
      </p:sp>
    </p:spTree>
    <p:extLst>
      <p:ext uri="{BB962C8B-B14F-4D97-AF65-F5344CB8AC3E}">
        <p14:creationId xmlns:p14="http://schemas.microsoft.com/office/powerpoint/2010/main" val="118312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4ABE68-1A6A-432B-952C-C47D8E585B6D}"/>
              </a:ext>
            </a:extLst>
          </p:cNvPr>
          <p:cNvSpPr>
            <a:spLocks noGrp="1"/>
          </p:cNvSpPr>
          <p:nvPr>
            <p:ph type="dt" sz="half" idx="10"/>
          </p:nvPr>
        </p:nvSpPr>
        <p:spPr/>
        <p:txBody>
          <a:bodyPr/>
          <a:lstStyle/>
          <a:p>
            <a:fld id="{9A42FA87-8C1D-47C2-AC5B-08D7F06002F9}" type="datetimeFigureOut">
              <a:rPr lang="en-US" smtClean="0"/>
              <a:t>11/25/2023</a:t>
            </a:fld>
            <a:endParaRPr lang="en-US"/>
          </a:p>
        </p:txBody>
      </p:sp>
      <p:sp>
        <p:nvSpPr>
          <p:cNvPr id="3" name="Footer Placeholder 2">
            <a:extLst>
              <a:ext uri="{FF2B5EF4-FFF2-40B4-BE49-F238E27FC236}">
                <a16:creationId xmlns:a16="http://schemas.microsoft.com/office/drawing/2014/main" id="{213FCF6C-6400-49F3-9A4F-8BCF662C40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D2C794-2A10-4D38-A8C5-CB0D54A8D6A7}"/>
              </a:ext>
            </a:extLst>
          </p:cNvPr>
          <p:cNvSpPr>
            <a:spLocks noGrp="1"/>
          </p:cNvSpPr>
          <p:nvPr>
            <p:ph type="sldNum" sz="quarter" idx="12"/>
          </p:nvPr>
        </p:nvSpPr>
        <p:spPr/>
        <p:txBody>
          <a:bodyPr/>
          <a:lstStyle/>
          <a:p>
            <a:fld id="{0EBCCBDF-203C-49F8-A872-74894EF2096D}" type="slidenum">
              <a:rPr lang="en-US" smtClean="0"/>
              <a:t>‹#›</a:t>
            </a:fld>
            <a:endParaRPr lang="en-US"/>
          </a:p>
        </p:txBody>
      </p:sp>
    </p:spTree>
    <p:extLst>
      <p:ext uri="{BB962C8B-B14F-4D97-AF65-F5344CB8AC3E}">
        <p14:creationId xmlns:p14="http://schemas.microsoft.com/office/powerpoint/2010/main" val="4136555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1726-7CE9-4264-9D4F-14D246CA3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498C9-34C5-46EB-8F54-BE234381B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83E7E9-7A03-4861-A01C-49D0062AB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37566-AABC-4951-B9EC-78A306DC0FDC}"/>
              </a:ext>
            </a:extLst>
          </p:cNvPr>
          <p:cNvSpPr>
            <a:spLocks noGrp="1"/>
          </p:cNvSpPr>
          <p:nvPr>
            <p:ph type="dt" sz="half" idx="10"/>
          </p:nvPr>
        </p:nvSpPr>
        <p:spPr/>
        <p:txBody>
          <a:bodyPr/>
          <a:lstStyle/>
          <a:p>
            <a:fld id="{9A42FA87-8C1D-47C2-AC5B-08D7F06002F9}" type="datetimeFigureOut">
              <a:rPr lang="en-US" smtClean="0"/>
              <a:t>11/25/2023</a:t>
            </a:fld>
            <a:endParaRPr lang="en-US"/>
          </a:p>
        </p:txBody>
      </p:sp>
      <p:sp>
        <p:nvSpPr>
          <p:cNvPr id="6" name="Footer Placeholder 5">
            <a:extLst>
              <a:ext uri="{FF2B5EF4-FFF2-40B4-BE49-F238E27FC236}">
                <a16:creationId xmlns:a16="http://schemas.microsoft.com/office/drawing/2014/main" id="{4DE345E3-DB79-4EFB-9EC6-20134F51E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F9A62-3543-4AA6-BAF2-DD3F9DFE1346}"/>
              </a:ext>
            </a:extLst>
          </p:cNvPr>
          <p:cNvSpPr>
            <a:spLocks noGrp="1"/>
          </p:cNvSpPr>
          <p:nvPr>
            <p:ph type="sldNum" sz="quarter" idx="12"/>
          </p:nvPr>
        </p:nvSpPr>
        <p:spPr/>
        <p:txBody>
          <a:bodyPr/>
          <a:lstStyle/>
          <a:p>
            <a:fld id="{0EBCCBDF-203C-49F8-A872-74894EF2096D}" type="slidenum">
              <a:rPr lang="en-US" smtClean="0"/>
              <a:t>‹#›</a:t>
            </a:fld>
            <a:endParaRPr lang="en-US"/>
          </a:p>
        </p:txBody>
      </p:sp>
    </p:spTree>
    <p:extLst>
      <p:ext uri="{BB962C8B-B14F-4D97-AF65-F5344CB8AC3E}">
        <p14:creationId xmlns:p14="http://schemas.microsoft.com/office/powerpoint/2010/main" val="291368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A3D3-2F75-4B6B-9D86-560843EF1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2B1E11-63E0-49EE-B996-ADDA306C9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B0F942-2BFD-404F-9D15-EB6182333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F709A-5995-4494-B92B-BFAB9B850D0E}"/>
              </a:ext>
            </a:extLst>
          </p:cNvPr>
          <p:cNvSpPr>
            <a:spLocks noGrp="1"/>
          </p:cNvSpPr>
          <p:nvPr>
            <p:ph type="dt" sz="half" idx="10"/>
          </p:nvPr>
        </p:nvSpPr>
        <p:spPr/>
        <p:txBody>
          <a:bodyPr/>
          <a:lstStyle/>
          <a:p>
            <a:fld id="{9A42FA87-8C1D-47C2-AC5B-08D7F06002F9}" type="datetimeFigureOut">
              <a:rPr lang="en-US" smtClean="0"/>
              <a:t>11/25/2023</a:t>
            </a:fld>
            <a:endParaRPr lang="en-US"/>
          </a:p>
        </p:txBody>
      </p:sp>
      <p:sp>
        <p:nvSpPr>
          <p:cNvPr id="6" name="Footer Placeholder 5">
            <a:extLst>
              <a:ext uri="{FF2B5EF4-FFF2-40B4-BE49-F238E27FC236}">
                <a16:creationId xmlns:a16="http://schemas.microsoft.com/office/drawing/2014/main" id="{46528ADF-DDE9-4F75-8BFA-E15165440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69745-D1CF-4EE1-91A2-E58A05B7B353}"/>
              </a:ext>
            </a:extLst>
          </p:cNvPr>
          <p:cNvSpPr>
            <a:spLocks noGrp="1"/>
          </p:cNvSpPr>
          <p:nvPr>
            <p:ph type="sldNum" sz="quarter" idx="12"/>
          </p:nvPr>
        </p:nvSpPr>
        <p:spPr/>
        <p:txBody>
          <a:bodyPr/>
          <a:lstStyle/>
          <a:p>
            <a:fld id="{0EBCCBDF-203C-49F8-A872-74894EF2096D}" type="slidenum">
              <a:rPr lang="en-US" smtClean="0"/>
              <a:t>‹#›</a:t>
            </a:fld>
            <a:endParaRPr lang="en-US"/>
          </a:p>
        </p:txBody>
      </p:sp>
    </p:spTree>
    <p:extLst>
      <p:ext uri="{BB962C8B-B14F-4D97-AF65-F5344CB8AC3E}">
        <p14:creationId xmlns:p14="http://schemas.microsoft.com/office/powerpoint/2010/main" val="4092197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2A4C72-D54B-4C87-878B-77C1A8C5CF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BFB36A-4798-48C1-87F5-63DF7A711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E3A06-A19F-47E0-9E0B-DC9DBD082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2FA87-8C1D-47C2-AC5B-08D7F06002F9}" type="datetimeFigureOut">
              <a:rPr lang="en-US" smtClean="0"/>
              <a:t>11/25/2023</a:t>
            </a:fld>
            <a:endParaRPr lang="en-US"/>
          </a:p>
        </p:txBody>
      </p:sp>
      <p:sp>
        <p:nvSpPr>
          <p:cNvPr id="5" name="Footer Placeholder 4">
            <a:extLst>
              <a:ext uri="{FF2B5EF4-FFF2-40B4-BE49-F238E27FC236}">
                <a16:creationId xmlns:a16="http://schemas.microsoft.com/office/drawing/2014/main" id="{009FF6DB-4220-452B-94F1-226FABA5D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B8DDB5-D0CF-47BC-94A8-23D9E3576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CCBDF-203C-49F8-A872-74894EF2096D}" type="slidenum">
              <a:rPr lang="en-US" smtClean="0"/>
              <a:t>‹#›</a:t>
            </a:fld>
            <a:endParaRPr lang="en-US"/>
          </a:p>
        </p:txBody>
      </p:sp>
    </p:spTree>
    <p:extLst>
      <p:ext uri="{BB962C8B-B14F-4D97-AF65-F5344CB8AC3E}">
        <p14:creationId xmlns:p14="http://schemas.microsoft.com/office/powerpoint/2010/main" val="215197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phpmyadmin.co/url.php?url=https://dev.mysql.com/doc/refman/5.5/en/select.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40F0-3C1B-40CF-9A8F-6E3BA276DB45}"/>
              </a:ext>
            </a:extLst>
          </p:cNvPr>
          <p:cNvSpPr>
            <a:spLocks noGrp="1"/>
          </p:cNvSpPr>
          <p:nvPr>
            <p:ph type="ctrTitle"/>
          </p:nvPr>
        </p:nvSpPr>
        <p:spPr/>
        <p:txBody>
          <a:bodyPr/>
          <a:lstStyle/>
          <a:p>
            <a:r>
              <a:rPr lang="en-US" dirty="0"/>
              <a:t>Medical Inventory Optimization Dataset</a:t>
            </a:r>
          </a:p>
        </p:txBody>
      </p:sp>
      <p:sp>
        <p:nvSpPr>
          <p:cNvPr id="3" name="Subtitle 2">
            <a:extLst>
              <a:ext uri="{FF2B5EF4-FFF2-40B4-BE49-F238E27FC236}">
                <a16:creationId xmlns:a16="http://schemas.microsoft.com/office/drawing/2014/main" id="{1AFDAA1D-59C9-4044-83F3-7653B2606771}"/>
              </a:ext>
            </a:extLst>
          </p:cNvPr>
          <p:cNvSpPr>
            <a:spLocks noGrp="1"/>
          </p:cNvSpPr>
          <p:nvPr>
            <p:ph type="subTitle" idx="1"/>
          </p:nvPr>
        </p:nvSpPr>
        <p:spPr/>
        <p:txBody>
          <a:bodyPr/>
          <a:lstStyle/>
          <a:p>
            <a:r>
              <a:rPr lang="en-IN" dirty="0"/>
              <a:t>Using only SQL queries</a:t>
            </a:r>
            <a:endParaRPr lang="en-US" dirty="0"/>
          </a:p>
        </p:txBody>
      </p:sp>
    </p:spTree>
    <p:extLst>
      <p:ext uri="{BB962C8B-B14F-4D97-AF65-F5344CB8AC3E}">
        <p14:creationId xmlns:p14="http://schemas.microsoft.com/office/powerpoint/2010/main" val="368137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9E30C6-23DE-4E63-863D-68F91B5BCEDB}"/>
              </a:ext>
            </a:extLst>
          </p:cNvPr>
          <p:cNvPicPr>
            <a:picLocks noChangeAspect="1"/>
          </p:cNvPicPr>
          <p:nvPr/>
        </p:nvPicPr>
        <p:blipFill rotWithShape="1">
          <a:blip r:embed="rId2">
            <a:extLst>
              <a:ext uri="{28A0092B-C50C-407E-A947-70E740481C1C}">
                <a14:useLocalDpi xmlns:a14="http://schemas.microsoft.com/office/drawing/2010/main" val="0"/>
              </a:ext>
            </a:extLst>
          </a:blip>
          <a:srcRect l="11937" t="9934" r="20316" b="11155"/>
          <a:stretch/>
        </p:blipFill>
        <p:spPr>
          <a:xfrm>
            <a:off x="3606085" y="1448872"/>
            <a:ext cx="8585915" cy="5409128"/>
          </a:xfrm>
          <a:prstGeom prst="rect">
            <a:avLst/>
          </a:prstGeom>
        </p:spPr>
      </p:pic>
      <p:sp>
        <p:nvSpPr>
          <p:cNvPr id="4" name="TextBox 3">
            <a:extLst>
              <a:ext uri="{FF2B5EF4-FFF2-40B4-BE49-F238E27FC236}">
                <a16:creationId xmlns:a16="http://schemas.microsoft.com/office/drawing/2014/main" id="{D9315E2A-31AF-4A1B-A376-1094789DF5C3}"/>
              </a:ext>
            </a:extLst>
          </p:cNvPr>
          <p:cNvSpPr txBox="1"/>
          <p:nvPr/>
        </p:nvSpPr>
        <p:spPr>
          <a:xfrm>
            <a:off x="321972" y="396961"/>
            <a:ext cx="11307650" cy="738664"/>
          </a:xfrm>
          <a:prstGeom prst="rect">
            <a:avLst/>
          </a:prstGeom>
          <a:noFill/>
        </p:spPr>
        <p:txBody>
          <a:bodyPr wrap="square" rtlCol="0">
            <a:spAutoFit/>
          </a:bodyPr>
          <a:lstStyle/>
          <a:p>
            <a:r>
              <a:rPr lang="en-IN" sz="2400" dirty="0"/>
              <a:t>6.Total </a:t>
            </a:r>
            <a:r>
              <a:rPr lang="en-IN" sz="2400" b="1" dirty="0"/>
              <a:t>Net worth  </a:t>
            </a:r>
            <a:r>
              <a:rPr lang="en-IN" sz="2400" dirty="0"/>
              <a:t>of the drugs that was </a:t>
            </a:r>
            <a:r>
              <a:rPr lang="en-IN" sz="2400" b="1" dirty="0"/>
              <a:t>returned</a:t>
            </a:r>
            <a:endParaRPr lang="en-US" sz="2400" b="1" dirty="0"/>
          </a:p>
          <a:p>
            <a:endParaRPr lang="en-US" dirty="0"/>
          </a:p>
        </p:txBody>
      </p:sp>
      <p:sp>
        <p:nvSpPr>
          <p:cNvPr id="5" name="TextBox 4">
            <a:extLst>
              <a:ext uri="{FF2B5EF4-FFF2-40B4-BE49-F238E27FC236}">
                <a16:creationId xmlns:a16="http://schemas.microsoft.com/office/drawing/2014/main" id="{06DD1481-B2BA-47B9-89BD-246DA5439710}"/>
              </a:ext>
            </a:extLst>
          </p:cNvPr>
          <p:cNvSpPr txBox="1"/>
          <p:nvPr/>
        </p:nvSpPr>
        <p:spPr>
          <a:xfrm>
            <a:off x="321972" y="1880315"/>
            <a:ext cx="901757" cy="4211392"/>
          </a:xfrm>
          <a:prstGeom prst="rect">
            <a:avLst/>
          </a:prstGeom>
          <a:noFill/>
        </p:spPr>
        <p:txBody>
          <a:bodyPr wrap="square" rtlCol="0">
            <a:spAutoFit/>
          </a:bodyPr>
          <a:lstStyle/>
          <a:p>
            <a:endParaRPr lang="en-US" dirty="0"/>
          </a:p>
        </p:txBody>
      </p:sp>
      <p:sp>
        <p:nvSpPr>
          <p:cNvPr id="6" name="Rectangle 1">
            <a:extLst>
              <a:ext uri="{FF2B5EF4-FFF2-40B4-BE49-F238E27FC236}">
                <a16:creationId xmlns:a16="http://schemas.microsoft.com/office/drawing/2014/main" id="{4F412DEB-BC1C-4E47-BE66-48B745CA8FD3}"/>
              </a:ext>
            </a:extLst>
          </p:cNvPr>
          <p:cNvSpPr>
            <a:spLocks noChangeArrowheads="1"/>
          </p:cNvSpPr>
          <p:nvPr/>
        </p:nvSpPr>
        <p:spPr bwMode="auto">
          <a:xfrm>
            <a:off x="321972" y="1691761"/>
            <a:ext cx="242122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lumMod val="95000"/>
                    <a:lumOff val="5000"/>
                  </a:schemeClr>
                </a:solidFill>
              </a:rPr>
              <a:t>SELECT</a:t>
            </a:r>
            <a:r>
              <a:rPr kumimoji="0" lang="en-US" altLang="en-US" b="0" i="0" u="none" strike="noStrike" cap="none" normalizeH="0" baseline="0" dirty="0">
                <a:ln>
                  <a:noFill/>
                </a:ln>
                <a:solidFill>
                  <a:schemeClr val="tx1">
                    <a:lumMod val="95000"/>
                    <a:lumOff val="5000"/>
                  </a:schemeClr>
                </a:solidFill>
                <a:effectLst/>
              </a:rPr>
              <a:t> </a:t>
            </a:r>
            <a:r>
              <a:rPr lang="en-US" altLang="en-US" dirty="0">
                <a:solidFill>
                  <a:schemeClr val="tx1">
                    <a:lumMod val="95000"/>
                    <a:lumOff val="5000"/>
                  </a:schemeClr>
                </a:solidFill>
              </a:rPr>
              <a:t>SUM </a:t>
            </a:r>
            <a:r>
              <a:rPr kumimoji="0" lang="en-US" altLang="en-US" b="0" i="0" u="none" strike="noStrike" cap="none" normalizeH="0" baseline="0" dirty="0">
                <a:ln>
                  <a:noFill/>
                </a:ln>
                <a:solidFill>
                  <a:schemeClr val="tx1"/>
                </a:solidFill>
                <a:effectLst/>
              </a:rPr>
              <a:t>(`COL 10`) FROM `TABLE 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414124 Is the total amount of revenue generated from all the return items</a:t>
            </a:r>
          </a:p>
        </p:txBody>
      </p:sp>
    </p:spTree>
    <p:extLst>
      <p:ext uri="{BB962C8B-B14F-4D97-AF65-F5344CB8AC3E}">
        <p14:creationId xmlns:p14="http://schemas.microsoft.com/office/powerpoint/2010/main" val="25810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37291-4FC9-4A31-88BF-01DB6FA258AB}"/>
              </a:ext>
            </a:extLst>
          </p:cNvPr>
          <p:cNvSpPr txBox="1"/>
          <p:nvPr/>
        </p:nvSpPr>
        <p:spPr>
          <a:xfrm>
            <a:off x="854299" y="2176529"/>
            <a:ext cx="10483402" cy="3139321"/>
          </a:xfrm>
          <a:prstGeom prst="rect">
            <a:avLst/>
          </a:prstGeom>
          <a:noFill/>
        </p:spPr>
        <p:txBody>
          <a:bodyPr wrap="square" rtlCol="0">
            <a:spAutoFit/>
          </a:bodyPr>
          <a:lstStyle/>
          <a:p>
            <a:pPr algn="just"/>
            <a:r>
              <a:rPr lang="en-US" dirty="0"/>
              <a:t>Medical inventory optimization is a vital component of efficient healthcare management. Within the healthcare industry, the management of supplies, medications, and equipment generates a vast pool of data.</a:t>
            </a:r>
          </a:p>
          <a:p>
            <a:pPr algn="just"/>
            <a:endParaRPr lang="en-US" dirty="0"/>
          </a:p>
          <a:p>
            <a:pPr algn="just"/>
            <a:r>
              <a:rPr lang="en-US" dirty="0"/>
              <a:t>The effective utilization of SQL queries plays a pivotal role in analyzing this data, allowing for comprehensive insights into inventory levels, usage patterns, and supply chain efficiency over time.</a:t>
            </a:r>
          </a:p>
          <a:p>
            <a:pPr algn="just"/>
            <a:endParaRPr lang="en-US" dirty="0"/>
          </a:p>
          <a:p>
            <a:pPr algn="just"/>
            <a:r>
              <a:rPr lang="en-US" dirty="0"/>
              <a:t> Our inventory optimization project revolves around leveraging SQL queries to delve deep into the data, enabling healthcare providers to make informed decisions. By scrutinizing inventory databases and transaction records, we aim to streamline inventory management, minimize waste, and ensure adequate supplies are available when required, ultimately enhancing patient care and operational efficiency within healthcare facilities.</a:t>
            </a:r>
          </a:p>
        </p:txBody>
      </p:sp>
      <p:sp>
        <p:nvSpPr>
          <p:cNvPr id="3" name="TextBox 2">
            <a:extLst>
              <a:ext uri="{FF2B5EF4-FFF2-40B4-BE49-F238E27FC236}">
                <a16:creationId xmlns:a16="http://schemas.microsoft.com/office/drawing/2014/main" id="{FFD703C2-B505-472F-8B0A-F606D0030674}"/>
              </a:ext>
            </a:extLst>
          </p:cNvPr>
          <p:cNvSpPr txBox="1"/>
          <p:nvPr/>
        </p:nvSpPr>
        <p:spPr>
          <a:xfrm>
            <a:off x="854299" y="967109"/>
            <a:ext cx="6645498" cy="923330"/>
          </a:xfrm>
          <a:prstGeom prst="rect">
            <a:avLst/>
          </a:prstGeom>
          <a:noFill/>
        </p:spPr>
        <p:txBody>
          <a:bodyPr wrap="square" rtlCol="0">
            <a:spAutoFit/>
          </a:bodyPr>
          <a:lstStyle/>
          <a:p>
            <a:r>
              <a:rPr lang="en-US" sz="3600" b="1" dirty="0"/>
              <a:t>EDA / Descriptive Statistics</a:t>
            </a:r>
          </a:p>
          <a:p>
            <a:endParaRPr lang="en-US" dirty="0"/>
          </a:p>
        </p:txBody>
      </p:sp>
    </p:spTree>
    <p:extLst>
      <p:ext uri="{BB962C8B-B14F-4D97-AF65-F5344CB8AC3E}">
        <p14:creationId xmlns:p14="http://schemas.microsoft.com/office/powerpoint/2010/main" val="340088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13B16-6DBD-40F9-9F3B-FA79F160AEAE}"/>
              </a:ext>
            </a:extLst>
          </p:cNvPr>
          <p:cNvSpPr txBox="1"/>
          <p:nvPr/>
        </p:nvSpPr>
        <p:spPr>
          <a:xfrm>
            <a:off x="369194" y="347730"/>
            <a:ext cx="11372045" cy="5632311"/>
          </a:xfrm>
          <a:prstGeom prst="rect">
            <a:avLst/>
          </a:prstGeom>
          <a:noFill/>
        </p:spPr>
        <p:txBody>
          <a:bodyPr wrap="square" rtlCol="0">
            <a:spAutoFit/>
          </a:bodyPr>
          <a:lstStyle/>
          <a:p>
            <a:r>
              <a:rPr lang="en-US" sz="3600" b="1" dirty="0"/>
              <a:t>Overall design strategy</a:t>
            </a:r>
          </a:p>
          <a:p>
            <a:pPr marL="342900" indent="-342900">
              <a:buFont typeface="+mj-lt"/>
              <a:buAutoNum type="arabicPeriod"/>
            </a:pPr>
            <a:endParaRPr lang="en-US" dirty="0"/>
          </a:p>
          <a:p>
            <a:pPr marL="342900" indent="-342900">
              <a:buFont typeface="+mj-lt"/>
              <a:buAutoNum type="arabicPeriod"/>
            </a:pPr>
            <a:r>
              <a:rPr lang="en-US" dirty="0"/>
              <a:t>The total count of this medical inventory optimization dataset is about </a:t>
            </a:r>
            <a:r>
              <a:rPr lang="en-US" b="1" dirty="0"/>
              <a:t>14219</a:t>
            </a:r>
          </a:p>
          <a:p>
            <a:pPr marL="342900" indent="-342900">
              <a:buFont typeface="+mj-lt"/>
              <a:buAutoNum type="arabicPeriod"/>
            </a:pPr>
            <a:r>
              <a:rPr lang="en-US" dirty="0"/>
              <a:t>The  idea is to derive insights from this vast dataset so we can do further analysis.</a:t>
            </a:r>
          </a:p>
          <a:p>
            <a:pPr marL="342900" indent="-342900">
              <a:buFont typeface="+mj-lt"/>
              <a:buAutoNum type="arabicPeriod"/>
            </a:pPr>
            <a:r>
              <a:rPr lang="en-US" dirty="0"/>
              <a:t>The plan is to remove all the outlier values and get a data that will be much useful</a:t>
            </a:r>
          </a:p>
          <a:p>
            <a:pPr marL="342900" indent="-342900">
              <a:buFont typeface="+mj-lt"/>
              <a:buAutoNum type="arabicPeriod"/>
            </a:pPr>
            <a:r>
              <a:rPr lang="en-US" dirty="0"/>
              <a:t>This dataset is about all the sales and return happened in a pharmacy in the year 2022</a:t>
            </a:r>
          </a:p>
          <a:p>
            <a:pPr marL="342900" indent="-342900">
              <a:buFont typeface="+mj-lt"/>
              <a:buAutoNum type="arabicPeriod"/>
            </a:pPr>
            <a:endParaRPr lang="en-US" dirty="0"/>
          </a:p>
          <a:p>
            <a:endParaRPr lang="en-US" dirty="0"/>
          </a:p>
          <a:p>
            <a:endParaRPr lang="en-US" dirty="0"/>
          </a:p>
          <a:p>
            <a:r>
              <a:rPr lang="en-US" sz="3600" b="1" dirty="0"/>
              <a:t>USERS –The  ones who use this visuals</a:t>
            </a:r>
          </a:p>
          <a:p>
            <a:pPr marL="742950" indent="-742950">
              <a:buFont typeface="+mj-lt"/>
              <a:buAutoNum type="arabicPeriod"/>
            </a:pPr>
            <a:endParaRPr lang="en-US" b="1" dirty="0"/>
          </a:p>
          <a:p>
            <a:r>
              <a:rPr lang="en-US" dirty="0"/>
              <a:t>The OWNER of the drug store  :   To get a idea on how he should buy the drugs in way there is</a:t>
            </a:r>
          </a:p>
          <a:p>
            <a:pPr marL="1257300" lvl="2" indent="-342900">
              <a:buFont typeface="+mj-lt"/>
              <a:buAutoNum type="arabicPeriod"/>
            </a:pPr>
            <a:endParaRPr lang="en-US" dirty="0"/>
          </a:p>
          <a:p>
            <a:pPr marL="1257300" lvl="2" indent="-342900">
              <a:buFont typeface="+mj-lt"/>
              <a:buAutoNum type="arabicPeriod"/>
            </a:pPr>
            <a:r>
              <a:rPr lang="en-US" dirty="0"/>
              <a:t>No wastage of drugs</a:t>
            </a:r>
          </a:p>
          <a:p>
            <a:pPr marL="1257300" lvl="2" indent="-342900">
              <a:buFont typeface="+mj-lt"/>
              <a:buAutoNum type="arabicPeriod"/>
            </a:pPr>
            <a:r>
              <a:rPr lang="en-US" dirty="0"/>
              <a:t>Finding the pattern of the drug sales</a:t>
            </a:r>
          </a:p>
          <a:p>
            <a:pPr marL="1257300" lvl="2" indent="-342900">
              <a:buFont typeface="+mj-lt"/>
              <a:buAutoNum type="arabicPeriod"/>
            </a:pPr>
            <a:r>
              <a:rPr lang="en-US" dirty="0"/>
              <a:t>To find the pattern of his buyers</a:t>
            </a:r>
          </a:p>
          <a:p>
            <a:pPr marL="1257300" lvl="2" indent="-342900">
              <a:buFont typeface="+mj-lt"/>
              <a:buAutoNum type="arabicPeriod"/>
            </a:pPr>
            <a:r>
              <a:rPr lang="en-US" dirty="0"/>
              <a:t>To plan his next drug delivery to his store      	 </a:t>
            </a:r>
          </a:p>
          <a:p>
            <a:pPr marL="342900" indent="-342900">
              <a:buFont typeface="+mj-lt"/>
              <a:buAutoNum type="arabicPeriod"/>
            </a:pPr>
            <a:endParaRPr lang="en-US" dirty="0"/>
          </a:p>
        </p:txBody>
      </p:sp>
    </p:spTree>
    <p:extLst>
      <p:ext uri="{BB962C8B-B14F-4D97-AF65-F5344CB8AC3E}">
        <p14:creationId xmlns:p14="http://schemas.microsoft.com/office/powerpoint/2010/main" val="11726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38B43F-05D4-4EC6-B296-00D433B850AF}"/>
              </a:ext>
            </a:extLst>
          </p:cNvPr>
          <p:cNvSpPr txBox="1"/>
          <p:nvPr/>
        </p:nvSpPr>
        <p:spPr>
          <a:xfrm>
            <a:off x="489397" y="386366"/>
            <a:ext cx="11243257" cy="5724644"/>
          </a:xfrm>
          <a:prstGeom prst="rect">
            <a:avLst/>
          </a:prstGeom>
          <a:noFill/>
        </p:spPr>
        <p:txBody>
          <a:bodyPr wrap="square" rtlCol="0">
            <a:spAutoFit/>
          </a:bodyPr>
          <a:lstStyle/>
          <a:p>
            <a:r>
              <a:rPr lang="en-IN" sz="3600" b="1" dirty="0"/>
              <a:t>Questions:</a:t>
            </a:r>
          </a:p>
          <a:p>
            <a:endParaRPr lang="en-US" b="1" dirty="0"/>
          </a:p>
          <a:p>
            <a:pPr marL="342900" lvl="0" indent="-342900">
              <a:buFont typeface="+mj-lt"/>
              <a:buAutoNum type="arabicPeriod"/>
            </a:pPr>
            <a:r>
              <a:rPr lang="en-IN" dirty="0"/>
              <a:t>Just a overview of the data</a:t>
            </a:r>
          </a:p>
          <a:p>
            <a:pPr marL="342900" lvl="0" indent="-342900">
              <a:buFont typeface="+mj-lt"/>
              <a:buAutoNum type="arabicPeriod"/>
            </a:pPr>
            <a:r>
              <a:rPr lang="en-IN" dirty="0"/>
              <a:t>How many </a:t>
            </a:r>
            <a:r>
              <a:rPr lang="en-IN" b="1" dirty="0"/>
              <a:t>unique drugs </a:t>
            </a:r>
            <a:r>
              <a:rPr lang="en-IN" dirty="0"/>
              <a:t>are there in the store?</a:t>
            </a:r>
            <a:endParaRPr lang="en-US" dirty="0"/>
          </a:p>
          <a:p>
            <a:pPr marL="342900" lvl="0" indent="-342900">
              <a:buFont typeface="+mj-lt"/>
              <a:buAutoNum type="arabicPeriod"/>
            </a:pPr>
            <a:r>
              <a:rPr lang="en-IN" b="1" dirty="0"/>
              <a:t> Top 2 </a:t>
            </a:r>
            <a:r>
              <a:rPr lang="en-IN" dirty="0"/>
              <a:t>“sub-category ” of the drugs that are popular based of the Total count of every specific drug</a:t>
            </a:r>
            <a:endParaRPr lang="en-US" dirty="0"/>
          </a:p>
          <a:p>
            <a:pPr marL="342900" lvl="0" indent="-342900">
              <a:buFont typeface="+mj-lt"/>
              <a:buAutoNum type="arabicPeriod"/>
            </a:pPr>
            <a:r>
              <a:rPr lang="en-IN" dirty="0"/>
              <a:t>how many count of drug was returned back to the drug store</a:t>
            </a:r>
          </a:p>
          <a:p>
            <a:pPr marL="342900" lvl="0" indent="-342900">
              <a:buFont typeface="+mj-lt"/>
              <a:buAutoNum type="arabicPeriod"/>
            </a:pPr>
            <a:r>
              <a:rPr lang="en-IN" b="1" dirty="0"/>
              <a:t>Total revenue </a:t>
            </a:r>
            <a:r>
              <a:rPr lang="en-IN" dirty="0"/>
              <a:t>generated on the year 2022</a:t>
            </a:r>
          </a:p>
          <a:p>
            <a:pPr marL="342900" lvl="0" indent="-342900">
              <a:buFont typeface="+mj-lt"/>
              <a:buAutoNum type="arabicPeriod"/>
            </a:pPr>
            <a:r>
              <a:rPr lang="en-IN" dirty="0"/>
              <a:t>Total </a:t>
            </a:r>
            <a:r>
              <a:rPr lang="en-IN" b="1" dirty="0"/>
              <a:t>Net worth  </a:t>
            </a:r>
            <a:r>
              <a:rPr lang="en-IN" dirty="0"/>
              <a:t>of the drugs that was </a:t>
            </a:r>
            <a:r>
              <a:rPr lang="en-IN" b="1" dirty="0"/>
              <a:t>returned</a:t>
            </a:r>
            <a:endParaRPr lang="en-US" b="1" dirty="0"/>
          </a:p>
          <a:p>
            <a:pPr lvl="0"/>
            <a:endParaRPr lang="en-IN" b="1" dirty="0"/>
          </a:p>
          <a:p>
            <a:pPr lvl="0"/>
            <a:endParaRPr lang="en-IN" b="1" dirty="0"/>
          </a:p>
          <a:p>
            <a:pPr marL="342900" lvl="0" indent="-342900">
              <a:buFont typeface="+mj-lt"/>
              <a:buAutoNum type="arabicPeriod"/>
            </a:pPr>
            <a:endParaRPr lang="en-IN" b="1" dirty="0"/>
          </a:p>
          <a:p>
            <a:pPr lvl="0"/>
            <a:r>
              <a:rPr lang="en-IN" sz="2000" b="1" dirty="0"/>
              <a:t>PROCESS OF DATA DUMPING</a:t>
            </a:r>
          </a:p>
          <a:p>
            <a:pPr marL="457200" lvl="0" indent="-457200">
              <a:buFont typeface="+mj-lt"/>
              <a:buAutoNum type="arabicPeriod"/>
            </a:pPr>
            <a:r>
              <a:rPr lang="en-US" dirty="0"/>
              <a:t>Creating a database from freedatabasesql.com</a:t>
            </a:r>
          </a:p>
          <a:p>
            <a:pPr marL="457200" lvl="0" indent="-457200">
              <a:buFont typeface="+mj-lt"/>
              <a:buAutoNum type="arabicPeriod"/>
            </a:pPr>
            <a:r>
              <a:rPr lang="en-US" dirty="0"/>
              <a:t>Generating the key and password to access the database</a:t>
            </a:r>
          </a:p>
          <a:p>
            <a:pPr marL="457200" lvl="0" indent="-457200">
              <a:buFont typeface="+mj-lt"/>
              <a:buAutoNum type="arabicPeriod"/>
            </a:pPr>
            <a:r>
              <a:rPr lang="en-US" dirty="0"/>
              <a:t>Importing the csv format of the dataset into the database and accessing them using SQL queries </a:t>
            </a:r>
          </a:p>
          <a:p>
            <a:pPr marL="457200" lvl="0" indent="-457200">
              <a:buFont typeface="+mj-lt"/>
              <a:buAutoNum type="arabicPeriod"/>
            </a:pPr>
            <a:endParaRPr lang="en-US" sz="2000" dirty="0"/>
          </a:p>
          <a:p>
            <a:pPr lvl="0"/>
            <a:endParaRPr lang="en-US" sz="2000" dirty="0"/>
          </a:p>
          <a:p>
            <a:pPr lvl="0"/>
            <a:r>
              <a:rPr lang="en-IN" dirty="0"/>
              <a:t> </a:t>
            </a:r>
            <a:endParaRPr lang="en-US" dirty="0"/>
          </a:p>
          <a:p>
            <a:endParaRPr lang="en-US" dirty="0"/>
          </a:p>
        </p:txBody>
      </p:sp>
      <p:sp>
        <p:nvSpPr>
          <p:cNvPr id="3" name="TextBox 2">
            <a:extLst>
              <a:ext uri="{FF2B5EF4-FFF2-40B4-BE49-F238E27FC236}">
                <a16:creationId xmlns:a16="http://schemas.microsoft.com/office/drawing/2014/main" id="{5C9A8A80-EE70-451F-8372-40ECA51DD697}"/>
              </a:ext>
            </a:extLst>
          </p:cNvPr>
          <p:cNvSpPr txBox="1"/>
          <p:nvPr/>
        </p:nvSpPr>
        <p:spPr>
          <a:xfrm>
            <a:off x="601014" y="5825303"/>
            <a:ext cx="11101589" cy="646331"/>
          </a:xfrm>
          <a:prstGeom prst="rect">
            <a:avLst/>
          </a:prstGeom>
          <a:noFill/>
        </p:spPr>
        <p:txBody>
          <a:bodyPr wrap="square" rtlCol="0">
            <a:spAutoFit/>
          </a:bodyPr>
          <a:lstStyle/>
          <a:p>
            <a:r>
              <a:rPr lang="en-IN" dirty="0"/>
              <a:t>Following slides contains the respective questions and their output.</a:t>
            </a:r>
          </a:p>
          <a:p>
            <a:endParaRPr lang="en-US" dirty="0"/>
          </a:p>
        </p:txBody>
      </p:sp>
    </p:spTree>
    <p:extLst>
      <p:ext uri="{BB962C8B-B14F-4D97-AF65-F5344CB8AC3E}">
        <p14:creationId xmlns:p14="http://schemas.microsoft.com/office/powerpoint/2010/main" val="20872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253D9A-E03B-4D12-9A48-3326C12581DC}"/>
              </a:ext>
            </a:extLst>
          </p:cNvPr>
          <p:cNvPicPr>
            <a:picLocks noChangeAspect="1"/>
          </p:cNvPicPr>
          <p:nvPr/>
        </p:nvPicPr>
        <p:blipFill rotWithShape="1">
          <a:blip r:embed="rId2">
            <a:extLst>
              <a:ext uri="{28A0092B-C50C-407E-A947-70E740481C1C}">
                <a14:useLocalDpi xmlns:a14="http://schemas.microsoft.com/office/drawing/2010/main" val="0"/>
              </a:ext>
            </a:extLst>
          </a:blip>
          <a:srcRect l="17268" t="10873" r="4402"/>
          <a:stretch/>
        </p:blipFill>
        <p:spPr>
          <a:xfrm>
            <a:off x="2202286" y="1468191"/>
            <a:ext cx="9989713" cy="5389809"/>
          </a:xfrm>
          <a:prstGeom prst="rect">
            <a:avLst/>
          </a:prstGeom>
        </p:spPr>
      </p:pic>
      <p:sp>
        <p:nvSpPr>
          <p:cNvPr id="6" name="TextBox 5">
            <a:extLst>
              <a:ext uri="{FF2B5EF4-FFF2-40B4-BE49-F238E27FC236}">
                <a16:creationId xmlns:a16="http://schemas.microsoft.com/office/drawing/2014/main" id="{87EAD3A0-8E46-4DCF-B096-AAAF380F0136}"/>
              </a:ext>
            </a:extLst>
          </p:cNvPr>
          <p:cNvSpPr txBox="1"/>
          <p:nvPr/>
        </p:nvSpPr>
        <p:spPr>
          <a:xfrm>
            <a:off x="244699" y="1468191"/>
            <a:ext cx="1957587" cy="646331"/>
          </a:xfrm>
          <a:prstGeom prst="rect">
            <a:avLst/>
          </a:prstGeom>
          <a:noFill/>
        </p:spPr>
        <p:txBody>
          <a:bodyPr wrap="square" rtlCol="0">
            <a:spAutoFit/>
          </a:bodyPr>
          <a:lstStyle/>
          <a:p>
            <a:r>
              <a:rPr lang="en-IN" dirty="0"/>
              <a:t>SELECT * FROM TABLE 1</a:t>
            </a:r>
            <a:endParaRPr lang="en-US" dirty="0"/>
          </a:p>
        </p:txBody>
      </p:sp>
      <p:sp>
        <p:nvSpPr>
          <p:cNvPr id="2" name="TextBox 1">
            <a:extLst>
              <a:ext uri="{FF2B5EF4-FFF2-40B4-BE49-F238E27FC236}">
                <a16:creationId xmlns:a16="http://schemas.microsoft.com/office/drawing/2014/main" id="{7EC73E33-C4FE-452F-AD47-7CA0F02FCF3F}"/>
              </a:ext>
            </a:extLst>
          </p:cNvPr>
          <p:cNvSpPr txBox="1"/>
          <p:nvPr/>
        </p:nvSpPr>
        <p:spPr>
          <a:xfrm>
            <a:off x="476519" y="437882"/>
            <a:ext cx="6658377" cy="461665"/>
          </a:xfrm>
          <a:prstGeom prst="rect">
            <a:avLst/>
          </a:prstGeom>
          <a:noFill/>
        </p:spPr>
        <p:txBody>
          <a:bodyPr wrap="square" rtlCol="0">
            <a:spAutoFit/>
          </a:bodyPr>
          <a:lstStyle/>
          <a:p>
            <a:r>
              <a:rPr lang="en-IN" sz="2400" b="1" dirty="0"/>
              <a:t>1. To get a overview on the dataset</a:t>
            </a:r>
            <a:endParaRPr lang="en-US" sz="2400" b="1" dirty="0"/>
          </a:p>
        </p:txBody>
      </p:sp>
    </p:spTree>
    <p:extLst>
      <p:ext uri="{BB962C8B-B14F-4D97-AF65-F5344CB8AC3E}">
        <p14:creationId xmlns:p14="http://schemas.microsoft.com/office/powerpoint/2010/main" val="346707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7D3592-7FDC-46D9-9315-8B7EB0011189}"/>
              </a:ext>
            </a:extLst>
          </p:cNvPr>
          <p:cNvPicPr>
            <a:picLocks noChangeAspect="1"/>
          </p:cNvPicPr>
          <p:nvPr/>
        </p:nvPicPr>
        <p:blipFill rotWithShape="1">
          <a:blip r:embed="rId2">
            <a:extLst>
              <a:ext uri="{28A0092B-C50C-407E-A947-70E740481C1C}">
                <a14:useLocalDpi xmlns:a14="http://schemas.microsoft.com/office/drawing/2010/main" val="0"/>
              </a:ext>
            </a:extLst>
          </a:blip>
          <a:srcRect l="1" t="21324" r="45809" b="-6505"/>
          <a:stretch/>
        </p:blipFill>
        <p:spPr>
          <a:xfrm>
            <a:off x="4237151" y="1468192"/>
            <a:ext cx="7954849" cy="5838895"/>
          </a:xfrm>
          <a:prstGeom prst="rect">
            <a:avLst/>
          </a:prstGeom>
        </p:spPr>
      </p:pic>
      <p:sp>
        <p:nvSpPr>
          <p:cNvPr id="8" name="Rectangle 4">
            <a:extLst>
              <a:ext uri="{FF2B5EF4-FFF2-40B4-BE49-F238E27FC236}">
                <a16:creationId xmlns:a16="http://schemas.microsoft.com/office/drawing/2014/main" id="{718EB9FC-97CC-4F72-974F-D3D26E8A318F}"/>
              </a:ext>
            </a:extLst>
          </p:cNvPr>
          <p:cNvSpPr>
            <a:spLocks noChangeArrowheads="1"/>
          </p:cNvSpPr>
          <p:nvPr/>
        </p:nvSpPr>
        <p:spPr bwMode="auto">
          <a:xfrm>
            <a:off x="643945" y="1712303"/>
            <a:ext cx="359320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hlinkClick r:id="rId3"/>
              </a:rPr>
              <a:t>SELECT</a:t>
            </a:r>
            <a:r>
              <a:rPr kumimoji="0" lang="en-US" altLang="en-US" b="0" i="0" u="none" strike="noStrike" cap="none" normalizeH="0" baseline="0" dirty="0">
                <a:ln>
                  <a:noFill/>
                </a:ln>
                <a:solidFill>
                  <a:schemeClr val="tx1"/>
                </a:solidFill>
                <a:effectLst/>
              </a:rPr>
              <a:t> DISTINCT (`COL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FROM `TABLE 1</a:t>
            </a:r>
            <a:r>
              <a:rPr kumimoji="0" lang="en-US" altLang="en-US" sz="10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23 UNIQUE DRUG NAMES</a:t>
            </a:r>
            <a:endParaRPr kumimoji="0" lang="en-US" altLang="en-US"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id="{827138E7-4F47-47A8-8680-1AE8021B7F90}"/>
              </a:ext>
            </a:extLst>
          </p:cNvPr>
          <p:cNvSpPr txBox="1"/>
          <p:nvPr/>
        </p:nvSpPr>
        <p:spPr>
          <a:xfrm>
            <a:off x="643945" y="540913"/>
            <a:ext cx="10856890" cy="800219"/>
          </a:xfrm>
          <a:prstGeom prst="rect">
            <a:avLst/>
          </a:prstGeom>
          <a:noFill/>
        </p:spPr>
        <p:txBody>
          <a:bodyPr wrap="square" rtlCol="0">
            <a:spAutoFit/>
          </a:bodyPr>
          <a:lstStyle/>
          <a:p>
            <a:r>
              <a:rPr lang="en-IN" sz="2800" b="1" dirty="0"/>
              <a:t>2.How many unique drugs are there? </a:t>
            </a:r>
            <a:endParaRPr lang="en-US" sz="2800" b="1" dirty="0"/>
          </a:p>
          <a:p>
            <a:endParaRPr lang="en-US" dirty="0"/>
          </a:p>
        </p:txBody>
      </p:sp>
    </p:spTree>
    <p:extLst>
      <p:ext uri="{BB962C8B-B14F-4D97-AF65-F5344CB8AC3E}">
        <p14:creationId xmlns:p14="http://schemas.microsoft.com/office/powerpoint/2010/main" val="281805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EC24DD-DFB0-44B1-A99E-7A0B02B4A844}"/>
              </a:ext>
            </a:extLst>
          </p:cNvPr>
          <p:cNvSpPr>
            <a:spLocks noChangeArrowheads="1"/>
          </p:cNvSpPr>
          <p:nvPr/>
        </p:nvSpPr>
        <p:spPr bwMode="auto">
          <a:xfrm>
            <a:off x="321971" y="2440599"/>
            <a:ext cx="34129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strike="noStrike" cap="none" normalizeH="0" baseline="0" dirty="0">
                <a:ln>
                  <a:noFill/>
                </a:ln>
                <a:solidFill>
                  <a:schemeClr val="tx1">
                    <a:lumMod val="95000"/>
                    <a:lumOff val="5000"/>
                  </a:schemeClr>
                </a:solidFill>
                <a:effectLst/>
              </a:rPr>
              <a:t>SELECT </a:t>
            </a:r>
            <a:r>
              <a:rPr kumimoji="0" lang="en-US" altLang="en-US" b="0" i="0" u="none" strike="noStrike" cap="none" normalizeH="0" baseline="0" dirty="0">
                <a:ln>
                  <a:noFill/>
                </a:ln>
                <a:solidFill>
                  <a:schemeClr val="tx1"/>
                </a:solidFill>
                <a:effectLst/>
              </a:rPr>
              <a:t>`COL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SUM</a:t>
            </a:r>
            <a:r>
              <a:rPr lang="en-US" altLang="en-US" dirty="0"/>
              <a:t> </a:t>
            </a:r>
            <a:r>
              <a:rPr kumimoji="0" lang="en-US" altLang="en-US" b="0" i="0" u="none" strike="noStrike" cap="none" normalizeH="0" baseline="0" dirty="0">
                <a:ln>
                  <a:noFill/>
                </a:ln>
                <a:solidFill>
                  <a:schemeClr val="tx1"/>
                </a:solidFill>
                <a:effectLst/>
              </a:rPr>
              <a:t>(`COL 9`) AS </a:t>
            </a:r>
            <a:r>
              <a:rPr kumimoji="0" lang="en-US" altLang="en-US" b="0" i="0" u="none" strike="noStrike" cap="none" normalizeH="0" baseline="0" dirty="0" err="1">
                <a:ln>
                  <a:noFill/>
                </a:ln>
                <a:solidFill>
                  <a:schemeClr val="tx1"/>
                </a:solidFill>
                <a:effectLst/>
              </a:rPr>
              <a:t>total_sales</a:t>
            </a:r>
            <a:r>
              <a:rPr kumimoji="0" lang="en-US" altLang="en-US" b="0" i="0" u="none" strike="noStrike" cap="none" normalizeH="0" baseline="0" dirty="0">
                <a:ln>
                  <a:noFill/>
                </a:ln>
                <a:solidFill>
                  <a:schemeClr val="tx1"/>
                </a:solidFill>
                <a:effectLst/>
              </a:rPr>
              <a:t> FROM `TABLE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GROUP BY `COL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ORDER BY </a:t>
            </a:r>
            <a:r>
              <a:rPr kumimoji="0" lang="en-US" altLang="en-US" b="0" i="0" u="none" strike="noStrike" cap="none" normalizeH="0" baseline="0" dirty="0" err="1">
                <a:ln>
                  <a:noFill/>
                </a:ln>
                <a:solidFill>
                  <a:schemeClr val="tx1"/>
                </a:solidFill>
                <a:effectLst/>
              </a:rPr>
              <a:t>total_sales</a:t>
            </a:r>
            <a:r>
              <a:rPr kumimoji="0" lang="en-US" altLang="en-US" b="0" i="0" u="none" strike="noStrike" cap="none" normalizeH="0" baseline="0" dirty="0">
                <a:ln>
                  <a:noFill/>
                </a:ln>
                <a:solidFill>
                  <a:schemeClr val="tx1"/>
                </a:solidFill>
                <a:effectLst/>
              </a:rPr>
              <a:t> DESC LIMIT 3; </a:t>
            </a:r>
          </a:p>
        </p:txBody>
      </p:sp>
      <p:pic>
        <p:nvPicPr>
          <p:cNvPr id="6" name="Picture 5">
            <a:extLst>
              <a:ext uri="{FF2B5EF4-FFF2-40B4-BE49-F238E27FC236}">
                <a16:creationId xmlns:a16="http://schemas.microsoft.com/office/drawing/2014/main" id="{309EE3AD-4CFB-4F27-AFD0-DF59B8D00036}"/>
              </a:ext>
            </a:extLst>
          </p:cNvPr>
          <p:cNvPicPr>
            <a:picLocks noChangeAspect="1"/>
          </p:cNvPicPr>
          <p:nvPr/>
        </p:nvPicPr>
        <p:blipFill rotWithShape="1">
          <a:blip r:embed="rId2">
            <a:extLst>
              <a:ext uri="{28A0092B-C50C-407E-A947-70E740481C1C}">
                <a14:useLocalDpi xmlns:a14="http://schemas.microsoft.com/office/drawing/2010/main" val="0"/>
              </a:ext>
            </a:extLst>
          </a:blip>
          <a:srcRect l="4029" t="14067" r="19780" b="33137"/>
          <a:stretch/>
        </p:blipFill>
        <p:spPr>
          <a:xfrm>
            <a:off x="4121239" y="1786944"/>
            <a:ext cx="7980609" cy="5022762"/>
          </a:xfrm>
          <a:prstGeom prst="rect">
            <a:avLst/>
          </a:prstGeom>
        </p:spPr>
      </p:pic>
      <p:sp>
        <p:nvSpPr>
          <p:cNvPr id="7" name="TextBox 6">
            <a:extLst>
              <a:ext uri="{FF2B5EF4-FFF2-40B4-BE49-F238E27FC236}">
                <a16:creationId xmlns:a16="http://schemas.microsoft.com/office/drawing/2014/main" id="{FC7D0C75-26AC-45A6-BBF5-0FCC9A251896}"/>
              </a:ext>
            </a:extLst>
          </p:cNvPr>
          <p:cNvSpPr txBox="1"/>
          <p:nvPr/>
        </p:nvSpPr>
        <p:spPr>
          <a:xfrm>
            <a:off x="321971" y="528034"/>
            <a:ext cx="10934164" cy="830997"/>
          </a:xfrm>
          <a:prstGeom prst="rect">
            <a:avLst/>
          </a:prstGeom>
          <a:noFill/>
        </p:spPr>
        <p:txBody>
          <a:bodyPr wrap="square" rtlCol="0">
            <a:spAutoFit/>
          </a:bodyPr>
          <a:lstStyle/>
          <a:p>
            <a:r>
              <a:rPr lang="en-IN" sz="2400" b="1" dirty="0"/>
              <a:t>3. Top 2 “sub-category ” of the drugs that are popular based of the Total count of every specific drug</a:t>
            </a:r>
            <a:endParaRPr lang="en-US" sz="2400" b="1" dirty="0"/>
          </a:p>
        </p:txBody>
      </p:sp>
    </p:spTree>
    <p:extLst>
      <p:ext uri="{BB962C8B-B14F-4D97-AF65-F5344CB8AC3E}">
        <p14:creationId xmlns:p14="http://schemas.microsoft.com/office/powerpoint/2010/main" val="101716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91F3B5-8CE4-4D4D-9629-5542CECC9C09}"/>
              </a:ext>
            </a:extLst>
          </p:cNvPr>
          <p:cNvSpPr txBox="1"/>
          <p:nvPr/>
        </p:nvSpPr>
        <p:spPr>
          <a:xfrm>
            <a:off x="463639" y="463639"/>
            <a:ext cx="10560676" cy="4247317"/>
          </a:xfrm>
          <a:prstGeom prst="rect">
            <a:avLst/>
          </a:prstGeom>
          <a:noFill/>
        </p:spPr>
        <p:txBody>
          <a:bodyPr wrap="square" rtlCol="0">
            <a:spAutoFit/>
          </a:bodyPr>
          <a:lstStyle/>
          <a:p>
            <a:endParaRPr lang="en-US" dirty="0"/>
          </a:p>
          <a:p>
            <a:endParaRPr lang="en-US" dirty="0"/>
          </a:p>
          <a:p>
            <a:r>
              <a:rPr lang="en-US" dirty="0"/>
              <a:t>    </a:t>
            </a:r>
          </a:p>
          <a:p>
            <a:endParaRPr lang="en-US" dirty="0"/>
          </a:p>
          <a:p>
            <a:endParaRPr lang="en-US" dirty="0"/>
          </a:p>
          <a:p>
            <a:r>
              <a:rPr lang="en-US" dirty="0"/>
              <a:t>SELECT COUNT(`COL 1`)</a:t>
            </a:r>
          </a:p>
          <a:p>
            <a:r>
              <a:rPr lang="en-US" dirty="0"/>
              <a:t>FROM `TABLE 1`</a:t>
            </a:r>
          </a:p>
          <a:p>
            <a:r>
              <a:rPr lang="en-US" dirty="0"/>
              <a:t>WHERE `COL 1` = 'Return'</a:t>
            </a:r>
          </a:p>
          <a:p>
            <a:endParaRPr lang="en-US" dirty="0"/>
          </a:p>
          <a:p>
            <a:endParaRPr lang="en-US" dirty="0"/>
          </a:p>
          <a:p>
            <a:r>
              <a:rPr lang="en-US" dirty="0"/>
              <a:t>1681	</a:t>
            </a:r>
          </a:p>
          <a:p>
            <a:endParaRPr lang="en-US" dirty="0"/>
          </a:p>
          <a:p>
            <a:endParaRPr lang="en-US" dirty="0"/>
          </a:p>
          <a:p>
            <a:pPr marL="285750" indent="-285750">
              <a:buFont typeface="Arial" panose="020B0604020202020204" pitchFamily="34" charset="0"/>
              <a:buChar char="•"/>
            </a:pPr>
            <a:r>
              <a:rPr lang="en-US" dirty="0"/>
              <a:t>1681 Is the number of “returns” from the data set</a:t>
            </a:r>
          </a:p>
          <a:p>
            <a:endParaRPr lang="en-US" dirty="0"/>
          </a:p>
        </p:txBody>
      </p:sp>
      <p:sp>
        <p:nvSpPr>
          <p:cNvPr id="3" name="TextBox 2">
            <a:extLst>
              <a:ext uri="{FF2B5EF4-FFF2-40B4-BE49-F238E27FC236}">
                <a16:creationId xmlns:a16="http://schemas.microsoft.com/office/drawing/2014/main" id="{83640DA4-26EA-4CEC-A8D2-8D82AE7A422F}"/>
              </a:ext>
            </a:extLst>
          </p:cNvPr>
          <p:cNvSpPr txBox="1"/>
          <p:nvPr/>
        </p:nvSpPr>
        <p:spPr>
          <a:xfrm>
            <a:off x="502277" y="532396"/>
            <a:ext cx="9440214" cy="461665"/>
          </a:xfrm>
          <a:prstGeom prst="rect">
            <a:avLst/>
          </a:prstGeom>
          <a:noFill/>
        </p:spPr>
        <p:txBody>
          <a:bodyPr wrap="square" rtlCol="0">
            <a:spAutoFit/>
          </a:bodyPr>
          <a:lstStyle/>
          <a:p>
            <a:r>
              <a:rPr lang="en-IN" sz="2400" b="1" dirty="0"/>
              <a:t>4.Total count of Drug that was returned to the Drug store</a:t>
            </a:r>
            <a:endParaRPr lang="en-US" sz="2400" b="1" dirty="0"/>
          </a:p>
        </p:txBody>
      </p:sp>
      <p:pic>
        <p:nvPicPr>
          <p:cNvPr id="5" name="Picture 4">
            <a:extLst>
              <a:ext uri="{FF2B5EF4-FFF2-40B4-BE49-F238E27FC236}">
                <a16:creationId xmlns:a16="http://schemas.microsoft.com/office/drawing/2014/main" id="{F753676B-FA3E-446A-94D5-16280F9C550C}"/>
              </a:ext>
            </a:extLst>
          </p:cNvPr>
          <p:cNvPicPr>
            <a:picLocks noChangeAspect="1"/>
          </p:cNvPicPr>
          <p:nvPr/>
        </p:nvPicPr>
        <p:blipFill rotWithShape="1">
          <a:blip r:embed="rId2">
            <a:extLst>
              <a:ext uri="{28A0092B-C50C-407E-A947-70E740481C1C}">
                <a14:useLocalDpi xmlns:a14="http://schemas.microsoft.com/office/drawing/2010/main" val="0"/>
              </a:ext>
            </a:extLst>
          </a:blip>
          <a:srcRect l="17218" t="10497" r="38099"/>
          <a:stretch/>
        </p:blipFill>
        <p:spPr>
          <a:xfrm>
            <a:off x="6096000" y="994061"/>
            <a:ext cx="5872766" cy="5631133"/>
          </a:xfrm>
          <a:prstGeom prst="rect">
            <a:avLst/>
          </a:prstGeom>
        </p:spPr>
      </p:pic>
    </p:spTree>
    <p:extLst>
      <p:ext uri="{BB962C8B-B14F-4D97-AF65-F5344CB8AC3E}">
        <p14:creationId xmlns:p14="http://schemas.microsoft.com/office/powerpoint/2010/main" val="308749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6B81AF-0900-4427-B136-1526DA0A5C1A}"/>
              </a:ext>
            </a:extLst>
          </p:cNvPr>
          <p:cNvPicPr>
            <a:picLocks noChangeAspect="1"/>
          </p:cNvPicPr>
          <p:nvPr/>
        </p:nvPicPr>
        <p:blipFill rotWithShape="1">
          <a:blip r:embed="rId2">
            <a:extLst>
              <a:ext uri="{28A0092B-C50C-407E-A947-70E740481C1C}">
                <a14:useLocalDpi xmlns:a14="http://schemas.microsoft.com/office/drawing/2010/main" val="0"/>
              </a:ext>
            </a:extLst>
          </a:blip>
          <a:srcRect l="16901" t="20455" r="16549" b="14912"/>
          <a:stretch/>
        </p:blipFill>
        <p:spPr>
          <a:xfrm>
            <a:off x="4056845" y="1300766"/>
            <a:ext cx="8113690" cy="5557233"/>
          </a:xfrm>
          <a:prstGeom prst="rect">
            <a:avLst/>
          </a:prstGeom>
        </p:spPr>
      </p:pic>
      <p:sp>
        <p:nvSpPr>
          <p:cNvPr id="4" name="TextBox 3">
            <a:extLst>
              <a:ext uri="{FF2B5EF4-FFF2-40B4-BE49-F238E27FC236}">
                <a16:creationId xmlns:a16="http://schemas.microsoft.com/office/drawing/2014/main" id="{3EC66C47-7ED0-49E4-9E2A-DE1FD8E9AD05}"/>
              </a:ext>
            </a:extLst>
          </p:cNvPr>
          <p:cNvSpPr txBox="1"/>
          <p:nvPr/>
        </p:nvSpPr>
        <p:spPr>
          <a:xfrm>
            <a:off x="450761" y="669701"/>
            <a:ext cx="10522039" cy="738664"/>
          </a:xfrm>
          <a:prstGeom prst="rect">
            <a:avLst/>
          </a:prstGeom>
          <a:noFill/>
        </p:spPr>
        <p:txBody>
          <a:bodyPr wrap="square" rtlCol="0">
            <a:spAutoFit/>
          </a:bodyPr>
          <a:lstStyle/>
          <a:p>
            <a:r>
              <a:rPr lang="en-IN" sz="2400" b="1" dirty="0"/>
              <a:t>5.Total revenue </a:t>
            </a:r>
            <a:r>
              <a:rPr lang="en-IN" sz="2400" dirty="0"/>
              <a:t>generated on the year 2022</a:t>
            </a:r>
          </a:p>
          <a:p>
            <a:endParaRPr lang="en-US" dirty="0"/>
          </a:p>
        </p:txBody>
      </p:sp>
      <p:sp>
        <p:nvSpPr>
          <p:cNvPr id="7" name="Rectangle 2">
            <a:extLst>
              <a:ext uri="{FF2B5EF4-FFF2-40B4-BE49-F238E27FC236}">
                <a16:creationId xmlns:a16="http://schemas.microsoft.com/office/drawing/2014/main" id="{93F4EF5B-A17D-4EC8-8511-43C9197D5147}"/>
              </a:ext>
            </a:extLst>
          </p:cNvPr>
          <p:cNvSpPr>
            <a:spLocks noChangeArrowheads="1"/>
          </p:cNvSpPr>
          <p:nvPr/>
        </p:nvSpPr>
        <p:spPr bwMode="auto">
          <a:xfrm>
            <a:off x="450761" y="2047741"/>
            <a:ext cx="29664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lumMod val="95000"/>
                    <a:lumOff val="5000"/>
                  </a:schemeClr>
                </a:solidFill>
                <a:latin typeface="Arial Unicode MS"/>
              </a:rPr>
              <a:t>SELECT</a:t>
            </a:r>
            <a:r>
              <a:rPr kumimoji="0" lang="en-US" altLang="en-US" sz="2000" b="0" i="0" strike="noStrike" cap="none" normalizeH="0" baseline="0" dirty="0">
                <a:ln>
                  <a:noFill/>
                </a:ln>
                <a:solidFill>
                  <a:schemeClr val="tx1">
                    <a:lumMod val="95000"/>
                    <a:lumOff val="5000"/>
                  </a:schemeClr>
                </a:solidFill>
                <a:effectLst/>
                <a:latin typeface="Arial Unicode MS"/>
              </a:rPr>
              <a:t> SUM(`COL 9`) FROM `TABLE 1</a:t>
            </a:r>
            <a:r>
              <a:rPr kumimoji="0" lang="en-US" altLang="en-US" sz="2000" b="0" i="0" strike="noStrike" cap="none" normalizeH="0" baseline="0" dirty="0">
                <a:ln>
                  <a:noFill/>
                </a:ln>
                <a:solidFill>
                  <a:schemeClr val="tx1">
                    <a:lumMod val="95000"/>
                    <a:lumOff val="5000"/>
                  </a:schemeClr>
                </a:solidFill>
                <a:effectLst/>
              </a:rPr>
              <a:t> </a:t>
            </a:r>
            <a:endParaRPr kumimoji="0" lang="en-US" altLang="en-US" sz="2000" b="0" i="0" strike="noStrike" cap="none" normalizeH="0" baseline="0" dirty="0">
              <a:ln>
                <a:noFill/>
              </a:ln>
              <a:solidFill>
                <a:schemeClr val="tx1">
                  <a:lumMod val="95000"/>
                  <a:lumOff val="5000"/>
                </a:schemeClr>
              </a:solidFill>
              <a:effectLst/>
              <a:latin typeface="Arial" panose="020B0604020202020204" pitchFamily="34" charset="0"/>
            </a:endParaRPr>
          </a:p>
        </p:txBody>
      </p:sp>
      <p:sp>
        <p:nvSpPr>
          <p:cNvPr id="8" name="TextBox 7">
            <a:extLst>
              <a:ext uri="{FF2B5EF4-FFF2-40B4-BE49-F238E27FC236}">
                <a16:creationId xmlns:a16="http://schemas.microsoft.com/office/drawing/2014/main" id="{B8949BF3-4A59-4AF2-8FDD-5A157D839419}"/>
              </a:ext>
            </a:extLst>
          </p:cNvPr>
          <p:cNvSpPr txBox="1"/>
          <p:nvPr/>
        </p:nvSpPr>
        <p:spPr>
          <a:xfrm>
            <a:off x="450761" y="4146997"/>
            <a:ext cx="2343954" cy="1200329"/>
          </a:xfrm>
          <a:prstGeom prst="rect">
            <a:avLst/>
          </a:prstGeom>
          <a:noFill/>
        </p:spPr>
        <p:txBody>
          <a:bodyPr wrap="square" rtlCol="0">
            <a:spAutoFit/>
          </a:bodyPr>
          <a:lstStyle/>
          <a:p>
            <a:r>
              <a:rPr lang="en-IN" dirty="0"/>
              <a:t>3327556 is the total revenue generated from all the sales in 2022</a:t>
            </a:r>
            <a:endParaRPr lang="en-US" dirty="0"/>
          </a:p>
        </p:txBody>
      </p:sp>
    </p:spTree>
    <p:extLst>
      <p:ext uri="{BB962C8B-B14F-4D97-AF65-F5344CB8AC3E}">
        <p14:creationId xmlns:p14="http://schemas.microsoft.com/office/powerpoint/2010/main" val="3472115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TotalTime>
  <Words>589</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Arial</vt:lpstr>
      <vt:lpstr>Calibri</vt:lpstr>
      <vt:lpstr>Calibri Light</vt:lpstr>
      <vt:lpstr>Office Theme</vt:lpstr>
      <vt:lpstr>Medical Inventory Optimization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latikaa tejus</dc:creator>
  <cp:lastModifiedBy>latikaa tejus</cp:lastModifiedBy>
  <cp:revision>14</cp:revision>
  <dcterms:created xsi:type="dcterms:W3CDTF">2023-11-24T06:33:57Z</dcterms:created>
  <dcterms:modified xsi:type="dcterms:W3CDTF">2023-11-25T16:06:35Z</dcterms:modified>
</cp:coreProperties>
</file>