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4" r:id="rId2"/>
  </p:sldMasterIdLst>
  <p:sldIdLst>
    <p:sldId id="256" r:id="rId3"/>
    <p:sldId id="265" r:id="rId4"/>
    <p:sldId id="267" r:id="rId5"/>
    <p:sldId id="268" r:id="rId6"/>
    <p:sldId id="270" r:id="rId7"/>
    <p:sldId id="271" r:id="rId8"/>
    <p:sldId id="266" r:id="rId9"/>
  </p:sldIdLst>
  <p:sldSz cx="12192000" cy="6858000"/>
  <p:notesSz cx="6858000" cy="9144000"/>
  <p:defaultTextStyle>
    <a:defPPr lvl="0">
      <a:defRPr lang="es-A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3DF003C-6DEE-49B6-8113-1BCA357B874B}" type="datetimeFigureOut">
              <a:rPr lang="es-AR" smtClean="0"/>
              <a:pPr/>
              <a:t>18/10/2023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071852C-4DE5-4D43-9D2A-4A22B632FB6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451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3DF003C-6DEE-49B6-8113-1BCA357B874B}" type="datetimeFigureOut">
              <a:rPr lang="es-AR" smtClean="0"/>
              <a:pPr/>
              <a:t>18/10/2023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071852C-4DE5-4D43-9D2A-4A22B632FB6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90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3DF003C-6DEE-49B6-8113-1BCA357B874B}" type="datetimeFigureOut">
              <a:rPr lang="es-AR" smtClean="0"/>
              <a:pPr/>
              <a:t>18/10/2023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071852C-4DE5-4D43-9D2A-4A22B632FB6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857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337FB2-2C3C-4A6B-A3A2-0B9CEB1266FB}" type="datetimeFigureOut">
              <a:rPr lang="es-AR" smtClean="0"/>
              <a:t>18/10/2023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5A3CED-4E84-4D97-9245-C33B4450D2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68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hyperlink" Target="http://www.iecs.org.ar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9" b="18961"/>
          <a:stretch/>
        </p:blipFill>
        <p:spPr>
          <a:xfrm>
            <a:off x="9832808" y="6199941"/>
            <a:ext cx="2137519" cy="65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5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Joan\Laburo\iecs\caratulas\fondo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42"/>
          <a:stretch/>
        </p:blipFill>
        <p:spPr bwMode="auto">
          <a:xfrm>
            <a:off x="0" y="14990"/>
            <a:ext cx="12191999" cy="684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 Título"/>
          <p:cNvSpPr txBox="1">
            <a:spLocks/>
          </p:cNvSpPr>
          <p:nvPr userDrawn="1"/>
        </p:nvSpPr>
        <p:spPr>
          <a:xfrm>
            <a:off x="1696808" y="1685144"/>
            <a:ext cx="8686800" cy="32466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s-AR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s-AR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¡Muchas gracias!</a:t>
            </a:r>
            <a:br>
              <a:rPr lang="es-AR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s-AR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www.iecs.org.ar</a:t>
            </a:r>
            <a:r>
              <a:rPr lang="es-AR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s-ES" dirty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 descr="D:\Joan\Laburo\iecs\caratulas\logoblanco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967" y="5407692"/>
            <a:ext cx="2775556" cy="13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34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afeinpregnancy.org/proportional-meta-analyse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afeinpregnancy.org/meta-analysi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:\Joan\Laburo\iecs\caratulas\fond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42"/>
          <a:stretch/>
        </p:blipFill>
        <p:spPr bwMode="auto">
          <a:xfrm>
            <a:off x="1" y="10633"/>
            <a:ext cx="12191999" cy="684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D:\Joan\Laburo\iecs\caratulas\logoblanc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2" y="420056"/>
            <a:ext cx="2775556" cy="13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A80C2EA-50C9-8779-9B08-01F7C9914993}"/>
              </a:ext>
            </a:extLst>
          </p:cNvPr>
          <p:cNvSpPr txBox="1"/>
          <p:nvPr/>
        </p:nvSpPr>
        <p:spPr>
          <a:xfrm>
            <a:off x="520995" y="1913860"/>
            <a:ext cx="11227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 err="1">
                <a:solidFill>
                  <a:schemeClr val="bg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Shiny</a:t>
            </a:r>
            <a:r>
              <a:rPr lang="es-AR" sz="4000" b="1" dirty="0">
                <a:solidFill>
                  <a:schemeClr val="bg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 app para meta-análisis interactivos </a:t>
            </a:r>
          </a:p>
          <a:p>
            <a:pPr algn="ctr"/>
            <a:r>
              <a:rPr lang="es-AR" sz="4000" b="1" dirty="0">
                <a:solidFill>
                  <a:schemeClr val="bg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</a:rPr>
              <a:t>en una revisión sistemática viva</a:t>
            </a:r>
          </a:p>
          <a:p>
            <a:pPr algn="ctr"/>
            <a:endParaRPr lang="en-AU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2A65B80-5E4F-13C4-0FC6-09150867E2F3}"/>
              </a:ext>
            </a:extLst>
          </p:cNvPr>
          <p:cNvSpPr txBox="1"/>
          <p:nvPr/>
        </p:nvSpPr>
        <p:spPr>
          <a:xfrm>
            <a:off x="3216578" y="3752050"/>
            <a:ext cx="627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</a:rPr>
              <a:t>Noelia Castellana, Diego </a:t>
            </a:r>
            <a:r>
              <a:rPr lang="en-AU" sz="2800" b="1" dirty="0" err="1">
                <a:solidFill>
                  <a:schemeClr val="bg1"/>
                </a:solidFill>
              </a:rPr>
              <a:t>Marfetán</a:t>
            </a:r>
            <a:r>
              <a:rPr lang="en-AU" sz="2800" b="1" dirty="0">
                <a:solidFill>
                  <a:schemeClr val="bg1"/>
                </a:solidFill>
              </a:rPr>
              <a:t> , et al.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623ECE-2ABE-ECB5-745B-D52A00829C76}"/>
              </a:ext>
            </a:extLst>
          </p:cNvPr>
          <p:cNvSpPr txBox="1"/>
          <p:nvPr/>
        </p:nvSpPr>
        <p:spPr>
          <a:xfrm>
            <a:off x="8990627" y="5723001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</a:rPr>
              <a:t>19/10/2023</a:t>
            </a:r>
          </a:p>
        </p:txBody>
      </p:sp>
      <p:pic>
        <p:nvPicPr>
          <p:cNvPr id="1026" name="Picture 2" descr="LatinR · GitHub">
            <a:extLst>
              <a:ext uri="{FF2B5EF4-FFF2-40B4-BE49-F238E27FC236}">
                <a16:creationId xmlns:a16="http://schemas.microsoft.com/office/drawing/2014/main" id="{25039B93-B4B4-26C1-6D4F-916E0B02E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618" y="135580"/>
            <a:ext cx="1253693" cy="125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atinR · GitHub">
            <a:extLst>
              <a:ext uri="{FF2B5EF4-FFF2-40B4-BE49-F238E27FC236}">
                <a16:creationId xmlns:a16="http://schemas.microsoft.com/office/drawing/2014/main" id="{C382252E-C93D-0B5C-3504-F835C599A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618" y="135580"/>
            <a:ext cx="1253693" cy="125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0B977DD-AAC4-AB49-8CD0-EA35E983E9F2}"/>
              </a:ext>
            </a:extLst>
          </p:cNvPr>
          <p:cNvSpPr txBox="1"/>
          <p:nvPr/>
        </p:nvSpPr>
        <p:spPr>
          <a:xfrm>
            <a:off x="1275907" y="1293580"/>
            <a:ext cx="8825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000" b="1" dirty="0">
                <a:solidFill>
                  <a:schemeClr val="tx2"/>
                </a:solidFill>
              </a:rPr>
              <a:t>Las </a:t>
            </a:r>
            <a:r>
              <a:rPr lang="es-ES" sz="3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vacunas contra el COVID-19 durante el embarazo ¿son beneficiosas? ¿son riesgosas?</a:t>
            </a:r>
            <a:endParaRPr lang="en-AU" sz="3000" b="1" dirty="0">
              <a:solidFill>
                <a:schemeClr val="tx2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6FA6166-F765-B89C-E5B4-AA4974D9F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807" y="2900929"/>
            <a:ext cx="4300696" cy="286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1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atinR · GitHub">
            <a:extLst>
              <a:ext uri="{FF2B5EF4-FFF2-40B4-BE49-F238E27FC236}">
                <a16:creationId xmlns:a16="http://schemas.microsoft.com/office/drawing/2014/main" id="{C382252E-C93D-0B5C-3504-F835C599A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618" y="135580"/>
            <a:ext cx="1253693" cy="125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0B977DD-AAC4-AB49-8CD0-EA35E983E9F2}"/>
              </a:ext>
            </a:extLst>
          </p:cNvPr>
          <p:cNvSpPr txBox="1"/>
          <p:nvPr/>
        </p:nvSpPr>
        <p:spPr>
          <a:xfrm>
            <a:off x="1371599" y="300753"/>
            <a:ext cx="8825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000" b="1" dirty="0">
                <a:solidFill>
                  <a:schemeClr val="tx2"/>
                </a:solidFill>
              </a:rPr>
              <a:t>Las </a:t>
            </a:r>
            <a:r>
              <a:rPr lang="es-ES" sz="3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vacunas contra el COVID-19 durante el embarazo ¿son beneficiosas? ¿son riesgosas?</a:t>
            </a:r>
            <a:endParaRPr lang="en-AU" sz="3000" b="1" dirty="0">
              <a:solidFill>
                <a:schemeClr val="tx2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98B81A7-6CED-4A1B-ACEC-5402D9E54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44" y="2533151"/>
            <a:ext cx="3724927" cy="208595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C4A4F63-390E-1F5D-CC2F-A9823B804164}"/>
              </a:ext>
            </a:extLst>
          </p:cNvPr>
          <p:cNvSpPr txBox="1"/>
          <p:nvPr/>
        </p:nvSpPr>
        <p:spPr>
          <a:xfrm>
            <a:off x="1073444" y="4998120"/>
            <a:ext cx="3448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>
                <a:solidFill>
                  <a:schemeClr val="accent1"/>
                </a:solidFill>
              </a:rPr>
              <a:t>Búsqueda de información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9C377F-2695-8548-6E28-491FE5EA42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268" t="38889" r="9683" b="34599"/>
          <a:stretch/>
        </p:blipFill>
        <p:spPr>
          <a:xfrm>
            <a:off x="5676092" y="2247319"/>
            <a:ext cx="5332611" cy="13699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6644E3C-173E-8827-D942-C19533AAA2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593" t="22997" r="25611" b="41550"/>
          <a:stretch/>
        </p:blipFill>
        <p:spPr>
          <a:xfrm>
            <a:off x="5784111" y="4064651"/>
            <a:ext cx="4136066" cy="20218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022096E-BC3D-4447-7460-F9464279E9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27" t="36937" r="38343" b="25927"/>
          <a:stretch/>
        </p:blipFill>
        <p:spPr>
          <a:xfrm>
            <a:off x="8269517" y="3264818"/>
            <a:ext cx="3724926" cy="14139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6543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atinR · GitHub">
            <a:extLst>
              <a:ext uri="{FF2B5EF4-FFF2-40B4-BE49-F238E27FC236}">
                <a16:creationId xmlns:a16="http://schemas.microsoft.com/office/drawing/2014/main" id="{C382252E-C93D-0B5C-3504-F835C599A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618" y="135580"/>
            <a:ext cx="1253693" cy="125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C4A4F63-390E-1F5D-CC2F-A9823B804164}"/>
              </a:ext>
            </a:extLst>
          </p:cNvPr>
          <p:cNvSpPr txBox="1"/>
          <p:nvPr/>
        </p:nvSpPr>
        <p:spPr>
          <a:xfrm>
            <a:off x="524764" y="1924627"/>
            <a:ext cx="11064724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i="0" dirty="0">
                <a:solidFill>
                  <a:schemeClr val="tx2"/>
                </a:solidFill>
                <a:effectLst/>
                <a:ea typeface="Cambria" panose="02040503050406030204" pitchFamily="18" charset="0"/>
              </a:rPr>
              <a:t>estudio científico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i="0" dirty="0">
                <a:solidFill>
                  <a:schemeClr val="tx2"/>
                </a:solidFill>
                <a:effectLst/>
                <a:ea typeface="Cambria" panose="02040503050406030204" pitchFamily="18" charset="0"/>
              </a:rPr>
              <a:t>recopila</a:t>
            </a:r>
            <a:r>
              <a:rPr lang="es-MX" sz="2000" i="0" dirty="0">
                <a:solidFill>
                  <a:schemeClr val="tx2"/>
                </a:solidFill>
                <a:effectLst/>
                <a:ea typeface="Cambria" panose="02040503050406030204" pitchFamily="18" charset="0"/>
              </a:rPr>
              <a:t> información generada por </a:t>
            </a:r>
            <a:r>
              <a:rPr lang="es-MX" sz="2000" b="1" i="0" dirty="0">
                <a:solidFill>
                  <a:schemeClr val="tx2"/>
                </a:solidFill>
                <a:effectLst/>
                <a:ea typeface="Cambria" panose="02040503050406030204" pitchFamily="18" charset="0"/>
              </a:rPr>
              <a:t>investigaciones</a:t>
            </a:r>
            <a:r>
              <a:rPr lang="es-MX" sz="2000" i="0" dirty="0">
                <a:solidFill>
                  <a:schemeClr val="tx2"/>
                </a:solidFill>
                <a:effectLst/>
                <a:ea typeface="Cambria" panose="02040503050406030204" pitchFamily="18" charset="0"/>
              </a:rPr>
              <a:t> sobre un tema determinado.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2"/>
                </a:solidFill>
                <a:ea typeface="Cambria" panose="02040503050406030204" pitchFamily="18" charset="0"/>
              </a:rPr>
              <a:t>u</a:t>
            </a:r>
            <a:r>
              <a:rPr lang="es-MX" sz="2000" i="0" dirty="0">
                <a:solidFill>
                  <a:schemeClr val="tx2"/>
                </a:solidFill>
                <a:effectLst/>
                <a:ea typeface="Cambria" panose="02040503050406030204" pitchFamily="18" charset="0"/>
              </a:rPr>
              <a:t>tiliza </a:t>
            </a:r>
            <a:r>
              <a:rPr lang="es-MX" sz="2000" b="1" i="0" dirty="0">
                <a:solidFill>
                  <a:schemeClr val="tx2"/>
                </a:solidFill>
                <a:effectLst/>
                <a:ea typeface="Cambria" panose="02040503050406030204" pitchFamily="18" charset="0"/>
              </a:rPr>
              <a:t>métodos</a:t>
            </a:r>
            <a:r>
              <a:rPr lang="es-MX" sz="2000" i="0" dirty="0">
                <a:solidFill>
                  <a:schemeClr val="tx2"/>
                </a:solidFill>
                <a:effectLst/>
                <a:ea typeface="Cambria" panose="02040503050406030204" pitchFamily="18" charset="0"/>
              </a:rPr>
              <a:t> </a:t>
            </a:r>
            <a:r>
              <a:rPr lang="es-MX" sz="2000" b="1" i="0" dirty="0">
                <a:solidFill>
                  <a:schemeClr val="tx2"/>
                </a:solidFill>
                <a:effectLst/>
                <a:ea typeface="Cambria" panose="02040503050406030204" pitchFamily="18" charset="0"/>
              </a:rPr>
              <a:t>sistemáticos</a:t>
            </a:r>
            <a:r>
              <a:rPr lang="es-MX" sz="2000" i="0" dirty="0">
                <a:solidFill>
                  <a:schemeClr val="tx2"/>
                </a:solidFill>
                <a:effectLst/>
                <a:ea typeface="Cambria" panose="02040503050406030204" pitchFamily="18" charset="0"/>
              </a:rPr>
              <a:t> y </a:t>
            </a:r>
            <a:r>
              <a:rPr lang="es-MX" sz="2000" b="1" i="0" dirty="0">
                <a:solidFill>
                  <a:schemeClr val="tx2"/>
                </a:solidFill>
                <a:effectLst/>
                <a:ea typeface="Cambria" panose="02040503050406030204" pitchFamily="18" charset="0"/>
              </a:rPr>
              <a:t>explícitos</a:t>
            </a:r>
            <a:r>
              <a:rPr lang="es-MX" sz="2000" i="0" dirty="0">
                <a:solidFill>
                  <a:schemeClr val="tx2"/>
                </a:solidFill>
                <a:effectLst/>
                <a:ea typeface="Cambria" panose="02040503050406030204" pitchFamily="18" charset="0"/>
              </a:rPr>
              <a:t> para identificar, seleccionar y evaluar de forma </a:t>
            </a:r>
            <a:r>
              <a:rPr lang="es-MX" sz="2000" b="1" i="0" dirty="0">
                <a:solidFill>
                  <a:schemeClr val="tx2"/>
                </a:solidFill>
                <a:effectLst/>
                <a:ea typeface="Cambria" panose="02040503050406030204" pitchFamily="18" charset="0"/>
              </a:rPr>
              <a:t>crítica</a:t>
            </a:r>
            <a:r>
              <a:rPr lang="es-MX" sz="2000" i="0" dirty="0">
                <a:solidFill>
                  <a:schemeClr val="tx2"/>
                </a:solidFill>
                <a:effectLst/>
                <a:ea typeface="Cambria" panose="02040503050406030204" pitchFamily="18" charset="0"/>
              </a:rPr>
              <a:t> todas las investigaciones relevantes.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“Viva” </a:t>
            </a:r>
            <a:r>
              <a:rPr lang="es-ES" sz="2000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s-E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cuando es </a:t>
            </a:r>
            <a:r>
              <a:rPr lang="es-ES" sz="2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actualizada</a:t>
            </a:r>
            <a:r>
              <a:rPr lang="es-E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con una cierta frecuencia, incorporando nueva evidencia a medida que esta se hace disponible</a:t>
            </a:r>
            <a:endParaRPr lang="es-MX" sz="2000" i="0" dirty="0">
              <a:solidFill>
                <a:schemeClr val="tx2"/>
              </a:solidFill>
              <a:effectLst/>
              <a:ea typeface="Cambria" panose="020405030504060302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54D94AB-9E9C-99A0-FA97-519E5A8AAE63}"/>
              </a:ext>
            </a:extLst>
          </p:cNvPr>
          <p:cNvSpPr txBox="1"/>
          <p:nvPr/>
        </p:nvSpPr>
        <p:spPr>
          <a:xfrm>
            <a:off x="450336" y="5547952"/>
            <a:ext cx="609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chemeClr val="tx2"/>
                </a:solidFill>
                <a:ea typeface="Cambria" panose="02040503050406030204" pitchFamily="18" charset="0"/>
              </a:rPr>
              <a:t>combina los resultados usando métodos estadísticos</a:t>
            </a:r>
            <a:endParaRPr lang="es-AR" sz="2000" b="1" dirty="0">
              <a:solidFill>
                <a:schemeClr val="tx2"/>
              </a:solidFill>
              <a:ea typeface="Cambria" panose="02040503050406030204" pitchFamily="18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F5CB677-4151-223A-962B-12BF7B62743D}"/>
              </a:ext>
            </a:extLst>
          </p:cNvPr>
          <p:cNvSpPr/>
          <p:nvPr/>
        </p:nvSpPr>
        <p:spPr>
          <a:xfrm>
            <a:off x="524764" y="1408398"/>
            <a:ext cx="2792594" cy="5576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chemeClr val="tx2"/>
                </a:solidFill>
              </a:rPr>
              <a:t>Revisión sistemática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7E68AA2-D71D-3575-06E3-CC9EEFF3434E}"/>
              </a:ext>
            </a:extLst>
          </p:cNvPr>
          <p:cNvSpPr/>
          <p:nvPr/>
        </p:nvSpPr>
        <p:spPr>
          <a:xfrm>
            <a:off x="524764" y="4864762"/>
            <a:ext cx="2792594" cy="5576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chemeClr val="tx2"/>
                </a:solidFill>
              </a:rPr>
              <a:t>Meta análisis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814B4E3-6CED-1418-09AD-C0D47CC67F08}"/>
              </a:ext>
            </a:extLst>
          </p:cNvPr>
          <p:cNvSpPr txBox="1"/>
          <p:nvPr/>
        </p:nvSpPr>
        <p:spPr>
          <a:xfrm>
            <a:off x="1371599" y="300753"/>
            <a:ext cx="8825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000" b="1" dirty="0">
                <a:solidFill>
                  <a:schemeClr val="tx2"/>
                </a:solidFill>
              </a:rPr>
              <a:t>Las </a:t>
            </a:r>
            <a:r>
              <a:rPr lang="es-ES" sz="3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vacunas contra el COVID-19 durante el embarazo ¿son beneficiosas? ¿son riesgosas?</a:t>
            </a:r>
            <a:endParaRPr lang="en-AU" sz="3000" b="1" dirty="0">
              <a:solidFill>
                <a:schemeClr val="tx2"/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7CE3A16-393D-C57B-A88E-E9136B0AD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09" t="43607" r="12093" b="24723"/>
          <a:stretch/>
        </p:blipFill>
        <p:spPr>
          <a:xfrm>
            <a:off x="6549036" y="4459762"/>
            <a:ext cx="5422275" cy="1591422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888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AE09E99-E69C-C0B4-30D9-7BEF3825E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238" y="1143206"/>
            <a:ext cx="5061098" cy="5061098"/>
          </a:xfrm>
          <a:prstGeom prst="rect">
            <a:avLst/>
          </a:prstGeom>
        </p:spPr>
      </p:pic>
      <p:pic>
        <p:nvPicPr>
          <p:cNvPr id="5" name="Picture 2" descr="LatinR · GitHub">
            <a:extLst>
              <a:ext uri="{FF2B5EF4-FFF2-40B4-BE49-F238E27FC236}">
                <a16:creationId xmlns:a16="http://schemas.microsoft.com/office/drawing/2014/main" id="{C382252E-C93D-0B5C-3504-F835C599A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618" y="135580"/>
            <a:ext cx="1253693" cy="125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814B4E3-6CED-1418-09AD-C0D47CC67F08}"/>
              </a:ext>
            </a:extLst>
          </p:cNvPr>
          <p:cNvSpPr txBox="1"/>
          <p:nvPr/>
        </p:nvSpPr>
        <p:spPr>
          <a:xfrm>
            <a:off x="1371599" y="300753"/>
            <a:ext cx="8825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000" b="1" dirty="0">
                <a:solidFill>
                  <a:schemeClr val="tx2"/>
                </a:solidFill>
              </a:rPr>
              <a:t>Las </a:t>
            </a:r>
            <a:r>
              <a:rPr lang="es-ES" sz="3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vacunas contra el COVID-19 durante el embarazo ¿son beneficiosas? ¿son riesgosas?</a:t>
            </a:r>
            <a:endParaRPr lang="en-AU" sz="3000" b="1" dirty="0">
              <a:solidFill>
                <a:schemeClr val="tx2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A5D559E-EC65-37C1-6FB2-2397910A82AC}"/>
              </a:ext>
            </a:extLst>
          </p:cNvPr>
          <p:cNvSpPr txBox="1"/>
          <p:nvPr/>
        </p:nvSpPr>
        <p:spPr>
          <a:xfrm>
            <a:off x="2735224" y="5910916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4"/>
              </a:rPr>
              <a:t>https://www.safeinpregnancy.org/proportional-meta-analyses/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446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app original">
            <a:extLst>
              <a:ext uri="{FF2B5EF4-FFF2-40B4-BE49-F238E27FC236}">
                <a16:creationId xmlns:a16="http://schemas.microsoft.com/office/drawing/2014/main" id="{5A415C8D-C23E-CB42-603A-EA201082A4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9BCFAC4-7B70-479A-04CC-953750D75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879" y="1210339"/>
            <a:ext cx="5055781" cy="5055781"/>
          </a:xfrm>
          <a:prstGeom prst="rect">
            <a:avLst/>
          </a:prstGeom>
        </p:spPr>
      </p:pic>
      <p:pic>
        <p:nvPicPr>
          <p:cNvPr id="9" name="Picture 2" descr="LatinR · GitHub">
            <a:extLst>
              <a:ext uri="{FF2B5EF4-FFF2-40B4-BE49-F238E27FC236}">
                <a16:creationId xmlns:a16="http://schemas.microsoft.com/office/drawing/2014/main" id="{71A90FCF-8588-94AC-2859-8BD0911EB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618" y="135580"/>
            <a:ext cx="1253693" cy="125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3E6F5C0-D90D-93E8-DDEF-386D21331C76}"/>
              </a:ext>
            </a:extLst>
          </p:cNvPr>
          <p:cNvSpPr txBox="1"/>
          <p:nvPr/>
        </p:nvSpPr>
        <p:spPr>
          <a:xfrm>
            <a:off x="1371599" y="300753"/>
            <a:ext cx="8825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000" b="1" dirty="0">
                <a:solidFill>
                  <a:schemeClr val="tx2"/>
                </a:solidFill>
              </a:rPr>
              <a:t>Las </a:t>
            </a:r>
            <a:r>
              <a:rPr lang="es-ES" sz="3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vacunas contra el COVID-19 durante el embarazo ¿son beneficiosas? ¿son riesgosas?</a:t>
            </a:r>
            <a:endParaRPr lang="en-AU" sz="3000" b="1" dirty="0">
              <a:solidFill>
                <a:schemeClr val="tx2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F3440B6-FCA9-A5BB-8D30-F89438817977}"/>
              </a:ext>
            </a:extLst>
          </p:cNvPr>
          <p:cNvSpPr txBox="1"/>
          <p:nvPr/>
        </p:nvSpPr>
        <p:spPr>
          <a:xfrm>
            <a:off x="3418367" y="5896788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4"/>
              </a:rPr>
              <a:t>https://www.safeinpregnancy.org/meta-analysis/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027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7" name="Picture 3" descr="D:\Joan\Laburo\iecs\caratulas\fond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42"/>
          <a:stretch/>
        </p:blipFill>
        <p:spPr bwMode="auto">
          <a:xfrm>
            <a:off x="0" y="14990"/>
            <a:ext cx="12191999" cy="684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D:\Joan\Laburo\iecs\caratulas\logoblanc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967" y="5407692"/>
            <a:ext cx="2775556" cy="13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310774"/>
      </p:ext>
    </p:extLst>
  </p:cSld>
  <p:clrMapOvr>
    <a:masterClrMapping/>
  </p:clrMapOvr>
</p:sld>
</file>

<file path=ppt/theme/theme1.xml><?xml version="1.0" encoding="utf-8"?>
<a:theme xmlns:a="http://schemas.openxmlformats.org/drawingml/2006/main" name="IECSTemplateChic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186</Words>
  <Application>Microsoft Office PowerPoint</Application>
  <PresentationFormat>Panorámica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Candara</vt:lpstr>
      <vt:lpstr>IECSTemplateChico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Noelia Castellana</dc:creator>
  <cp:lastModifiedBy>NOELIA CASTELLANA</cp:lastModifiedBy>
  <cp:revision>11</cp:revision>
  <dcterms:modified xsi:type="dcterms:W3CDTF">2023-10-18T19:57:19Z</dcterms:modified>
</cp:coreProperties>
</file>