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904" autoAdjust="0"/>
  </p:normalViewPr>
  <p:slideViewPr>
    <p:cSldViewPr snapToGrid="0">
      <p:cViewPr>
        <p:scale>
          <a:sx n="70" d="100"/>
          <a:sy n="70" d="100"/>
        </p:scale>
        <p:origin x="774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BC7D-AD79-46D0-98AF-840C0C397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B90A-5BAF-428F-860F-35E8FAD34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AB33-D871-46BB-ABF4-62E4789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33B7-C716-49B4-8FB0-A6830F9E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340D-6B85-4EE8-9229-3FAE7B3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B97F-A100-43AF-B3AB-F0FDC6D9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16153-CA23-4261-A5CB-F6D189E65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C2FC-5972-4703-8D70-F2E8ED3D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0AD3-A3DF-4A49-8990-83D9BA1A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6C08-9067-445F-80AE-41A6ACA3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D55D-9EF1-4290-B563-0D2A05775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B130E-2516-45EC-9A74-F8247F20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BC9C-0084-4823-826E-F0D36668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178D-E40B-4EE5-9DEF-18E49B92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C45B-BE82-490B-8314-574006F6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F29F-7B59-40FC-86AC-EB3574E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A206-C741-4CF8-8B07-4FF41998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51DF-9001-4FD9-BEDE-E2B9B295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CFB2-814E-4273-93EE-BB0C6848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1496-EC5C-4BC4-AB63-FC2A12DC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31A-58EC-422E-A29A-17F971BB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5114-BA37-49E2-B723-6726B791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7E86-B247-42A4-89A8-D62B6507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B3BA-0EC9-405B-87F5-700B1FFD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E36B-2B17-41DA-BE18-1F4EF41F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753-9BFE-4760-B194-4E7D4853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E343-215E-487E-9684-0CA3BF58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4168A-7E09-4630-8030-3A2B0783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E522-D264-4017-83B4-8BCEA460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A59F9-2A90-4BB2-B2D1-35F35265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74FC-6D8D-4E3F-B439-31FE9CA7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9231-D7DE-414E-9447-CA3A64F6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33A6-FD25-45B2-98C5-5F8452CC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91F9-6A54-48C8-A31E-19F76FBC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7AB22-EB9D-45AF-8FBA-EB765484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B47C3-A553-47E3-A9A8-EC0618AD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B0EC0-18A5-4144-A0B6-ABA22B46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F6DD8-F8FE-4377-B4C4-237786AD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11855-7EC7-459D-AEB7-9902D89B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07B0-0B37-4933-BAD0-D1EDD15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259D-F7E7-4851-B119-D9F0CB44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547A-6F58-48FC-92B5-D93F333F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E8FD-2BB1-4B2A-A965-5443ED6F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5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15B7B-E614-4744-A7C3-C34E7CF7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33351-7334-4FE9-88EC-276A32BC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03AE6-FC3F-4D80-A7DD-D5684C34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61FB-5BEB-47F0-AE17-AB46E51C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A1A0-5639-4918-B888-55D9BAC9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26B5-916F-499C-9376-49CDD7E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BDEA-D742-4DA0-AE3F-C2368373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8CC2-24A7-4225-A98D-DA885C6E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3053-E46E-4F51-A4F0-495C1C8A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4B43-1638-404F-9F42-81A01BD7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2B3C7-4DFA-4C80-BD2C-EBF9763B1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5A7F0-CF77-4C10-B366-B384009E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A2C1-ECF0-4E2A-ADB0-F6158B84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1428-6C0E-49E0-A762-05C44A4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43DB-32CD-4132-B369-60704AE5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1FAA0-3A79-4DAA-A0F0-EF1B63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B3DF-7EF9-4FC7-B915-8AF416F9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B1A3-F03A-4184-AB7F-BD35C189B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9784-C1F1-44DA-9F09-724630FC337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93E4-D8AA-40FF-956F-07331242E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B4FD-D652-4ADB-84C0-3C2D76196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1302-D969-45C7-B592-E64B31C5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58FC79D-2094-4E85-B24F-D2678EE6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683870"/>
            <a:ext cx="12192000" cy="7628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A6258-0E32-4ED7-A06A-4F6144950C14}"/>
              </a:ext>
            </a:extLst>
          </p:cNvPr>
          <p:cNvSpPr txBox="1"/>
          <p:nvPr/>
        </p:nvSpPr>
        <p:spPr>
          <a:xfrm>
            <a:off x="4468084" y="982228"/>
            <a:ext cx="32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  <a:latin typeface="Eras Bold ITC" panose="020B0907030504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2451-8314-47DD-971E-5D7B24CBD4E5}"/>
              </a:ext>
            </a:extLst>
          </p:cNvPr>
          <p:cNvSpPr txBox="1"/>
          <p:nvPr/>
        </p:nvSpPr>
        <p:spPr>
          <a:xfrm>
            <a:off x="3096483" y="1869812"/>
            <a:ext cx="599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Name :- Latish Rajendra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Suryawanshi</a:t>
            </a:r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CB24F-7D8D-4F77-A9B2-F016FC02D9E9}"/>
              </a:ext>
            </a:extLst>
          </p:cNvPr>
          <p:cNvSpPr/>
          <p:nvPr/>
        </p:nvSpPr>
        <p:spPr>
          <a:xfrm>
            <a:off x="2420145" y="2628446"/>
            <a:ext cx="7351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Project Topic :- Book Recommendation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6A332-E537-4CAD-95BA-0C226B17B370}"/>
              </a:ext>
            </a:extLst>
          </p:cNvPr>
          <p:cNvSpPr/>
          <p:nvPr/>
        </p:nvSpPr>
        <p:spPr>
          <a:xfrm>
            <a:off x="3476686" y="3387080"/>
            <a:ext cx="542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Mentor :- Ashwini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Kakade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Madam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26AE8-BE05-468C-9CDF-A2C2D3AF2AEA}"/>
              </a:ext>
            </a:extLst>
          </p:cNvPr>
          <p:cNvSpPr/>
          <p:nvPr/>
        </p:nvSpPr>
        <p:spPr>
          <a:xfrm>
            <a:off x="4918425" y="4145714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Batch :- ML 09</a:t>
            </a:r>
          </a:p>
        </p:txBody>
      </p:sp>
    </p:spTree>
    <p:extLst>
      <p:ext uri="{BB962C8B-B14F-4D97-AF65-F5344CB8AC3E}">
        <p14:creationId xmlns:p14="http://schemas.microsoft.com/office/powerpoint/2010/main" val="301535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E2676B-DFA9-45C1-A660-323A1E814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724814"/>
            <a:ext cx="12192000" cy="7628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A6258-0E32-4ED7-A06A-4F6144950C14}"/>
              </a:ext>
            </a:extLst>
          </p:cNvPr>
          <p:cNvSpPr txBox="1"/>
          <p:nvPr/>
        </p:nvSpPr>
        <p:spPr>
          <a:xfrm>
            <a:off x="386685" y="109182"/>
            <a:ext cx="470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>
                <a:solidFill>
                  <a:srgbClr val="FF0000"/>
                </a:solidFill>
                <a:latin typeface="Eras Bold ITC" panose="020B0907030504020204" pitchFamily="34" charset="0"/>
              </a:rPr>
              <a:t>PROJECT CONTENTS</a:t>
            </a: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2D64A-5975-4282-A5E0-40356ABE96C2}"/>
              </a:ext>
            </a:extLst>
          </p:cNvPr>
          <p:cNvSpPr txBox="1"/>
          <p:nvPr/>
        </p:nvSpPr>
        <p:spPr>
          <a:xfrm>
            <a:off x="386685" y="982176"/>
            <a:ext cx="68102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What is Book Recommendation System?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2.Real Life Applications?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3.Libraries?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4.Flow Chart?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5.Dataset Details?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6.Reference?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7.Conclusion?</a:t>
            </a:r>
          </a:p>
        </p:txBody>
      </p:sp>
    </p:spTree>
    <p:extLst>
      <p:ext uri="{BB962C8B-B14F-4D97-AF65-F5344CB8AC3E}">
        <p14:creationId xmlns:p14="http://schemas.microsoft.com/office/powerpoint/2010/main" val="265162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DE9A8C-BFF6-40D0-8182-A41EAAC6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656574"/>
            <a:ext cx="12192000" cy="7628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A6258-0E32-4ED7-A06A-4F6144950C14}"/>
              </a:ext>
            </a:extLst>
          </p:cNvPr>
          <p:cNvSpPr txBox="1"/>
          <p:nvPr/>
        </p:nvSpPr>
        <p:spPr>
          <a:xfrm>
            <a:off x="382699" y="305653"/>
            <a:ext cx="91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u="sng" dirty="0">
                <a:solidFill>
                  <a:srgbClr val="FFFF00"/>
                </a:solidFill>
                <a:latin typeface="Eras Bold ITC" panose="020B0907030504020204" pitchFamily="34" charset="0"/>
              </a:rPr>
              <a:t>WHAT IS BOOK RECOMMENDATION SYSTEM</a:t>
            </a:r>
            <a:r>
              <a:rPr lang="en-US" sz="2800" dirty="0">
                <a:solidFill>
                  <a:srgbClr val="FFFF00"/>
                </a:solidFill>
                <a:latin typeface="Eras Bold ITC" panose="020B0907030504020204" pitchFamily="34" charset="0"/>
              </a:rPr>
              <a:t>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594A6-E1E5-45DA-BF4B-A8FE3CF60C5D}"/>
              </a:ext>
            </a:extLst>
          </p:cNvPr>
          <p:cNvSpPr txBox="1"/>
          <p:nvPr/>
        </p:nvSpPr>
        <p:spPr>
          <a:xfrm>
            <a:off x="382699" y="972235"/>
            <a:ext cx="11426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A book recommendation system is a type of recommendation system where we have to recommend similar books to the reader based on his interest. We can say that a recommendation system is a tool designed to predict/filter the items as per the user’s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behaviour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.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37D314D1-52A5-43E5-9149-8ECDD3ED84D5}"/>
              </a:ext>
            </a:extLst>
          </p:cNvPr>
          <p:cNvSpPr/>
          <p:nvPr/>
        </p:nvSpPr>
        <p:spPr>
          <a:xfrm>
            <a:off x="4369558" y="3013401"/>
            <a:ext cx="3452884" cy="260540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23BEA6-1A09-4624-8F25-D2F4643C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52" y="3583885"/>
            <a:ext cx="1897281" cy="1464439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763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49636D-6414-4277-88C0-43B7AE98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724814"/>
            <a:ext cx="12192000" cy="76287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CE8D29-3B17-4FCF-8538-996C9F7E3745}"/>
              </a:ext>
            </a:extLst>
          </p:cNvPr>
          <p:cNvSpPr/>
          <p:nvPr/>
        </p:nvSpPr>
        <p:spPr>
          <a:xfrm>
            <a:off x="375996" y="133789"/>
            <a:ext cx="5618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Eras Bold ITC" panose="020B0907030504020204" pitchFamily="34" charset="0"/>
              </a:rPr>
              <a:t>REAL LIFE APPLICATIONS</a:t>
            </a: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:-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4812585-084C-44F7-AC86-23EAE0C80318}"/>
              </a:ext>
            </a:extLst>
          </p:cNvPr>
          <p:cNvSpPr/>
          <p:nvPr/>
        </p:nvSpPr>
        <p:spPr>
          <a:xfrm>
            <a:off x="1784507" y="1110112"/>
            <a:ext cx="8420669" cy="3589361"/>
          </a:xfrm>
          <a:prstGeom prst="round2DiagRect">
            <a:avLst/>
          </a:prstGeom>
          <a:solidFill>
            <a:schemeClr val="bg1"/>
          </a:solidFill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3E9F2-84F4-472A-887A-CA1206C19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t="29104" r="420" b="25323"/>
          <a:stretch/>
        </p:blipFill>
        <p:spPr>
          <a:xfrm>
            <a:off x="2427058" y="1515612"/>
            <a:ext cx="1972102" cy="1897317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perspectiveFron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60639-1801-4668-9BA8-818E606F03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7" b="26916"/>
          <a:stretch/>
        </p:blipFill>
        <p:spPr>
          <a:xfrm>
            <a:off x="5030352" y="1537072"/>
            <a:ext cx="2108579" cy="189795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Fron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0FFCC1-9AD6-44E0-BA79-3FE978E0DB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3" b="26965"/>
          <a:stretch/>
        </p:blipFill>
        <p:spPr>
          <a:xfrm>
            <a:off x="7684390" y="1568604"/>
            <a:ext cx="1972102" cy="189731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Front"/>
            <a:lightRig rig="threePt" dir="t"/>
          </a:scene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91487-4836-41BD-90F0-B7A6E8EF5909}"/>
              </a:ext>
            </a:extLst>
          </p:cNvPr>
          <p:cNvSpPr txBox="1"/>
          <p:nvPr/>
        </p:nvSpPr>
        <p:spPr>
          <a:xfrm>
            <a:off x="1859539" y="3465922"/>
            <a:ext cx="310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Eras Bold ITC" panose="020B0907030504020204" pitchFamily="34" charset="0"/>
              </a:rPr>
              <a:t>Google Play Books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5A915-8780-4A78-8BAA-35A53B1CDDD5}"/>
              </a:ext>
            </a:extLst>
          </p:cNvPr>
          <p:cNvSpPr/>
          <p:nvPr/>
        </p:nvSpPr>
        <p:spPr>
          <a:xfrm>
            <a:off x="4966679" y="3469334"/>
            <a:ext cx="2180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Eras Bold ITC" panose="020B0907030504020204" pitchFamily="34" charset="0"/>
              </a:rPr>
              <a:t>Amazon Kindle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8C140-4369-49C5-A755-49208550980C}"/>
              </a:ext>
            </a:extLst>
          </p:cNvPr>
          <p:cNvSpPr/>
          <p:nvPr/>
        </p:nvSpPr>
        <p:spPr>
          <a:xfrm>
            <a:off x="8010723" y="3469334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Eras Bold ITC" panose="020B0907030504020204" pitchFamily="34" charset="0"/>
              </a:rPr>
              <a:t>Wattpad</a:t>
            </a:r>
          </a:p>
        </p:txBody>
      </p:sp>
    </p:spTree>
    <p:extLst>
      <p:ext uri="{BB962C8B-B14F-4D97-AF65-F5344CB8AC3E}">
        <p14:creationId xmlns:p14="http://schemas.microsoft.com/office/powerpoint/2010/main" val="3817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1D9D78-5E72-4046-8446-28DFF04DE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6952"/>
            <a:ext cx="12192000" cy="7964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0FACC-46F4-4531-B991-A350885965E9}"/>
              </a:ext>
            </a:extLst>
          </p:cNvPr>
          <p:cNvSpPr/>
          <p:nvPr/>
        </p:nvSpPr>
        <p:spPr>
          <a:xfrm>
            <a:off x="261101" y="95534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00"/>
                </a:solidFill>
                <a:latin typeface="Eras Bold ITC" panose="020B0907030504020204" pitchFamily="34" charset="0"/>
              </a:rPr>
              <a:t> </a:t>
            </a:r>
            <a:r>
              <a:rPr lang="en-US" sz="2800" u="sng" dirty="0">
                <a:solidFill>
                  <a:srgbClr val="FFFF00"/>
                </a:solidFill>
                <a:latin typeface="Eras Bold ITC" panose="020B0907030504020204" pitchFamily="34" charset="0"/>
              </a:rPr>
              <a:t>LIBRARIES</a:t>
            </a:r>
            <a:r>
              <a:rPr lang="en-US" sz="2800" dirty="0">
                <a:solidFill>
                  <a:srgbClr val="FFFF00"/>
                </a:solidFill>
                <a:latin typeface="Eras Bold ITC" panose="020B0907030504020204" pitchFamily="34" charset="0"/>
              </a:rPr>
              <a:t>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31B4D-E685-4CE6-BAE2-52DDD3EEAE40}"/>
              </a:ext>
            </a:extLst>
          </p:cNvPr>
          <p:cNvSpPr txBox="1"/>
          <p:nvPr/>
        </p:nvSpPr>
        <p:spPr>
          <a:xfrm>
            <a:off x="261101" y="851744"/>
            <a:ext cx="8910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import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numpy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as np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2) import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pandas as pd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3) from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sklearn.metrics.pariwise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import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cosine_similarity</a:t>
            </a:r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5A91136-390B-415A-9FC6-B328EB81F7C1}"/>
              </a:ext>
            </a:extLst>
          </p:cNvPr>
          <p:cNvSpPr/>
          <p:nvPr/>
        </p:nvSpPr>
        <p:spPr>
          <a:xfrm>
            <a:off x="4369558" y="3013401"/>
            <a:ext cx="3452884" cy="260540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CC237-2EB4-4224-BE2F-EDAE15EF7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5"/>
          <a:stretch/>
        </p:blipFill>
        <p:spPr>
          <a:xfrm>
            <a:off x="5152156" y="3355682"/>
            <a:ext cx="1887687" cy="1920846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117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5196D0-AE3B-4B85-872A-4ABA11B3E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724814"/>
            <a:ext cx="12192000" cy="7628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0FACC-46F4-4531-B991-A350885965E9}"/>
              </a:ext>
            </a:extLst>
          </p:cNvPr>
          <p:cNvSpPr/>
          <p:nvPr/>
        </p:nvSpPr>
        <p:spPr>
          <a:xfrm>
            <a:off x="151919" y="40943"/>
            <a:ext cx="341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Eras Bold ITC" panose="020B0907030504020204" pitchFamily="34" charset="0"/>
              </a:rPr>
              <a:t>FLOW CHART</a:t>
            </a: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D4674-0CCF-43D9-B1A2-DC9E8D83E5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4"/>
          <a:stretch/>
        </p:blipFill>
        <p:spPr>
          <a:xfrm>
            <a:off x="3563430" y="814237"/>
            <a:ext cx="3651017" cy="4550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123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4382C-DB95-4899-BB6F-3E1185D6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724814"/>
            <a:ext cx="12192000" cy="7628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C0FACC-46F4-4531-B991-A350885965E9}"/>
              </a:ext>
            </a:extLst>
          </p:cNvPr>
          <p:cNvSpPr/>
          <p:nvPr/>
        </p:nvSpPr>
        <p:spPr>
          <a:xfrm>
            <a:off x="261101" y="265663"/>
            <a:ext cx="695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00"/>
                </a:solidFill>
                <a:latin typeface="Eras Bold ITC" panose="020B0907030504020204" pitchFamily="34" charset="0"/>
              </a:rPr>
              <a:t> </a:t>
            </a:r>
            <a:r>
              <a:rPr lang="en-US" sz="2800" u="sng" dirty="0">
                <a:solidFill>
                  <a:srgbClr val="FFFF00"/>
                </a:solidFill>
                <a:latin typeface="Eras Bold ITC" panose="020B0907030504020204" pitchFamily="34" charset="0"/>
              </a:rPr>
              <a:t>DATASET DETAILS &amp; REFERENCE</a:t>
            </a:r>
            <a:r>
              <a:rPr lang="en-US" sz="2800" dirty="0">
                <a:solidFill>
                  <a:srgbClr val="FFFF00"/>
                </a:solidFill>
                <a:latin typeface="Eras Bold ITC" panose="020B0907030504020204" pitchFamily="34" charset="0"/>
              </a:rPr>
              <a:t> 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5B7EE-43D3-4435-88A1-02D649AA96E9}"/>
              </a:ext>
            </a:extLst>
          </p:cNvPr>
          <p:cNvSpPr txBox="1"/>
          <p:nvPr/>
        </p:nvSpPr>
        <p:spPr>
          <a:xfrm>
            <a:off x="261101" y="1116362"/>
            <a:ext cx="11455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In my book recommendation system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am using three data sets this data sets available on </a:t>
            </a:r>
            <a:r>
              <a:rPr lang="en-US" sz="2400" u="sng" dirty="0">
                <a:solidFill>
                  <a:srgbClr val="00B0F0"/>
                </a:solidFill>
                <a:highlight>
                  <a:srgbClr val="000000"/>
                </a:highlight>
                <a:latin typeface="Eras Bold ITC" panose="020B0907030504020204" pitchFamily="34" charset="0"/>
              </a:rPr>
              <a:t>Kaggle.com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. 1.books.csv 2.users.csv 3.ratings.csv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2B35B-9830-43BD-9A5E-C4D10555891A}"/>
              </a:ext>
            </a:extLst>
          </p:cNvPr>
          <p:cNvSpPr/>
          <p:nvPr/>
        </p:nvSpPr>
        <p:spPr>
          <a:xfrm>
            <a:off x="261101" y="2274838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  <a:latin typeface="Eras Bold ITC" panose="020B0907030504020204" pitchFamily="34" charset="0"/>
              </a:rPr>
              <a:t>books.csv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:- Book-Title, Book-Author, Year-Of-Publication, Publisher, ISBN are the attribute are contain in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highlight>
                  <a:srgbClr val="0000FF"/>
                </a:highlight>
                <a:latin typeface="Eras Bold ITC" panose="020B0907030504020204" pitchFamily="34" charset="0"/>
              </a:rPr>
              <a:t>users.csv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:- User-ID, Location, Age are the attribute are contain in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highlight>
                  <a:srgbClr val="008000"/>
                </a:highlight>
                <a:latin typeface="Eras Bold ITC" panose="020B0907030504020204" pitchFamily="34" charset="0"/>
              </a:rPr>
              <a:t>ratings.csv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:- User-ID, ISBN, Book-Rating are the attribute are contain in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92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974704-E318-4D34-BB03-EEE160AD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-724814"/>
            <a:ext cx="12192000" cy="76287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B0264F-AF84-40CB-9D81-864306895B8E}"/>
              </a:ext>
            </a:extLst>
          </p:cNvPr>
          <p:cNvSpPr/>
          <p:nvPr/>
        </p:nvSpPr>
        <p:spPr>
          <a:xfrm>
            <a:off x="295807" y="102537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Eras Bold ITC" panose="020B0907030504020204" pitchFamily="34" charset="0"/>
              </a:rPr>
              <a:t>CONCLUSION</a:t>
            </a:r>
            <a:r>
              <a:rPr lang="en-US" sz="2800" dirty="0">
                <a:solidFill>
                  <a:srgbClr val="FF0000"/>
                </a:solidFill>
                <a:latin typeface="Eras Bold ITC" panose="020B0907030504020204" pitchFamily="34" charset="0"/>
              </a:rPr>
              <a:t> :-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9EAAB-E9CC-4075-9704-11D1E1E3B8BD}"/>
              </a:ext>
            </a:extLst>
          </p:cNvPr>
          <p:cNvSpPr txBox="1"/>
          <p:nvPr/>
        </p:nvSpPr>
        <p:spPr>
          <a:xfrm>
            <a:off x="787015" y="810170"/>
            <a:ext cx="106179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In conclusion, creating a book recommendation system with machine learning </a:t>
            </a:r>
            <a:r>
              <a:rPr lang="en-US" sz="2400" dirty="0" err="1">
                <a:solidFill>
                  <a:schemeClr val="bg1"/>
                </a:solidFill>
                <a:latin typeface="Eras Bold ITC" panose="020B0907030504020204" pitchFamily="34" charset="0"/>
              </a:rPr>
              <a:t>imporves</a:t>
            </a: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 user experience. It offers personalized book suggestions based on individual preferences.</a:t>
            </a:r>
          </a:p>
          <a:p>
            <a:endParaRPr 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The recommendation system analyses the past preferences of the user concerned, and then it uses this information to try to find similar books.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9F990-C950-423C-B0A5-8A636F35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14" y="3429000"/>
            <a:ext cx="4178972" cy="2954655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656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301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Eras Bold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2023-09-10T04:19:41Z</dcterms:created>
  <dcterms:modified xsi:type="dcterms:W3CDTF">2023-09-10T09:04:04Z</dcterms:modified>
</cp:coreProperties>
</file>