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7" r:id="rId6"/>
    <p:sldId id="268" r:id="rId7"/>
    <p:sldId id="269" r:id="rId8"/>
    <p:sldId id="270" r:id="rId9"/>
    <p:sldId id="271" r:id="rId10"/>
    <p:sldId id="259" r:id="rId11"/>
    <p:sldId id="260" r:id="rId12"/>
    <p:sldId id="261"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7B13B-D176-446B-B84F-7655F9EAFB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ADDE7C-6579-4D36-B50A-2C10A730A6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D1C893-5E47-42B7-92C5-B181FCC4A50D}"/>
              </a:ext>
            </a:extLst>
          </p:cNvPr>
          <p:cNvSpPr>
            <a:spLocks noGrp="1"/>
          </p:cNvSpPr>
          <p:nvPr>
            <p:ph type="dt" sz="half" idx="10"/>
          </p:nvPr>
        </p:nvSpPr>
        <p:spPr/>
        <p:txBody>
          <a:bodyPr/>
          <a:lstStyle/>
          <a:p>
            <a:fld id="{DF4BC1FB-8CC1-4EA0-B686-7FB5941D2CDA}" type="datetimeFigureOut">
              <a:rPr lang="en-US" smtClean="0"/>
              <a:t>5/1/2021</a:t>
            </a:fld>
            <a:endParaRPr lang="en-US"/>
          </a:p>
        </p:txBody>
      </p:sp>
      <p:sp>
        <p:nvSpPr>
          <p:cNvPr id="5" name="Footer Placeholder 4">
            <a:extLst>
              <a:ext uri="{FF2B5EF4-FFF2-40B4-BE49-F238E27FC236}">
                <a16:creationId xmlns:a16="http://schemas.microsoft.com/office/drawing/2014/main" id="{2E02CE9C-1388-4E1A-9CC6-DF3CB22FA2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E5C79-A02E-4591-8548-9D296463EC7B}"/>
              </a:ext>
            </a:extLst>
          </p:cNvPr>
          <p:cNvSpPr>
            <a:spLocks noGrp="1"/>
          </p:cNvSpPr>
          <p:nvPr>
            <p:ph type="sldNum" sz="quarter" idx="12"/>
          </p:nvPr>
        </p:nvSpPr>
        <p:spPr/>
        <p:txBody>
          <a:bodyPr/>
          <a:lstStyle/>
          <a:p>
            <a:fld id="{100F20AC-13C4-4883-826D-9B3F5FC4E533}" type="slidenum">
              <a:rPr lang="en-US" smtClean="0"/>
              <a:t>‹#›</a:t>
            </a:fld>
            <a:endParaRPr lang="en-US"/>
          </a:p>
        </p:txBody>
      </p:sp>
    </p:spTree>
    <p:extLst>
      <p:ext uri="{BB962C8B-B14F-4D97-AF65-F5344CB8AC3E}">
        <p14:creationId xmlns:p14="http://schemas.microsoft.com/office/powerpoint/2010/main" val="3434435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DB7C6-93A1-48CE-93DF-F3EEE6060F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B3CA63-8F27-4927-9D91-D5D1636EE3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B6FE17-804C-4ADF-BE81-9CF20C5F1681}"/>
              </a:ext>
            </a:extLst>
          </p:cNvPr>
          <p:cNvSpPr>
            <a:spLocks noGrp="1"/>
          </p:cNvSpPr>
          <p:nvPr>
            <p:ph type="dt" sz="half" idx="10"/>
          </p:nvPr>
        </p:nvSpPr>
        <p:spPr/>
        <p:txBody>
          <a:bodyPr/>
          <a:lstStyle/>
          <a:p>
            <a:fld id="{DF4BC1FB-8CC1-4EA0-B686-7FB5941D2CDA}" type="datetimeFigureOut">
              <a:rPr lang="en-US" smtClean="0"/>
              <a:t>5/1/2021</a:t>
            </a:fld>
            <a:endParaRPr lang="en-US"/>
          </a:p>
        </p:txBody>
      </p:sp>
      <p:sp>
        <p:nvSpPr>
          <p:cNvPr id="5" name="Footer Placeholder 4">
            <a:extLst>
              <a:ext uri="{FF2B5EF4-FFF2-40B4-BE49-F238E27FC236}">
                <a16:creationId xmlns:a16="http://schemas.microsoft.com/office/drawing/2014/main" id="{C6BD6DCB-13A4-4B20-9ED3-EF24459A9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AA1F4A-8C6C-4AF0-BD63-1CF7DC18D922}"/>
              </a:ext>
            </a:extLst>
          </p:cNvPr>
          <p:cNvSpPr>
            <a:spLocks noGrp="1"/>
          </p:cNvSpPr>
          <p:nvPr>
            <p:ph type="sldNum" sz="quarter" idx="12"/>
          </p:nvPr>
        </p:nvSpPr>
        <p:spPr/>
        <p:txBody>
          <a:bodyPr/>
          <a:lstStyle/>
          <a:p>
            <a:fld id="{100F20AC-13C4-4883-826D-9B3F5FC4E533}" type="slidenum">
              <a:rPr lang="en-US" smtClean="0"/>
              <a:t>‹#›</a:t>
            </a:fld>
            <a:endParaRPr lang="en-US"/>
          </a:p>
        </p:txBody>
      </p:sp>
    </p:spTree>
    <p:extLst>
      <p:ext uri="{BB962C8B-B14F-4D97-AF65-F5344CB8AC3E}">
        <p14:creationId xmlns:p14="http://schemas.microsoft.com/office/powerpoint/2010/main" val="41433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A56AFF-84D5-4A46-B1F2-842D988E0A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EAD0D7-8127-45AF-A14B-1C3373BAEF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0838D8-3462-4214-B513-5EB4EAE4DB18}"/>
              </a:ext>
            </a:extLst>
          </p:cNvPr>
          <p:cNvSpPr>
            <a:spLocks noGrp="1"/>
          </p:cNvSpPr>
          <p:nvPr>
            <p:ph type="dt" sz="half" idx="10"/>
          </p:nvPr>
        </p:nvSpPr>
        <p:spPr/>
        <p:txBody>
          <a:bodyPr/>
          <a:lstStyle/>
          <a:p>
            <a:fld id="{DF4BC1FB-8CC1-4EA0-B686-7FB5941D2CDA}" type="datetimeFigureOut">
              <a:rPr lang="en-US" smtClean="0"/>
              <a:t>5/1/2021</a:t>
            </a:fld>
            <a:endParaRPr lang="en-US"/>
          </a:p>
        </p:txBody>
      </p:sp>
      <p:sp>
        <p:nvSpPr>
          <p:cNvPr id="5" name="Footer Placeholder 4">
            <a:extLst>
              <a:ext uri="{FF2B5EF4-FFF2-40B4-BE49-F238E27FC236}">
                <a16:creationId xmlns:a16="http://schemas.microsoft.com/office/drawing/2014/main" id="{E1D65605-78B3-4BBC-A3D3-1FF9E5DC8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94BBA6-A356-44CC-BC85-372F52D0AD72}"/>
              </a:ext>
            </a:extLst>
          </p:cNvPr>
          <p:cNvSpPr>
            <a:spLocks noGrp="1"/>
          </p:cNvSpPr>
          <p:nvPr>
            <p:ph type="sldNum" sz="quarter" idx="12"/>
          </p:nvPr>
        </p:nvSpPr>
        <p:spPr/>
        <p:txBody>
          <a:bodyPr/>
          <a:lstStyle/>
          <a:p>
            <a:fld id="{100F20AC-13C4-4883-826D-9B3F5FC4E533}" type="slidenum">
              <a:rPr lang="en-US" smtClean="0"/>
              <a:t>‹#›</a:t>
            </a:fld>
            <a:endParaRPr lang="en-US"/>
          </a:p>
        </p:txBody>
      </p:sp>
    </p:spTree>
    <p:extLst>
      <p:ext uri="{BB962C8B-B14F-4D97-AF65-F5344CB8AC3E}">
        <p14:creationId xmlns:p14="http://schemas.microsoft.com/office/powerpoint/2010/main" val="1984933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FF288-A265-4A54-9D78-B6B8BEC14F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BC54AF-45A1-424E-A7E2-01940C497A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900CE3-3459-40D8-B5B2-A3C457D0489D}"/>
              </a:ext>
            </a:extLst>
          </p:cNvPr>
          <p:cNvSpPr>
            <a:spLocks noGrp="1"/>
          </p:cNvSpPr>
          <p:nvPr>
            <p:ph type="dt" sz="half" idx="10"/>
          </p:nvPr>
        </p:nvSpPr>
        <p:spPr/>
        <p:txBody>
          <a:bodyPr/>
          <a:lstStyle/>
          <a:p>
            <a:fld id="{DF4BC1FB-8CC1-4EA0-B686-7FB5941D2CDA}" type="datetimeFigureOut">
              <a:rPr lang="en-US" smtClean="0"/>
              <a:t>5/1/2021</a:t>
            </a:fld>
            <a:endParaRPr lang="en-US"/>
          </a:p>
        </p:txBody>
      </p:sp>
      <p:sp>
        <p:nvSpPr>
          <p:cNvPr id="5" name="Footer Placeholder 4">
            <a:extLst>
              <a:ext uri="{FF2B5EF4-FFF2-40B4-BE49-F238E27FC236}">
                <a16:creationId xmlns:a16="http://schemas.microsoft.com/office/drawing/2014/main" id="{580DCD18-37D5-45D6-A10C-F4D481E1FB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A68D33-6EFF-4A30-963E-2E1EABD9A234}"/>
              </a:ext>
            </a:extLst>
          </p:cNvPr>
          <p:cNvSpPr>
            <a:spLocks noGrp="1"/>
          </p:cNvSpPr>
          <p:nvPr>
            <p:ph type="sldNum" sz="quarter" idx="12"/>
          </p:nvPr>
        </p:nvSpPr>
        <p:spPr/>
        <p:txBody>
          <a:bodyPr/>
          <a:lstStyle/>
          <a:p>
            <a:fld id="{100F20AC-13C4-4883-826D-9B3F5FC4E533}" type="slidenum">
              <a:rPr lang="en-US" smtClean="0"/>
              <a:t>‹#›</a:t>
            </a:fld>
            <a:endParaRPr lang="en-US"/>
          </a:p>
        </p:txBody>
      </p:sp>
    </p:spTree>
    <p:extLst>
      <p:ext uri="{BB962C8B-B14F-4D97-AF65-F5344CB8AC3E}">
        <p14:creationId xmlns:p14="http://schemas.microsoft.com/office/powerpoint/2010/main" val="1371926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85110-0727-467C-B0E6-DF2A3D6D5B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03D107-24EE-4FFB-9A24-C6E4601FBE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057B65-9551-4BA8-9F17-51B8193102C7}"/>
              </a:ext>
            </a:extLst>
          </p:cNvPr>
          <p:cNvSpPr>
            <a:spLocks noGrp="1"/>
          </p:cNvSpPr>
          <p:nvPr>
            <p:ph type="dt" sz="half" idx="10"/>
          </p:nvPr>
        </p:nvSpPr>
        <p:spPr/>
        <p:txBody>
          <a:bodyPr/>
          <a:lstStyle/>
          <a:p>
            <a:fld id="{DF4BC1FB-8CC1-4EA0-B686-7FB5941D2CDA}" type="datetimeFigureOut">
              <a:rPr lang="en-US" smtClean="0"/>
              <a:t>5/1/2021</a:t>
            </a:fld>
            <a:endParaRPr lang="en-US"/>
          </a:p>
        </p:txBody>
      </p:sp>
      <p:sp>
        <p:nvSpPr>
          <p:cNvPr id="5" name="Footer Placeholder 4">
            <a:extLst>
              <a:ext uri="{FF2B5EF4-FFF2-40B4-BE49-F238E27FC236}">
                <a16:creationId xmlns:a16="http://schemas.microsoft.com/office/drawing/2014/main" id="{99281BCF-5D45-4D7B-980D-11D0E2E7AD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5E03C2-260C-40CF-A975-CE2AE5D0AA44}"/>
              </a:ext>
            </a:extLst>
          </p:cNvPr>
          <p:cNvSpPr>
            <a:spLocks noGrp="1"/>
          </p:cNvSpPr>
          <p:nvPr>
            <p:ph type="sldNum" sz="quarter" idx="12"/>
          </p:nvPr>
        </p:nvSpPr>
        <p:spPr/>
        <p:txBody>
          <a:bodyPr/>
          <a:lstStyle/>
          <a:p>
            <a:fld id="{100F20AC-13C4-4883-826D-9B3F5FC4E533}" type="slidenum">
              <a:rPr lang="en-US" smtClean="0"/>
              <a:t>‹#›</a:t>
            </a:fld>
            <a:endParaRPr lang="en-US"/>
          </a:p>
        </p:txBody>
      </p:sp>
    </p:spTree>
    <p:extLst>
      <p:ext uri="{BB962C8B-B14F-4D97-AF65-F5344CB8AC3E}">
        <p14:creationId xmlns:p14="http://schemas.microsoft.com/office/powerpoint/2010/main" val="3892333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2C100-444F-474C-A9C7-2B9565636B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2CAF25-4BB0-4877-A4B3-98E6E0A9CA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9EDF2C-3CCB-44F0-89D2-1B2270FDDB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79A54B-F7A0-4CD9-B881-FD7E484A0F4D}"/>
              </a:ext>
            </a:extLst>
          </p:cNvPr>
          <p:cNvSpPr>
            <a:spLocks noGrp="1"/>
          </p:cNvSpPr>
          <p:nvPr>
            <p:ph type="dt" sz="half" idx="10"/>
          </p:nvPr>
        </p:nvSpPr>
        <p:spPr/>
        <p:txBody>
          <a:bodyPr/>
          <a:lstStyle/>
          <a:p>
            <a:fld id="{DF4BC1FB-8CC1-4EA0-B686-7FB5941D2CDA}" type="datetimeFigureOut">
              <a:rPr lang="en-US" smtClean="0"/>
              <a:t>5/1/2021</a:t>
            </a:fld>
            <a:endParaRPr lang="en-US"/>
          </a:p>
        </p:txBody>
      </p:sp>
      <p:sp>
        <p:nvSpPr>
          <p:cNvPr id="6" name="Footer Placeholder 5">
            <a:extLst>
              <a:ext uri="{FF2B5EF4-FFF2-40B4-BE49-F238E27FC236}">
                <a16:creationId xmlns:a16="http://schemas.microsoft.com/office/drawing/2014/main" id="{186915C9-A528-4C88-8D9D-C992800E79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0932FD-CBA6-4273-BEA8-1EB369EEC43B}"/>
              </a:ext>
            </a:extLst>
          </p:cNvPr>
          <p:cNvSpPr>
            <a:spLocks noGrp="1"/>
          </p:cNvSpPr>
          <p:nvPr>
            <p:ph type="sldNum" sz="quarter" idx="12"/>
          </p:nvPr>
        </p:nvSpPr>
        <p:spPr/>
        <p:txBody>
          <a:bodyPr/>
          <a:lstStyle/>
          <a:p>
            <a:fld id="{100F20AC-13C4-4883-826D-9B3F5FC4E533}" type="slidenum">
              <a:rPr lang="en-US" smtClean="0"/>
              <a:t>‹#›</a:t>
            </a:fld>
            <a:endParaRPr lang="en-US"/>
          </a:p>
        </p:txBody>
      </p:sp>
    </p:spTree>
    <p:extLst>
      <p:ext uri="{BB962C8B-B14F-4D97-AF65-F5344CB8AC3E}">
        <p14:creationId xmlns:p14="http://schemas.microsoft.com/office/powerpoint/2010/main" val="3196538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89FA-6E94-41F6-9ECA-AD59681A5F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21873B-36F4-47B4-95C4-CA799F6C8C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1442AF-FDDA-4117-AB59-5E67958C15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F3AE28-F7A2-4E24-90F4-7F1CB51753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BE2F15-E312-4C73-828C-A1589BCE64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10A9C6-E0E5-4031-A74F-16264956300B}"/>
              </a:ext>
            </a:extLst>
          </p:cNvPr>
          <p:cNvSpPr>
            <a:spLocks noGrp="1"/>
          </p:cNvSpPr>
          <p:nvPr>
            <p:ph type="dt" sz="half" idx="10"/>
          </p:nvPr>
        </p:nvSpPr>
        <p:spPr/>
        <p:txBody>
          <a:bodyPr/>
          <a:lstStyle/>
          <a:p>
            <a:fld id="{DF4BC1FB-8CC1-4EA0-B686-7FB5941D2CDA}" type="datetimeFigureOut">
              <a:rPr lang="en-US" smtClean="0"/>
              <a:t>5/1/2021</a:t>
            </a:fld>
            <a:endParaRPr lang="en-US"/>
          </a:p>
        </p:txBody>
      </p:sp>
      <p:sp>
        <p:nvSpPr>
          <p:cNvPr id="8" name="Footer Placeholder 7">
            <a:extLst>
              <a:ext uri="{FF2B5EF4-FFF2-40B4-BE49-F238E27FC236}">
                <a16:creationId xmlns:a16="http://schemas.microsoft.com/office/drawing/2014/main" id="{2477863D-2193-4FF6-919F-D8712A31EE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C56C61-29E1-4A0A-9372-BB062073FE7C}"/>
              </a:ext>
            </a:extLst>
          </p:cNvPr>
          <p:cNvSpPr>
            <a:spLocks noGrp="1"/>
          </p:cNvSpPr>
          <p:nvPr>
            <p:ph type="sldNum" sz="quarter" idx="12"/>
          </p:nvPr>
        </p:nvSpPr>
        <p:spPr/>
        <p:txBody>
          <a:bodyPr/>
          <a:lstStyle/>
          <a:p>
            <a:fld id="{100F20AC-13C4-4883-826D-9B3F5FC4E533}" type="slidenum">
              <a:rPr lang="en-US" smtClean="0"/>
              <a:t>‹#›</a:t>
            </a:fld>
            <a:endParaRPr lang="en-US"/>
          </a:p>
        </p:txBody>
      </p:sp>
    </p:spTree>
    <p:extLst>
      <p:ext uri="{BB962C8B-B14F-4D97-AF65-F5344CB8AC3E}">
        <p14:creationId xmlns:p14="http://schemas.microsoft.com/office/powerpoint/2010/main" val="289630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6F180-44B2-470F-9543-A94BAFE9A4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F96149-7A39-4E3A-BD5F-557772D684C7}"/>
              </a:ext>
            </a:extLst>
          </p:cNvPr>
          <p:cNvSpPr>
            <a:spLocks noGrp="1"/>
          </p:cNvSpPr>
          <p:nvPr>
            <p:ph type="dt" sz="half" idx="10"/>
          </p:nvPr>
        </p:nvSpPr>
        <p:spPr/>
        <p:txBody>
          <a:bodyPr/>
          <a:lstStyle/>
          <a:p>
            <a:fld id="{DF4BC1FB-8CC1-4EA0-B686-7FB5941D2CDA}" type="datetimeFigureOut">
              <a:rPr lang="en-US" smtClean="0"/>
              <a:t>5/1/2021</a:t>
            </a:fld>
            <a:endParaRPr lang="en-US"/>
          </a:p>
        </p:txBody>
      </p:sp>
      <p:sp>
        <p:nvSpPr>
          <p:cNvPr id="4" name="Footer Placeholder 3">
            <a:extLst>
              <a:ext uri="{FF2B5EF4-FFF2-40B4-BE49-F238E27FC236}">
                <a16:creationId xmlns:a16="http://schemas.microsoft.com/office/drawing/2014/main" id="{44BF2C13-0758-495D-BCAA-CFA914816A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C8771C-FD16-424F-B7BC-D272AD129838}"/>
              </a:ext>
            </a:extLst>
          </p:cNvPr>
          <p:cNvSpPr>
            <a:spLocks noGrp="1"/>
          </p:cNvSpPr>
          <p:nvPr>
            <p:ph type="sldNum" sz="quarter" idx="12"/>
          </p:nvPr>
        </p:nvSpPr>
        <p:spPr/>
        <p:txBody>
          <a:bodyPr/>
          <a:lstStyle/>
          <a:p>
            <a:fld id="{100F20AC-13C4-4883-826D-9B3F5FC4E533}" type="slidenum">
              <a:rPr lang="en-US" smtClean="0"/>
              <a:t>‹#›</a:t>
            </a:fld>
            <a:endParaRPr lang="en-US"/>
          </a:p>
        </p:txBody>
      </p:sp>
    </p:spTree>
    <p:extLst>
      <p:ext uri="{BB962C8B-B14F-4D97-AF65-F5344CB8AC3E}">
        <p14:creationId xmlns:p14="http://schemas.microsoft.com/office/powerpoint/2010/main" val="1076524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7CFFA6-991F-43E9-9D8A-95D8D96BF8F8}"/>
              </a:ext>
            </a:extLst>
          </p:cNvPr>
          <p:cNvSpPr>
            <a:spLocks noGrp="1"/>
          </p:cNvSpPr>
          <p:nvPr>
            <p:ph type="dt" sz="half" idx="10"/>
          </p:nvPr>
        </p:nvSpPr>
        <p:spPr/>
        <p:txBody>
          <a:bodyPr/>
          <a:lstStyle/>
          <a:p>
            <a:fld id="{DF4BC1FB-8CC1-4EA0-B686-7FB5941D2CDA}" type="datetimeFigureOut">
              <a:rPr lang="en-US" smtClean="0"/>
              <a:t>5/1/2021</a:t>
            </a:fld>
            <a:endParaRPr lang="en-US"/>
          </a:p>
        </p:txBody>
      </p:sp>
      <p:sp>
        <p:nvSpPr>
          <p:cNvPr id="3" name="Footer Placeholder 2">
            <a:extLst>
              <a:ext uri="{FF2B5EF4-FFF2-40B4-BE49-F238E27FC236}">
                <a16:creationId xmlns:a16="http://schemas.microsoft.com/office/drawing/2014/main" id="{61343746-1A22-4CBA-8D92-A342F18D37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1AB3F0-E792-4660-963A-0BF6990141EB}"/>
              </a:ext>
            </a:extLst>
          </p:cNvPr>
          <p:cNvSpPr>
            <a:spLocks noGrp="1"/>
          </p:cNvSpPr>
          <p:nvPr>
            <p:ph type="sldNum" sz="quarter" idx="12"/>
          </p:nvPr>
        </p:nvSpPr>
        <p:spPr/>
        <p:txBody>
          <a:bodyPr/>
          <a:lstStyle/>
          <a:p>
            <a:fld id="{100F20AC-13C4-4883-826D-9B3F5FC4E533}" type="slidenum">
              <a:rPr lang="en-US" smtClean="0"/>
              <a:t>‹#›</a:t>
            </a:fld>
            <a:endParaRPr lang="en-US"/>
          </a:p>
        </p:txBody>
      </p:sp>
    </p:spTree>
    <p:extLst>
      <p:ext uri="{BB962C8B-B14F-4D97-AF65-F5344CB8AC3E}">
        <p14:creationId xmlns:p14="http://schemas.microsoft.com/office/powerpoint/2010/main" val="2936802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17370-990B-426D-BCFD-305EE776F4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E42A73-1461-4F9D-B33A-FB5B8A84CC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6AA5D3-C976-4B39-8D39-7168D3578E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5AB8E9-68A0-4445-9D86-94950858CB2A}"/>
              </a:ext>
            </a:extLst>
          </p:cNvPr>
          <p:cNvSpPr>
            <a:spLocks noGrp="1"/>
          </p:cNvSpPr>
          <p:nvPr>
            <p:ph type="dt" sz="half" idx="10"/>
          </p:nvPr>
        </p:nvSpPr>
        <p:spPr/>
        <p:txBody>
          <a:bodyPr/>
          <a:lstStyle/>
          <a:p>
            <a:fld id="{DF4BC1FB-8CC1-4EA0-B686-7FB5941D2CDA}" type="datetimeFigureOut">
              <a:rPr lang="en-US" smtClean="0"/>
              <a:t>5/1/2021</a:t>
            </a:fld>
            <a:endParaRPr lang="en-US"/>
          </a:p>
        </p:txBody>
      </p:sp>
      <p:sp>
        <p:nvSpPr>
          <p:cNvPr id="6" name="Footer Placeholder 5">
            <a:extLst>
              <a:ext uri="{FF2B5EF4-FFF2-40B4-BE49-F238E27FC236}">
                <a16:creationId xmlns:a16="http://schemas.microsoft.com/office/drawing/2014/main" id="{8DAD0740-293E-462A-80B5-D2E6F74284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C5D389-A1B1-42F0-A6AE-4E2618BDF928}"/>
              </a:ext>
            </a:extLst>
          </p:cNvPr>
          <p:cNvSpPr>
            <a:spLocks noGrp="1"/>
          </p:cNvSpPr>
          <p:nvPr>
            <p:ph type="sldNum" sz="quarter" idx="12"/>
          </p:nvPr>
        </p:nvSpPr>
        <p:spPr/>
        <p:txBody>
          <a:bodyPr/>
          <a:lstStyle/>
          <a:p>
            <a:fld id="{100F20AC-13C4-4883-826D-9B3F5FC4E533}" type="slidenum">
              <a:rPr lang="en-US" smtClean="0"/>
              <a:t>‹#›</a:t>
            </a:fld>
            <a:endParaRPr lang="en-US"/>
          </a:p>
        </p:txBody>
      </p:sp>
    </p:spTree>
    <p:extLst>
      <p:ext uri="{BB962C8B-B14F-4D97-AF65-F5344CB8AC3E}">
        <p14:creationId xmlns:p14="http://schemas.microsoft.com/office/powerpoint/2010/main" val="894771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8C6AC-C896-47DB-9083-40928B9D5D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F565FE-4376-4408-AE06-DB03497985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E9468B-B899-4ACF-B592-A1771475EF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C5244B-D0A2-45CA-BA40-8CD93514D46F}"/>
              </a:ext>
            </a:extLst>
          </p:cNvPr>
          <p:cNvSpPr>
            <a:spLocks noGrp="1"/>
          </p:cNvSpPr>
          <p:nvPr>
            <p:ph type="dt" sz="half" idx="10"/>
          </p:nvPr>
        </p:nvSpPr>
        <p:spPr/>
        <p:txBody>
          <a:bodyPr/>
          <a:lstStyle/>
          <a:p>
            <a:fld id="{DF4BC1FB-8CC1-4EA0-B686-7FB5941D2CDA}" type="datetimeFigureOut">
              <a:rPr lang="en-US" smtClean="0"/>
              <a:t>5/1/2021</a:t>
            </a:fld>
            <a:endParaRPr lang="en-US"/>
          </a:p>
        </p:txBody>
      </p:sp>
      <p:sp>
        <p:nvSpPr>
          <p:cNvPr id="6" name="Footer Placeholder 5">
            <a:extLst>
              <a:ext uri="{FF2B5EF4-FFF2-40B4-BE49-F238E27FC236}">
                <a16:creationId xmlns:a16="http://schemas.microsoft.com/office/drawing/2014/main" id="{3235F5ED-E3D5-4AFA-81B2-2D2800ED4D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CE7D29-FE4C-4433-AFD8-89D0A731AA2F}"/>
              </a:ext>
            </a:extLst>
          </p:cNvPr>
          <p:cNvSpPr>
            <a:spLocks noGrp="1"/>
          </p:cNvSpPr>
          <p:nvPr>
            <p:ph type="sldNum" sz="quarter" idx="12"/>
          </p:nvPr>
        </p:nvSpPr>
        <p:spPr/>
        <p:txBody>
          <a:bodyPr/>
          <a:lstStyle/>
          <a:p>
            <a:fld id="{100F20AC-13C4-4883-826D-9B3F5FC4E533}" type="slidenum">
              <a:rPr lang="en-US" smtClean="0"/>
              <a:t>‹#›</a:t>
            </a:fld>
            <a:endParaRPr lang="en-US"/>
          </a:p>
        </p:txBody>
      </p:sp>
    </p:spTree>
    <p:extLst>
      <p:ext uri="{BB962C8B-B14F-4D97-AF65-F5344CB8AC3E}">
        <p14:creationId xmlns:p14="http://schemas.microsoft.com/office/powerpoint/2010/main" val="555220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39D869-3B47-4E8F-AC88-C3C0E87AB0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D99238-09AF-4EC1-9DBE-6F5E93E522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F571DC-D53C-41FA-8958-8CC9C0581D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4BC1FB-8CC1-4EA0-B686-7FB5941D2CDA}" type="datetimeFigureOut">
              <a:rPr lang="en-US" smtClean="0"/>
              <a:t>5/1/2021</a:t>
            </a:fld>
            <a:endParaRPr lang="en-US"/>
          </a:p>
        </p:txBody>
      </p:sp>
      <p:sp>
        <p:nvSpPr>
          <p:cNvPr id="5" name="Footer Placeholder 4">
            <a:extLst>
              <a:ext uri="{FF2B5EF4-FFF2-40B4-BE49-F238E27FC236}">
                <a16:creationId xmlns:a16="http://schemas.microsoft.com/office/drawing/2014/main" id="{31E6489F-782B-4D9F-AE4E-3261C4ED46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E79EC7-2B83-472B-B4DE-8A89AD515F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0F20AC-13C4-4883-826D-9B3F5FC4E533}" type="slidenum">
              <a:rPr lang="en-US" smtClean="0"/>
              <a:t>‹#›</a:t>
            </a:fld>
            <a:endParaRPr lang="en-US"/>
          </a:p>
        </p:txBody>
      </p:sp>
    </p:spTree>
    <p:extLst>
      <p:ext uri="{BB962C8B-B14F-4D97-AF65-F5344CB8AC3E}">
        <p14:creationId xmlns:p14="http://schemas.microsoft.com/office/powerpoint/2010/main" val="31898383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CD370-F54A-4D45-BB01-EE6C26D14914}"/>
              </a:ext>
            </a:extLst>
          </p:cNvPr>
          <p:cNvSpPr>
            <a:spLocks noGrp="1"/>
          </p:cNvSpPr>
          <p:nvPr>
            <p:ph type="ctrTitle"/>
          </p:nvPr>
        </p:nvSpPr>
        <p:spPr/>
        <p:txBody>
          <a:bodyPr>
            <a:normAutofit/>
          </a:bodyPr>
          <a:lstStyle/>
          <a:p>
            <a:r>
              <a:rPr lang="en-US" sz="10800" b="1" dirty="0"/>
              <a:t>THE BOTLER</a:t>
            </a:r>
          </a:p>
        </p:txBody>
      </p:sp>
      <p:sp>
        <p:nvSpPr>
          <p:cNvPr id="3" name="Subtitle 2">
            <a:extLst>
              <a:ext uri="{FF2B5EF4-FFF2-40B4-BE49-F238E27FC236}">
                <a16:creationId xmlns:a16="http://schemas.microsoft.com/office/drawing/2014/main" id="{349610FF-C758-4806-AA44-EBDE05CF5BA1}"/>
              </a:ext>
            </a:extLst>
          </p:cNvPr>
          <p:cNvSpPr>
            <a:spLocks noGrp="1"/>
          </p:cNvSpPr>
          <p:nvPr>
            <p:ph type="subTitle" idx="1"/>
          </p:nvPr>
        </p:nvSpPr>
        <p:spPr>
          <a:xfrm>
            <a:off x="1524000" y="3602038"/>
            <a:ext cx="9144000" cy="2133600"/>
          </a:xfrm>
        </p:spPr>
        <p:txBody>
          <a:bodyPr>
            <a:normAutofit lnSpcReduction="10000"/>
          </a:bodyPr>
          <a:lstStyle/>
          <a:p>
            <a:r>
              <a:rPr lang="en-US" sz="3200" i="1" dirty="0"/>
              <a:t>The Prime Meridians</a:t>
            </a:r>
          </a:p>
          <a:p>
            <a:r>
              <a:rPr lang="en-US" sz="3200" i="1" dirty="0"/>
              <a:t>[Lat, </a:t>
            </a:r>
            <a:r>
              <a:rPr lang="en-US" sz="3200" i="1" dirty="0" err="1"/>
              <a:t>Kimmi</a:t>
            </a:r>
            <a:r>
              <a:rPr lang="en-US" sz="3200" i="1" dirty="0"/>
              <a:t>, Kelly, Rene, Dominic]</a:t>
            </a:r>
          </a:p>
          <a:p>
            <a:r>
              <a:rPr lang="en-US" sz="3200" i="1" dirty="0"/>
              <a:t>CPS 298 – Winter 2021</a:t>
            </a:r>
          </a:p>
          <a:p>
            <a:r>
              <a:rPr lang="en-US" sz="3200" i="1" dirty="0"/>
              <a:t>05-03-2021</a:t>
            </a:r>
          </a:p>
        </p:txBody>
      </p:sp>
      <p:pic>
        <p:nvPicPr>
          <p:cNvPr id="5" name="Picture 4">
            <a:extLst>
              <a:ext uri="{FF2B5EF4-FFF2-40B4-BE49-F238E27FC236}">
                <a16:creationId xmlns:a16="http://schemas.microsoft.com/office/drawing/2014/main" id="{382D1A1D-3C5A-4B7C-B466-52090F1E01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0" y="1"/>
            <a:ext cx="1524000" cy="1524000"/>
          </a:xfrm>
          <a:prstGeom prst="rect">
            <a:avLst/>
          </a:prstGeom>
        </p:spPr>
      </p:pic>
    </p:spTree>
    <p:extLst>
      <p:ext uri="{BB962C8B-B14F-4D97-AF65-F5344CB8AC3E}">
        <p14:creationId xmlns:p14="http://schemas.microsoft.com/office/powerpoint/2010/main" val="3110477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0FD9C-731E-4D6F-972B-A8CCEC4B883E}"/>
              </a:ext>
            </a:extLst>
          </p:cNvPr>
          <p:cNvSpPr>
            <a:spLocks noGrp="1"/>
          </p:cNvSpPr>
          <p:nvPr>
            <p:ph type="title"/>
          </p:nvPr>
        </p:nvSpPr>
        <p:spPr/>
        <p:txBody>
          <a:bodyPr>
            <a:normAutofit/>
          </a:bodyPr>
          <a:lstStyle/>
          <a:p>
            <a:pPr algn="ctr"/>
            <a:r>
              <a:rPr lang="en-US" sz="7200" i="1" dirty="0"/>
              <a:t>THE BOTLER DEMO</a:t>
            </a:r>
          </a:p>
        </p:txBody>
      </p:sp>
      <p:sp>
        <p:nvSpPr>
          <p:cNvPr id="3" name="Content Placeholder 2">
            <a:extLst>
              <a:ext uri="{FF2B5EF4-FFF2-40B4-BE49-F238E27FC236}">
                <a16:creationId xmlns:a16="http://schemas.microsoft.com/office/drawing/2014/main" id="{19170F86-A264-45B4-B553-66FF575DEBEF}"/>
              </a:ext>
            </a:extLst>
          </p:cNvPr>
          <p:cNvSpPr>
            <a:spLocks noGrp="1"/>
          </p:cNvSpPr>
          <p:nvPr>
            <p:ph idx="1"/>
          </p:nvPr>
        </p:nvSpPr>
        <p:spPr/>
        <p:txBody>
          <a:bodyPr>
            <a:normAutofit/>
          </a:bodyPr>
          <a:lstStyle/>
          <a:p>
            <a:r>
              <a:rPr lang="en-US" sz="4400" dirty="0">
                <a:solidFill>
                  <a:srgbClr val="7030A0"/>
                </a:solidFill>
              </a:rPr>
              <a:t>THIS WILL BE A VIDEO EDITED BY DOMINIC</a:t>
            </a:r>
          </a:p>
        </p:txBody>
      </p:sp>
      <p:pic>
        <p:nvPicPr>
          <p:cNvPr id="4" name="Picture 3">
            <a:extLst>
              <a:ext uri="{FF2B5EF4-FFF2-40B4-BE49-F238E27FC236}">
                <a16:creationId xmlns:a16="http://schemas.microsoft.com/office/drawing/2014/main" id="{FF69DBF0-5424-43E2-A7A5-EC6017CDC7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0" y="1"/>
            <a:ext cx="1524000" cy="1524000"/>
          </a:xfrm>
          <a:prstGeom prst="rect">
            <a:avLst/>
          </a:prstGeom>
        </p:spPr>
      </p:pic>
    </p:spTree>
    <p:extLst>
      <p:ext uri="{BB962C8B-B14F-4D97-AF65-F5344CB8AC3E}">
        <p14:creationId xmlns:p14="http://schemas.microsoft.com/office/powerpoint/2010/main" val="2375790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0FD9C-731E-4D6F-972B-A8CCEC4B883E}"/>
              </a:ext>
            </a:extLst>
          </p:cNvPr>
          <p:cNvSpPr>
            <a:spLocks noGrp="1"/>
          </p:cNvSpPr>
          <p:nvPr>
            <p:ph type="title"/>
          </p:nvPr>
        </p:nvSpPr>
        <p:spPr/>
        <p:txBody>
          <a:bodyPr>
            <a:normAutofit/>
          </a:bodyPr>
          <a:lstStyle/>
          <a:p>
            <a:pPr algn="ctr"/>
            <a:r>
              <a:rPr lang="en-US" sz="7200" i="1" dirty="0"/>
              <a:t>TECH</a:t>
            </a:r>
          </a:p>
        </p:txBody>
      </p:sp>
      <p:sp>
        <p:nvSpPr>
          <p:cNvPr id="3" name="Content Placeholder 2">
            <a:extLst>
              <a:ext uri="{FF2B5EF4-FFF2-40B4-BE49-F238E27FC236}">
                <a16:creationId xmlns:a16="http://schemas.microsoft.com/office/drawing/2014/main" id="{19170F86-A264-45B4-B553-66FF575DEBEF}"/>
              </a:ext>
            </a:extLst>
          </p:cNvPr>
          <p:cNvSpPr>
            <a:spLocks noGrp="1"/>
          </p:cNvSpPr>
          <p:nvPr>
            <p:ph idx="1"/>
          </p:nvPr>
        </p:nvSpPr>
        <p:spPr/>
        <p:txBody>
          <a:bodyPr/>
          <a:lstStyle/>
          <a:p>
            <a:r>
              <a:rPr lang="en-US" sz="3600" dirty="0"/>
              <a:t>Here are the technologies we used for this project:</a:t>
            </a:r>
          </a:p>
          <a:p>
            <a:pPr lvl="1"/>
            <a:r>
              <a:rPr lang="en-US" sz="3000" b="1" dirty="0">
                <a:solidFill>
                  <a:srgbClr val="0070C0"/>
                </a:solidFill>
              </a:rPr>
              <a:t>SHELL</a:t>
            </a:r>
            <a:r>
              <a:rPr lang="en-US" sz="3000" dirty="0"/>
              <a:t>: Ubuntu Server via </a:t>
            </a:r>
            <a:r>
              <a:rPr lang="en-US" sz="3000" dirty="0" err="1"/>
              <a:t>Vultr</a:t>
            </a:r>
            <a:endParaRPr lang="en-US" sz="3000" dirty="0"/>
          </a:p>
          <a:p>
            <a:pPr lvl="1"/>
            <a:r>
              <a:rPr lang="en-US" sz="3000" b="1" dirty="0">
                <a:solidFill>
                  <a:srgbClr val="0070C0"/>
                </a:solidFill>
              </a:rPr>
              <a:t>LANGUAGES</a:t>
            </a:r>
            <a:r>
              <a:rPr lang="en-US" sz="3000" dirty="0"/>
              <a:t>: HTML, CSS, JSON, JavaScript, MySQL, and PHP</a:t>
            </a:r>
          </a:p>
          <a:p>
            <a:pPr lvl="1"/>
            <a:r>
              <a:rPr lang="en-US" sz="3000" b="1" dirty="0">
                <a:solidFill>
                  <a:srgbClr val="0070C0"/>
                </a:solidFill>
              </a:rPr>
              <a:t>PACKAGES</a:t>
            </a:r>
            <a:r>
              <a:rPr lang="en-US" sz="3000" dirty="0"/>
              <a:t>: discord.js, node.js, NPM, and PM2</a:t>
            </a:r>
          </a:p>
          <a:p>
            <a:pPr lvl="1"/>
            <a:r>
              <a:rPr lang="en-US" sz="3000" b="1" dirty="0">
                <a:solidFill>
                  <a:srgbClr val="0070C0"/>
                </a:solidFill>
              </a:rPr>
              <a:t>PLATFORMS</a:t>
            </a:r>
            <a:r>
              <a:rPr lang="en-US" sz="3000" dirty="0"/>
              <a:t>: Discord</a:t>
            </a:r>
          </a:p>
        </p:txBody>
      </p:sp>
      <p:pic>
        <p:nvPicPr>
          <p:cNvPr id="4" name="Picture 3">
            <a:extLst>
              <a:ext uri="{FF2B5EF4-FFF2-40B4-BE49-F238E27FC236}">
                <a16:creationId xmlns:a16="http://schemas.microsoft.com/office/drawing/2014/main" id="{2F425FCD-82C1-40BB-A6A5-9CA66F0361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0" y="1"/>
            <a:ext cx="1524000" cy="1524000"/>
          </a:xfrm>
          <a:prstGeom prst="rect">
            <a:avLst/>
          </a:prstGeom>
        </p:spPr>
      </p:pic>
    </p:spTree>
    <p:extLst>
      <p:ext uri="{BB962C8B-B14F-4D97-AF65-F5344CB8AC3E}">
        <p14:creationId xmlns:p14="http://schemas.microsoft.com/office/powerpoint/2010/main" val="1622426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0FD9C-731E-4D6F-972B-A8CCEC4B883E}"/>
              </a:ext>
            </a:extLst>
          </p:cNvPr>
          <p:cNvSpPr>
            <a:spLocks noGrp="1"/>
          </p:cNvSpPr>
          <p:nvPr>
            <p:ph type="title"/>
          </p:nvPr>
        </p:nvSpPr>
        <p:spPr/>
        <p:txBody>
          <a:bodyPr>
            <a:normAutofit/>
          </a:bodyPr>
          <a:lstStyle/>
          <a:p>
            <a:pPr algn="ctr"/>
            <a:r>
              <a:rPr lang="en-US" sz="7200" i="1" dirty="0"/>
              <a:t>TEAM STRATEGY</a:t>
            </a:r>
            <a:endParaRPr lang="en-US" sz="7200" dirty="0"/>
          </a:p>
        </p:txBody>
      </p:sp>
      <p:sp>
        <p:nvSpPr>
          <p:cNvPr id="3" name="Content Placeholder 2">
            <a:extLst>
              <a:ext uri="{FF2B5EF4-FFF2-40B4-BE49-F238E27FC236}">
                <a16:creationId xmlns:a16="http://schemas.microsoft.com/office/drawing/2014/main" id="{19170F86-A264-45B4-B553-66FF575DEBEF}"/>
              </a:ext>
            </a:extLst>
          </p:cNvPr>
          <p:cNvSpPr>
            <a:spLocks noGrp="1"/>
          </p:cNvSpPr>
          <p:nvPr>
            <p:ph idx="1"/>
          </p:nvPr>
        </p:nvSpPr>
        <p:spPr>
          <a:xfrm>
            <a:off x="166396" y="1825625"/>
            <a:ext cx="11859208" cy="5032375"/>
          </a:xfrm>
        </p:spPr>
        <p:txBody>
          <a:bodyPr>
            <a:normAutofit lnSpcReduction="10000"/>
          </a:bodyPr>
          <a:lstStyle/>
          <a:p>
            <a:r>
              <a:rPr lang="en-US" dirty="0"/>
              <a:t>All team members had different roles.</a:t>
            </a:r>
          </a:p>
          <a:p>
            <a:r>
              <a:rPr lang="en-US" dirty="0"/>
              <a:t>Workloads were distributed mostly on a volunteer basis.</a:t>
            </a:r>
          </a:p>
          <a:p>
            <a:r>
              <a:rPr lang="en-US" sz="2800" b="1" dirty="0">
                <a:solidFill>
                  <a:srgbClr val="0070C0"/>
                </a:solidFill>
              </a:rPr>
              <a:t>WORKFLOW</a:t>
            </a:r>
            <a:r>
              <a:rPr lang="en-US" dirty="0"/>
              <a:t>: We collaborated every Monday to update our existing workload, identify new action items, and review existing tasks. During each week, we worked individually or together to work on or complete tasks.</a:t>
            </a:r>
          </a:p>
          <a:p>
            <a:r>
              <a:rPr lang="en-US" dirty="0"/>
              <a:t>Decisions were made primarily via discussion and vote.</a:t>
            </a:r>
          </a:p>
          <a:p>
            <a:r>
              <a:rPr lang="en-US" dirty="0"/>
              <a:t>We found that our understanding of functional and nonfunctional requirements, as well as our understanding and use of a Use Case Diagram, helped us immensely during the semester. Studying software development methods and architectural designs was very interesting, but we found these concepts weren't immediately useful for this project. We feel these concepts would be very useful for projects of a larger scope.</a:t>
            </a:r>
          </a:p>
        </p:txBody>
      </p:sp>
      <p:pic>
        <p:nvPicPr>
          <p:cNvPr id="4" name="Picture 3">
            <a:extLst>
              <a:ext uri="{FF2B5EF4-FFF2-40B4-BE49-F238E27FC236}">
                <a16:creationId xmlns:a16="http://schemas.microsoft.com/office/drawing/2014/main" id="{E56FA96D-0EAF-4BB3-8B75-885FC26674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0" y="1"/>
            <a:ext cx="1524000" cy="1524000"/>
          </a:xfrm>
          <a:prstGeom prst="rect">
            <a:avLst/>
          </a:prstGeom>
        </p:spPr>
      </p:pic>
    </p:spTree>
    <p:extLst>
      <p:ext uri="{BB962C8B-B14F-4D97-AF65-F5344CB8AC3E}">
        <p14:creationId xmlns:p14="http://schemas.microsoft.com/office/powerpoint/2010/main" val="776602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0FD9C-731E-4D6F-972B-A8CCEC4B883E}"/>
              </a:ext>
            </a:extLst>
          </p:cNvPr>
          <p:cNvSpPr>
            <a:spLocks noGrp="1"/>
          </p:cNvSpPr>
          <p:nvPr>
            <p:ph type="title"/>
          </p:nvPr>
        </p:nvSpPr>
        <p:spPr/>
        <p:txBody>
          <a:bodyPr>
            <a:normAutofit/>
          </a:bodyPr>
          <a:lstStyle/>
          <a:p>
            <a:pPr algn="ctr"/>
            <a:r>
              <a:rPr lang="en-US" sz="7200" i="1" dirty="0"/>
              <a:t>TEAM REFLECTION</a:t>
            </a:r>
          </a:p>
        </p:txBody>
      </p:sp>
      <p:sp>
        <p:nvSpPr>
          <p:cNvPr id="3" name="Content Placeholder 2">
            <a:extLst>
              <a:ext uri="{FF2B5EF4-FFF2-40B4-BE49-F238E27FC236}">
                <a16:creationId xmlns:a16="http://schemas.microsoft.com/office/drawing/2014/main" id="{19170F86-A264-45B4-B553-66FF575DEBEF}"/>
              </a:ext>
            </a:extLst>
          </p:cNvPr>
          <p:cNvSpPr>
            <a:spLocks noGrp="1"/>
          </p:cNvSpPr>
          <p:nvPr>
            <p:ph idx="1"/>
          </p:nvPr>
        </p:nvSpPr>
        <p:spPr/>
        <p:txBody>
          <a:bodyPr>
            <a:normAutofit fontScale="85000" lnSpcReduction="20000"/>
          </a:bodyPr>
          <a:lstStyle/>
          <a:p>
            <a:r>
              <a:rPr lang="en-US" dirty="0"/>
              <a:t>How were the team dynamics?</a:t>
            </a:r>
          </a:p>
          <a:p>
            <a:pPr lvl="1"/>
            <a:r>
              <a:rPr lang="en-US" dirty="0"/>
              <a:t>We were an organized group, not always the most rigidly or seriously structured, but with lots of time to break the ice and have fun, the environment made us more productive and collaborative. Lat suggested the idea of creating The </a:t>
            </a:r>
            <a:r>
              <a:rPr lang="en-US" dirty="0" err="1"/>
              <a:t>Botler</a:t>
            </a:r>
            <a:r>
              <a:rPr lang="en-US" dirty="0"/>
              <a:t>, which we all liked and enjoyed. </a:t>
            </a:r>
          </a:p>
          <a:p>
            <a:r>
              <a:rPr lang="en-US" dirty="0"/>
              <a:t>What worked well?</a:t>
            </a:r>
          </a:p>
          <a:p>
            <a:pPr lvl="1"/>
            <a:r>
              <a:rPr lang="en-US" dirty="0"/>
              <a:t>Fun environment, Lat’s soft deadlines, </a:t>
            </a:r>
            <a:r>
              <a:rPr lang="en-US" dirty="0" err="1"/>
              <a:t>Kimmi’s</a:t>
            </a:r>
            <a:r>
              <a:rPr lang="en-US" dirty="0"/>
              <a:t> flow chart and other visual aids, splitting The </a:t>
            </a:r>
            <a:r>
              <a:rPr lang="en-US" dirty="0" err="1"/>
              <a:t>Botler</a:t>
            </a:r>
            <a:r>
              <a:rPr lang="en-US" dirty="0"/>
              <a:t> into manageable, evenly distributed tasks; in general, we had great, professional communication.</a:t>
            </a:r>
          </a:p>
          <a:p>
            <a:r>
              <a:rPr lang="en-US" dirty="0"/>
              <a:t>What team problems did you encounter and how did you resolve them?</a:t>
            </a:r>
          </a:p>
          <a:p>
            <a:pPr lvl="1"/>
            <a:r>
              <a:rPr lang="en-US" dirty="0"/>
              <a:t>We experienced difficulty debugging individually; resolved errors via partner programming. </a:t>
            </a:r>
          </a:p>
          <a:p>
            <a:r>
              <a:rPr lang="en-US" dirty="0"/>
              <a:t>What were any lessons learned?</a:t>
            </a:r>
          </a:p>
          <a:p>
            <a:pPr lvl="1"/>
            <a:r>
              <a:rPr lang="en-US" dirty="0"/>
              <a:t>Google is a good friend; having a relaxed environment makes it easier to learn coding; picking up a new language to code something is easier than we realized; version control, in retrospect, is very important and makes the software development process so much more efficient; good leadership structure and energy makes the software development process efficient with momentum</a:t>
            </a:r>
          </a:p>
        </p:txBody>
      </p:sp>
      <p:pic>
        <p:nvPicPr>
          <p:cNvPr id="4" name="Picture 3">
            <a:extLst>
              <a:ext uri="{FF2B5EF4-FFF2-40B4-BE49-F238E27FC236}">
                <a16:creationId xmlns:a16="http://schemas.microsoft.com/office/drawing/2014/main" id="{FDC32F61-B9CB-4FCF-9F1E-D4C378CC1D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0" y="1"/>
            <a:ext cx="1524000" cy="1524000"/>
          </a:xfrm>
          <a:prstGeom prst="rect">
            <a:avLst/>
          </a:prstGeom>
        </p:spPr>
      </p:pic>
    </p:spTree>
    <p:extLst>
      <p:ext uri="{BB962C8B-B14F-4D97-AF65-F5344CB8AC3E}">
        <p14:creationId xmlns:p14="http://schemas.microsoft.com/office/powerpoint/2010/main" val="3641171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0FD9C-731E-4D6F-972B-A8CCEC4B883E}"/>
              </a:ext>
            </a:extLst>
          </p:cNvPr>
          <p:cNvSpPr>
            <a:spLocks noGrp="1"/>
          </p:cNvSpPr>
          <p:nvPr>
            <p:ph type="title"/>
          </p:nvPr>
        </p:nvSpPr>
        <p:spPr/>
        <p:txBody>
          <a:bodyPr>
            <a:normAutofit/>
          </a:bodyPr>
          <a:lstStyle/>
          <a:p>
            <a:pPr algn="ctr"/>
            <a:r>
              <a:rPr lang="en-US" sz="7200" i="1" dirty="0"/>
              <a:t>SCOPE</a:t>
            </a:r>
          </a:p>
        </p:txBody>
      </p:sp>
      <p:sp>
        <p:nvSpPr>
          <p:cNvPr id="3" name="Content Placeholder 2">
            <a:extLst>
              <a:ext uri="{FF2B5EF4-FFF2-40B4-BE49-F238E27FC236}">
                <a16:creationId xmlns:a16="http://schemas.microsoft.com/office/drawing/2014/main" id="{19170F86-A264-45B4-B553-66FF575DEBEF}"/>
              </a:ext>
            </a:extLst>
          </p:cNvPr>
          <p:cNvSpPr>
            <a:spLocks noGrp="1"/>
          </p:cNvSpPr>
          <p:nvPr>
            <p:ph idx="1"/>
          </p:nvPr>
        </p:nvSpPr>
        <p:spPr>
          <a:xfrm>
            <a:off x="380999" y="2055812"/>
            <a:ext cx="11430001" cy="4802186"/>
          </a:xfrm>
        </p:spPr>
        <p:txBody>
          <a:bodyPr>
            <a:normAutofit fontScale="92500"/>
          </a:bodyPr>
          <a:lstStyle/>
          <a:p>
            <a:r>
              <a:rPr lang="en-US" b="1" dirty="0">
                <a:solidFill>
                  <a:srgbClr val="0070C0"/>
                </a:solidFill>
              </a:rPr>
              <a:t>Discord</a:t>
            </a:r>
            <a:r>
              <a:rPr lang="en-US" dirty="0"/>
              <a:t> is a highly dynamic social media platform designed to enhance the user’s experience beyond text conversation. </a:t>
            </a:r>
            <a:r>
              <a:rPr lang="en-US" b="1" dirty="0">
                <a:solidFill>
                  <a:srgbClr val="0070C0"/>
                </a:solidFill>
              </a:rPr>
              <a:t>Discord</a:t>
            </a:r>
            <a:r>
              <a:rPr lang="en-US" dirty="0"/>
              <a:t> servers host several mechanisms which allow users to interact with each other. As such, it’s necessary for each server to employ the use of an admin team to moderate the chat environment.</a:t>
            </a:r>
          </a:p>
          <a:p>
            <a:r>
              <a:rPr lang="en-US" dirty="0"/>
              <a:t>Bots are </a:t>
            </a:r>
            <a:r>
              <a:rPr lang="en-US" b="1" dirty="0">
                <a:solidFill>
                  <a:srgbClr val="0070C0"/>
                </a:solidFill>
              </a:rPr>
              <a:t>Discord</a:t>
            </a:r>
            <a:r>
              <a:rPr lang="en-US" dirty="0"/>
              <a:t>-compatible systems that can automate several administrative and entertainment functions. </a:t>
            </a:r>
            <a:r>
              <a:rPr lang="en-US" b="1" dirty="0">
                <a:solidFill>
                  <a:srgbClr val="00B050"/>
                </a:solidFill>
              </a:rPr>
              <a:t>The </a:t>
            </a:r>
            <a:r>
              <a:rPr lang="en-US" b="1" dirty="0" err="1">
                <a:solidFill>
                  <a:srgbClr val="00B050"/>
                </a:solidFill>
              </a:rPr>
              <a:t>Botler</a:t>
            </a:r>
            <a:r>
              <a:rPr lang="en-US" b="1" dirty="0">
                <a:solidFill>
                  <a:srgbClr val="00B050"/>
                </a:solidFill>
              </a:rPr>
              <a:t> </a:t>
            </a:r>
            <a:r>
              <a:rPr lang="en-US" dirty="0"/>
              <a:t>will allow admins to automate common moderation tasks and manage tiers of leadership roles. </a:t>
            </a:r>
            <a:r>
              <a:rPr lang="en-US" b="1" dirty="0">
                <a:solidFill>
                  <a:srgbClr val="00B050"/>
                </a:solidFill>
              </a:rPr>
              <a:t>The </a:t>
            </a:r>
            <a:r>
              <a:rPr lang="en-US" b="1" dirty="0" err="1">
                <a:solidFill>
                  <a:srgbClr val="00B050"/>
                </a:solidFill>
              </a:rPr>
              <a:t>Botler</a:t>
            </a:r>
            <a:r>
              <a:rPr lang="en-US" b="1" dirty="0">
                <a:solidFill>
                  <a:srgbClr val="00B050"/>
                </a:solidFill>
              </a:rPr>
              <a:t> </a:t>
            </a:r>
            <a:r>
              <a:rPr lang="en-US" dirty="0"/>
              <a:t>will also allow users and admins to enjoy various entertainment functions such as trivia games, music streaming services, and random cat pictures.</a:t>
            </a:r>
          </a:p>
          <a:p>
            <a:r>
              <a:rPr lang="en-US" b="1" dirty="0">
                <a:solidFill>
                  <a:srgbClr val="00B050"/>
                </a:solidFill>
              </a:rPr>
              <a:t>The </a:t>
            </a:r>
            <a:r>
              <a:rPr lang="en-US" b="1" dirty="0" err="1">
                <a:solidFill>
                  <a:srgbClr val="00B050"/>
                </a:solidFill>
              </a:rPr>
              <a:t>Botler</a:t>
            </a:r>
            <a:r>
              <a:rPr lang="en-US" b="1" dirty="0">
                <a:solidFill>
                  <a:srgbClr val="00B050"/>
                </a:solidFill>
              </a:rPr>
              <a:t> </a:t>
            </a:r>
            <a:r>
              <a:rPr lang="en-US" dirty="0"/>
              <a:t>is an open source system which can function as a standalone system or be enhanced with additional functionality. It can be determined by the </a:t>
            </a:r>
            <a:r>
              <a:rPr lang="en-US" b="1" dirty="0">
                <a:solidFill>
                  <a:srgbClr val="0070C0"/>
                </a:solidFill>
              </a:rPr>
              <a:t>Discord</a:t>
            </a:r>
            <a:r>
              <a:rPr lang="en-US" dirty="0"/>
              <a:t> server’s admin team which, if any, additional functions should be added.</a:t>
            </a:r>
          </a:p>
        </p:txBody>
      </p:sp>
      <p:pic>
        <p:nvPicPr>
          <p:cNvPr id="4" name="Picture 3">
            <a:extLst>
              <a:ext uri="{FF2B5EF4-FFF2-40B4-BE49-F238E27FC236}">
                <a16:creationId xmlns:a16="http://schemas.microsoft.com/office/drawing/2014/main" id="{41D0DD1B-5EA0-43FC-81E7-C4C6D51C6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0" y="1"/>
            <a:ext cx="1524000" cy="1524000"/>
          </a:xfrm>
          <a:prstGeom prst="rect">
            <a:avLst/>
          </a:prstGeom>
        </p:spPr>
      </p:pic>
    </p:spTree>
    <p:extLst>
      <p:ext uri="{BB962C8B-B14F-4D97-AF65-F5344CB8AC3E}">
        <p14:creationId xmlns:p14="http://schemas.microsoft.com/office/powerpoint/2010/main" val="399549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0FD9C-731E-4D6F-972B-A8CCEC4B883E}"/>
              </a:ext>
            </a:extLst>
          </p:cNvPr>
          <p:cNvSpPr>
            <a:spLocks noGrp="1"/>
          </p:cNvSpPr>
          <p:nvPr>
            <p:ph type="title"/>
          </p:nvPr>
        </p:nvSpPr>
        <p:spPr/>
        <p:txBody>
          <a:bodyPr>
            <a:normAutofit fontScale="90000"/>
          </a:bodyPr>
          <a:lstStyle/>
          <a:p>
            <a:pPr algn="ctr"/>
            <a:r>
              <a:rPr lang="en-US" sz="7200" i="1" dirty="0"/>
              <a:t>FEATURES</a:t>
            </a:r>
            <a:br>
              <a:rPr lang="en-US" i="1" dirty="0"/>
            </a:br>
            <a:r>
              <a:rPr lang="en-US" i="1" dirty="0"/>
              <a:t>Music Streaming</a:t>
            </a:r>
          </a:p>
        </p:txBody>
      </p:sp>
      <p:sp>
        <p:nvSpPr>
          <p:cNvPr id="3" name="Content Placeholder 2">
            <a:extLst>
              <a:ext uri="{FF2B5EF4-FFF2-40B4-BE49-F238E27FC236}">
                <a16:creationId xmlns:a16="http://schemas.microsoft.com/office/drawing/2014/main" id="{19170F86-A264-45B4-B553-66FF575DEBEF}"/>
              </a:ext>
            </a:extLst>
          </p:cNvPr>
          <p:cNvSpPr>
            <a:spLocks noGrp="1"/>
          </p:cNvSpPr>
          <p:nvPr>
            <p:ph idx="1"/>
          </p:nvPr>
        </p:nvSpPr>
        <p:spPr/>
        <p:txBody>
          <a:bodyPr>
            <a:normAutofit fontScale="92500" lnSpcReduction="20000"/>
          </a:bodyPr>
          <a:lstStyle/>
          <a:p>
            <a:r>
              <a:rPr lang="en-US" b="1" dirty="0"/>
              <a:t>FEATURES</a:t>
            </a:r>
          </a:p>
          <a:p>
            <a:pPr lvl="1"/>
            <a:r>
              <a:rPr lang="en-US" dirty="0"/>
              <a:t>Plays music from </a:t>
            </a:r>
            <a:r>
              <a:rPr lang="en-US" b="1" dirty="0">
                <a:solidFill>
                  <a:srgbClr val="FF0000"/>
                </a:solidFill>
              </a:rPr>
              <a:t>YouTube</a:t>
            </a:r>
            <a:r>
              <a:rPr lang="en-US" dirty="0"/>
              <a:t> and </a:t>
            </a:r>
            <a:r>
              <a:rPr lang="en-US" b="1" dirty="0">
                <a:solidFill>
                  <a:srgbClr val="FFC000"/>
                </a:solidFill>
              </a:rPr>
              <a:t>SoundCloud</a:t>
            </a:r>
          </a:p>
          <a:p>
            <a:pPr lvl="1"/>
            <a:r>
              <a:rPr lang="en-US" dirty="0"/>
              <a:t>Songs can be queued, shuffled, or skipped</a:t>
            </a:r>
          </a:p>
          <a:p>
            <a:pPr lvl="1"/>
            <a:r>
              <a:rPr lang="en-US" dirty="0"/>
              <a:t>Can play playlists from </a:t>
            </a:r>
            <a:r>
              <a:rPr lang="en-US" b="1" dirty="0">
                <a:solidFill>
                  <a:srgbClr val="FF0000"/>
                </a:solidFill>
              </a:rPr>
              <a:t>YouTube</a:t>
            </a:r>
          </a:p>
          <a:p>
            <a:pPr lvl="1"/>
            <a:r>
              <a:rPr lang="en-US" dirty="0"/>
              <a:t>Can view lyrics while listening to music</a:t>
            </a:r>
          </a:p>
          <a:p>
            <a:pPr lvl="1"/>
            <a:r>
              <a:rPr lang="en-US" dirty="0"/>
              <a:t>Includes cat puns (</a:t>
            </a:r>
            <a:r>
              <a:rPr lang="en-US" dirty="0" err="1"/>
              <a:t>meowvelous</a:t>
            </a:r>
            <a:r>
              <a:rPr lang="en-US" dirty="0"/>
              <a:t>!)</a:t>
            </a:r>
          </a:p>
          <a:p>
            <a:pPr lvl="1"/>
            <a:r>
              <a:rPr lang="en-US" dirty="0"/>
              <a:t>Includes volume controls</a:t>
            </a:r>
          </a:p>
          <a:p>
            <a:pPr lvl="1"/>
            <a:r>
              <a:rPr lang="en-US" dirty="0" err="1"/>
              <a:t>MusicSheen</a:t>
            </a:r>
            <a:r>
              <a:rPr lang="en-US" dirty="0"/>
              <a:t> can help you invite The </a:t>
            </a:r>
            <a:r>
              <a:rPr lang="en-US" dirty="0" err="1"/>
              <a:t>Botler</a:t>
            </a:r>
            <a:r>
              <a:rPr lang="en-US" dirty="0"/>
              <a:t> to the server</a:t>
            </a:r>
          </a:p>
          <a:p>
            <a:r>
              <a:rPr lang="en-US" b="1" dirty="0"/>
              <a:t>CONSTRAINTS</a:t>
            </a:r>
          </a:p>
          <a:p>
            <a:pPr lvl="1"/>
            <a:r>
              <a:rPr lang="en-US" dirty="0"/>
              <a:t>If you don’t add additional songs to the queue, once the queue is exhausted, the bot will leave the voice channel</a:t>
            </a:r>
          </a:p>
          <a:p>
            <a:pPr lvl="1"/>
            <a:r>
              <a:rPr lang="en-US" dirty="0"/>
              <a:t>Cannot play from other streaming services such as Spotify</a:t>
            </a:r>
          </a:p>
          <a:p>
            <a:pPr lvl="1"/>
            <a:r>
              <a:rPr lang="en-US" dirty="0"/>
              <a:t>Playlist command can only accept playlist URLs from YouTube</a:t>
            </a:r>
          </a:p>
          <a:p>
            <a:pPr lvl="1"/>
            <a:r>
              <a:rPr lang="en-US" dirty="0"/>
              <a:t>Can’t be pet; is a service animal, thank you</a:t>
            </a:r>
          </a:p>
        </p:txBody>
      </p:sp>
      <p:pic>
        <p:nvPicPr>
          <p:cNvPr id="5" name="Picture 4">
            <a:extLst>
              <a:ext uri="{FF2B5EF4-FFF2-40B4-BE49-F238E27FC236}">
                <a16:creationId xmlns:a16="http://schemas.microsoft.com/office/drawing/2014/main" id="{10AE7908-0383-4553-8ABA-C5373A47D9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0" y="1"/>
            <a:ext cx="1524000" cy="1524000"/>
          </a:xfrm>
          <a:prstGeom prst="rect">
            <a:avLst/>
          </a:prstGeom>
        </p:spPr>
      </p:pic>
    </p:spTree>
    <p:extLst>
      <p:ext uri="{BB962C8B-B14F-4D97-AF65-F5344CB8AC3E}">
        <p14:creationId xmlns:p14="http://schemas.microsoft.com/office/powerpoint/2010/main" val="3479855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0FD9C-731E-4D6F-972B-A8CCEC4B883E}"/>
              </a:ext>
            </a:extLst>
          </p:cNvPr>
          <p:cNvSpPr>
            <a:spLocks noGrp="1"/>
          </p:cNvSpPr>
          <p:nvPr>
            <p:ph type="title"/>
          </p:nvPr>
        </p:nvSpPr>
        <p:spPr/>
        <p:txBody>
          <a:bodyPr>
            <a:normAutofit fontScale="90000"/>
          </a:bodyPr>
          <a:lstStyle/>
          <a:p>
            <a:pPr algn="ctr"/>
            <a:r>
              <a:rPr lang="en-US" sz="7200" i="1" dirty="0"/>
              <a:t>FEATURES</a:t>
            </a:r>
            <a:br>
              <a:rPr lang="en-US" i="1" dirty="0"/>
            </a:br>
            <a:r>
              <a:rPr lang="en-US" i="1" dirty="0"/>
              <a:t>Random Cat Pictures</a:t>
            </a:r>
          </a:p>
        </p:txBody>
      </p:sp>
      <p:sp>
        <p:nvSpPr>
          <p:cNvPr id="3" name="Content Placeholder 2">
            <a:extLst>
              <a:ext uri="{FF2B5EF4-FFF2-40B4-BE49-F238E27FC236}">
                <a16:creationId xmlns:a16="http://schemas.microsoft.com/office/drawing/2014/main" id="{19170F86-A264-45B4-B553-66FF575DEBEF}"/>
              </a:ext>
            </a:extLst>
          </p:cNvPr>
          <p:cNvSpPr>
            <a:spLocks noGrp="1"/>
          </p:cNvSpPr>
          <p:nvPr>
            <p:ph idx="1"/>
          </p:nvPr>
        </p:nvSpPr>
        <p:spPr/>
        <p:txBody>
          <a:bodyPr/>
          <a:lstStyle/>
          <a:p>
            <a:r>
              <a:rPr lang="en-US" b="1" dirty="0"/>
              <a:t>FEATURES</a:t>
            </a:r>
          </a:p>
          <a:p>
            <a:pPr lvl="1"/>
            <a:r>
              <a:rPr lang="en-US" dirty="0"/>
              <a:t>Posts random cat pic to server upon user request</a:t>
            </a:r>
          </a:p>
          <a:p>
            <a:pPr lvl="1"/>
            <a:r>
              <a:rPr lang="en-US" dirty="0"/>
              <a:t>What more could we ask for? </a:t>
            </a:r>
            <a:r>
              <a:rPr lang="en-US" dirty="0">
                <a:sym typeface="Wingdings" panose="05000000000000000000" pitchFamily="2" charset="2"/>
              </a:rPr>
              <a:t></a:t>
            </a:r>
            <a:endParaRPr lang="en-US" dirty="0"/>
          </a:p>
          <a:p>
            <a:r>
              <a:rPr lang="en-US" b="1" dirty="0"/>
              <a:t>CONSTRAINTS</a:t>
            </a:r>
          </a:p>
          <a:p>
            <a:pPr lvl="1"/>
            <a:r>
              <a:rPr lang="en-US" dirty="0"/>
              <a:t>If </a:t>
            </a:r>
            <a:r>
              <a:rPr lang="en-US" b="1" dirty="0" err="1">
                <a:solidFill>
                  <a:srgbClr val="7030A0"/>
                </a:solidFill>
              </a:rPr>
              <a:t>CatAPI</a:t>
            </a:r>
            <a:r>
              <a:rPr lang="en-US" dirty="0"/>
              <a:t> platform is unavailable, </a:t>
            </a:r>
            <a:r>
              <a:rPr lang="en-US" b="1" dirty="0">
                <a:solidFill>
                  <a:srgbClr val="00B050"/>
                </a:solidFill>
              </a:rPr>
              <a:t>The </a:t>
            </a:r>
            <a:r>
              <a:rPr lang="en-US" b="1" dirty="0" err="1">
                <a:solidFill>
                  <a:srgbClr val="00B050"/>
                </a:solidFill>
              </a:rPr>
              <a:t>Botler</a:t>
            </a:r>
            <a:r>
              <a:rPr lang="en-US" b="1" dirty="0">
                <a:solidFill>
                  <a:srgbClr val="00B050"/>
                </a:solidFill>
              </a:rPr>
              <a:t> </a:t>
            </a:r>
            <a:r>
              <a:rPr lang="en-US" dirty="0"/>
              <a:t>will be unable to post random cat pics</a:t>
            </a:r>
          </a:p>
          <a:p>
            <a:pPr lvl="1"/>
            <a:r>
              <a:rPr lang="en-US" dirty="0"/>
              <a:t>This would be a very sad day </a:t>
            </a:r>
            <a:r>
              <a:rPr lang="en-US" dirty="0">
                <a:sym typeface="Wingdings" panose="05000000000000000000" pitchFamily="2" charset="2"/>
              </a:rPr>
              <a:t></a:t>
            </a:r>
            <a:endParaRPr lang="en-US" dirty="0"/>
          </a:p>
        </p:txBody>
      </p:sp>
      <p:pic>
        <p:nvPicPr>
          <p:cNvPr id="5" name="Picture 4">
            <a:extLst>
              <a:ext uri="{FF2B5EF4-FFF2-40B4-BE49-F238E27FC236}">
                <a16:creationId xmlns:a16="http://schemas.microsoft.com/office/drawing/2014/main" id="{10AE7908-0383-4553-8ABA-C5373A47D9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0" y="1"/>
            <a:ext cx="1524000" cy="1524000"/>
          </a:xfrm>
          <a:prstGeom prst="rect">
            <a:avLst/>
          </a:prstGeom>
        </p:spPr>
      </p:pic>
    </p:spTree>
    <p:extLst>
      <p:ext uri="{BB962C8B-B14F-4D97-AF65-F5344CB8AC3E}">
        <p14:creationId xmlns:p14="http://schemas.microsoft.com/office/powerpoint/2010/main" val="729123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0FD9C-731E-4D6F-972B-A8CCEC4B883E}"/>
              </a:ext>
            </a:extLst>
          </p:cNvPr>
          <p:cNvSpPr>
            <a:spLocks noGrp="1"/>
          </p:cNvSpPr>
          <p:nvPr>
            <p:ph type="title"/>
          </p:nvPr>
        </p:nvSpPr>
        <p:spPr/>
        <p:txBody>
          <a:bodyPr>
            <a:normAutofit fontScale="90000"/>
          </a:bodyPr>
          <a:lstStyle/>
          <a:p>
            <a:pPr algn="ctr"/>
            <a:r>
              <a:rPr lang="en-US" sz="7200" i="1" dirty="0"/>
              <a:t>FEATURES</a:t>
            </a:r>
            <a:br>
              <a:rPr lang="en-US" i="1" dirty="0"/>
            </a:br>
            <a:r>
              <a:rPr lang="en-US" i="1" dirty="0"/>
              <a:t>Admin Menu</a:t>
            </a:r>
          </a:p>
        </p:txBody>
      </p:sp>
      <p:sp>
        <p:nvSpPr>
          <p:cNvPr id="3" name="Content Placeholder 2">
            <a:extLst>
              <a:ext uri="{FF2B5EF4-FFF2-40B4-BE49-F238E27FC236}">
                <a16:creationId xmlns:a16="http://schemas.microsoft.com/office/drawing/2014/main" id="{19170F86-A264-45B4-B553-66FF575DEBEF}"/>
              </a:ext>
            </a:extLst>
          </p:cNvPr>
          <p:cNvSpPr>
            <a:spLocks noGrp="1"/>
          </p:cNvSpPr>
          <p:nvPr>
            <p:ph idx="1"/>
          </p:nvPr>
        </p:nvSpPr>
        <p:spPr/>
        <p:txBody>
          <a:bodyPr>
            <a:normAutofit fontScale="92500" lnSpcReduction="20000"/>
          </a:bodyPr>
          <a:lstStyle/>
          <a:p>
            <a:r>
              <a:rPr lang="en-US" b="1" dirty="0"/>
              <a:t>FEATURES</a:t>
            </a:r>
          </a:p>
          <a:p>
            <a:pPr lvl="1"/>
            <a:r>
              <a:rPr lang="en-US" dirty="0"/>
              <a:t>Web-based GUI that allows admins to customize various </a:t>
            </a:r>
            <a:r>
              <a:rPr lang="en-US" b="1" dirty="0" err="1">
                <a:solidFill>
                  <a:srgbClr val="00B050"/>
                </a:solidFill>
              </a:rPr>
              <a:t>Botler</a:t>
            </a:r>
            <a:r>
              <a:rPr lang="en-US" dirty="0"/>
              <a:t> functions</a:t>
            </a:r>
          </a:p>
          <a:p>
            <a:pPr lvl="1"/>
            <a:r>
              <a:rPr lang="en-US" dirty="0"/>
              <a:t>Links to </a:t>
            </a:r>
            <a:r>
              <a:rPr lang="en-US" b="1" dirty="0">
                <a:solidFill>
                  <a:srgbClr val="002060"/>
                </a:solidFill>
              </a:rPr>
              <a:t>GitHub</a:t>
            </a:r>
            <a:r>
              <a:rPr lang="en-US" dirty="0"/>
              <a:t> repo for </a:t>
            </a:r>
            <a:r>
              <a:rPr lang="en-US" b="1" dirty="0">
                <a:solidFill>
                  <a:srgbClr val="00B050"/>
                </a:solidFill>
              </a:rPr>
              <a:t>The </a:t>
            </a:r>
            <a:r>
              <a:rPr lang="en-US" b="1" dirty="0" err="1">
                <a:solidFill>
                  <a:srgbClr val="00B050"/>
                </a:solidFill>
              </a:rPr>
              <a:t>Botler</a:t>
            </a:r>
            <a:r>
              <a:rPr lang="en-US" dirty="0"/>
              <a:t> and an “Easter Egg” link to pictures of the developers’ cats</a:t>
            </a:r>
          </a:p>
          <a:p>
            <a:pPr lvl="1"/>
            <a:r>
              <a:rPr lang="en-US" dirty="0"/>
              <a:t>Can enable/disable music streaming, cat pictures, trivia, and auto-ban functions at any time</a:t>
            </a:r>
          </a:p>
          <a:p>
            <a:pPr lvl="1"/>
            <a:r>
              <a:rPr lang="en-US" dirty="0"/>
              <a:t>Can set how many warnings must be issued before a user is automatically banned from the server</a:t>
            </a:r>
          </a:p>
          <a:p>
            <a:pPr lvl="1"/>
            <a:r>
              <a:rPr lang="en-US" dirty="0"/>
              <a:t>Displays custom </a:t>
            </a:r>
            <a:r>
              <a:rPr lang="en-US" b="1" dirty="0">
                <a:solidFill>
                  <a:srgbClr val="0070C0"/>
                </a:solidFill>
              </a:rPr>
              <a:t>Discord</a:t>
            </a:r>
            <a:r>
              <a:rPr lang="en-US" dirty="0"/>
              <a:t> widget showing who is online in the server</a:t>
            </a:r>
          </a:p>
          <a:p>
            <a:pPr lvl="1"/>
            <a:r>
              <a:rPr lang="en-US" dirty="0"/>
              <a:t>Can manage the list of banned word </a:t>
            </a:r>
            <a:r>
              <a:rPr lang="en-US" b="1" dirty="0">
                <a:solidFill>
                  <a:srgbClr val="00B050"/>
                </a:solidFill>
              </a:rPr>
              <a:t>The </a:t>
            </a:r>
            <a:r>
              <a:rPr lang="en-US" b="1" dirty="0" err="1">
                <a:solidFill>
                  <a:srgbClr val="00B050"/>
                </a:solidFill>
              </a:rPr>
              <a:t>Botler</a:t>
            </a:r>
            <a:r>
              <a:rPr lang="en-US" b="1" dirty="0">
                <a:solidFill>
                  <a:srgbClr val="00B050"/>
                </a:solidFill>
              </a:rPr>
              <a:t> </a:t>
            </a:r>
            <a:r>
              <a:rPr lang="en-US" dirty="0"/>
              <a:t>monitors the server for</a:t>
            </a:r>
          </a:p>
          <a:p>
            <a:r>
              <a:rPr lang="en-US" b="1" dirty="0"/>
              <a:t>CONSTRAINTS</a:t>
            </a:r>
          </a:p>
          <a:p>
            <a:pPr lvl="1"/>
            <a:r>
              <a:rPr lang="en-US" dirty="0"/>
              <a:t>Other settings cannot be modified via this menu; admins should try to utilize other menus within </a:t>
            </a:r>
            <a:r>
              <a:rPr lang="en-US" b="1" dirty="0">
                <a:solidFill>
                  <a:srgbClr val="0070C0"/>
                </a:solidFill>
              </a:rPr>
              <a:t>Discord</a:t>
            </a:r>
            <a:r>
              <a:rPr lang="en-US" dirty="0"/>
              <a:t> to make other modifications</a:t>
            </a:r>
          </a:p>
          <a:p>
            <a:pPr lvl="1"/>
            <a:r>
              <a:rPr lang="en-US" dirty="0"/>
              <a:t>The </a:t>
            </a:r>
            <a:r>
              <a:rPr lang="en-US" dirty="0" err="1"/>
              <a:t>Botler</a:t>
            </a:r>
            <a:r>
              <a:rPr lang="en-US" dirty="0"/>
              <a:t> will not provide a link to the Admin Menu; there are instructions on GitHub admins can use to generate the link manually</a:t>
            </a:r>
          </a:p>
        </p:txBody>
      </p:sp>
      <p:pic>
        <p:nvPicPr>
          <p:cNvPr id="5" name="Picture 4">
            <a:extLst>
              <a:ext uri="{FF2B5EF4-FFF2-40B4-BE49-F238E27FC236}">
                <a16:creationId xmlns:a16="http://schemas.microsoft.com/office/drawing/2014/main" id="{10AE7908-0383-4553-8ABA-C5373A47D9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0" y="1"/>
            <a:ext cx="1524000" cy="1524000"/>
          </a:xfrm>
          <a:prstGeom prst="rect">
            <a:avLst/>
          </a:prstGeom>
        </p:spPr>
      </p:pic>
    </p:spTree>
    <p:extLst>
      <p:ext uri="{BB962C8B-B14F-4D97-AF65-F5344CB8AC3E}">
        <p14:creationId xmlns:p14="http://schemas.microsoft.com/office/powerpoint/2010/main" val="3864076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0FD9C-731E-4D6F-972B-A8CCEC4B883E}"/>
              </a:ext>
            </a:extLst>
          </p:cNvPr>
          <p:cNvSpPr>
            <a:spLocks noGrp="1"/>
          </p:cNvSpPr>
          <p:nvPr>
            <p:ph type="title"/>
          </p:nvPr>
        </p:nvSpPr>
        <p:spPr/>
        <p:txBody>
          <a:bodyPr>
            <a:normAutofit fontScale="90000"/>
          </a:bodyPr>
          <a:lstStyle/>
          <a:p>
            <a:pPr algn="ctr"/>
            <a:r>
              <a:rPr lang="en-US" sz="7200" i="1" dirty="0"/>
              <a:t>FEATURES</a:t>
            </a:r>
            <a:br>
              <a:rPr lang="en-US" i="1" dirty="0"/>
            </a:br>
            <a:r>
              <a:rPr lang="en-US" i="1" dirty="0"/>
              <a:t>Trivia</a:t>
            </a:r>
          </a:p>
        </p:txBody>
      </p:sp>
      <p:sp>
        <p:nvSpPr>
          <p:cNvPr id="3" name="Content Placeholder 2">
            <a:extLst>
              <a:ext uri="{FF2B5EF4-FFF2-40B4-BE49-F238E27FC236}">
                <a16:creationId xmlns:a16="http://schemas.microsoft.com/office/drawing/2014/main" id="{19170F86-A264-45B4-B553-66FF575DEBEF}"/>
              </a:ext>
            </a:extLst>
          </p:cNvPr>
          <p:cNvSpPr>
            <a:spLocks noGrp="1"/>
          </p:cNvSpPr>
          <p:nvPr>
            <p:ph idx="1"/>
          </p:nvPr>
        </p:nvSpPr>
        <p:spPr/>
        <p:txBody>
          <a:bodyPr/>
          <a:lstStyle/>
          <a:p>
            <a:r>
              <a:rPr lang="en-US" b="1" dirty="0"/>
              <a:t>FEATURES</a:t>
            </a:r>
          </a:p>
          <a:p>
            <a:pPr lvl="1"/>
            <a:r>
              <a:rPr lang="en-US" dirty="0"/>
              <a:t>Utilizes repository of questions used in the popular game show </a:t>
            </a:r>
            <a:r>
              <a:rPr lang="en-US" i="1" dirty="0"/>
              <a:t>Jeopardy!</a:t>
            </a:r>
            <a:endParaRPr lang="en-US" dirty="0"/>
          </a:p>
          <a:p>
            <a:pPr lvl="1"/>
            <a:r>
              <a:rPr lang="en-US" dirty="0"/>
              <a:t>The winner of a game of trivia can enter the </a:t>
            </a:r>
            <a:r>
              <a:rPr lang="en-US" i="1" dirty="0"/>
              <a:t>!prize</a:t>
            </a:r>
            <a:r>
              <a:rPr lang="en-US" dirty="0"/>
              <a:t> command to receive an Easter Egg, which is one picture of a developer’s cat</a:t>
            </a:r>
          </a:p>
          <a:p>
            <a:pPr lvl="1"/>
            <a:r>
              <a:rPr lang="en-US" dirty="0"/>
              <a:t>A help command is available for new users to learn how to play a trivia game</a:t>
            </a:r>
          </a:p>
          <a:p>
            <a:r>
              <a:rPr lang="en-US" b="1" dirty="0"/>
              <a:t>CONSTRAINTS</a:t>
            </a:r>
          </a:p>
          <a:p>
            <a:pPr lvl="1"/>
            <a:r>
              <a:rPr lang="en-US" dirty="0"/>
              <a:t>Players have 30 seconds to respond to a question</a:t>
            </a:r>
          </a:p>
          <a:p>
            <a:pPr lvl="1"/>
            <a:r>
              <a:rPr lang="en-US" dirty="0"/>
              <a:t>Players are responsible for tracking their own scores and deciding when the game ends</a:t>
            </a:r>
          </a:p>
          <a:p>
            <a:pPr lvl="1"/>
            <a:r>
              <a:rPr lang="en-US" dirty="0"/>
              <a:t>Prize command must be manually issued by user; this command can be issued by any user, so the winner is not tracked by The </a:t>
            </a:r>
            <a:r>
              <a:rPr lang="en-US" dirty="0" err="1"/>
              <a:t>Botler</a:t>
            </a:r>
            <a:endParaRPr lang="en-US" dirty="0"/>
          </a:p>
        </p:txBody>
      </p:sp>
      <p:pic>
        <p:nvPicPr>
          <p:cNvPr id="5" name="Picture 4">
            <a:extLst>
              <a:ext uri="{FF2B5EF4-FFF2-40B4-BE49-F238E27FC236}">
                <a16:creationId xmlns:a16="http://schemas.microsoft.com/office/drawing/2014/main" id="{10AE7908-0383-4553-8ABA-C5373A47D9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0" y="1"/>
            <a:ext cx="1524000" cy="1524000"/>
          </a:xfrm>
          <a:prstGeom prst="rect">
            <a:avLst/>
          </a:prstGeom>
        </p:spPr>
      </p:pic>
    </p:spTree>
    <p:extLst>
      <p:ext uri="{BB962C8B-B14F-4D97-AF65-F5344CB8AC3E}">
        <p14:creationId xmlns:p14="http://schemas.microsoft.com/office/powerpoint/2010/main" val="735647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0FD9C-731E-4D6F-972B-A8CCEC4B883E}"/>
              </a:ext>
            </a:extLst>
          </p:cNvPr>
          <p:cNvSpPr>
            <a:spLocks noGrp="1"/>
          </p:cNvSpPr>
          <p:nvPr>
            <p:ph type="title"/>
          </p:nvPr>
        </p:nvSpPr>
        <p:spPr/>
        <p:txBody>
          <a:bodyPr>
            <a:normAutofit fontScale="90000"/>
          </a:bodyPr>
          <a:lstStyle/>
          <a:p>
            <a:pPr algn="ctr"/>
            <a:r>
              <a:rPr lang="en-US" sz="7200" i="1" dirty="0"/>
              <a:t>FEATURES</a:t>
            </a:r>
            <a:br>
              <a:rPr lang="en-US" i="1" dirty="0"/>
            </a:br>
            <a:r>
              <a:rPr lang="en-US" i="1" dirty="0"/>
              <a:t>Banned Words / Auto Ban</a:t>
            </a:r>
          </a:p>
        </p:txBody>
      </p:sp>
      <p:sp>
        <p:nvSpPr>
          <p:cNvPr id="3" name="Content Placeholder 2">
            <a:extLst>
              <a:ext uri="{FF2B5EF4-FFF2-40B4-BE49-F238E27FC236}">
                <a16:creationId xmlns:a16="http://schemas.microsoft.com/office/drawing/2014/main" id="{19170F86-A264-45B4-B553-66FF575DEBEF}"/>
              </a:ext>
            </a:extLst>
          </p:cNvPr>
          <p:cNvSpPr>
            <a:spLocks noGrp="1"/>
          </p:cNvSpPr>
          <p:nvPr>
            <p:ph idx="1"/>
          </p:nvPr>
        </p:nvSpPr>
        <p:spPr/>
        <p:txBody>
          <a:bodyPr/>
          <a:lstStyle/>
          <a:p>
            <a:r>
              <a:rPr lang="en-US" b="1" dirty="0"/>
              <a:t>FEATURES</a:t>
            </a:r>
          </a:p>
          <a:p>
            <a:pPr lvl="1"/>
            <a:r>
              <a:rPr lang="en-US" dirty="0"/>
              <a:t>Allows admins to automatically enforce “clean” or user-friendly language in the server</a:t>
            </a:r>
          </a:p>
          <a:p>
            <a:pPr lvl="1"/>
            <a:r>
              <a:rPr lang="en-US" dirty="0"/>
              <a:t>Can automatically ban users from server if too many banned words are used</a:t>
            </a:r>
          </a:p>
          <a:p>
            <a:r>
              <a:rPr lang="en-US" b="1" dirty="0"/>
              <a:t>CONSTRAINTS</a:t>
            </a:r>
          </a:p>
          <a:p>
            <a:pPr lvl="1"/>
            <a:r>
              <a:rPr lang="en-US" dirty="0"/>
              <a:t>Banned words/phrases must be entered one at a time in the GUI</a:t>
            </a:r>
          </a:p>
          <a:p>
            <a:pPr lvl="1"/>
            <a:r>
              <a:rPr lang="en-US" dirty="0"/>
              <a:t>The </a:t>
            </a:r>
            <a:r>
              <a:rPr lang="en-US" dirty="0" err="1"/>
              <a:t>Botler</a:t>
            </a:r>
            <a:r>
              <a:rPr lang="en-US" dirty="0"/>
              <a:t> does not parse every character in a string, so users could hide banned words by adding characters other than a space to the word</a:t>
            </a:r>
          </a:p>
        </p:txBody>
      </p:sp>
      <p:pic>
        <p:nvPicPr>
          <p:cNvPr id="5" name="Picture 4">
            <a:extLst>
              <a:ext uri="{FF2B5EF4-FFF2-40B4-BE49-F238E27FC236}">
                <a16:creationId xmlns:a16="http://schemas.microsoft.com/office/drawing/2014/main" id="{10AE7908-0383-4553-8ABA-C5373A47D9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0" y="1"/>
            <a:ext cx="1524000" cy="1524000"/>
          </a:xfrm>
          <a:prstGeom prst="rect">
            <a:avLst/>
          </a:prstGeom>
        </p:spPr>
      </p:pic>
    </p:spTree>
    <p:extLst>
      <p:ext uri="{BB962C8B-B14F-4D97-AF65-F5344CB8AC3E}">
        <p14:creationId xmlns:p14="http://schemas.microsoft.com/office/powerpoint/2010/main" val="3670164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0FD9C-731E-4D6F-972B-A8CCEC4B883E}"/>
              </a:ext>
            </a:extLst>
          </p:cNvPr>
          <p:cNvSpPr>
            <a:spLocks noGrp="1"/>
          </p:cNvSpPr>
          <p:nvPr>
            <p:ph type="title"/>
          </p:nvPr>
        </p:nvSpPr>
        <p:spPr/>
        <p:txBody>
          <a:bodyPr>
            <a:normAutofit fontScale="90000"/>
          </a:bodyPr>
          <a:lstStyle/>
          <a:p>
            <a:pPr algn="ctr"/>
            <a:r>
              <a:rPr lang="en-US" sz="7200" i="1" dirty="0"/>
              <a:t>FEATURES</a:t>
            </a:r>
            <a:br>
              <a:rPr lang="en-US" i="1" dirty="0"/>
            </a:br>
            <a:r>
              <a:rPr lang="en-US" i="1" dirty="0"/>
              <a:t>Audit Logs</a:t>
            </a:r>
          </a:p>
        </p:txBody>
      </p:sp>
      <p:sp>
        <p:nvSpPr>
          <p:cNvPr id="3" name="Content Placeholder 2">
            <a:extLst>
              <a:ext uri="{FF2B5EF4-FFF2-40B4-BE49-F238E27FC236}">
                <a16:creationId xmlns:a16="http://schemas.microsoft.com/office/drawing/2014/main" id="{19170F86-A264-45B4-B553-66FF575DEBEF}"/>
              </a:ext>
            </a:extLst>
          </p:cNvPr>
          <p:cNvSpPr>
            <a:spLocks noGrp="1"/>
          </p:cNvSpPr>
          <p:nvPr>
            <p:ph idx="1"/>
          </p:nvPr>
        </p:nvSpPr>
        <p:spPr/>
        <p:txBody>
          <a:bodyPr/>
          <a:lstStyle/>
          <a:p>
            <a:r>
              <a:rPr lang="en-US" b="1" dirty="0"/>
              <a:t>FEATURES</a:t>
            </a:r>
          </a:p>
          <a:p>
            <a:pPr lvl="1"/>
            <a:r>
              <a:rPr lang="en-US" dirty="0"/>
              <a:t>Admins can log deleted messages and edited messages, and it allows admins to view the old and new messages when editing occurs</a:t>
            </a:r>
          </a:p>
          <a:p>
            <a:pPr lvl="1"/>
            <a:r>
              <a:rPr lang="en-US" dirty="0"/>
              <a:t>Admins can log who joins and leaves the server</a:t>
            </a:r>
          </a:p>
          <a:p>
            <a:pPr lvl="1"/>
            <a:r>
              <a:rPr lang="en-US" dirty="0"/>
              <a:t>Admins can log when roles are assigned/unassigned</a:t>
            </a:r>
          </a:p>
          <a:p>
            <a:r>
              <a:rPr lang="en-US" b="1" dirty="0"/>
              <a:t>CONSTRAINTS</a:t>
            </a:r>
          </a:p>
          <a:p>
            <a:pPr lvl="1"/>
            <a:r>
              <a:rPr lang="en-US" dirty="0"/>
              <a:t>When a user leaves the server, the audit logs will not show if this was due to a kick or ban</a:t>
            </a:r>
          </a:p>
          <a:p>
            <a:pPr lvl="1"/>
            <a:r>
              <a:rPr lang="en-US" dirty="0"/>
              <a:t>Does not log when embedded messages are deleted</a:t>
            </a:r>
          </a:p>
        </p:txBody>
      </p:sp>
      <p:pic>
        <p:nvPicPr>
          <p:cNvPr id="5" name="Picture 4">
            <a:extLst>
              <a:ext uri="{FF2B5EF4-FFF2-40B4-BE49-F238E27FC236}">
                <a16:creationId xmlns:a16="http://schemas.microsoft.com/office/drawing/2014/main" id="{10AE7908-0383-4553-8ABA-C5373A47D9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0" y="1"/>
            <a:ext cx="1524000" cy="1524000"/>
          </a:xfrm>
          <a:prstGeom prst="rect">
            <a:avLst/>
          </a:prstGeom>
        </p:spPr>
      </p:pic>
    </p:spTree>
    <p:extLst>
      <p:ext uri="{BB962C8B-B14F-4D97-AF65-F5344CB8AC3E}">
        <p14:creationId xmlns:p14="http://schemas.microsoft.com/office/powerpoint/2010/main" val="2197308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0FD9C-731E-4D6F-972B-A8CCEC4B883E}"/>
              </a:ext>
            </a:extLst>
          </p:cNvPr>
          <p:cNvSpPr>
            <a:spLocks noGrp="1"/>
          </p:cNvSpPr>
          <p:nvPr>
            <p:ph type="title"/>
          </p:nvPr>
        </p:nvSpPr>
        <p:spPr/>
        <p:txBody>
          <a:bodyPr>
            <a:normAutofit fontScale="90000"/>
          </a:bodyPr>
          <a:lstStyle/>
          <a:p>
            <a:pPr algn="ctr"/>
            <a:r>
              <a:rPr lang="en-US" sz="7200" i="1" dirty="0"/>
              <a:t>FEATURES</a:t>
            </a:r>
            <a:br>
              <a:rPr lang="en-US" i="1" dirty="0"/>
            </a:br>
            <a:r>
              <a:rPr lang="en-US" i="1" dirty="0"/>
              <a:t>Auto Roles</a:t>
            </a:r>
          </a:p>
        </p:txBody>
      </p:sp>
      <p:sp>
        <p:nvSpPr>
          <p:cNvPr id="3" name="Content Placeholder 2">
            <a:extLst>
              <a:ext uri="{FF2B5EF4-FFF2-40B4-BE49-F238E27FC236}">
                <a16:creationId xmlns:a16="http://schemas.microsoft.com/office/drawing/2014/main" id="{19170F86-A264-45B4-B553-66FF575DEBEF}"/>
              </a:ext>
            </a:extLst>
          </p:cNvPr>
          <p:cNvSpPr>
            <a:spLocks noGrp="1"/>
          </p:cNvSpPr>
          <p:nvPr>
            <p:ph idx="1"/>
          </p:nvPr>
        </p:nvSpPr>
        <p:spPr/>
        <p:txBody>
          <a:bodyPr/>
          <a:lstStyle/>
          <a:p>
            <a:r>
              <a:rPr lang="en-US" b="1" dirty="0"/>
              <a:t>FEATURES</a:t>
            </a:r>
          </a:p>
          <a:p>
            <a:pPr lvl="1"/>
            <a:r>
              <a:rPr lang="en-US" dirty="0"/>
              <a:t>Automatically assigns roles whenever user joins server</a:t>
            </a:r>
          </a:p>
          <a:p>
            <a:pPr lvl="1"/>
            <a:r>
              <a:rPr lang="en-US" dirty="0"/>
              <a:t>Admins can specify roles to assign as well</a:t>
            </a:r>
          </a:p>
          <a:p>
            <a:r>
              <a:rPr lang="en-US" b="1" dirty="0"/>
              <a:t>CONSTRAINTS</a:t>
            </a:r>
          </a:p>
          <a:p>
            <a:pPr lvl="1"/>
            <a:r>
              <a:rPr lang="en-US" dirty="0"/>
              <a:t>Only one kind of role can be auto-assigned</a:t>
            </a:r>
          </a:p>
        </p:txBody>
      </p:sp>
      <p:pic>
        <p:nvPicPr>
          <p:cNvPr id="5" name="Picture 4">
            <a:extLst>
              <a:ext uri="{FF2B5EF4-FFF2-40B4-BE49-F238E27FC236}">
                <a16:creationId xmlns:a16="http://schemas.microsoft.com/office/drawing/2014/main" id="{10AE7908-0383-4553-8ABA-C5373A47D9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0" y="1"/>
            <a:ext cx="1524000" cy="1524000"/>
          </a:xfrm>
          <a:prstGeom prst="rect">
            <a:avLst/>
          </a:prstGeom>
        </p:spPr>
      </p:pic>
    </p:spTree>
    <p:extLst>
      <p:ext uri="{BB962C8B-B14F-4D97-AF65-F5344CB8AC3E}">
        <p14:creationId xmlns:p14="http://schemas.microsoft.com/office/powerpoint/2010/main" val="1914803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1152</Words>
  <Application>Microsoft Office PowerPoint</Application>
  <PresentationFormat>Widescreen</PresentationFormat>
  <Paragraphs>94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THE BOTLER</vt:lpstr>
      <vt:lpstr>SCOPE</vt:lpstr>
      <vt:lpstr>FEATURES Music Streaming</vt:lpstr>
      <vt:lpstr>FEATURES Random Cat Pictures</vt:lpstr>
      <vt:lpstr>FEATURES Admin Menu</vt:lpstr>
      <vt:lpstr>FEATURES Trivia</vt:lpstr>
      <vt:lpstr>FEATURES Banned Words / Auto Ban</vt:lpstr>
      <vt:lpstr>FEATURES Audit Logs</vt:lpstr>
      <vt:lpstr>FEATURES Auto Roles</vt:lpstr>
      <vt:lpstr>THE BOTLER DEMO</vt:lpstr>
      <vt:lpstr>TECH</vt:lpstr>
      <vt:lpstr>TEAM STRATEGY</vt:lpstr>
      <vt:lpstr>TEAM 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Botler</dc:title>
  <dc:creator>Corey G</dc:creator>
  <cp:lastModifiedBy>Corey G</cp:lastModifiedBy>
  <cp:revision>16</cp:revision>
  <dcterms:created xsi:type="dcterms:W3CDTF">2021-04-26T00:05:10Z</dcterms:created>
  <dcterms:modified xsi:type="dcterms:W3CDTF">2021-05-01T18:47:57Z</dcterms:modified>
</cp:coreProperties>
</file>