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12192000"/>
  <p:notesSz cx="6858000" cy="9144000"/>
  <p:embeddedFontLst>
    <p:embeddedFont>
      <p:font typeface="Roboto"/>
      <p:regular r:id="rId72"/>
      <p:bold r:id="rId73"/>
      <p:italic r:id="rId74"/>
      <p:boldItalic r:id="rId75"/>
    </p:embeddedFont>
    <p:embeddedFont>
      <p:font typeface="Libre Franklin"/>
      <p:regular r:id="rId76"/>
      <p:bold r:id="rId77"/>
      <p:italic r:id="rId78"/>
      <p:boldItalic r:id="rId79"/>
    </p:embeddedFont>
    <p:embeddedFont>
      <p:font typeface="Corbel"/>
      <p:regular r:id="rId80"/>
      <p:bold r:id="rId81"/>
      <p:italic r:id="rId82"/>
      <p:boldItalic r:id="rId83"/>
    </p:embeddedFont>
    <p:embeddedFont>
      <p:font typeface="Libre Franklin Thin"/>
      <p:regular r:id="rId84"/>
      <p:bold r:id="rId85"/>
      <p:italic r:id="rId86"/>
      <p:boldItalic r:id="rId87"/>
    </p:embeddedFont>
    <p:embeddedFont>
      <p:font typeface="Century Gothic"/>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3D8CC6-6212-4A56-B480-B9EE07FE002E}">
  <a:tblStyle styleId="{803D8CC6-6212-4A56-B480-B9EE07FE002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ibreFranklinThin-regular.fntdata"/><Relationship Id="rId83" Type="http://schemas.openxmlformats.org/officeDocument/2006/relationships/font" Target="fonts/Corbel-boldItalic.fntdata"/><Relationship Id="rId42" Type="http://schemas.openxmlformats.org/officeDocument/2006/relationships/slide" Target="slides/slide36.xml"/><Relationship Id="rId86" Type="http://schemas.openxmlformats.org/officeDocument/2006/relationships/font" Target="fonts/LibreFranklinThin-italic.fntdata"/><Relationship Id="rId41" Type="http://schemas.openxmlformats.org/officeDocument/2006/relationships/slide" Target="slides/slide35.xml"/><Relationship Id="rId85" Type="http://schemas.openxmlformats.org/officeDocument/2006/relationships/font" Target="fonts/LibreFranklinThin-bold.fntdata"/><Relationship Id="rId44" Type="http://schemas.openxmlformats.org/officeDocument/2006/relationships/slide" Target="slides/slide38.xml"/><Relationship Id="rId88" Type="http://schemas.openxmlformats.org/officeDocument/2006/relationships/font" Target="fonts/CenturyGothic-regular.fntdata"/><Relationship Id="rId43" Type="http://schemas.openxmlformats.org/officeDocument/2006/relationships/slide" Target="slides/slide37.xml"/><Relationship Id="rId87" Type="http://schemas.openxmlformats.org/officeDocument/2006/relationships/font" Target="fonts/LibreFranklinThin-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CenturyGothic-bold.fntdata"/><Relationship Id="rId80" Type="http://schemas.openxmlformats.org/officeDocument/2006/relationships/font" Target="fonts/Corbel-regular.fntdata"/><Relationship Id="rId82" Type="http://schemas.openxmlformats.org/officeDocument/2006/relationships/font" Target="fonts/Corbel-italic.fntdata"/><Relationship Id="rId81"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5.xml"/><Relationship Id="rId75" Type="http://schemas.openxmlformats.org/officeDocument/2006/relationships/font" Target="fonts/Roboto-boldItalic.fntdata"/><Relationship Id="rId30" Type="http://schemas.openxmlformats.org/officeDocument/2006/relationships/slide" Target="slides/slide24.xml"/><Relationship Id="rId74" Type="http://schemas.openxmlformats.org/officeDocument/2006/relationships/font" Target="fonts/Roboto-italic.fntdata"/><Relationship Id="rId33" Type="http://schemas.openxmlformats.org/officeDocument/2006/relationships/slide" Target="slides/slide27.xml"/><Relationship Id="rId77" Type="http://schemas.openxmlformats.org/officeDocument/2006/relationships/font" Target="fonts/LibreFranklin-bold.fntdata"/><Relationship Id="rId32" Type="http://schemas.openxmlformats.org/officeDocument/2006/relationships/slide" Target="slides/slide26.xml"/><Relationship Id="rId76" Type="http://schemas.openxmlformats.org/officeDocument/2006/relationships/font" Target="fonts/LibreFranklin-regular.fntdata"/><Relationship Id="rId35" Type="http://schemas.openxmlformats.org/officeDocument/2006/relationships/slide" Target="slides/slide29.xml"/><Relationship Id="rId79" Type="http://schemas.openxmlformats.org/officeDocument/2006/relationships/font" Target="fonts/LibreFranklin-boldItalic.fntdata"/><Relationship Id="rId34" Type="http://schemas.openxmlformats.org/officeDocument/2006/relationships/slide" Target="slides/slide28.xml"/><Relationship Id="rId78" Type="http://schemas.openxmlformats.org/officeDocument/2006/relationships/font" Target="fonts/LibreFranklin-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CenturyGothic-boldItalic.fntdata"/><Relationship Id="rId90" Type="http://schemas.openxmlformats.org/officeDocument/2006/relationships/font" Target="fonts/CenturyGothic-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Add color coded stuff</a:t>
            </a:r>
            <a:endParaRPr/>
          </a:p>
        </p:txBody>
      </p:sp>
      <p:sp>
        <p:nvSpPr>
          <p:cNvPr id="168" name="Google Shape;16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p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p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p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p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0" y="3607857"/>
            <a:ext cx="12192000" cy="3250143"/>
          </a:xfrm>
          <a:prstGeom prst="rect">
            <a:avLst/>
          </a:prstGeom>
          <a:noFill/>
          <a:ln>
            <a:noFill/>
          </a:ln>
        </p:spPr>
      </p:pic>
      <p:sp>
        <p:nvSpPr>
          <p:cNvPr id="19" name="Google Shape;19;p2"/>
          <p:cNvSpPr txBox="1"/>
          <p:nvPr>
            <p:ph type="ctrTitle"/>
          </p:nvPr>
        </p:nvSpPr>
        <p:spPr>
          <a:xfrm>
            <a:off x="0" y="1836433"/>
            <a:ext cx="12192000" cy="160918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5400"/>
              <a:buFont typeface="Libre Franklin Thin"/>
              <a:buNone/>
              <a:defRPr sz="5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0" y="3537692"/>
            <a:ext cx="12185650" cy="5842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accent2"/>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1" name="Google Shape;21;p2"/>
          <p:cNvPicPr preferRelativeResize="0"/>
          <p:nvPr/>
        </p:nvPicPr>
        <p:blipFill rotWithShape="1">
          <a:blip r:embed="rId3">
            <a:alphaModFix/>
          </a:blip>
          <a:srcRect b="0" l="0" r="0" t="0"/>
          <a:stretch/>
        </p:blipFill>
        <p:spPr>
          <a:xfrm>
            <a:off x="4736771" y="410858"/>
            <a:ext cx="2702582" cy="1425575"/>
          </a:xfrm>
          <a:prstGeom prst="rect">
            <a:avLst/>
          </a:prstGeom>
          <a:noFill/>
          <a:ln>
            <a:noFill/>
          </a:ln>
        </p:spPr>
      </p:pic>
      <p:pic>
        <p:nvPicPr>
          <p:cNvPr id="22" name="Google Shape;22;p2"/>
          <p:cNvPicPr preferRelativeResize="0"/>
          <p:nvPr/>
        </p:nvPicPr>
        <p:blipFill rotWithShape="1">
          <a:blip r:embed="rId4">
            <a:alphaModFix/>
          </a:blip>
          <a:srcRect b="0" l="0" r="0" t="0"/>
          <a:stretch/>
        </p:blipFill>
        <p:spPr>
          <a:xfrm>
            <a:off x="5555541" y="4653077"/>
            <a:ext cx="1080917" cy="595252"/>
          </a:xfrm>
          <a:prstGeom prst="rect">
            <a:avLst/>
          </a:prstGeom>
          <a:noFill/>
          <a:ln>
            <a:noFill/>
          </a:ln>
        </p:spPr>
      </p:pic>
      <p:sp>
        <p:nvSpPr>
          <p:cNvPr id="23" name="Google Shape;23;p2"/>
          <p:cNvSpPr txBox="1"/>
          <p:nvPr/>
        </p:nvSpPr>
        <p:spPr>
          <a:xfrm>
            <a:off x="10470776" y="6131859"/>
            <a:ext cx="200809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orbel"/>
                <a:ea typeface="Corbel"/>
                <a:cs typeface="Corbel"/>
                <a:sym typeface="Corbel"/>
              </a:rPr>
              <a:t>#GHCI19</a:t>
            </a:r>
            <a:endParaRPr b="1" i="0" sz="2800" u="none" cap="none" strike="noStrike">
              <a:solidFill>
                <a:schemeClr val="dk1"/>
              </a:solidFill>
              <a:latin typeface="Corbel"/>
              <a:ea typeface="Corbel"/>
              <a:cs typeface="Corbel"/>
              <a:sym typeface="Corbel"/>
            </a:endParaRPr>
          </a:p>
        </p:txBody>
      </p:sp>
      <p:pic>
        <p:nvPicPr>
          <p:cNvPr descr="social_twitter.png" id="24" name="Google Shape;24;p2"/>
          <p:cNvPicPr preferRelativeResize="0"/>
          <p:nvPr/>
        </p:nvPicPr>
        <p:blipFill rotWithShape="1">
          <a:blip r:embed="rId5">
            <a:alphaModFix/>
          </a:blip>
          <a:srcRect b="0" l="0" r="0" t="0"/>
          <a:stretch/>
        </p:blipFill>
        <p:spPr>
          <a:xfrm>
            <a:off x="10168031" y="6265131"/>
            <a:ext cx="256675" cy="256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318052" y="365125"/>
            <a:ext cx="11552582"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317500" y="1812424"/>
            <a:ext cx="11553825" cy="42195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SzPts val="1800"/>
              <a:buChar char="•"/>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0" y="2921000"/>
            <a:ext cx="12185649" cy="3937000"/>
          </a:xfrm>
          <a:prstGeom prst="rect">
            <a:avLst/>
          </a:prstGeom>
          <a:noFill/>
          <a:ln>
            <a:noFill/>
          </a:ln>
        </p:spPr>
      </p:pic>
      <p:pic>
        <p:nvPicPr>
          <p:cNvPr id="30" name="Google Shape;30;p4"/>
          <p:cNvPicPr preferRelativeResize="0"/>
          <p:nvPr/>
        </p:nvPicPr>
        <p:blipFill rotWithShape="1">
          <a:blip r:embed="rId3">
            <a:alphaModFix/>
          </a:blip>
          <a:srcRect b="0" l="0" r="0" t="0"/>
          <a:stretch/>
        </p:blipFill>
        <p:spPr>
          <a:xfrm>
            <a:off x="4736771" y="490370"/>
            <a:ext cx="2702582" cy="1425575"/>
          </a:xfrm>
          <a:prstGeom prst="rect">
            <a:avLst/>
          </a:prstGeom>
          <a:noFill/>
          <a:ln>
            <a:noFill/>
          </a:ln>
        </p:spPr>
      </p:pic>
      <p:pic>
        <p:nvPicPr>
          <p:cNvPr id="31" name="Google Shape;31;p4"/>
          <p:cNvPicPr preferRelativeResize="0"/>
          <p:nvPr/>
        </p:nvPicPr>
        <p:blipFill rotWithShape="1">
          <a:blip r:embed="rId4">
            <a:alphaModFix/>
          </a:blip>
          <a:srcRect b="0" l="0" r="0" t="0"/>
          <a:stretch/>
        </p:blipFill>
        <p:spPr>
          <a:xfrm>
            <a:off x="5555541" y="4171077"/>
            <a:ext cx="1080917" cy="595252"/>
          </a:xfrm>
          <a:prstGeom prst="rect">
            <a:avLst/>
          </a:prstGeom>
          <a:noFill/>
          <a:ln>
            <a:noFill/>
          </a:ln>
        </p:spPr>
      </p:pic>
      <p:sp>
        <p:nvSpPr>
          <p:cNvPr id="32" name="Google Shape;32;p4"/>
          <p:cNvSpPr txBox="1"/>
          <p:nvPr/>
        </p:nvSpPr>
        <p:spPr>
          <a:xfrm>
            <a:off x="4149343" y="2129525"/>
            <a:ext cx="3893310"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dk2"/>
                </a:solidFill>
                <a:latin typeface="Libre Franklin Thin"/>
                <a:ea typeface="Libre Franklin Thin"/>
                <a:cs typeface="Libre Franklin Thin"/>
                <a:sym typeface="Libre Franklin Thin"/>
              </a:rPr>
              <a:t>Thank you</a:t>
            </a:r>
            <a:endParaRPr b="0" i="0" sz="6600" u="none" cap="none" strike="noStrike">
              <a:solidFill>
                <a:schemeClr val="dk2"/>
              </a:solidFill>
              <a:latin typeface="Libre Franklin Thin"/>
              <a:ea typeface="Libre Franklin Thin"/>
              <a:cs typeface="Libre Franklin Thin"/>
              <a:sym typeface="Libre Franklin Th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b="4356" l="0" r="0" t="0"/>
          <a:stretch/>
        </p:blipFill>
        <p:spPr>
          <a:xfrm>
            <a:off x="-6350" y="1183940"/>
            <a:ext cx="12192000" cy="4938563"/>
          </a:xfrm>
          <a:prstGeom prst="rect">
            <a:avLst/>
          </a:prstGeom>
          <a:noFill/>
          <a:ln>
            <a:noFill/>
          </a:ln>
        </p:spPr>
      </p:pic>
      <p:sp>
        <p:nvSpPr>
          <p:cNvPr id="35" name="Google Shape;35;p5"/>
          <p:cNvSpPr/>
          <p:nvPr/>
        </p:nvSpPr>
        <p:spPr>
          <a:xfrm>
            <a:off x="-6350" y="0"/>
            <a:ext cx="4061516" cy="11839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6" name="Google Shape;36;p5"/>
          <p:cNvSpPr txBox="1"/>
          <p:nvPr>
            <p:ph type="title"/>
          </p:nvPr>
        </p:nvSpPr>
        <p:spPr>
          <a:xfrm>
            <a:off x="0" y="0"/>
            <a:ext cx="12185650" cy="180892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4000"/>
              <a:buFont typeface="Libre Franklin Th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showMasterSp="0">
  <p:cSld name="Divider 2">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0" t="0"/>
          <a:stretch/>
        </p:blipFill>
        <p:spPr>
          <a:xfrm>
            <a:off x="12700" y="654406"/>
            <a:ext cx="12166601" cy="6197600"/>
          </a:xfrm>
          <a:prstGeom prst="rect">
            <a:avLst/>
          </a:prstGeom>
          <a:noFill/>
          <a:ln>
            <a:noFill/>
          </a:ln>
        </p:spPr>
      </p:pic>
      <p:pic>
        <p:nvPicPr>
          <p:cNvPr id="39" name="Google Shape;39;p6"/>
          <p:cNvPicPr preferRelativeResize="0"/>
          <p:nvPr/>
        </p:nvPicPr>
        <p:blipFill rotWithShape="1">
          <a:blip r:embed="rId3">
            <a:alphaModFix/>
          </a:blip>
          <a:srcRect b="0" l="0" r="0" t="0"/>
          <a:stretch/>
        </p:blipFill>
        <p:spPr>
          <a:xfrm>
            <a:off x="4736771" y="490370"/>
            <a:ext cx="2702582" cy="1425575"/>
          </a:xfrm>
          <a:prstGeom prst="rect">
            <a:avLst/>
          </a:prstGeom>
          <a:noFill/>
          <a:ln>
            <a:noFill/>
          </a:ln>
        </p:spPr>
      </p:pic>
      <p:sp>
        <p:nvSpPr>
          <p:cNvPr id="40" name="Google Shape;40;p6"/>
          <p:cNvSpPr txBox="1"/>
          <p:nvPr>
            <p:ph idx="1" type="body"/>
          </p:nvPr>
        </p:nvSpPr>
        <p:spPr>
          <a:xfrm>
            <a:off x="2648743" y="2551468"/>
            <a:ext cx="6878637" cy="120173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4400"/>
              <a:buNone/>
              <a:defRPr b="0" sz="4400">
                <a:solidFill>
                  <a:schemeClr val="dk2"/>
                </a:solidFill>
                <a:latin typeface="Libre Franklin Thin"/>
                <a:ea typeface="Libre Franklin Thin"/>
                <a:cs typeface="Libre Franklin Thin"/>
                <a:sym typeface="Libre Franklin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SzPts val="1800"/>
              <a:buChar char="•"/>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sp>
        <p:nvSpPr>
          <p:cNvPr id="42" name="Google Shape;42;p7"/>
          <p:cNvSpPr txBox="1"/>
          <p:nvPr>
            <p:ph idx="1" type="body"/>
          </p:nvPr>
        </p:nvSpPr>
        <p:spPr>
          <a:xfrm>
            <a:off x="318052" y="1825625"/>
            <a:ext cx="5701748" cy="412599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800"/>
              <a:buNone/>
              <a:defRPr sz="2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SzPts val="1800"/>
              <a:buChar char="•"/>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698434" cy="412599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800"/>
              <a:buNone/>
              <a:defRPr sz="2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SzPts val="1800"/>
              <a:buChar char="•"/>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type="title"/>
          </p:nvPr>
        </p:nvSpPr>
        <p:spPr>
          <a:xfrm>
            <a:off x="318052" y="365125"/>
            <a:ext cx="11552582"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45" name="Shape 45"/>
        <p:cNvGrpSpPr/>
        <p:nvPr/>
      </p:nvGrpSpPr>
      <p:grpSpPr>
        <a:xfrm>
          <a:off x="0" y="0"/>
          <a:ext cx="0" cy="0"/>
          <a:chOff x="0" y="0"/>
          <a:chExt cx="0" cy="0"/>
        </a:xfrm>
      </p:grpSpPr>
      <p:sp>
        <p:nvSpPr>
          <p:cNvPr id="46" name="Google Shape;46;p8"/>
          <p:cNvSpPr txBox="1"/>
          <p:nvPr>
            <p:ph type="title"/>
          </p:nvPr>
        </p:nvSpPr>
        <p:spPr>
          <a:xfrm>
            <a:off x="417096" y="457200"/>
            <a:ext cx="435493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3200"/>
              <a:buFont typeface="Libre Franklin Thi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5183188" y="457201"/>
            <a:ext cx="6655886" cy="54038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800"/>
              <a:buNone/>
              <a:defRPr sz="28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SzPts val="2000"/>
              <a:buChar char="•"/>
              <a:defRPr sz="2000"/>
            </a:lvl4pPr>
            <a:lvl5pPr indent="-228600" lvl="4" marL="2286000" algn="l">
              <a:lnSpc>
                <a:spcPct val="90000"/>
              </a:lnSpc>
              <a:spcBef>
                <a:spcPts val="500"/>
              </a:spcBef>
              <a:spcAft>
                <a:spcPts val="0"/>
              </a:spcAft>
              <a:buSzPts val="20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8"/>
          <p:cNvSpPr txBox="1"/>
          <p:nvPr>
            <p:ph idx="2" type="body"/>
          </p:nvPr>
        </p:nvSpPr>
        <p:spPr>
          <a:xfrm>
            <a:off x="417096" y="2229852"/>
            <a:ext cx="4354930" cy="36391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49" name="Google Shape;49;p8"/>
          <p:cNvCxnSpPr/>
          <p:nvPr/>
        </p:nvCxnSpPr>
        <p:spPr>
          <a:xfrm>
            <a:off x="4989095" y="457200"/>
            <a:ext cx="0" cy="5411787"/>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0" name="Shape 50"/>
        <p:cNvGrpSpPr/>
        <p:nvPr/>
      </p:nvGrpSpPr>
      <p:grpSpPr>
        <a:xfrm>
          <a:off x="0" y="0"/>
          <a:ext cx="0" cy="0"/>
          <a:chOff x="0" y="0"/>
          <a:chExt cx="0" cy="0"/>
        </a:xfrm>
      </p:grpSpPr>
      <p:sp>
        <p:nvSpPr>
          <p:cNvPr id="51" name="Google Shape;51;p9"/>
          <p:cNvSpPr/>
          <p:nvPr>
            <p:ph idx="2" type="pic"/>
          </p:nvPr>
        </p:nvSpPr>
        <p:spPr>
          <a:xfrm>
            <a:off x="5183187" y="457201"/>
            <a:ext cx="6607759"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3200"/>
              <a:buFont typeface="Arial"/>
              <a:buNone/>
              <a:defRPr b="1" i="0" sz="3200" u="none" cap="none" strike="noStrike">
                <a:solidFill>
                  <a:schemeClr val="accent2"/>
                </a:solidFill>
                <a:latin typeface="Corbel"/>
                <a:ea typeface="Corbel"/>
                <a:cs typeface="Corbel"/>
                <a:sym typeface="Corbe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orbel"/>
                <a:ea typeface="Corbel"/>
                <a:cs typeface="Corbel"/>
                <a:sym typeface="Corbel"/>
              </a:defRPr>
            </a:lvl2pPr>
            <a:lvl3pPr lvl="2" marR="0" rtl="0" algn="l">
              <a:lnSpc>
                <a:spcPct val="90000"/>
              </a:lnSpc>
              <a:spcBef>
                <a:spcPts val="500"/>
              </a:spcBef>
              <a:spcAft>
                <a:spcPts val="0"/>
              </a:spcAft>
              <a:buClr>
                <a:schemeClr val="dk1"/>
              </a:buClr>
              <a:buSzPts val="2400"/>
              <a:buFont typeface="Helvetica Neue"/>
              <a:buNone/>
              <a:defRPr b="0" i="0" sz="2400" u="none" cap="none" strike="noStrike">
                <a:solidFill>
                  <a:schemeClr val="dk1"/>
                </a:solidFill>
                <a:latin typeface="Corbel"/>
                <a:ea typeface="Corbel"/>
                <a:cs typeface="Corbel"/>
                <a:sym typeface="Corbel"/>
              </a:defRPr>
            </a:lvl3pPr>
            <a:lvl4pPr lvl="3" marR="0" rtl="0" algn="l">
              <a:lnSpc>
                <a:spcPct val="90000"/>
              </a:lnSpc>
              <a:spcBef>
                <a:spcPts val="500"/>
              </a:spcBef>
              <a:spcAft>
                <a:spcPts val="0"/>
              </a:spcAft>
              <a:buClr>
                <a:srgbClr val="7F7F7F"/>
              </a:buClr>
              <a:buSzPts val="2000"/>
              <a:buFont typeface="Arial"/>
              <a:buNone/>
              <a:defRPr b="0" i="0" sz="2000" u="none" cap="none" strike="noStrike">
                <a:solidFill>
                  <a:schemeClr val="dk1"/>
                </a:solidFill>
                <a:latin typeface="Corbel"/>
                <a:ea typeface="Corbel"/>
                <a:cs typeface="Corbel"/>
                <a:sym typeface="Corbel"/>
              </a:defRPr>
            </a:lvl4pPr>
            <a:lvl5pPr lvl="4" marR="0" rtl="0" algn="l">
              <a:lnSpc>
                <a:spcPct val="90000"/>
              </a:lnSpc>
              <a:spcBef>
                <a:spcPts val="500"/>
              </a:spcBef>
              <a:spcAft>
                <a:spcPts val="0"/>
              </a:spcAft>
              <a:buClr>
                <a:srgbClr val="7F7F7F"/>
              </a:buClr>
              <a:buSzPts val="2000"/>
              <a:buFont typeface="Courier New"/>
              <a:buNone/>
              <a:defRPr b="0" i="0" sz="2000" u="none" cap="none" strike="noStrike">
                <a:solidFill>
                  <a:schemeClr val="dk1"/>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52" name="Google Shape;52;p9"/>
          <p:cNvSpPr txBox="1"/>
          <p:nvPr>
            <p:ph type="title"/>
          </p:nvPr>
        </p:nvSpPr>
        <p:spPr>
          <a:xfrm>
            <a:off x="417096" y="457200"/>
            <a:ext cx="435493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3200"/>
              <a:buFont typeface="Libre Franklin Thi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 type="body"/>
          </p:nvPr>
        </p:nvSpPr>
        <p:spPr>
          <a:xfrm>
            <a:off x="417096" y="2229852"/>
            <a:ext cx="4354930" cy="36391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s">
  <p:cSld name="3 Pictures with Captions">
    <p:spTree>
      <p:nvGrpSpPr>
        <p:cNvPr id="54" name="Shape 54"/>
        <p:cNvGrpSpPr/>
        <p:nvPr/>
      </p:nvGrpSpPr>
      <p:grpSpPr>
        <a:xfrm>
          <a:off x="0" y="0"/>
          <a:ext cx="0" cy="0"/>
          <a:chOff x="0" y="0"/>
          <a:chExt cx="0" cy="0"/>
        </a:xfrm>
      </p:grpSpPr>
      <p:sp>
        <p:nvSpPr>
          <p:cNvPr id="55" name="Google Shape;55;p10"/>
          <p:cNvSpPr txBox="1"/>
          <p:nvPr>
            <p:ph type="title"/>
          </p:nvPr>
        </p:nvSpPr>
        <p:spPr>
          <a:xfrm>
            <a:off x="318052" y="365125"/>
            <a:ext cx="11552582" cy="132556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p:nvPr>
            <p:ph idx="2" type="pic"/>
          </p:nvPr>
        </p:nvSpPr>
        <p:spPr>
          <a:xfrm>
            <a:off x="317500" y="1899235"/>
            <a:ext cx="3532605" cy="24320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3200"/>
              <a:buFont typeface="Arial"/>
              <a:buNone/>
              <a:defRPr b="1" i="0" sz="3200" u="none" cap="none" strike="noStrike">
                <a:solidFill>
                  <a:schemeClr val="accent2"/>
                </a:solidFill>
                <a:latin typeface="Corbel"/>
                <a:ea typeface="Corbel"/>
                <a:cs typeface="Corbel"/>
                <a:sym typeface="Corbel"/>
              </a:defRPr>
            </a:lvl1pPr>
            <a:lvl2pPr lvl="1"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lvl="2" marR="0" rtl="0" algn="l">
              <a:lnSpc>
                <a:spcPct val="90000"/>
              </a:lnSpc>
              <a:spcBef>
                <a:spcPts val="500"/>
              </a:spcBef>
              <a:spcAft>
                <a:spcPts val="0"/>
              </a:spcAft>
              <a:buClr>
                <a:schemeClr val="dk1"/>
              </a:buClr>
              <a:buSzPts val="2400"/>
              <a:buFont typeface="Helvetica Neue"/>
              <a:buChar char="—"/>
              <a:defRPr b="0" i="0" sz="2400" u="none" cap="none" strike="noStrike">
                <a:solidFill>
                  <a:schemeClr val="dk1"/>
                </a:solidFill>
                <a:latin typeface="Corbel"/>
                <a:ea typeface="Corbel"/>
                <a:cs typeface="Corbel"/>
                <a:sym typeface="Corbel"/>
              </a:defRPr>
            </a:lvl3pPr>
            <a:lvl4pPr lvl="3" marR="0" rtl="0" algn="l">
              <a:lnSpc>
                <a:spcPct val="90000"/>
              </a:lnSpc>
              <a:spcBef>
                <a:spcPts val="500"/>
              </a:spcBef>
              <a:spcAft>
                <a:spcPts val="0"/>
              </a:spcAft>
              <a:buClr>
                <a:srgbClr val="7F7F7F"/>
              </a:buClr>
              <a:buSzPts val="2000"/>
              <a:buFont typeface="Arial"/>
              <a:buChar char="•"/>
              <a:defRPr b="0" i="0" sz="2000" u="none" cap="none" strike="noStrike">
                <a:solidFill>
                  <a:schemeClr val="dk1"/>
                </a:solidFill>
                <a:latin typeface="Corbel"/>
                <a:ea typeface="Corbel"/>
                <a:cs typeface="Corbel"/>
                <a:sym typeface="Corbel"/>
              </a:defRPr>
            </a:lvl4pPr>
            <a:lvl5pPr lvl="4" marR="0" rtl="0" algn="l">
              <a:lnSpc>
                <a:spcPct val="90000"/>
              </a:lnSpc>
              <a:spcBef>
                <a:spcPts val="500"/>
              </a:spcBef>
              <a:spcAft>
                <a:spcPts val="0"/>
              </a:spcAft>
              <a:buClr>
                <a:srgbClr val="7F7F7F"/>
              </a:buClr>
              <a:buSzPts val="1800"/>
              <a:buFont typeface="Courier New"/>
              <a:buNone/>
              <a:defRPr b="0" i="0" sz="1800" u="none" cap="none" strike="noStrike">
                <a:solidFill>
                  <a:schemeClr val="dk1"/>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57" name="Google Shape;57;p10"/>
          <p:cNvSpPr/>
          <p:nvPr>
            <p:ph idx="3" type="pic"/>
          </p:nvPr>
        </p:nvSpPr>
        <p:spPr>
          <a:xfrm>
            <a:off x="4327764" y="1899235"/>
            <a:ext cx="3532605" cy="24320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3200"/>
              <a:buFont typeface="Arial"/>
              <a:buNone/>
              <a:defRPr b="1" i="0" sz="3200" u="none" cap="none" strike="noStrike">
                <a:solidFill>
                  <a:schemeClr val="accent2"/>
                </a:solidFill>
                <a:latin typeface="Corbel"/>
                <a:ea typeface="Corbel"/>
                <a:cs typeface="Corbel"/>
                <a:sym typeface="Corbel"/>
              </a:defRPr>
            </a:lvl1pPr>
            <a:lvl2pPr lvl="1"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lvl="2" marR="0" rtl="0" algn="l">
              <a:lnSpc>
                <a:spcPct val="90000"/>
              </a:lnSpc>
              <a:spcBef>
                <a:spcPts val="500"/>
              </a:spcBef>
              <a:spcAft>
                <a:spcPts val="0"/>
              </a:spcAft>
              <a:buClr>
                <a:schemeClr val="dk1"/>
              </a:buClr>
              <a:buSzPts val="2400"/>
              <a:buFont typeface="Helvetica Neue"/>
              <a:buChar char="—"/>
              <a:defRPr b="0" i="0" sz="2400" u="none" cap="none" strike="noStrike">
                <a:solidFill>
                  <a:schemeClr val="dk1"/>
                </a:solidFill>
                <a:latin typeface="Corbel"/>
                <a:ea typeface="Corbel"/>
                <a:cs typeface="Corbel"/>
                <a:sym typeface="Corbel"/>
              </a:defRPr>
            </a:lvl3pPr>
            <a:lvl4pPr lvl="3" marR="0" rtl="0" algn="l">
              <a:lnSpc>
                <a:spcPct val="90000"/>
              </a:lnSpc>
              <a:spcBef>
                <a:spcPts val="500"/>
              </a:spcBef>
              <a:spcAft>
                <a:spcPts val="0"/>
              </a:spcAft>
              <a:buClr>
                <a:srgbClr val="7F7F7F"/>
              </a:buClr>
              <a:buSzPts val="2000"/>
              <a:buFont typeface="Arial"/>
              <a:buChar char="•"/>
              <a:defRPr b="0" i="0" sz="2000" u="none" cap="none" strike="noStrike">
                <a:solidFill>
                  <a:schemeClr val="dk1"/>
                </a:solidFill>
                <a:latin typeface="Corbel"/>
                <a:ea typeface="Corbel"/>
                <a:cs typeface="Corbel"/>
                <a:sym typeface="Corbel"/>
              </a:defRPr>
            </a:lvl4pPr>
            <a:lvl5pPr lvl="4" marR="0" rtl="0" algn="l">
              <a:lnSpc>
                <a:spcPct val="90000"/>
              </a:lnSpc>
              <a:spcBef>
                <a:spcPts val="500"/>
              </a:spcBef>
              <a:spcAft>
                <a:spcPts val="0"/>
              </a:spcAft>
              <a:buClr>
                <a:srgbClr val="7F7F7F"/>
              </a:buClr>
              <a:buSzPts val="1800"/>
              <a:buFont typeface="Courier New"/>
              <a:buNone/>
              <a:defRPr b="0" i="0" sz="1800" u="none" cap="none" strike="noStrike">
                <a:solidFill>
                  <a:schemeClr val="dk1"/>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58" name="Google Shape;58;p10"/>
          <p:cNvSpPr/>
          <p:nvPr>
            <p:ph idx="4" type="pic"/>
          </p:nvPr>
        </p:nvSpPr>
        <p:spPr>
          <a:xfrm>
            <a:off x="8338029" y="1899235"/>
            <a:ext cx="3532605" cy="24320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2"/>
              </a:buClr>
              <a:buSzPts val="3200"/>
              <a:buFont typeface="Arial"/>
              <a:buNone/>
              <a:defRPr b="1" i="0" sz="3200" u="none" cap="none" strike="noStrike">
                <a:solidFill>
                  <a:schemeClr val="accent2"/>
                </a:solidFill>
                <a:latin typeface="Corbel"/>
                <a:ea typeface="Corbel"/>
                <a:cs typeface="Corbel"/>
                <a:sym typeface="Corbel"/>
              </a:defRPr>
            </a:lvl1pPr>
            <a:lvl2pPr lvl="1"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lvl="2" marR="0" rtl="0" algn="l">
              <a:lnSpc>
                <a:spcPct val="90000"/>
              </a:lnSpc>
              <a:spcBef>
                <a:spcPts val="500"/>
              </a:spcBef>
              <a:spcAft>
                <a:spcPts val="0"/>
              </a:spcAft>
              <a:buClr>
                <a:schemeClr val="dk1"/>
              </a:buClr>
              <a:buSzPts val="2400"/>
              <a:buFont typeface="Helvetica Neue"/>
              <a:buChar char="—"/>
              <a:defRPr b="0" i="0" sz="2400" u="none" cap="none" strike="noStrike">
                <a:solidFill>
                  <a:schemeClr val="dk1"/>
                </a:solidFill>
                <a:latin typeface="Corbel"/>
                <a:ea typeface="Corbel"/>
                <a:cs typeface="Corbel"/>
                <a:sym typeface="Corbel"/>
              </a:defRPr>
            </a:lvl3pPr>
            <a:lvl4pPr lvl="3" marR="0" rtl="0" algn="l">
              <a:lnSpc>
                <a:spcPct val="90000"/>
              </a:lnSpc>
              <a:spcBef>
                <a:spcPts val="500"/>
              </a:spcBef>
              <a:spcAft>
                <a:spcPts val="0"/>
              </a:spcAft>
              <a:buClr>
                <a:srgbClr val="7F7F7F"/>
              </a:buClr>
              <a:buSzPts val="2000"/>
              <a:buFont typeface="Arial"/>
              <a:buChar char="•"/>
              <a:defRPr b="0" i="0" sz="2000" u="none" cap="none" strike="noStrike">
                <a:solidFill>
                  <a:schemeClr val="dk1"/>
                </a:solidFill>
                <a:latin typeface="Corbel"/>
                <a:ea typeface="Corbel"/>
                <a:cs typeface="Corbel"/>
                <a:sym typeface="Corbel"/>
              </a:defRPr>
            </a:lvl4pPr>
            <a:lvl5pPr lvl="4" marR="0" rtl="0" algn="l">
              <a:lnSpc>
                <a:spcPct val="90000"/>
              </a:lnSpc>
              <a:spcBef>
                <a:spcPts val="500"/>
              </a:spcBef>
              <a:spcAft>
                <a:spcPts val="0"/>
              </a:spcAft>
              <a:buClr>
                <a:srgbClr val="7F7F7F"/>
              </a:buClr>
              <a:buSzPts val="1800"/>
              <a:buFont typeface="Courier New"/>
              <a:buNone/>
              <a:defRPr b="0" i="0" sz="1800" u="none" cap="none" strike="noStrike">
                <a:solidFill>
                  <a:schemeClr val="dk1"/>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59" name="Google Shape;59;p10"/>
          <p:cNvSpPr txBox="1"/>
          <p:nvPr>
            <p:ph idx="1" type="body"/>
          </p:nvPr>
        </p:nvSpPr>
        <p:spPr>
          <a:xfrm>
            <a:off x="317500" y="4459288"/>
            <a:ext cx="3532188" cy="13954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000"/>
              <a:buNone/>
              <a:defRPr sz="20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SzPts val="1600"/>
              <a:buChar char="•"/>
              <a:defRPr sz="1600"/>
            </a:lvl4pPr>
            <a:lvl5pPr indent="-228600" lvl="4" marL="2286000" algn="l">
              <a:lnSpc>
                <a:spcPct val="90000"/>
              </a:lnSpc>
              <a:spcBef>
                <a:spcPts val="5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0"/>
          <p:cNvSpPr txBox="1"/>
          <p:nvPr>
            <p:ph idx="5" type="body"/>
          </p:nvPr>
        </p:nvSpPr>
        <p:spPr>
          <a:xfrm>
            <a:off x="4328181" y="4459288"/>
            <a:ext cx="3532188" cy="13954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000"/>
              <a:buNone/>
              <a:defRPr sz="20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SzPts val="1600"/>
              <a:buChar char="•"/>
              <a:defRPr sz="1600"/>
            </a:lvl4pPr>
            <a:lvl5pPr indent="-228600" lvl="4" marL="2286000" algn="l">
              <a:lnSpc>
                <a:spcPct val="90000"/>
              </a:lnSpc>
              <a:spcBef>
                <a:spcPts val="5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0"/>
          <p:cNvSpPr txBox="1"/>
          <p:nvPr>
            <p:ph idx="6" type="body"/>
          </p:nvPr>
        </p:nvSpPr>
        <p:spPr>
          <a:xfrm>
            <a:off x="8338029" y="4459288"/>
            <a:ext cx="3532188" cy="13954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2"/>
              </a:buClr>
              <a:buSzPts val="2000"/>
              <a:buNone/>
              <a:defRPr sz="20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SzPts val="1600"/>
              <a:buChar char="•"/>
              <a:defRPr sz="1600"/>
            </a:lvl4pPr>
            <a:lvl5pPr indent="-228600" lvl="4" marL="2286000" algn="l">
              <a:lnSpc>
                <a:spcPct val="90000"/>
              </a:lnSpc>
              <a:spcBef>
                <a:spcPts val="500"/>
              </a:spcBef>
              <a:spcAft>
                <a:spcPts val="0"/>
              </a:spcAft>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2" name="Google Shape;62;p10"/>
          <p:cNvCxnSpPr/>
          <p:nvPr/>
        </p:nvCxnSpPr>
        <p:spPr>
          <a:xfrm>
            <a:off x="4090737" y="1899235"/>
            <a:ext cx="0" cy="3969752"/>
          </a:xfrm>
          <a:prstGeom prst="straightConnector1">
            <a:avLst/>
          </a:prstGeom>
          <a:noFill/>
          <a:ln cap="flat" cmpd="sng" w="9525">
            <a:solidFill>
              <a:srgbClr val="7F7F7F"/>
            </a:solidFill>
            <a:prstDash val="solid"/>
            <a:miter lim="800000"/>
            <a:headEnd len="sm" w="sm" type="none"/>
            <a:tailEnd len="sm" w="sm" type="none"/>
          </a:ln>
        </p:spPr>
      </p:cxnSp>
      <p:cxnSp>
        <p:nvCxnSpPr>
          <p:cNvPr id="63" name="Google Shape;63;p10"/>
          <p:cNvCxnSpPr/>
          <p:nvPr/>
        </p:nvCxnSpPr>
        <p:spPr>
          <a:xfrm>
            <a:off x="8109284" y="1899235"/>
            <a:ext cx="0" cy="3969752"/>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18052" y="6341572"/>
            <a:ext cx="11552582"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747676"/>
                </a:solidFill>
                <a:latin typeface="Corbel"/>
                <a:ea typeface="Corbel"/>
                <a:cs typeface="Corbel"/>
                <a:sym typeface="Corbel"/>
              </a:rPr>
              <a:t>PAGE </a:t>
            </a:r>
            <a:fld id="{00000000-1234-1234-1234-123412341234}" type="slidenum">
              <a:rPr b="0" i="0" lang="en-US" sz="1000" u="none" cap="none" strike="noStrike">
                <a:solidFill>
                  <a:srgbClr val="747676"/>
                </a:solidFill>
                <a:latin typeface="Corbel"/>
                <a:ea typeface="Corbel"/>
                <a:cs typeface="Corbel"/>
                <a:sym typeface="Corbel"/>
              </a:rPr>
              <a:t>‹#›</a:t>
            </a:fld>
            <a:r>
              <a:rPr b="0" i="0" lang="en-US" sz="1000" u="none" cap="none" strike="noStrike">
                <a:solidFill>
                  <a:srgbClr val="747676"/>
                </a:solidFill>
                <a:latin typeface="Corbel"/>
                <a:ea typeface="Corbel"/>
                <a:cs typeface="Corbel"/>
                <a:sym typeface="Corbel"/>
              </a:rPr>
              <a:t>    |    </a:t>
            </a:r>
            <a:r>
              <a:rPr b="1" i="0" lang="en-US" sz="1000" u="none" cap="none" strike="noStrike">
                <a:solidFill>
                  <a:srgbClr val="7F7F7F"/>
                </a:solidFill>
                <a:latin typeface="Corbel"/>
                <a:ea typeface="Corbel"/>
                <a:cs typeface="Corbel"/>
                <a:sym typeface="Corbel"/>
              </a:rPr>
              <a:t>GRACE HOPPER CELEBRATION INDIA (GHCI) 19  </a:t>
            </a:r>
            <a:endParaRPr b="1" i="0" sz="1000" u="none" cap="none" strike="noStrike">
              <a:solidFill>
                <a:srgbClr val="7F7F7F"/>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Corbel"/>
                <a:ea typeface="Corbel"/>
                <a:cs typeface="Corbel"/>
                <a:sym typeface="Corbel"/>
              </a:rPr>
              <a:t>Presented by AnitaB.org and Association for Computing Machinery India (ACM) India </a:t>
            </a:r>
            <a:endParaRPr b="0" i="0" sz="1000" u="none" cap="none" strike="noStrike">
              <a:solidFill>
                <a:srgbClr val="7F7F7F"/>
              </a:solidFill>
              <a:latin typeface="Corbel"/>
              <a:ea typeface="Corbel"/>
              <a:cs typeface="Corbel"/>
              <a:sym typeface="Corbel"/>
            </a:endParaRPr>
          </a:p>
        </p:txBody>
      </p:sp>
      <p:sp>
        <p:nvSpPr>
          <p:cNvPr id="11" name="Google Shape;11;p1"/>
          <p:cNvSpPr txBox="1"/>
          <p:nvPr>
            <p:ph idx="1" type="body"/>
          </p:nvPr>
        </p:nvSpPr>
        <p:spPr>
          <a:xfrm>
            <a:off x="318052" y="1828800"/>
            <a:ext cx="11552582" cy="43481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3200"/>
              <a:buFont typeface="Arial"/>
              <a:buNone/>
              <a:defRPr b="1" i="0" sz="3200" u="none" cap="none" strike="noStrike">
                <a:solidFill>
                  <a:schemeClr val="accent2"/>
                </a:solidFill>
                <a:latin typeface="Corbel"/>
                <a:ea typeface="Corbel"/>
                <a:cs typeface="Corbel"/>
                <a:sym typeface="Corbe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90000"/>
              </a:lnSpc>
              <a:spcBef>
                <a:spcPts val="500"/>
              </a:spcBef>
              <a:spcAft>
                <a:spcPts val="0"/>
              </a:spcAft>
              <a:buClr>
                <a:schemeClr val="dk1"/>
              </a:buClr>
              <a:buSzPts val="2400"/>
              <a:buFont typeface="Helvetica Neue"/>
              <a:buChar char="—"/>
              <a:defRPr b="0" i="0" sz="2400" u="none" cap="none" strike="noStrike">
                <a:solidFill>
                  <a:schemeClr val="dk1"/>
                </a:solidFill>
                <a:latin typeface="Corbel"/>
                <a:ea typeface="Corbel"/>
                <a:cs typeface="Corbel"/>
                <a:sym typeface="Corbel"/>
              </a:defRPr>
            </a:lvl3pPr>
            <a:lvl4pPr indent="-355600" lvl="3" marL="1828800" marR="0" rtl="0" algn="l">
              <a:lnSpc>
                <a:spcPct val="90000"/>
              </a:lnSpc>
              <a:spcBef>
                <a:spcPts val="500"/>
              </a:spcBef>
              <a:spcAft>
                <a:spcPts val="0"/>
              </a:spcAft>
              <a:buClr>
                <a:srgbClr val="7F7F7F"/>
              </a:buClr>
              <a:buSzPts val="2000"/>
              <a:buFont typeface="Arial"/>
              <a:buChar char="•"/>
              <a:defRPr b="0" i="0" sz="2000" u="none" cap="none" strike="noStrike">
                <a:solidFill>
                  <a:schemeClr val="dk1"/>
                </a:solidFill>
                <a:latin typeface="Corbel"/>
                <a:ea typeface="Corbel"/>
                <a:cs typeface="Corbel"/>
                <a:sym typeface="Corbel"/>
              </a:defRPr>
            </a:lvl4pPr>
            <a:lvl5pPr indent="-228600" lvl="4" marL="2286000" marR="0" rtl="0" algn="l">
              <a:lnSpc>
                <a:spcPct val="90000"/>
              </a:lnSpc>
              <a:spcBef>
                <a:spcPts val="500"/>
              </a:spcBef>
              <a:spcAft>
                <a:spcPts val="0"/>
              </a:spcAft>
              <a:buClr>
                <a:srgbClr val="7F7F7F"/>
              </a:buClr>
              <a:buSzPts val="1800"/>
              <a:buFont typeface="Courier New"/>
              <a:buNone/>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pic>
        <p:nvPicPr>
          <p:cNvPr id="12" name="Google Shape;12;p1"/>
          <p:cNvPicPr preferRelativeResize="0"/>
          <p:nvPr/>
        </p:nvPicPr>
        <p:blipFill rotWithShape="1">
          <a:blip r:embed="rId1">
            <a:alphaModFix/>
          </a:blip>
          <a:srcRect b="0" l="0" r="0" t="0"/>
          <a:stretch/>
        </p:blipFill>
        <p:spPr>
          <a:xfrm>
            <a:off x="427236" y="6283325"/>
            <a:ext cx="1266825" cy="438150"/>
          </a:xfrm>
          <a:prstGeom prst="rect">
            <a:avLst/>
          </a:prstGeom>
          <a:noFill/>
          <a:ln>
            <a:noFill/>
          </a:ln>
        </p:spPr>
      </p:pic>
      <p:sp>
        <p:nvSpPr>
          <p:cNvPr id="13" name="Google Shape;13;p1"/>
          <p:cNvSpPr txBox="1"/>
          <p:nvPr/>
        </p:nvSpPr>
        <p:spPr>
          <a:xfrm>
            <a:off x="10866587" y="6298745"/>
            <a:ext cx="200809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rbel"/>
                <a:ea typeface="Corbel"/>
                <a:cs typeface="Corbel"/>
                <a:sym typeface="Corbel"/>
              </a:rPr>
              <a:t>#GHCI19</a:t>
            </a:r>
            <a:endParaRPr b="1" i="0" sz="2000" u="none" cap="none" strike="noStrike">
              <a:solidFill>
                <a:schemeClr val="dk1"/>
              </a:solidFill>
              <a:latin typeface="Corbel"/>
              <a:ea typeface="Corbel"/>
              <a:cs typeface="Corbel"/>
              <a:sym typeface="Corbel"/>
            </a:endParaRPr>
          </a:p>
        </p:txBody>
      </p:sp>
      <p:pic>
        <p:nvPicPr>
          <p:cNvPr descr="social_twitter.png" id="14" name="Google Shape;14;p1"/>
          <p:cNvPicPr preferRelativeResize="0"/>
          <p:nvPr/>
        </p:nvPicPr>
        <p:blipFill rotWithShape="1">
          <a:blip r:embed="rId2">
            <a:alphaModFix/>
          </a:blip>
          <a:srcRect b="0" l="0" r="0" t="0"/>
          <a:stretch/>
        </p:blipFill>
        <p:spPr>
          <a:xfrm>
            <a:off x="10591138" y="6377425"/>
            <a:ext cx="256675" cy="256675"/>
          </a:xfrm>
          <a:prstGeom prst="rect">
            <a:avLst/>
          </a:prstGeom>
          <a:noFill/>
          <a:ln>
            <a:noFill/>
          </a:ln>
        </p:spPr>
      </p:pic>
      <p:sp>
        <p:nvSpPr>
          <p:cNvPr id="15" name="Google Shape;15;p1"/>
          <p:cNvSpPr/>
          <p:nvPr/>
        </p:nvSpPr>
        <p:spPr>
          <a:xfrm rot="5400000">
            <a:off x="1463008" y="-1477563"/>
            <a:ext cx="932181" cy="3887307"/>
          </a:xfrm>
          <a:prstGeom prst="rtTriangl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 name="Google Shape;16;p1"/>
          <p:cNvSpPr txBox="1"/>
          <p:nvPr>
            <p:ph type="title"/>
          </p:nvPr>
        </p:nvSpPr>
        <p:spPr>
          <a:xfrm>
            <a:off x="318052" y="365125"/>
            <a:ext cx="11552582" cy="1325563"/>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4000"/>
              <a:buFont typeface="Libre Franklin Thin"/>
              <a:buNone/>
              <a:defRPr b="0" i="0" sz="4000" u="none" cap="none" strike="noStrike">
                <a:solidFill>
                  <a:schemeClr val="dk2"/>
                </a:solidFill>
                <a:latin typeface="Libre Franklin Thin"/>
                <a:ea typeface="Libre Franklin Thin"/>
                <a:cs typeface="Libre Franklin Thin"/>
                <a:sym typeface="Libre Franklin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1.png"/><Relationship Id="rId10" Type="http://schemas.openxmlformats.org/officeDocument/2006/relationships/image" Target="../media/image16.png"/><Relationship Id="rId9" Type="http://schemas.openxmlformats.org/officeDocument/2006/relationships/image" Target="../media/image2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drive.google.com/file/d/10P-9OZsvSFUmDcSkGtNOM8W8mXgN38oU/view" TargetMode="Externa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cs.000webhostapp.com/bWAPP_latest/bWAPP/login.ph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8.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drive.google.com/file/d/1s6-IsXaV8KDcotYJ4lgdVQC2qoUAVDI9/view" TargetMode="External"/><Relationship Id="rId4" Type="http://schemas.openxmlformats.org/officeDocument/2006/relationships/image" Target="../media/image4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7.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2.png"/><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drive.google.com/file/d/1aSfkTOp2IJLh3ZeWO9bizODyu6NxIVTd/view" TargetMode="External"/><Relationship Id="rId4" Type="http://schemas.openxmlformats.org/officeDocument/2006/relationships/image" Target="../media/image4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ctrTitle"/>
          </p:nvPr>
        </p:nvSpPr>
        <p:spPr>
          <a:xfrm>
            <a:off x="0" y="1836433"/>
            <a:ext cx="12192000" cy="160918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800"/>
              <a:buFont typeface="Libre Franklin Thin"/>
              <a:buNone/>
            </a:pPr>
            <a:r>
              <a:rPr lang="en-US" sz="4800"/>
              <a:t>Ethical Hacking and Penetration Testing</a:t>
            </a:r>
            <a:endParaRPr sz="4800"/>
          </a:p>
        </p:txBody>
      </p:sp>
      <p:sp>
        <p:nvSpPr>
          <p:cNvPr id="69" name="Google Shape;69;p11"/>
          <p:cNvSpPr txBox="1"/>
          <p:nvPr/>
        </p:nvSpPr>
        <p:spPr>
          <a:xfrm>
            <a:off x="3580200" y="3601325"/>
            <a:ext cx="5031600" cy="49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accent2"/>
                </a:solidFill>
                <a:latin typeface="Corbel"/>
                <a:ea typeface="Corbel"/>
                <a:cs typeface="Corbel"/>
                <a:sym typeface="Corbel"/>
              </a:rPr>
              <a:t>Purva Singh  |   @purvasingh17</a:t>
            </a:r>
            <a:endParaRPr b="1" i="0" sz="2500" u="none" cap="none" strike="noStrike">
              <a:solidFill>
                <a:schemeClr val="accent2"/>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99975" y="302950"/>
            <a:ext cx="11552700" cy="62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OWASP Top 10 Report for 2019</a:t>
            </a:r>
            <a:endParaRPr/>
          </a:p>
        </p:txBody>
      </p:sp>
      <p:graphicFrame>
        <p:nvGraphicFramePr>
          <p:cNvPr id="171" name="Google Shape;171;p20"/>
          <p:cNvGraphicFramePr/>
          <p:nvPr/>
        </p:nvGraphicFramePr>
        <p:xfrm>
          <a:off x="3451000" y="1075750"/>
          <a:ext cx="3000000" cy="3000000"/>
        </p:xfrm>
        <a:graphic>
          <a:graphicData uri="http://schemas.openxmlformats.org/drawingml/2006/table">
            <a:tbl>
              <a:tblPr>
                <a:noFill/>
                <a:tableStyleId>{803D8CC6-6212-4A56-B480-B9EE07FE002E}</a:tableStyleId>
              </a:tblPr>
              <a:tblGrid>
                <a:gridCol w="5290000"/>
              </a:tblGrid>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A1 - Injection</a:t>
                      </a:r>
                      <a:endParaRPr b="1" sz="1800" u="none" cap="none" strike="noStrike"/>
                    </a:p>
                  </a:txBody>
                  <a:tcPr marT="91425" marB="91425" marR="91425" marL="91425">
                    <a:solidFill>
                      <a:srgbClr val="990000"/>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A2 - Broken Authentication</a:t>
                      </a:r>
                      <a:endParaRPr b="1" sz="1800" u="none" cap="none" strike="noStrike"/>
                    </a:p>
                  </a:txBody>
                  <a:tcPr marT="91425" marB="91425" marR="91425" marL="91425">
                    <a:solidFill>
                      <a:srgbClr val="CC0000"/>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A3 - Sensitive Data Exposure</a:t>
                      </a:r>
                      <a:endParaRPr b="1" sz="1800" u="none" cap="none" strike="noStrike"/>
                    </a:p>
                  </a:txBody>
                  <a:tcPr marT="91425" marB="91425" marR="91425" marL="91425">
                    <a:solidFill>
                      <a:srgbClr val="E06666"/>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A4 - XML External Entities (XXE)</a:t>
                      </a:r>
                      <a:endParaRPr b="1" sz="1800" u="none" cap="none" strike="noStrike"/>
                    </a:p>
                  </a:txBody>
                  <a:tcPr marT="91425" marB="91425" marR="91425" marL="91425">
                    <a:solidFill>
                      <a:srgbClr val="EA9999"/>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A5 - Broken Access Control</a:t>
                      </a:r>
                      <a:endParaRPr b="1" sz="1800" u="none" cap="none" strike="noStrike"/>
                    </a:p>
                  </a:txBody>
                  <a:tcPr marT="91425" marB="91425" marR="91425" marL="91425">
                    <a:solidFill>
                      <a:srgbClr val="FF6F00"/>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A6 - Security Misconfiguration</a:t>
                      </a:r>
                      <a:endParaRPr b="1" sz="1800" u="none" cap="none" strike="noStrike"/>
                    </a:p>
                  </a:txBody>
                  <a:tcPr marT="91425" marB="91425" marR="91425" marL="91425">
                    <a:solidFill>
                      <a:srgbClr val="FF6F00">
                        <a:alpha val="88627"/>
                      </a:srgbClr>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A7 - Cross-Site Scripting (XSS)</a:t>
                      </a:r>
                      <a:endParaRPr b="1" sz="1800" u="none" cap="none" strike="noStrike"/>
                    </a:p>
                  </a:txBody>
                  <a:tcPr marT="91425" marB="91425" marR="91425" marL="91425">
                    <a:solidFill>
                      <a:srgbClr val="F48522">
                        <a:alpha val="82745"/>
                      </a:srgbClr>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A8 - Insecure Deserialization</a:t>
                      </a:r>
                      <a:endParaRPr b="1" sz="1800" u="none" cap="none" strike="noStrike"/>
                    </a:p>
                  </a:txBody>
                  <a:tcPr marT="91425" marB="91425" marR="91425" marL="91425">
                    <a:solidFill>
                      <a:srgbClr val="FFCD00">
                        <a:alpha val="65882"/>
                      </a:srgbClr>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A9 - Using Components with Known Vulnerabilities</a:t>
                      </a:r>
                      <a:endParaRPr b="1" sz="1800" u="none" cap="none" strike="noStrike"/>
                    </a:p>
                  </a:txBody>
                  <a:tcPr marT="91425" marB="91425" marR="91425" marL="91425">
                    <a:solidFill>
                      <a:srgbClr val="FFCD00">
                        <a:alpha val="54117"/>
                      </a:srgbClr>
                    </a:solidFill>
                  </a:tcPr>
                </a:tc>
              </a:tr>
              <a:tr h="510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A10 - Insufficient Logging &amp; Monitoring</a:t>
                      </a:r>
                      <a:endParaRPr b="1" sz="1800" u="none" cap="none" strike="noStrike"/>
                    </a:p>
                  </a:txBody>
                  <a:tcPr marT="91425" marB="91425" marR="91425" marL="91425">
                    <a:solidFill>
                      <a:srgbClr val="FFC500">
                        <a:alpha val="43529"/>
                      </a:srgb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5400"/>
              <a:buNone/>
            </a:pPr>
            <a:r>
              <a:rPr lang="en-US"/>
              <a:t>A1 - Injection Attacks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19650" y="227275"/>
            <a:ext cx="11552700" cy="754800"/>
          </a:xfrm>
          <a:prstGeom prst="rect">
            <a:avLst/>
          </a:prstGeom>
          <a:noFill/>
          <a:ln>
            <a:noFill/>
          </a:ln>
        </p:spPr>
        <p:txBody>
          <a:bodyPr anchorCtr="0" anchor="b" bIns="45700" lIns="91425" spcFirstLastPara="1" rIns="91425" wrap="square" tIns="45700">
            <a:noAutofit/>
          </a:bodyPr>
          <a:lstStyle/>
          <a:p>
            <a:pPr indent="457200" lvl="0" marL="3200400" rtl="0" algn="just">
              <a:lnSpc>
                <a:spcPct val="90000"/>
              </a:lnSpc>
              <a:spcBef>
                <a:spcPts val="0"/>
              </a:spcBef>
              <a:spcAft>
                <a:spcPts val="0"/>
              </a:spcAft>
              <a:buSzPts val="1800"/>
              <a:buNone/>
            </a:pPr>
            <a:r>
              <a:rPr lang="en-US"/>
              <a:t>A1 - Injection</a:t>
            </a:r>
            <a:endParaRPr/>
          </a:p>
        </p:txBody>
      </p:sp>
      <p:sp>
        <p:nvSpPr>
          <p:cNvPr id="184" name="Google Shape;184;p22"/>
          <p:cNvSpPr/>
          <p:nvPr/>
        </p:nvSpPr>
        <p:spPr>
          <a:xfrm>
            <a:off x="1619725" y="3116150"/>
            <a:ext cx="2033275" cy="1602500"/>
          </a:xfrm>
          <a:prstGeom prst="flowChartOffpageConnector">
            <a:avLst/>
          </a:prstGeom>
          <a:solidFill>
            <a:srgbClr val="A4D32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Interpreter</a:t>
            </a:r>
            <a:endParaRPr b="1" i="0" sz="2400" u="none" cap="none" strike="noStrike">
              <a:solidFill>
                <a:srgbClr val="000000"/>
              </a:solidFill>
              <a:latin typeface="Arial"/>
              <a:ea typeface="Arial"/>
              <a:cs typeface="Arial"/>
              <a:sym typeface="Arial"/>
            </a:endParaRPr>
          </a:p>
        </p:txBody>
      </p:sp>
      <p:sp>
        <p:nvSpPr>
          <p:cNvPr id="185" name="Google Shape;185;p22"/>
          <p:cNvSpPr/>
          <p:nvPr/>
        </p:nvSpPr>
        <p:spPr>
          <a:xfrm>
            <a:off x="6803625" y="3116150"/>
            <a:ext cx="2033275" cy="1602500"/>
          </a:xfrm>
          <a:prstGeom prst="flowChartOffpageConnector">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Interpreter</a:t>
            </a:r>
            <a:endParaRPr b="1" i="0" sz="2400" u="none" cap="none" strike="noStrike">
              <a:solidFill>
                <a:srgbClr val="000000"/>
              </a:solidFill>
              <a:latin typeface="Arial"/>
              <a:ea typeface="Arial"/>
              <a:cs typeface="Arial"/>
              <a:sym typeface="Arial"/>
            </a:endParaRPr>
          </a:p>
        </p:txBody>
      </p:sp>
      <p:sp>
        <p:nvSpPr>
          <p:cNvPr id="186" name="Google Shape;186;p22"/>
          <p:cNvSpPr txBox="1"/>
          <p:nvPr/>
        </p:nvSpPr>
        <p:spPr>
          <a:xfrm>
            <a:off x="1188950" y="1912650"/>
            <a:ext cx="3101700" cy="6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rbel"/>
                <a:ea typeface="Corbel"/>
                <a:cs typeface="Corbel"/>
                <a:sym typeface="Corbel"/>
              </a:rPr>
              <a:t>Command (Code)</a:t>
            </a:r>
            <a:endParaRPr b="1" i="0" sz="2400" u="none" cap="none" strike="noStrike">
              <a:solidFill>
                <a:srgbClr val="000000"/>
              </a:solidFill>
              <a:latin typeface="Corbel"/>
              <a:ea typeface="Corbel"/>
              <a:cs typeface="Corbel"/>
              <a:sym typeface="Corbel"/>
            </a:endParaRPr>
          </a:p>
        </p:txBody>
      </p:sp>
      <p:sp>
        <p:nvSpPr>
          <p:cNvPr id="187" name="Google Shape;187;p22"/>
          <p:cNvSpPr txBox="1"/>
          <p:nvPr/>
        </p:nvSpPr>
        <p:spPr>
          <a:xfrm>
            <a:off x="6444450" y="1912650"/>
            <a:ext cx="3650400" cy="6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rbel"/>
                <a:ea typeface="Corbel"/>
                <a:cs typeface="Corbel"/>
                <a:sym typeface="Corbel"/>
              </a:rPr>
              <a:t>Command (Command)</a:t>
            </a:r>
            <a:endParaRPr b="1" i="0" sz="2400" u="none" cap="none" strike="noStrike">
              <a:solidFill>
                <a:srgbClr val="000000"/>
              </a:solidFill>
              <a:latin typeface="Corbel"/>
              <a:ea typeface="Corbel"/>
              <a:cs typeface="Corbel"/>
              <a:sym typeface="Corbel"/>
            </a:endParaRPr>
          </a:p>
        </p:txBody>
      </p:sp>
      <p:sp>
        <p:nvSpPr>
          <p:cNvPr id="188" name="Google Shape;188;p22"/>
          <p:cNvSpPr txBox="1"/>
          <p:nvPr/>
        </p:nvSpPr>
        <p:spPr>
          <a:xfrm>
            <a:off x="9265000" y="2963750"/>
            <a:ext cx="2348700" cy="13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rbel"/>
                <a:ea typeface="Corbel"/>
                <a:cs typeface="Corbel"/>
                <a:sym typeface="Corbel"/>
              </a:rPr>
              <a:t>Instead of code, command is passed as data</a:t>
            </a:r>
            <a:endParaRPr b="1" i="0" sz="2400" u="none" cap="none" strike="noStrike">
              <a:solidFill>
                <a:srgbClr val="000000"/>
              </a:solidFill>
              <a:latin typeface="Corbel"/>
              <a:ea typeface="Corbel"/>
              <a:cs typeface="Corbel"/>
              <a:sym typeface="Corbel"/>
            </a:endParaRPr>
          </a:p>
        </p:txBody>
      </p:sp>
      <p:sp>
        <p:nvSpPr>
          <p:cNvPr id="189" name="Google Shape;189;p22"/>
          <p:cNvSpPr/>
          <p:nvPr/>
        </p:nvSpPr>
        <p:spPr>
          <a:xfrm>
            <a:off x="2429600" y="2464050"/>
            <a:ext cx="275700" cy="620400"/>
          </a:xfrm>
          <a:prstGeom prst="downArrow">
            <a:avLst>
              <a:gd fmla="val 50000" name="adj1"/>
              <a:gd fmla="val 50000" name="adj2"/>
            </a:avLst>
          </a:prstGeom>
          <a:solidFill>
            <a:srgbClr val="A4D32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2"/>
          <p:cNvSpPr/>
          <p:nvPr/>
        </p:nvSpPr>
        <p:spPr>
          <a:xfrm>
            <a:off x="7714200" y="2456850"/>
            <a:ext cx="275700" cy="620400"/>
          </a:xfrm>
          <a:prstGeom prst="down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a:off x="7602163" y="4836600"/>
            <a:ext cx="436200" cy="620400"/>
          </a:xfrm>
          <a:prstGeom prst="down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2418250" y="4836600"/>
            <a:ext cx="436200" cy="620400"/>
          </a:xfrm>
          <a:prstGeom prst="downArrow">
            <a:avLst>
              <a:gd fmla="val 50000" name="adj1"/>
              <a:gd fmla="val 50000" name="adj2"/>
            </a:avLst>
          </a:prstGeom>
          <a:solidFill>
            <a:srgbClr val="A4D32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nvSpPr>
        <p:spPr>
          <a:xfrm>
            <a:off x="1289650" y="5574950"/>
            <a:ext cx="3101700" cy="6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rbel"/>
                <a:ea typeface="Corbel"/>
                <a:cs typeface="Corbel"/>
                <a:sym typeface="Corbel"/>
              </a:rPr>
              <a:t>Run the program</a:t>
            </a:r>
            <a:endParaRPr b="1" i="0" sz="2400" u="none" cap="none" strike="noStrike">
              <a:solidFill>
                <a:srgbClr val="000000"/>
              </a:solidFill>
              <a:latin typeface="Corbel"/>
              <a:ea typeface="Corbel"/>
              <a:cs typeface="Corbel"/>
              <a:sym typeface="Corbel"/>
            </a:endParaRPr>
          </a:p>
        </p:txBody>
      </p:sp>
      <p:sp>
        <p:nvSpPr>
          <p:cNvPr id="194" name="Google Shape;194;p22"/>
          <p:cNvSpPr txBox="1"/>
          <p:nvPr/>
        </p:nvSpPr>
        <p:spPr>
          <a:xfrm>
            <a:off x="6444450" y="5574950"/>
            <a:ext cx="3101700" cy="6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rbel"/>
                <a:ea typeface="Corbel"/>
                <a:cs typeface="Corbel"/>
                <a:sym typeface="Corbel"/>
              </a:rPr>
              <a:t>Run the program</a:t>
            </a:r>
            <a:endParaRPr b="1" i="0" sz="2400" u="none" cap="none" strike="noStrike">
              <a:solidFill>
                <a:srgbClr val="000000"/>
              </a:solidFill>
              <a:latin typeface="Corbel"/>
              <a:ea typeface="Corbel"/>
              <a:cs typeface="Corbel"/>
              <a:sym typeface="Corbel"/>
            </a:endParaRPr>
          </a:p>
        </p:txBody>
      </p:sp>
      <p:cxnSp>
        <p:nvCxnSpPr>
          <p:cNvPr id="195" name="Google Shape;195;p22"/>
          <p:cNvCxnSpPr/>
          <p:nvPr/>
        </p:nvCxnSpPr>
        <p:spPr>
          <a:xfrm>
            <a:off x="5324425" y="1740350"/>
            <a:ext cx="0" cy="42561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319650" y="275700"/>
            <a:ext cx="11552700" cy="77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A1 - Injection	</a:t>
            </a:r>
            <a:endParaRPr/>
          </a:p>
        </p:txBody>
      </p:sp>
      <p:sp>
        <p:nvSpPr>
          <p:cNvPr id="202" name="Google Shape;202;p23"/>
          <p:cNvSpPr txBox="1"/>
          <p:nvPr/>
        </p:nvSpPr>
        <p:spPr>
          <a:xfrm>
            <a:off x="1662750" y="1240625"/>
            <a:ext cx="83571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rbel"/>
                <a:ea typeface="Corbel"/>
                <a:cs typeface="Corbel"/>
                <a:sym typeface="Corbel"/>
              </a:rPr>
              <a:t>The most important property violated here is:</a:t>
            </a:r>
            <a:endParaRPr b="0" i="0" sz="2800" u="none" cap="none" strike="noStrike">
              <a:solidFill>
                <a:srgbClr val="000000"/>
              </a:solidFill>
              <a:latin typeface="Corbel"/>
              <a:ea typeface="Corbel"/>
              <a:cs typeface="Corbel"/>
              <a:sym typeface="Corbel"/>
            </a:endParaRPr>
          </a:p>
        </p:txBody>
      </p:sp>
      <p:sp>
        <p:nvSpPr>
          <p:cNvPr id="203" name="Google Shape;203;p23"/>
          <p:cNvSpPr txBox="1"/>
          <p:nvPr/>
        </p:nvSpPr>
        <p:spPr>
          <a:xfrm>
            <a:off x="4118250" y="2047925"/>
            <a:ext cx="3446100" cy="93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Corbel"/>
                <a:ea typeface="Corbel"/>
                <a:cs typeface="Corbel"/>
                <a:sym typeface="Corbel"/>
              </a:rPr>
              <a:t>Access Control</a:t>
            </a:r>
            <a:endParaRPr b="1" i="0" sz="4000" u="none" cap="none" strike="noStrike">
              <a:solidFill>
                <a:srgbClr val="000000"/>
              </a:solidFill>
              <a:latin typeface="Corbel"/>
              <a:ea typeface="Corbel"/>
              <a:cs typeface="Corbel"/>
              <a:sym typeface="Corbel"/>
            </a:endParaRPr>
          </a:p>
        </p:txBody>
      </p:sp>
      <p:sp>
        <p:nvSpPr>
          <p:cNvPr id="204" name="Google Shape;204;p23"/>
          <p:cNvSpPr txBox="1"/>
          <p:nvPr/>
        </p:nvSpPr>
        <p:spPr>
          <a:xfrm>
            <a:off x="1292325" y="2981000"/>
            <a:ext cx="9907800" cy="2981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000000"/>
              </a:buClr>
              <a:buSzPts val="2800"/>
              <a:buFont typeface="Corbel"/>
              <a:buChar char="●"/>
            </a:pPr>
            <a:r>
              <a:rPr b="0" i="0" lang="en-US" sz="2800" u="none" cap="none" strike="noStrike">
                <a:solidFill>
                  <a:srgbClr val="000000"/>
                </a:solidFill>
                <a:latin typeface="Corbel"/>
                <a:ea typeface="Corbel"/>
                <a:cs typeface="Corbel"/>
                <a:sym typeface="Corbel"/>
              </a:rPr>
              <a:t>Data is leaked to people without any access. Access should only be given to system administrators.</a:t>
            </a:r>
            <a:endParaRPr b="0" i="0" sz="2800" u="none" cap="none" strike="noStrike">
              <a:solidFill>
                <a:srgbClr val="000000"/>
              </a:solidFill>
              <a:latin typeface="Corbel"/>
              <a:ea typeface="Corbel"/>
              <a:cs typeface="Corbel"/>
              <a:sym typeface="Corbel"/>
            </a:endParaRPr>
          </a:p>
          <a:p>
            <a:pPr indent="-406400" lvl="0" marL="457200" marR="0" rtl="0" algn="l">
              <a:lnSpc>
                <a:spcPct val="115000"/>
              </a:lnSpc>
              <a:spcBef>
                <a:spcPts val="0"/>
              </a:spcBef>
              <a:spcAft>
                <a:spcPts val="0"/>
              </a:spcAft>
              <a:buClr>
                <a:srgbClr val="000000"/>
              </a:buClr>
              <a:buSzPts val="2800"/>
              <a:buFont typeface="Corbel"/>
              <a:buChar char="●"/>
            </a:pPr>
            <a:r>
              <a:rPr b="0" i="0" lang="en-US" sz="2800" u="none" cap="none" strike="noStrike">
                <a:solidFill>
                  <a:srgbClr val="000000"/>
                </a:solidFill>
                <a:latin typeface="Corbel"/>
                <a:ea typeface="Corbel"/>
                <a:cs typeface="Corbel"/>
                <a:sym typeface="Corbel"/>
              </a:rPr>
              <a:t>Untrusted data is sent to an interpreter as part of a command or query.</a:t>
            </a:r>
            <a:endParaRPr b="0" i="0" sz="2800" u="none" cap="none" strike="noStrike">
              <a:solidFill>
                <a:srgbClr val="000000"/>
              </a:solidFill>
              <a:latin typeface="Corbel"/>
              <a:ea typeface="Corbel"/>
              <a:cs typeface="Corbel"/>
              <a:sym typeface="Corbel"/>
            </a:endParaRPr>
          </a:p>
          <a:p>
            <a:pPr indent="-406400" lvl="0" marL="457200" marR="0" rtl="0" algn="l">
              <a:lnSpc>
                <a:spcPct val="115000"/>
              </a:lnSpc>
              <a:spcBef>
                <a:spcPts val="0"/>
              </a:spcBef>
              <a:spcAft>
                <a:spcPts val="0"/>
              </a:spcAft>
              <a:buClr>
                <a:srgbClr val="000000"/>
              </a:buClr>
              <a:buSzPts val="2800"/>
              <a:buFont typeface="Corbel"/>
              <a:buChar char="●"/>
            </a:pPr>
            <a:r>
              <a:rPr b="0" i="0" lang="en-US" sz="2800" u="none" cap="none" strike="noStrike">
                <a:solidFill>
                  <a:srgbClr val="000000"/>
                </a:solidFill>
                <a:latin typeface="Corbel"/>
                <a:ea typeface="Corbel"/>
                <a:cs typeface="Corbel"/>
                <a:sym typeface="Corbel"/>
              </a:rPr>
              <a:t>Trick the interpreter into executing unintended commands or accessing data.</a:t>
            </a:r>
            <a:endParaRPr b="0" i="0" sz="28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A1 - Injection</a:t>
            </a:r>
            <a:endParaRPr/>
          </a:p>
        </p:txBody>
      </p:sp>
      <p:sp>
        <p:nvSpPr>
          <p:cNvPr id="211" name="Google Shape;211;p24"/>
          <p:cNvSpPr txBox="1"/>
          <p:nvPr>
            <p:ph idx="1" type="body"/>
          </p:nvPr>
        </p:nvSpPr>
        <p:spPr>
          <a:xfrm>
            <a:off x="317500" y="1812424"/>
            <a:ext cx="11553900" cy="421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a:solidFill>
                  <a:srgbClr val="000000"/>
                </a:solidFill>
              </a:rPr>
              <a:t>Following are some common types of injection attacks :-</a:t>
            </a:r>
            <a:endParaRPr b="0">
              <a:solidFill>
                <a:srgbClr val="000000"/>
              </a:solidFill>
            </a:endParaRPr>
          </a:p>
          <a:p>
            <a:pPr indent="0" lvl="0" marL="0" rtl="0" algn="l">
              <a:lnSpc>
                <a:spcPct val="90000"/>
              </a:lnSpc>
              <a:spcBef>
                <a:spcPts val="1000"/>
              </a:spcBef>
              <a:spcAft>
                <a:spcPts val="0"/>
              </a:spcAft>
              <a:buSzPts val="1800"/>
              <a:buNone/>
            </a:pPr>
            <a:r>
              <a:t/>
            </a:r>
            <a:endParaRPr b="0">
              <a:solidFill>
                <a:srgbClr val="000000"/>
              </a:solidFill>
            </a:endParaRPr>
          </a:p>
          <a:p>
            <a:pPr indent="-342900" lvl="0" marL="457200" rtl="0" algn="l">
              <a:lnSpc>
                <a:spcPct val="90000"/>
              </a:lnSpc>
              <a:spcBef>
                <a:spcPts val="1000"/>
              </a:spcBef>
              <a:spcAft>
                <a:spcPts val="0"/>
              </a:spcAft>
              <a:buClr>
                <a:srgbClr val="000000"/>
              </a:buClr>
              <a:buSzPts val="1800"/>
              <a:buChar char="●"/>
            </a:pPr>
            <a:r>
              <a:rPr b="0" lang="en-US">
                <a:solidFill>
                  <a:srgbClr val="000000"/>
                </a:solidFill>
              </a:rPr>
              <a:t>SQL Injection</a:t>
            </a:r>
            <a:endParaRPr b="0">
              <a:solidFill>
                <a:srgbClr val="000000"/>
              </a:solidFill>
            </a:endParaRPr>
          </a:p>
          <a:p>
            <a:pPr indent="-342900" lvl="0" marL="457200" rtl="0" algn="l">
              <a:lnSpc>
                <a:spcPct val="90000"/>
              </a:lnSpc>
              <a:spcBef>
                <a:spcPts val="0"/>
              </a:spcBef>
              <a:spcAft>
                <a:spcPts val="0"/>
              </a:spcAft>
              <a:buClr>
                <a:srgbClr val="000000"/>
              </a:buClr>
              <a:buSzPts val="1800"/>
              <a:buChar char="●"/>
            </a:pPr>
            <a:r>
              <a:rPr b="0" lang="en-US">
                <a:solidFill>
                  <a:srgbClr val="000000"/>
                </a:solidFill>
              </a:rPr>
              <a:t>OS Command Injection</a:t>
            </a:r>
            <a:endParaRPr b="0">
              <a:solidFill>
                <a:srgbClr val="000000"/>
              </a:solidFill>
            </a:endParaRPr>
          </a:p>
          <a:p>
            <a:pPr indent="-342900" lvl="0" marL="457200" rtl="0" algn="l">
              <a:lnSpc>
                <a:spcPct val="90000"/>
              </a:lnSpc>
              <a:spcBef>
                <a:spcPts val="0"/>
              </a:spcBef>
              <a:spcAft>
                <a:spcPts val="0"/>
              </a:spcAft>
              <a:buClr>
                <a:srgbClr val="000000"/>
              </a:buClr>
              <a:buSzPts val="1800"/>
              <a:buChar char="●"/>
            </a:pPr>
            <a:r>
              <a:rPr b="0" lang="en-US">
                <a:solidFill>
                  <a:srgbClr val="000000"/>
                </a:solidFill>
              </a:rPr>
              <a:t>XSS Injection</a:t>
            </a:r>
            <a:endParaRPr b="0">
              <a:solidFill>
                <a:srgbClr val="000000"/>
              </a:solidFill>
            </a:endParaRPr>
          </a:p>
          <a:p>
            <a:pPr indent="0" lvl="0" marL="457200" rtl="0" algn="l">
              <a:lnSpc>
                <a:spcPct val="90000"/>
              </a:lnSpc>
              <a:spcBef>
                <a:spcPts val="1000"/>
              </a:spcBef>
              <a:spcAft>
                <a:spcPts val="0"/>
              </a:spcAft>
              <a:buSzPts val="1800"/>
              <a:buNone/>
            </a:pPr>
            <a:r>
              <a:t/>
            </a:r>
            <a:endParaRPr b="0">
              <a:solidFill>
                <a:srgbClr val="000000"/>
              </a:solidFill>
            </a:endParaRPr>
          </a:p>
          <a:p>
            <a:pPr indent="0" lvl="0" marL="0" rtl="0" algn="l">
              <a:lnSpc>
                <a:spcPct val="90000"/>
              </a:lnSpc>
              <a:spcBef>
                <a:spcPts val="1000"/>
              </a:spcBef>
              <a:spcAft>
                <a:spcPts val="0"/>
              </a:spcAft>
              <a:buSzPts val="1800"/>
              <a:buNone/>
            </a:pPr>
            <a:r>
              <a:t/>
            </a:r>
            <a:endParaRPr b="0">
              <a:solidFill>
                <a:srgbClr val="000000"/>
              </a:solidFill>
            </a:endParaRPr>
          </a:p>
          <a:p>
            <a:pPr indent="0" lvl="0" marL="0" rtl="0" algn="l">
              <a:lnSpc>
                <a:spcPct val="90000"/>
              </a:lnSpc>
              <a:spcBef>
                <a:spcPts val="1000"/>
              </a:spcBef>
              <a:spcAft>
                <a:spcPts val="0"/>
              </a:spcAft>
              <a:buSzPts val="1800"/>
              <a:buNone/>
            </a:pPr>
            <a:r>
              <a:t/>
            </a:r>
            <a:endParaRPr b="0">
              <a:solidFill>
                <a:srgbClr val="000000"/>
              </a:solidFill>
            </a:endParaRPr>
          </a:p>
          <a:p>
            <a:pPr indent="0" lvl="0" marL="0" rtl="0" algn="l">
              <a:lnSpc>
                <a:spcPct val="90000"/>
              </a:lnSpc>
              <a:spcBef>
                <a:spcPts val="1000"/>
              </a:spcBef>
              <a:spcAft>
                <a:spcPts val="0"/>
              </a:spcAft>
              <a:buSzPts val="1800"/>
              <a:buNone/>
            </a:pPr>
            <a:r>
              <a:t/>
            </a:r>
            <a:endParaRPr b="0"/>
          </a:p>
          <a:p>
            <a:pPr indent="0" lvl="0" marL="0" rtl="0" algn="l">
              <a:lnSpc>
                <a:spcPct val="90000"/>
              </a:lnSpc>
              <a:spcBef>
                <a:spcPts val="1000"/>
              </a:spcBef>
              <a:spcAft>
                <a:spcPts val="0"/>
              </a:spcAft>
              <a:buSzPts val="1800"/>
              <a:buNone/>
            </a:pPr>
            <a:r>
              <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5400"/>
              <a:buNone/>
            </a:pPr>
            <a:r>
              <a:rPr lang="en-US"/>
              <a:t>SQL Injection Attack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268763" y="227275"/>
            <a:ext cx="11552700" cy="937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pic>
        <p:nvPicPr>
          <p:cNvPr id="224" name="Google Shape;224;p26"/>
          <p:cNvPicPr preferRelativeResize="0"/>
          <p:nvPr/>
        </p:nvPicPr>
        <p:blipFill rotWithShape="1">
          <a:blip r:embed="rId3">
            <a:alphaModFix/>
          </a:blip>
          <a:srcRect b="0" l="0" r="0" t="0"/>
          <a:stretch/>
        </p:blipFill>
        <p:spPr>
          <a:xfrm>
            <a:off x="1085575" y="2536769"/>
            <a:ext cx="1619429" cy="1677472"/>
          </a:xfrm>
          <a:prstGeom prst="rect">
            <a:avLst/>
          </a:prstGeom>
          <a:noFill/>
          <a:ln>
            <a:noFill/>
          </a:ln>
        </p:spPr>
      </p:pic>
      <p:pic>
        <p:nvPicPr>
          <p:cNvPr id="225" name="Google Shape;225;p26"/>
          <p:cNvPicPr preferRelativeResize="0"/>
          <p:nvPr/>
        </p:nvPicPr>
        <p:blipFill rotWithShape="1">
          <a:blip r:embed="rId4">
            <a:alphaModFix/>
          </a:blip>
          <a:srcRect b="0" l="0" r="0" t="0"/>
          <a:stretch/>
        </p:blipFill>
        <p:spPr>
          <a:xfrm>
            <a:off x="2568367" y="2646309"/>
            <a:ext cx="1197554" cy="1240477"/>
          </a:xfrm>
          <a:prstGeom prst="rect">
            <a:avLst/>
          </a:prstGeom>
          <a:noFill/>
          <a:ln>
            <a:noFill/>
          </a:ln>
        </p:spPr>
      </p:pic>
      <p:pic>
        <p:nvPicPr>
          <p:cNvPr id="226" name="Google Shape;226;p26"/>
          <p:cNvPicPr preferRelativeResize="0"/>
          <p:nvPr/>
        </p:nvPicPr>
        <p:blipFill rotWithShape="1">
          <a:blip r:embed="rId5">
            <a:alphaModFix/>
          </a:blip>
          <a:srcRect b="0" l="0" r="0" t="0"/>
          <a:stretch/>
        </p:blipFill>
        <p:spPr>
          <a:xfrm>
            <a:off x="1923098" y="1832860"/>
            <a:ext cx="1197554" cy="1059322"/>
          </a:xfrm>
          <a:prstGeom prst="rect">
            <a:avLst/>
          </a:prstGeom>
          <a:noFill/>
          <a:ln>
            <a:noFill/>
          </a:ln>
        </p:spPr>
      </p:pic>
      <p:cxnSp>
        <p:nvCxnSpPr>
          <p:cNvPr id="227" name="Google Shape;227;p26"/>
          <p:cNvCxnSpPr/>
          <p:nvPr/>
        </p:nvCxnSpPr>
        <p:spPr>
          <a:xfrm>
            <a:off x="4263725" y="1275100"/>
            <a:ext cx="0" cy="4519500"/>
          </a:xfrm>
          <a:prstGeom prst="straightConnector1">
            <a:avLst/>
          </a:prstGeom>
          <a:noFill/>
          <a:ln cap="flat" cmpd="sng" w="9525">
            <a:solidFill>
              <a:srgbClr val="595959"/>
            </a:solidFill>
            <a:prstDash val="solid"/>
            <a:round/>
            <a:headEnd len="sm" w="sm" type="none"/>
            <a:tailEnd len="sm" w="sm" type="none"/>
          </a:ln>
        </p:spPr>
      </p:cxnSp>
      <p:pic>
        <p:nvPicPr>
          <p:cNvPr id="228" name="Google Shape;228;p26"/>
          <p:cNvPicPr preferRelativeResize="0"/>
          <p:nvPr/>
        </p:nvPicPr>
        <p:blipFill rotWithShape="1">
          <a:blip r:embed="rId6">
            <a:alphaModFix/>
          </a:blip>
          <a:srcRect b="0" l="0" r="0" t="0"/>
          <a:stretch/>
        </p:blipFill>
        <p:spPr>
          <a:xfrm>
            <a:off x="4812373" y="2409914"/>
            <a:ext cx="1197553" cy="1345719"/>
          </a:xfrm>
          <a:prstGeom prst="rect">
            <a:avLst/>
          </a:prstGeom>
          <a:noFill/>
          <a:ln>
            <a:noFill/>
          </a:ln>
        </p:spPr>
      </p:pic>
      <p:pic>
        <p:nvPicPr>
          <p:cNvPr id="229" name="Google Shape;229;p26"/>
          <p:cNvPicPr preferRelativeResize="0"/>
          <p:nvPr/>
        </p:nvPicPr>
        <p:blipFill rotWithShape="1">
          <a:blip r:embed="rId3">
            <a:alphaModFix/>
          </a:blip>
          <a:srcRect b="0" l="0" r="0" t="0"/>
          <a:stretch/>
        </p:blipFill>
        <p:spPr>
          <a:xfrm>
            <a:off x="6156256" y="2223703"/>
            <a:ext cx="1921678" cy="1990552"/>
          </a:xfrm>
          <a:prstGeom prst="rect">
            <a:avLst/>
          </a:prstGeom>
          <a:noFill/>
          <a:ln>
            <a:noFill/>
          </a:ln>
        </p:spPr>
      </p:pic>
      <p:pic>
        <p:nvPicPr>
          <p:cNvPr id="230" name="Google Shape;230;p26"/>
          <p:cNvPicPr preferRelativeResize="0"/>
          <p:nvPr/>
        </p:nvPicPr>
        <p:blipFill rotWithShape="1">
          <a:blip r:embed="rId7">
            <a:alphaModFix/>
          </a:blip>
          <a:srcRect b="0" l="0" r="0" t="0"/>
          <a:stretch/>
        </p:blipFill>
        <p:spPr>
          <a:xfrm>
            <a:off x="5720324" y="1624070"/>
            <a:ext cx="649576" cy="738274"/>
          </a:xfrm>
          <a:prstGeom prst="rect">
            <a:avLst/>
          </a:prstGeom>
          <a:noFill/>
          <a:ln>
            <a:noFill/>
          </a:ln>
        </p:spPr>
      </p:pic>
      <p:cxnSp>
        <p:nvCxnSpPr>
          <p:cNvPr id="231" name="Google Shape;231;p26"/>
          <p:cNvCxnSpPr/>
          <p:nvPr/>
        </p:nvCxnSpPr>
        <p:spPr>
          <a:xfrm>
            <a:off x="8262373" y="1275100"/>
            <a:ext cx="0" cy="4519500"/>
          </a:xfrm>
          <a:prstGeom prst="straightConnector1">
            <a:avLst/>
          </a:prstGeom>
          <a:noFill/>
          <a:ln cap="flat" cmpd="sng" w="9525">
            <a:solidFill>
              <a:srgbClr val="595959"/>
            </a:solidFill>
            <a:prstDash val="solid"/>
            <a:round/>
            <a:headEnd len="sm" w="sm" type="none"/>
            <a:tailEnd len="sm" w="sm" type="none"/>
          </a:ln>
        </p:spPr>
      </p:cxnSp>
      <p:pic>
        <p:nvPicPr>
          <p:cNvPr id="232" name="Google Shape;232;p26"/>
          <p:cNvPicPr preferRelativeResize="0"/>
          <p:nvPr/>
        </p:nvPicPr>
        <p:blipFill rotWithShape="1">
          <a:blip r:embed="rId3">
            <a:alphaModFix/>
          </a:blip>
          <a:srcRect b="0" l="0" r="0" t="0"/>
          <a:stretch/>
        </p:blipFill>
        <p:spPr>
          <a:xfrm>
            <a:off x="8415920" y="2040415"/>
            <a:ext cx="1921663" cy="1990537"/>
          </a:xfrm>
          <a:prstGeom prst="rect">
            <a:avLst/>
          </a:prstGeom>
          <a:noFill/>
          <a:ln>
            <a:noFill/>
          </a:ln>
        </p:spPr>
      </p:pic>
      <p:pic>
        <p:nvPicPr>
          <p:cNvPr id="233" name="Google Shape;233;p26"/>
          <p:cNvPicPr preferRelativeResize="0"/>
          <p:nvPr/>
        </p:nvPicPr>
        <p:blipFill rotWithShape="1">
          <a:blip r:embed="rId8">
            <a:alphaModFix/>
          </a:blip>
          <a:srcRect b="0" l="0" r="0" t="0"/>
          <a:stretch/>
        </p:blipFill>
        <p:spPr>
          <a:xfrm rot="1857293">
            <a:off x="6404384" y="2070081"/>
            <a:ext cx="1002485" cy="324096"/>
          </a:xfrm>
          <a:prstGeom prst="rect">
            <a:avLst/>
          </a:prstGeom>
          <a:noFill/>
          <a:ln>
            <a:noFill/>
          </a:ln>
        </p:spPr>
      </p:pic>
      <p:pic>
        <p:nvPicPr>
          <p:cNvPr id="234" name="Google Shape;234;p26"/>
          <p:cNvPicPr preferRelativeResize="0"/>
          <p:nvPr/>
        </p:nvPicPr>
        <p:blipFill rotWithShape="1">
          <a:blip r:embed="rId8">
            <a:alphaModFix/>
          </a:blip>
          <a:srcRect b="0" l="0" r="0" t="0"/>
          <a:stretch/>
        </p:blipFill>
        <p:spPr>
          <a:xfrm rot="1857293">
            <a:off x="9978130" y="2647135"/>
            <a:ext cx="1002485" cy="324096"/>
          </a:xfrm>
          <a:prstGeom prst="rect">
            <a:avLst/>
          </a:prstGeom>
          <a:noFill/>
          <a:ln>
            <a:noFill/>
          </a:ln>
        </p:spPr>
      </p:pic>
      <p:pic>
        <p:nvPicPr>
          <p:cNvPr id="235" name="Google Shape;235;p26"/>
          <p:cNvPicPr preferRelativeResize="0"/>
          <p:nvPr/>
        </p:nvPicPr>
        <p:blipFill rotWithShape="1">
          <a:blip r:embed="rId9">
            <a:alphaModFix/>
          </a:blip>
          <a:srcRect b="0" l="0" r="0" t="0"/>
          <a:stretch/>
        </p:blipFill>
        <p:spPr>
          <a:xfrm>
            <a:off x="10380510" y="3174657"/>
            <a:ext cx="785196" cy="937902"/>
          </a:xfrm>
          <a:prstGeom prst="rect">
            <a:avLst/>
          </a:prstGeom>
          <a:noFill/>
          <a:ln>
            <a:noFill/>
          </a:ln>
        </p:spPr>
      </p:pic>
      <p:pic>
        <p:nvPicPr>
          <p:cNvPr id="236" name="Google Shape;236;p26"/>
          <p:cNvPicPr preferRelativeResize="0"/>
          <p:nvPr/>
        </p:nvPicPr>
        <p:blipFill rotWithShape="1">
          <a:blip r:embed="rId10">
            <a:alphaModFix/>
          </a:blip>
          <a:srcRect b="0" l="0" r="0" t="0"/>
          <a:stretch/>
        </p:blipFill>
        <p:spPr>
          <a:xfrm>
            <a:off x="7289494" y="2868208"/>
            <a:ext cx="284364" cy="502854"/>
          </a:xfrm>
          <a:prstGeom prst="rect">
            <a:avLst/>
          </a:prstGeom>
          <a:noFill/>
          <a:ln>
            <a:noFill/>
          </a:ln>
        </p:spPr>
      </p:pic>
      <p:pic>
        <p:nvPicPr>
          <p:cNvPr id="237" name="Google Shape;237;p26"/>
          <p:cNvPicPr preferRelativeResize="0"/>
          <p:nvPr/>
        </p:nvPicPr>
        <p:blipFill rotWithShape="1">
          <a:blip r:embed="rId10">
            <a:alphaModFix/>
          </a:blip>
          <a:srcRect b="0" l="0" r="0" t="0"/>
          <a:stretch/>
        </p:blipFill>
        <p:spPr>
          <a:xfrm>
            <a:off x="9558063" y="2646334"/>
            <a:ext cx="284364" cy="502854"/>
          </a:xfrm>
          <a:prstGeom prst="rect">
            <a:avLst/>
          </a:prstGeom>
          <a:noFill/>
          <a:ln>
            <a:noFill/>
          </a:ln>
        </p:spPr>
      </p:pic>
      <p:sp>
        <p:nvSpPr>
          <p:cNvPr id="238" name="Google Shape;238;p26"/>
          <p:cNvSpPr txBox="1"/>
          <p:nvPr/>
        </p:nvSpPr>
        <p:spPr>
          <a:xfrm>
            <a:off x="1175064" y="4214253"/>
            <a:ext cx="2508600" cy="188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 SQL query is one way through which an application talks to database.</a:t>
            </a:r>
            <a:endParaRPr b="0" i="0" sz="1600" u="none" cap="none" strike="noStrike">
              <a:solidFill>
                <a:srgbClr val="000000"/>
              </a:solidFill>
              <a:latin typeface="Arial"/>
              <a:ea typeface="Arial"/>
              <a:cs typeface="Arial"/>
              <a:sym typeface="Arial"/>
            </a:endParaRPr>
          </a:p>
        </p:txBody>
      </p:sp>
      <p:sp>
        <p:nvSpPr>
          <p:cNvPr id="239" name="Google Shape;239;p26"/>
          <p:cNvSpPr txBox="1"/>
          <p:nvPr/>
        </p:nvSpPr>
        <p:spPr>
          <a:xfrm>
            <a:off x="4531385" y="4241458"/>
            <a:ext cx="2883300" cy="188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 SQL injection occurs when there is lack of proper data validation</a:t>
            </a:r>
            <a:endParaRPr b="0" i="0" sz="1600" u="none" cap="none" strike="noStrike">
              <a:solidFill>
                <a:srgbClr val="000000"/>
              </a:solidFill>
              <a:latin typeface="Arial"/>
              <a:ea typeface="Arial"/>
              <a:cs typeface="Arial"/>
              <a:sym typeface="Arial"/>
            </a:endParaRPr>
          </a:p>
        </p:txBody>
      </p:sp>
      <p:sp>
        <p:nvSpPr>
          <p:cNvPr id="240" name="Google Shape;240;p26"/>
          <p:cNvSpPr txBox="1"/>
          <p:nvPr/>
        </p:nvSpPr>
        <p:spPr>
          <a:xfrm>
            <a:off x="8657154" y="4214240"/>
            <a:ext cx="2508600" cy="188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 attacker can use specially-crafted SQL commands to trick application into asking database to execute unexpected commands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97425" y="292925"/>
            <a:ext cx="11552700" cy="77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47" name="Google Shape;247;p27"/>
          <p:cNvSpPr txBox="1"/>
          <p:nvPr>
            <p:ph idx="1" type="body"/>
          </p:nvPr>
        </p:nvSpPr>
        <p:spPr>
          <a:xfrm>
            <a:off x="319050" y="1070525"/>
            <a:ext cx="11553900" cy="5149800"/>
          </a:xfrm>
          <a:prstGeom prst="rect">
            <a:avLst/>
          </a:prstGeom>
          <a:noFill/>
          <a:ln>
            <a:noFill/>
          </a:ln>
        </p:spPr>
        <p:txBody>
          <a:bodyPr anchorCtr="0" anchor="t" bIns="45700" lIns="91425" spcFirstLastPara="1" rIns="91425" wrap="square" tIns="45700">
            <a:noAutofit/>
          </a:bodyPr>
          <a:lstStyle/>
          <a:p>
            <a:pPr indent="-387350" lvl="0" marL="457200" rtl="0" algn="l">
              <a:lnSpc>
                <a:spcPct val="90000"/>
              </a:lnSpc>
              <a:spcBef>
                <a:spcPts val="1000"/>
              </a:spcBef>
              <a:spcAft>
                <a:spcPts val="0"/>
              </a:spcAft>
              <a:buClr>
                <a:srgbClr val="000000"/>
              </a:buClr>
              <a:buSzPts val="2500"/>
              <a:buChar char="●"/>
            </a:pPr>
            <a:r>
              <a:rPr b="0" lang="en-US" sz="2500">
                <a:solidFill>
                  <a:srgbClr val="000000"/>
                </a:solidFill>
              </a:rPr>
              <a:t>Makes it possible to execute malicious SQL statements.</a:t>
            </a:r>
            <a:endParaRPr b="0" sz="2500">
              <a:solidFill>
                <a:srgbClr val="000000"/>
              </a:solidFill>
            </a:endParaRPr>
          </a:p>
          <a:p>
            <a:pPr indent="-387350" lvl="0" marL="457200" rtl="0" algn="l">
              <a:lnSpc>
                <a:spcPct val="90000"/>
              </a:lnSpc>
              <a:spcBef>
                <a:spcPts val="1000"/>
              </a:spcBef>
              <a:spcAft>
                <a:spcPts val="0"/>
              </a:spcAft>
              <a:buClr>
                <a:srgbClr val="000000"/>
              </a:buClr>
              <a:buSzPts val="2500"/>
              <a:buChar char="●"/>
            </a:pPr>
            <a:r>
              <a:rPr b="0" lang="en-US" sz="2500">
                <a:solidFill>
                  <a:srgbClr val="000000"/>
                </a:solidFill>
              </a:rPr>
              <a:t>Hackers may use it to gain unauthorized access to your sensitive data: customer information, personal data, trade secrets, intellectual property, and more.</a:t>
            </a:r>
            <a:endParaRPr b="0" sz="2500">
              <a:solidFill>
                <a:srgbClr val="000000"/>
              </a:solidFill>
            </a:endParaRPr>
          </a:p>
          <a:p>
            <a:pPr indent="-387350" lvl="0" marL="457200" rtl="0" algn="l">
              <a:lnSpc>
                <a:spcPct val="90000"/>
              </a:lnSpc>
              <a:spcBef>
                <a:spcPts val="1000"/>
              </a:spcBef>
              <a:spcAft>
                <a:spcPts val="0"/>
              </a:spcAft>
              <a:buClr>
                <a:srgbClr val="000000"/>
              </a:buClr>
              <a:buSzPts val="2500"/>
              <a:buChar char="●"/>
            </a:pPr>
            <a:r>
              <a:rPr b="0" lang="en-US" sz="2500">
                <a:solidFill>
                  <a:srgbClr val="000000"/>
                </a:solidFill>
              </a:rPr>
              <a:t>Below is a sample application to search for movies -</a:t>
            </a:r>
            <a:endParaRPr b="0" sz="2500">
              <a:solidFill>
                <a:srgbClr val="000000"/>
              </a:solidFill>
            </a:endParaRPr>
          </a:p>
          <a:p>
            <a:pPr indent="0" lvl="0" marL="0" rtl="0" algn="l">
              <a:lnSpc>
                <a:spcPct val="90000"/>
              </a:lnSpc>
              <a:spcBef>
                <a:spcPts val="1000"/>
              </a:spcBef>
              <a:spcAft>
                <a:spcPts val="0"/>
              </a:spcAft>
              <a:buSzPts val="1800"/>
              <a:buNone/>
            </a:pPr>
            <a:r>
              <a:t/>
            </a:r>
            <a:endParaRPr b="0" sz="2800">
              <a:solidFill>
                <a:srgbClr val="000000"/>
              </a:solidFill>
            </a:endParaRPr>
          </a:p>
        </p:txBody>
      </p:sp>
      <p:pic>
        <p:nvPicPr>
          <p:cNvPr id="248" name="Google Shape;248;p27"/>
          <p:cNvPicPr preferRelativeResize="0"/>
          <p:nvPr/>
        </p:nvPicPr>
        <p:blipFill rotWithShape="1">
          <a:blip r:embed="rId3">
            <a:alphaModFix/>
          </a:blip>
          <a:srcRect b="13171" l="0" r="0" t="6853"/>
          <a:stretch/>
        </p:blipFill>
        <p:spPr>
          <a:xfrm>
            <a:off x="359678" y="3295914"/>
            <a:ext cx="11606172" cy="295966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97425" y="292925"/>
            <a:ext cx="11552700" cy="77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55" name="Google Shape;255;p28"/>
          <p:cNvSpPr txBox="1"/>
          <p:nvPr>
            <p:ph idx="1" type="body"/>
          </p:nvPr>
        </p:nvSpPr>
        <p:spPr>
          <a:xfrm>
            <a:off x="319050" y="1070525"/>
            <a:ext cx="11553900" cy="5149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500">
                <a:solidFill>
                  <a:srgbClr val="000000"/>
                </a:solidFill>
              </a:rPr>
              <a:t>Query running in the back-end is as follows -</a:t>
            </a:r>
            <a:endParaRPr b="0" sz="2500">
              <a:solidFill>
                <a:srgbClr val="000000"/>
              </a:solidFill>
            </a:endParaRPr>
          </a:p>
          <a:p>
            <a:pPr indent="0" lvl="0" marL="0" rtl="0" algn="l">
              <a:lnSpc>
                <a:spcPct val="90000"/>
              </a:lnSpc>
              <a:spcBef>
                <a:spcPts val="1000"/>
              </a:spcBef>
              <a:spcAft>
                <a:spcPts val="0"/>
              </a:spcAft>
              <a:buSzPts val="1800"/>
              <a:buNone/>
            </a:pPr>
            <a:r>
              <a:t/>
            </a:r>
            <a:endParaRPr b="0" sz="2800">
              <a:solidFill>
                <a:srgbClr val="000000"/>
              </a:solidFill>
            </a:endParaRPr>
          </a:p>
        </p:txBody>
      </p:sp>
      <p:pic>
        <p:nvPicPr>
          <p:cNvPr id="256" name="Google Shape;256;p28"/>
          <p:cNvPicPr preferRelativeResize="0"/>
          <p:nvPr/>
        </p:nvPicPr>
        <p:blipFill rotWithShape="1">
          <a:blip r:embed="rId3">
            <a:alphaModFix/>
          </a:blip>
          <a:srcRect b="0" l="0" r="3744" t="0"/>
          <a:stretch/>
        </p:blipFill>
        <p:spPr>
          <a:xfrm>
            <a:off x="424268" y="2168695"/>
            <a:ext cx="11550264" cy="252063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214675" y="186425"/>
            <a:ext cx="11552700" cy="812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63" name="Google Shape;263;p29"/>
          <p:cNvSpPr txBox="1"/>
          <p:nvPr>
            <p:ph idx="1" type="body"/>
          </p:nvPr>
        </p:nvSpPr>
        <p:spPr>
          <a:xfrm>
            <a:off x="319050" y="890475"/>
            <a:ext cx="11553900" cy="524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1800"/>
              <a:buNone/>
            </a:pPr>
            <a:r>
              <a:rPr lang="en-US">
                <a:solidFill>
                  <a:srgbClr val="000000"/>
                </a:solidFill>
              </a:rPr>
              <a:t>ORIGINAL QUERY</a:t>
            </a:r>
            <a:endParaRPr b="0" sz="2800">
              <a:solidFill>
                <a:srgbClr val="000000"/>
              </a:solidFill>
            </a:endParaRPr>
          </a:p>
          <a:p>
            <a:pPr indent="0" lvl="0" marL="0" rtl="0" algn="l">
              <a:lnSpc>
                <a:spcPct val="150000"/>
              </a:lnSpc>
              <a:spcBef>
                <a:spcPts val="0"/>
              </a:spcBef>
              <a:spcAft>
                <a:spcPts val="0"/>
              </a:spcAft>
              <a:buSzPts val="1800"/>
              <a:buNone/>
            </a:pPr>
            <a:r>
              <a:rPr b="0" lang="en-US" sz="2800">
                <a:solidFill>
                  <a:srgbClr val="FF0000"/>
                </a:solidFill>
              </a:rPr>
              <a:t>SELECT * FROM movies WHERE title LIKE </a:t>
            </a:r>
            <a:r>
              <a:rPr lang="en-US" sz="2800">
                <a:solidFill>
                  <a:srgbClr val="FF0000"/>
                </a:solidFill>
              </a:rPr>
              <a:t>‘</a:t>
            </a:r>
            <a:r>
              <a:rPr b="0" lang="en-US" sz="2800">
                <a:solidFill>
                  <a:srgbClr val="FF0000"/>
                </a:solidFill>
              </a:rPr>
              <a:t>%” . sqli($title) . “%</a:t>
            </a:r>
            <a:r>
              <a:rPr lang="en-US" sz="2800">
                <a:solidFill>
                  <a:srgbClr val="FF0000"/>
                </a:solidFill>
              </a:rPr>
              <a:t>’</a:t>
            </a:r>
            <a:r>
              <a:rPr b="0" lang="en-US" sz="2800">
                <a:solidFill>
                  <a:srgbClr val="FF0000"/>
                </a:solidFill>
              </a:rPr>
              <a:t>”</a:t>
            </a:r>
            <a:endParaRPr b="0" sz="2800">
              <a:solidFill>
                <a:srgbClr val="FF0000"/>
              </a:solidFill>
            </a:endParaRPr>
          </a:p>
          <a:p>
            <a:pPr indent="0" lvl="0" marL="0" rtl="0" algn="l">
              <a:lnSpc>
                <a:spcPct val="150000"/>
              </a:lnSpc>
              <a:spcBef>
                <a:spcPts val="0"/>
              </a:spcBef>
              <a:spcAft>
                <a:spcPts val="0"/>
              </a:spcAft>
              <a:buSzPts val="1800"/>
              <a:buNone/>
            </a:pPr>
            <a:r>
              <a:rPr lang="en-US">
                <a:solidFill>
                  <a:srgbClr val="000000"/>
                </a:solidFill>
              </a:rPr>
              <a:t>MODIFIED QUERY BY ADDING </a:t>
            </a:r>
            <a:r>
              <a:rPr lang="en-US">
                <a:solidFill>
                  <a:srgbClr val="FF0000"/>
                </a:solidFill>
              </a:rPr>
              <a:t>‘</a:t>
            </a:r>
            <a:r>
              <a:rPr lang="en-US">
                <a:solidFill>
                  <a:srgbClr val="000000"/>
                </a:solidFill>
              </a:rPr>
              <a:t> IN THE TEXT BOX</a:t>
            </a:r>
            <a:endParaRPr>
              <a:solidFill>
                <a:srgbClr val="000000"/>
              </a:solidFill>
            </a:endParaRPr>
          </a:p>
        </p:txBody>
      </p:sp>
      <p:sp>
        <p:nvSpPr>
          <p:cNvPr id="264" name="Google Shape;264;p29"/>
          <p:cNvSpPr txBox="1"/>
          <p:nvPr/>
        </p:nvSpPr>
        <p:spPr>
          <a:xfrm>
            <a:off x="1062525" y="2906700"/>
            <a:ext cx="10553400" cy="52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Corbel"/>
                <a:ea typeface="Corbel"/>
                <a:cs typeface="Corbel"/>
                <a:sym typeface="Corbel"/>
              </a:rPr>
              <a:t>SELECT * FROM movies WHERE title LIKE </a:t>
            </a:r>
            <a:r>
              <a:rPr b="1" i="0" lang="en-US" sz="2800" u="none" cap="none" strike="noStrike">
                <a:solidFill>
                  <a:srgbClr val="FF0000"/>
                </a:solidFill>
                <a:latin typeface="Corbel"/>
                <a:ea typeface="Corbel"/>
                <a:cs typeface="Corbel"/>
                <a:sym typeface="Corbel"/>
              </a:rPr>
              <a:t>‘</a:t>
            </a:r>
            <a:r>
              <a:rPr b="0" i="0" lang="en-US" sz="2800" u="none" cap="none" strike="noStrike">
                <a:solidFill>
                  <a:srgbClr val="FF0000"/>
                </a:solidFill>
                <a:latin typeface="Corbel"/>
                <a:ea typeface="Corbel"/>
                <a:cs typeface="Corbel"/>
                <a:sym typeface="Corbel"/>
              </a:rPr>
              <a:t>%” .</a:t>
            </a:r>
            <a:r>
              <a:rPr b="1" i="0" lang="en-US" sz="2800" u="none" cap="none" strike="noStrike">
                <a:solidFill>
                  <a:srgbClr val="FF0000"/>
                </a:solidFill>
                <a:latin typeface="Corbel"/>
                <a:ea typeface="Corbel"/>
                <a:cs typeface="Corbel"/>
                <a:sym typeface="Corbel"/>
              </a:rPr>
              <a:t>’</a:t>
            </a:r>
            <a:endParaRPr b="1" i="0" sz="1400" u="none" cap="none" strike="noStrike">
              <a:solidFill>
                <a:srgbClr val="FF0000"/>
              </a:solidFill>
              <a:latin typeface="Corbel"/>
              <a:ea typeface="Corbel"/>
              <a:cs typeface="Corbel"/>
              <a:sym typeface="Corbel"/>
            </a:endParaRPr>
          </a:p>
        </p:txBody>
      </p:sp>
      <p:sp>
        <p:nvSpPr>
          <p:cNvPr id="265" name="Google Shape;265;p29"/>
          <p:cNvSpPr/>
          <p:nvPr/>
        </p:nvSpPr>
        <p:spPr>
          <a:xfrm>
            <a:off x="4771425" y="3692600"/>
            <a:ext cx="2033275" cy="1602500"/>
          </a:xfrm>
          <a:prstGeom prst="flowChartOffpageConnector">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Query Incomplete</a:t>
            </a:r>
            <a:endParaRPr b="1" i="0" sz="2400" u="none" cap="none" strike="noStrike">
              <a:solidFill>
                <a:srgbClr val="000000"/>
              </a:solidFill>
              <a:latin typeface="Arial"/>
              <a:ea typeface="Arial"/>
              <a:cs typeface="Arial"/>
              <a:sym typeface="Arial"/>
            </a:endParaRPr>
          </a:p>
        </p:txBody>
      </p:sp>
      <p:sp>
        <p:nvSpPr>
          <p:cNvPr id="266" name="Google Shape;266;p29"/>
          <p:cNvSpPr txBox="1"/>
          <p:nvPr/>
        </p:nvSpPr>
        <p:spPr>
          <a:xfrm>
            <a:off x="3677263" y="5406300"/>
            <a:ext cx="4221600" cy="52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orbel"/>
                <a:ea typeface="Corbel"/>
                <a:cs typeface="Corbel"/>
                <a:sym typeface="Corbel"/>
              </a:rPr>
              <a:t>Display Error Message</a:t>
            </a:r>
            <a:endParaRPr b="1" i="0" sz="3200" u="none" cap="none" strike="noStrike">
              <a:solidFill>
                <a:srgbClr val="00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pSp>
        <p:nvGrpSpPr>
          <p:cNvPr id="74" name="Google Shape;74;p12"/>
          <p:cNvGrpSpPr/>
          <p:nvPr/>
        </p:nvGrpSpPr>
        <p:grpSpPr>
          <a:xfrm>
            <a:off x="1193129" y="1414670"/>
            <a:ext cx="2581704" cy="3564714"/>
            <a:chOff x="1083025" y="1574025"/>
            <a:chExt cx="1834900" cy="2315200"/>
          </a:xfrm>
        </p:grpSpPr>
        <p:sp>
          <p:nvSpPr>
            <p:cNvPr id="75" name="Google Shape;75;p12"/>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210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Part - I</a:t>
              </a:r>
              <a:endParaRPr b="1" i="0" sz="1600" u="none" cap="none" strike="noStrike">
                <a:solidFill>
                  <a:srgbClr val="000000"/>
                </a:solidFill>
                <a:latin typeface="Roboto"/>
                <a:ea typeface="Roboto"/>
                <a:cs typeface="Roboto"/>
                <a:sym typeface="Roboto"/>
              </a:endParaRPr>
            </a:p>
          </p:txBody>
        </p:sp>
        <p:sp>
          <p:nvSpPr>
            <p:cNvPr id="76" name="Google Shape;76;p12"/>
            <p:cNvSpPr txBox="1"/>
            <p:nvPr/>
          </p:nvSpPr>
          <p:spPr>
            <a:xfrm>
              <a:off x="1235945" y="2864612"/>
              <a:ext cx="1505100" cy="307500"/>
            </a:xfrm>
            <a:prstGeom prst="rect">
              <a:avLst/>
            </a:prstGeom>
            <a:noFill/>
            <a:ln>
              <a:noFill/>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Core Concepts of Ethical Hacking</a:t>
              </a:r>
              <a:endParaRPr b="1" i="0" sz="1600" u="none" cap="none" strike="noStrike">
                <a:solidFill>
                  <a:srgbClr val="000000"/>
                </a:solidFill>
                <a:latin typeface="Roboto"/>
                <a:ea typeface="Roboto"/>
                <a:cs typeface="Roboto"/>
                <a:sym typeface="Roboto"/>
              </a:endParaRPr>
            </a:p>
          </p:txBody>
        </p:sp>
        <p:sp>
          <p:nvSpPr>
            <p:cNvPr id="77" name="Google Shape;77;p12"/>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Ethical hacking and ethical hackers.</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2100"/>
                </a:spcBef>
                <a:spcAft>
                  <a:spcPts val="210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Phases of ethical hacking.</a:t>
              </a:r>
              <a:endParaRPr b="0" i="0" sz="1400" u="none" cap="none" strike="noStrike">
                <a:solidFill>
                  <a:srgbClr val="000000"/>
                </a:solidFill>
                <a:latin typeface="Roboto"/>
                <a:ea typeface="Roboto"/>
                <a:cs typeface="Roboto"/>
                <a:sym typeface="Roboto"/>
              </a:endParaRPr>
            </a:p>
          </p:txBody>
        </p:sp>
        <p:cxnSp>
          <p:nvCxnSpPr>
            <p:cNvPr id="78" name="Google Shape;78;p12"/>
            <p:cNvCxnSpPr/>
            <p:nvPr/>
          </p:nvCxnSpPr>
          <p:spPr>
            <a:xfrm>
              <a:off x="2180202" y="1695421"/>
              <a:ext cx="718500" cy="741900"/>
            </a:xfrm>
            <a:prstGeom prst="straightConnector1">
              <a:avLst/>
            </a:prstGeom>
            <a:noFill/>
            <a:ln cap="flat" cmpd="sng" w="9525">
              <a:solidFill>
                <a:srgbClr val="A4D327"/>
              </a:solidFill>
              <a:prstDash val="solid"/>
              <a:round/>
              <a:headEnd len="sm" w="sm" type="none"/>
              <a:tailEnd len="sm" w="sm" type="none"/>
            </a:ln>
          </p:spPr>
        </p:cxnSp>
        <p:sp>
          <p:nvSpPr>
            <p:cNvPr id="79" name="Google Shape;79;p12"/>
            <p:cNvSpPr/>
            <p:nvPr/>
          </p:nvSpPr>
          <p:spPr>
            <a:xfrm flipH="1">
              <a:off x="1083025" y="2306625"/>
              <a:ext cx="1834800" cy="143400"/>
            </a:xfrm>
            <a:prstGeom prst="parallelogram">
              <a:avLst>
                <a:gd fmla="val 96952" name="adj"/>
              </a:avLst>
            </a:prstGeom>
            <a:solidFill>
              <a:srgbClr val="A4D32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80" name="Google Shape;80;p12"/>
            <p:cNvSpPr/>
            <p:nvPr/>
          </p:nvSpPr>
          <p:spPr>
            <a:xfrm>
              <a:off x="1083125" y="2460449"/>
              <a:ext cx="1834800" cy="143400"/>
            </a:xfrm>
            <a:prstGeom prst="parallelogram">
              <a:avLst>
                <a:gd fmla="val 96952" name="adj"/>
              </a:avLst>
            </a:prstGeom>
            <a:solidFill>
              <a:srgbClr val="A4D32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12"/>
          <p:cNvGrpSpPr/>
          <p:nvPr/>
        </p:nvGrpSpPr>
        <p:grpSpPr>
          <a:xfrm>
            <a:off x="3597759" y="1414675"/>
            <a:ext cx="2581704" cy="4802620"/>
            <a:chOff x="1083025" y="1574028"/>
            <a:chExt cx="1834900" cy="3119192"/>
          </a:xfrm>
        </p:grpSpPr>
        <p:sp>
          <p:nvSpPr>
            <p:cNvPr id="82" name="Google Shape;82;p12"/>
            <p:cNvSpPr txBox="1"/>
            <p:nvPr/>
          </p:nvSpPr>
          <p:spPr>
            <a:xfrm>
              <a:off x="1467063" y="1574028"/>
              <a:ext cx="761400" cy="241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Part - II</a:t>
              </a:r>
              <a:endParaRPr b="1" i="0" sz="1600" u="none" cap="none" strike="noStrike">
                <a:solidFill>
                  <a:srgbClr val="000000"/>
                </a:solidFill>
                <a:latin typeface="Roboto"/>
                <a:ea typeface="Roboto"/>
                <a:cs typeface="Roboto"/>
                <a:sym typeface="Roboto"/>
              </a:endParaRPr>
            </a:p>
          </p:txBody>
        </p:sp>
        <p:sp>
          <p:nvSpPr>
            <p:cNvPr id="83" name="Google Shape;83;p12"/>
            <p:cNvSpPr txBox="1"/>
            <p:nvPr/>
          </p:nvSpPr>
          <p:spPr>
            <a:xfrm>
              <a:off x="1249373" y="2742762"/>
              <a:ext cx="1505100" cy="446400"/>
            </a:xfrm>
            <a:prstGeom prst="rect">
              <a:avLst/>
            </a:prstGeom>
            <a:noFill/>
            <a:ln>
              <a:noFill/>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Web Penetration Testing</a:t>
              </a:r>
              <a:endParaRPr b="1" i="0" sz="1600" u="none" cap="none" strike="noStrike">
                <a:solidFill>
                  <a:srgbClr val="000000"/>
                </a:solidFill>
                <a:latin typeface="Roboto"/>
                <a:ea typeface="Roboto"/>
                <a:cs typeface="Roboto"/>
                <a:sym typeface="Roboto"/>
              </a:endParaRPr>
            </a:p>
          </p:txBody>
        </p:sp>
        <p:sp>
          <p:nvSpPr>
            <p:cNvPr id="84" name="Google Shape;84;p12"/>
            <p:cNvSpPr txBox="1"/>
            <p:nvPr/>
          </p:nvSpPr>
          <p:spPr>
            <a:xfrm>
              <a:off x="1215694" y="3151820"/>
              <a:ext cx="1545600" cy="1541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Case study</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210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OWASP Top-10</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210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Injection Attacks</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2100"/>
                </a:spcBef>
                <a:spcAft>
                  <a:spcPts val="210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Broken Authentication</a:t>
              </a:r>
              <a:endParaRPr b="0" i="0" sz="1400" u="none" cap="none" strike="noStrike">
                <a:solidFill>
                  <a:srgbClr val="000000"/>
                </a:solidFill>
                <a:latin typeface="Roboto"/>
                <a:ea typeface="Roboto"/>
                <a:cs typeface="Roboto"/>
                <a:sym typeface="Roboto"/>
              </a:endParaRPr>
            </a:p>
          </p:txBody>
        </p:sp>
        <p:cxnSp>
          <p:nvCxnSpPr>
            <p:cNvPr id="85" name="Google Shape;85;p12"/>
            <p:cNvCxnSpPr/>
            <p:nvPr/>
          </p:nvCxnSpPr>
          <p:spPr>
            <a:xfrm>
              <a:off x="2180202" y="1695421"/>
              <a:ext cx="718500" cy="741900"/>
            </a:xfrm>
            <a:prstGeom prst="straightConnector1">
              <a:avLst/>
            </a:prstGeom>
            <a:noFill/>
            <a:ln cap="flat" cmpd="sng" w="9525">
              <a:solidFill>
                <a:srgbClr val="A4D327"/>
              </a:solidFill>
              <a:prstDash val="solid"/>
              <a:round/>
              <a:headEnd len="sm" w="sm" type="none"/>
              <a:tailEnd len="sm" w="sm" type="none"/>
            </a:ln>
          </p:spPr>
        </p:cxnSp>
        <p:sp>
          <p:nvSpPr>
            <p:cNvPr id="86" name="Google Shape;86;p12"/>
            <p:cNvSpPr/>
            <p:nvPr/>
          </p:nvSpPr>
          <p:spPr>
            <a:xfrm flipH="1">
              <a:off x="1083025" y="2306625"/>
              <a:ext cx="1834800" cy="143400"/>
            </a:xfrm>
            <a:prstGeom prst="parallelogram">
              <a:avLst>
                <a:gd fmla="val 96952" name="adj"/>
              </a:avLst>
            </a:prstGeom>
            <a:solidFill>
              <a:srgbClr val="B4D327">
                <a:alpha val="92156"/>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87" name="Google Shape;87;p12"/>
            <p:cNvSpPr/>
            <p:nvPr/>
          </p:nvSpPr>
          <p:spPr>
            <a:xfrm>
              <a:off x="1083125" y="2460449"/>
              <a:ext cx="1834800" cy="143400"/>
            </a:xfrm>
            <a:prstGeom prst="parallelogram">
              <a:avLst>
                <a:gd fmla="val 96952" name="adj"/>
              </a:avLst>
            </a:prstGeom>
            <a:solidFill>
              <a:srgbClr val="B4D327">
                <a:alpha val="92156"/>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2"/>
          <p:cNvGrpSpPr/>
          <p:nvPr/>
        </p:nvGrpSpPr>
        <p:grpSpPr>
          <a:xfrm>
            <a:off x="6006465" y="1413575"/>
            <a:ext cx="2581704" cy="4703373"/>
            <a:chOff x="1083025" y="1574025"/>
            <a:chExt cx="1834900" cy="3054733"/>
          </a:xfrm>
        </p:grpSpPr>
        <p:sp>
          <p:nvSpPr>
            <p:cNvPr id="89" name="Google Shape;89;p12"/>
            <p:cNvSpPr txBox="1"/>
            <p:nvPr/>
          </p:nvSpPr>
          <p:spPr>
            <a:xfrm>
              <a:off x="1452399" y="1574025"/>
              <a:ext cx="776100" cy="2412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210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Part - III</a:t>
              </a:r>
              <a:endParaRPr b="1" i="0" sz="1600" u="none" cap="none" strike="noStrike">
                <a:solidFill>
                  <a:srgbClr val="000000"/>
                </a:solidFill>
                <a:latin typeface="Roboto"/>
                <a:ea typeface="Roboto"/>
                <a:cs typeface="Roboto"/>
                <a:sym typeface="Roboto"/>
              </a:endParaRPr>
            </a:p>
          </p:txBody>
        </p:sp>
        <p:sp>
          <p:nvSpPr>
            <p:cNvPr id="90" name="Google Shape;90;p12"/>
            <p:cNvSpPr txBox="1"/>
            <p:nvPr/>
          </p:nvSpPr>
          <p:spPr>
            <a:xfrm>
              <a:off x="1248636" y="2737264"/>
              <a:ext cx="1505100" cy="446400"/>
            </a:xfrm>
            <a:prstGeom prst="rect">
              <a:avLst/>
            </a:prstGeom>
            <a:noFill/>
            <a:ln>
              <a:noFill/>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Wireless Penetration Testing</a:t>
              </a:r>
              <a:endParaRPr b="1" i="0" sz="1600" u="none" cap="none" strike="noStrike">
                <a:solidFill>
                  <a:srgbClr val="000000"/>
                </a:solidFill>
                <a:latin typeface="Roboto"/>
                <a:ea typeface="Roboto"/>
                <a:cs typeface="Roboto"/>
                <a:sym typeface="Roboto"/>
              </a:endParaRPr>
            </a:p>
          </p:txBody>
        </p:sp>
        <p:sp>
          <p:nvSpPr>
            <p:cNvPr id="91" name="Google Shape;91;p12"/>
            <p:cNvSpPr txBox="1"/>
            <p:nvPr/>
          </p:nvSpPr>
          <p:spPr>
            <a:xfrm>
              <a:off x="1215708" y="3102358"/>
              <a:ext cx="1545600" cy="1526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Deauthentication frames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Evil prone access point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Automated wifi hacking using Fluxion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Fluxion- Behind the scenes</a:t>
              </a:r>
              <a:endParaRPr b="0" i="0" sz="1400" u="none" cap="none" strike="noStrike">
                <a:solidFill>
                  <a:srgbClr val="000000"/>
                </a:solidFill>
                <a:latin typeface="Roboto"/>
                <a:ea typeface="Roboto"/>
                <a:cs typeface="Roboto"/>
                <a:sym typeface="Roboto"/>
              </a:endParaRPr>
            </a:p>
          </p:txBody>
        </p:sp>
        <p:cxnSp>
          <p:nvCxnSpPr>
            <p:cNvPr id="92" name="Google Shape;92;p12"/>
            <p:cNvCxnSpPr/>
            <p:nvPr/>
          </p:nvCxnSpPr>
          <p:spPr>
            <a:xfrm>
              <a:off x="2180202" y="1695421"/>
              <a:ext cx="718500" cy="741900"/>
            </a:xfrm>
            <a:prstGeom prst="straightConnector1">
              <a:avLst/>
            </a:prstGeom>
            <a:noFill/>
            <a:ln cap="flat" cmpd="sng" w="9525">
              <a:solidFill>
                <a:srgbClr val="A4D327"/>
              </a:solidFill>
              <a:prstDash val="solid"/>
              <a:round/>
              <a:headEnd len="sm" w="sm" type="none"/>
              <a:tailEnd len="sm" w="sm" type="none"/>
            </a:ln>
          </p:spPr>
        </p:cxnSp>
        <p:sp>
          <p:nvSpPr>
            <p:cNvPr id="93" name="Google Shape;93;p12"/>
            <p:cNvSpPr/>
            <p:nvPr/>
          </p:nvSpPr>
          <p:spPr>
            <a:xfrm flipH="1">
              <a:off x="1083025" y="2306625"/>
              <a:ext cx="1834800" cy="143400"/>
            </a:xfrm>
            <a:prstGeom prst="parallelogram">
              <a:avLst>
                <a:gd fmla="val 96952" name="adj"/>
              </a:avLst>
            </a:prstGeom>
            <a:solidFill>
              <a:srgbClr val="B4D327">
                <a:alpha val="7137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94" name="Google Shape;94;p12"/>
            <p:cNvSpPr/>
            <p:nvPr/>
          </p:nvSpPr>
          <p:spPr>
            <a:xfrm>
              <a:off x="1083125" y="2460449"/>
              <a:ext cx="1834800" cy="143400"/>
            </a:xfrm>
            <a:prstGeom prst="parallelogram">
              <a:avLst>
                <a:gd fmla="val 96952" name="adj"/>
              </a:avLst>
            </a:prstGeom>
            <a:solidFill>
              <a:srgbClr val="B4D327">
                <a:alpha val="7137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2"/>
          <p:cNvGrpSpPr/>
          <p:nvPr/>
        </p:nvGrpSpPr>
        <p:grpSpPr>
          <a:xfrm>
            <a:off x="8417167" y="1413550"/>
            <a:ext cx="2581704" cy="3564722"/>
            <a:chOff x="1083025" y="1574019"/>
            <a:chExt cx="1834900" cy="2315206"/>
          </a:xfrm>
        </p:grpSpPr>
        <p:sp>
          <p:nvSpPr>
            <p:cNvPr id="96" name="Google Shape;96;p12"/>
            <p:cNvSpPr txBox="1"/>
            <p:nvPr/>
          </p:nvSpPr>
          <p:spPr>
            <a:xfrm>
              <a:off x="1418886" y="1574019"/>
              <a:ext cx="809700" cy="2412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210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Part - IV</a:t>
              </a:r>
              <a:endParaRPr b="1" i="0" sz="1600" u="none" cap="none" strike="noStrike">
                <a:solidFill>
                  <a:srgbClr val="000000"/>
                </a:solidFill>
                <a:latin typeface="Roboto"/>
                <a:ea typeface="Roboto"/>
                <a:cs typeface="Roboto"/>
                <a:sym typeface="Roboto"/>
              </a:endParaRPr>
            </a:p>
          </p:txBody>
        </p:sp>
        <p:sp>
          <p:nvSpPr>
            <p:cNvPr id="97" name="Google Shape;97;p12"/>
            <p:cNvSpPr txBox="1"/>
            <p:nvPr/>
          </p:nvSpPr>
          <p:spPr>
            <a:xfrm>
              <a:off x="1204566" y="2739086"/>
              <a:ext cx="1505100" cy="277500"/>
            </a:xfrm>
            <a:prstGeom prst="rect">
              <a:avLst/>
            </a:prstGeom>
            <a:noFill/>
            <a:ln>
              <a:noFill/>
            </a:ln>
          </p:spPr>
          <p:txBody>
            <a:bodyPr anchorCtr="0" anchor="b"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Quiz</a:t>
              </a:r>
              <a:endParaRPr b="1" i="0" sz="1600" u="none" cap="none" strike="noStrike">
                <a:solidFill>
                  <a:srgbClr val="000000"/>
                </a:solidFill>
                <a:latin typeface="Roboto"/>
                <a:ea typeface="Roboto"/>
                <a:cs typeface="Roboto"/>
                <a:sym typeface="Roboto"/>
              </a:endParaRPr>
            </a:p>
          </p:txBody>
        </p:sp>
        <p:sp>
          <p:nvSpPr>
            <p:cNvPr id="98" name="Google Shape;98;p12"/>
            <p:cNvSpPr txBox="1"/>
            <p:nvPr/>
          </p:nvSpPr>
          <p:spPr>
            <a:xfrm>
              <a:off x="1215700" y="3151825"/>
              <a:ext cx="1545600" cy="737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Short quiz on ethical hacking and penetration testing</a:t>
              </a:r>
              <a:endParaRPr b="0" i="0" sz="1400" u="none" cap="none" strike="noStrike">
                <a:solidFill>
                  <a:srgbClr val="000000"/>
                </a:solidFill>
                <a:latin typeface="Roboto"/>
                <a:ea typeface="Roboto"/>
                <a:cs typeface="Roboto"/>
                <a:sym typeface="Roboto"/>
              </a:endParaRPr>
            </a:p>
          </p:txBody>
        </p:sp>
        <p:cxnSp>
          <p:nvCxnSpPr>
            <p:cNvPr id="99" name="Google Shape;99;p12"/>
            <p:cNvCxnSpPr/>
            <p:nvPr/>
          </p:nvCxnSpPr>
          <p:spPr>
            <a:xfrm>
              <a:off x="2180202" y="1695421"/>
              <a:ext cx="718500" cy="741900"/>
            </a:xfrm>
            <a:prstGeom prst="straightConnector1">
              <a:avLst/>
            </a:prstGeom>
            <a:noFill/>
            <a:ln cap="flat" cmpd="sng" w="9525">
              <a:solidFill>
                <a:srgbClr val="A4D327"/>
              </a:solidFill>
              <a:prstDash val="solid"/>
              <a:round/>
              <a:headEnd len="sm" w="sm" type="none"/>
              <a:tailEnd len="sm" w="sm" type="none"/>
            </a:ln>
          </p:spPr>
        </p:cxnSp>
        <p:sp>
          <p:nvSpPr>
            <p:cNvPr id="100" name="Google Shape;100;p12"/>
            <p:cNvSpPr/>
            <p:nvPr/>
          </p:nvSpPr>
          <p:spPr>
            <a:xfrm flipH="1">
              <a:off x="1083025" y="2306625"/>
              <a:ext cx="1834800" cy="143400"/>
            </a:xfrm>
            <a:prstGeom prst="parallelogram">
              <a:avLst>
                <a:gd fmla="val 96952" name="adj"/>
              </a:avLst>
            </a:prstGeom>
            <a:solidFill>
              <a:srgbClr val="B4D327">
                <a:alpha val="6039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101" name="Google Shape;101;p12"/>
            <p:cNvSpPr/>
            <p:nvPr/>
          </p:nvSpPr>
          <p:spPr>
            <a:xfrm>
              <a:off x="1083125" y="2460449"/>
              <a:ext cx="1834800" cy="143400"/>
            </a:xfrm>
            <a:prstGeom prst="parallelogram">
              <a:avLst>
                <a:gd fmla="val 96952" name="adj"/>
              </a:avLst>
            </a:prstGeom>
            <a:solidFill>
              <a:srgbClr val="B4D327">
                <a:alpha val="6039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12"/>
          <p:cNvSpPr txBox="1"/>
          <p:nvPr/>
        </p:nvSpPr>
        <p:spPr>
          <a:xfrm>
            <a:off x="3808825" y="265550"/>
            <a:ext cx="4421100" cy="67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73763"/>
                </a:solidFill>
                <a:latin typeface="Libre Franklin"/>
                <a:ea typeface="Libre Franklin"/>
                <a:cs typeface="Libre Franklin"/>
                <a:sym typeface="Libre Franklin"/>
              </a:rPr>
              <a:t>Agenda</a:t>
            </a:r>
            <a:endParaRPr b="0" i="0" sz="4000" u="none" cap="none" strike="noStrike">
              <a:solidFill>
                <a:srgbClr val="073763"/>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319650" y="168350"/>
            <a:ext cx="11552700" cy="86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73" name="Google Shape;273;p30"/>
          <p:cNvSpPr txBox="1"/>
          <p:nvPr>
            <p:ph idx="1" type="body"/>
          </p:nvPr>
        </p:nvSpPr>
        <p:spPr>
          <a:xfrm>
            <a:off x="319050" y="922800"/>
            <a:ext cx="11728800" cy="501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800"/>
              <a:buNone/>
            </a:pPr>
            <a:r>
              <a:rPr lang="en-US">
                <a:solidFill>
                  <a:srgbClr val="000000"/>
                </a:solidFill>
              </a:rPr>
              <a:t>ORIGINAL QUERY</a:t>
            </a:r>
            <a:endParaRPr>
              <a:solidFill>
                <a:srgbClr val="000000"/>
              </a:solidFill>
            </a:endParaRPr>
          </a:p>
          <a:p>
            <a:pPr indent="0" lvl="0" marL="0" rtl="0" algn="l">
              <a:lnSpc>
                <a:spcPct val="115000"/>
              </a:lnSpc>
              <a:spcBef>
                <a:spcPts val="1000"/>
              </a:spcBef>
              <a:spcAft>
                <a:spcPts val="0"/>
              </a:spcAft>
              <a:buSzPts val="1800"/>
              <a:buNone/>
            </a:pPr>
            <a:r>
              <a:rPr b="0" lang="en-US" sz="3000">
                <a:solidFill>
                  <a:srgbClr val="FF0000"/>
                </a:solidFill>
              </a:rPr>
              <a:t>SELECT * FROM movies WHERE title LIKE </a:t>
            </a:r>
            <a:r>
              <a:rPr lang="en-US" sz="3000">
                <a:solidFill>
                  <a:srgbClr val="FF0000"/>
                </a:solidFill>
              </a:rPr>
              <a:t>‘</a:t>
            </a:r>
            <a:r>
              <a:rPr b="0" lang="en-US" sz="3000">
                <a:solidFill>
                  <a:srgbClr val="FF0000"/>
                </a:solidFill>
              </a:rPr>
              <a:t>%” . sqli($title) . “%</a:t>
            </a:r>
            <a:r>
              <a:rPr lang="en-US" sz="3000">
                <a:solidFill>
                  <a:srgbClr val="FF0000"/>
                </a:solidFill>
              </a:rPr>
              <a:t>’</a:t>
            </a:r>
            <a:r>
              <a:rPr b="0" lang="en-US" sz="3000">
                <a:solidFill>
                  <a:srgbClr val="FF0000"/>
                </a:solidFill>
              </a:rPr>
              <a:t>”</a:t>
            </a:r>
            <a:endParaRPr b="0" sz="3000">
              <a:solidFill>
                <a:srgbClr val="FF0000"/>
              </a:solidFill>
            </a:endParaRPr>
          </a:p>
          <a:p>
            <a:pPr indent="0" lvl="0" marL="0" rtl="0" algn="l">
              <a:lnSpc>
                <a:spcPct val="115000"/>
              </a:lnSpc>
              <a:spcBef>
                <a:spcPts val="0"/>
              </a:spcBef>
              <a:spcAft>
                <a:spcPts val="0"/>
              </a:spcAft>
              <a:buSzPts val="1800"/>
              <a:buNone/>
            </a:pPr>
            <a:r>
              <a:t/>
            </a:r>
            <a:endParaRPr b="0">
              <a:solidFill>
                <a:srgbClr val="000000"/>
              </a:solidFill>
            </a:endParaRPr>
          </a:p>
          <a:p>
            <a:pPr indent="0" lvl="0" marL="0" rtl="0" algn="l">
              <a:lnSpc>
                <a:spcPct val="115000"/>
              </a:lnSpc>
              <a:spcBef>
                <a:spcPts val="1000"/>
              </a:spcBef>
              <a:spcAft>
                <a:spcPts val="0"/>
              </a:spcAft>
              <a:buSzPts val="1800"/>
              <a:buNone/>
            </a:pPr>
            <a:r>
              <a:t/>
            </a:r>
            <a:endParaRPr>
              <a:solidFill>
                <a:srgbClr val="000000"/>
              </a:solidFill>
            </a:endParaRPr>
          </a:p>
        </p:txBody>
      </p:sp>
      <p:sp>
        <p:nvSpPr>
          <p:cNvPr id="274" name="Google Shape;274;p30"/>
          <p:cNvSpPr txBox="1"/>
          <p:nvPr/>
        </p:nvSpPr>
        <p:spPr>
          <a:xfrm>
            <a:off x="412375" y="2556750"/>
            <a:ext cx="104451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orbel"/>
                <a:ea typeface="Corbel"/>
                <a:cs typeface="Corbel"/>
                <a:sym typeface="Corbel"/>
              </a:rPr>
              <a:t>MODIFIED QUERY BY ADDING </a:t>
            </a:r>
            <a:r>
              <a:rPr b="1" i="0" lang="en-US" sz="3200" u="none" cap="none" strike="noStrike">
                <a:solidFill>
                  <a:srgbClr val="FF0000"/>
                </a:solidFill>
                <a:latin typeface="Corbel"/>
                <a:ea typeface="Corbel"/>
                <a:cs typeface="Corbel"/>
                <a:sym typeface="Corbel"/>
              </a:rPr>
              <a:t>‘ ‘</a:t>
            </a:r>
            <a:r>
              <a:rPr b="1" i="0" lang="en-US" sz="3200" u="none" cap="none" strike="noStrike">
                <a:solidFill>
                  <a:srgbClr val="000000"/>
                </a:solidFill>
                <a:latin typeface="Corbel"/>
                <a:ea typeface="Corbel"/>
                <a:cs typeface="Corbel"/>
                <a:sym typeface="Corbel"/>
              </a:rPr>
              <a:t> IN THE TEXT BOX</a:t>
            </a:r>
            <a:endParaRPr b="1" i="0" sz="3200" u="none" cap="none" strike="noStrike">
              <a:solidFill>
                <a:srgbClr val="000000"/>
              </a:solidFill>
              <a:latin typeface="Corbel"/>
              <a:ea typeface="Corbel"/>
              <a:cs typeface="Corbel"/>
              <a:sym typeface="Corbel"/>
            </a:endParaRPr>
          </a:p>
        </p:txBody>
      </p:sp>
      <p:sp>
        <p:nvSpPr>
          <p:cNvPr id="275" name="Google Shape;275;p30"/>
          <p:cNvSpPr txBox="1"/>
          <p:nvPr/>
        </p:nvSpPr>
        <p:spPr>
          <a:xfrm>
            <a:off x="1188575" y="3414075"/>
            <a:ext cx="9670800" cy="55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0000"/>
                </a:solidFill>
                <a:latin typeface="Corbel"/>
                <a:ea typeface="Corbel"/>
                <a:cs typeface="Corbel"/>
                <a:sym typeface="Corbel"/>
              </a:rPr>
              <a:t>SELECT * FROM movies WHERE title LIKE ‘%” . </a:t>
            </a:r>
            <a:r>
              <a:rPr b="1" i="0" lang="en-US" sz="3000" u="none" cap="none" strike="noStrike">
                <a:solidFill>
                  <a:srgbClr val="FF0000"/>
                </a:solidFill>
                <a:latin typeface="Corbel"/>
                <a:ea typeface="Corbel"/>
                <a:cs typeface="Corbel"/>
                <a:sym typeface="Corbel"/>
              </a:rPr>
              <a:t>‘’</a:t>
            </a:r>
            <a:r>
              <a:rPr b="0" i="0" lang="en-US" sz="3000" u="none" cap="none" strike="noStrike">
                <a:solidFill>
                  <a:srgbClr val="FF0000"/>
                </a:solidFill>
                <a:latin typeface="Corbel"/>
                <a:ea typeface="Corbel"/>
                <a:cs typeface="Corbel"/>
                <a:sym typeface="Corbel"/>
              </a:rPr>
              <a:t> . “%’”</a:t>
            </a:r>
            <a:endParaRPr b="0" i="0" sz="3000" u="none" cap="none" strike="noStrike">
              <a:solidFill>
                <a:srgbClr val="FF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orbel"/>
              <a:ea typeface="Corbel"/>
              <a:cs typeface="Corbel"/>
              <a:sym typeface="Corbel"/>
            </a:endParaRPr>
          </a:p>
        </p:txBody>
      </p:sp>
      <p:sp>
        <p:nvSpPr>
          <p:cNvPr id="276" name="Google Shape;276;p30"/>
          <p:cNvSpPr/>
          <p:nvPr/>
        </p:nvSpPr>
        <p:spPr>
          <a:xfrm>
            <a:off x="4534525" y="4048575"/>
            <a:ext cx="2200800" cy="1800875"/>
          </a:xfrm>
          <a:prstGeom prst="flowChartOffpageConnector">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Query complete with no inputs</a:t>
            </a:r>
            <a:endParaRPr b="1" i="0" sz="2200" u="none" cap="none" strike="noStrike">
              <a:solidFill>
                <a:srgbClr val="000000"/>
              </a:solidFill>
              <a:latin typeface="Arial"/>
              <a:ea typeface="Arial"/>
              <a:cs typeface="Arial"/>
              <a:sym typeface="Arial"/>
            </a:endParaRPr>
          </a:p>
        </p:txBody>
      </p:sp>
      <p:sp>
        <p:nvSpPr>
          <p:cNvPr id="277" name="Google Shape;277;p30"/>
          <p:cNvSpPr txBox="1"/>
          <p:nvPr/>
        </p:nvSpPr>
        <p:spPr>
          <a:xfrm>
            <a:off x="4069950" y="5773250"/>
            <a:ext cx="4052100" cy="46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orbel"/>
                <a:ea typeface="Corbel"/>
                <a:cs typeface="Corbel"/>
                <a:sym typeface="Corbel"/>
              </a:rPr>
              <a:t>Display all records</a:t>
            </a:r>
            <a:endParaRPr b="1" i="0" sz="3200" u="none" cap="none" strike="noStrike">
              <a:solidFill>
                <a:srgbClr val="00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8100" y="252125"/>
            <a:ext cx="11552700" cy="86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84" name="Google Shape;284;p31"/>
          <p:cNvSpPr txBox="1"/>
          <p:nvPr>
            <p:ph idx="1" type="body"/>
          </p:nvPr>
        </p:nvSpPr>
        <p:spPr>
          <a:xfrm>
            <a:off x="317500" y="1319250"/>
            <a:ext cx="11553900" cy="465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800"/>
              <a:buNone/>
            </a:pPr>
            <a:r>
              <a:rPr b="0" lang="en-US" sz="2800">
                <a:solidFill>
                  <a:srgbClr val="000000"/>
                </a:solidFill>
              </a:rPr>
              <a:t>Query insertion to check the data is entered into which column:</a:t>
            </a:r>
            <a:endParaRPr b="0" sz="2800">
              <a:solidFill>
                <a:srgbClr val="000000"/>
              </a:solidFill>
            </a:endParaRPr>
          </a:p>
          <a:p>
            <a:pPr indent="0" lvl="0" marL="0" rtl="0" algn="l">
              <a:lnSpc>
                <a:spcPct val="115000"/>
              </a:lnSpc>
              <a:spcBef>
                <a:spcPts val="1000"/>
              </a:spcBef>
              <a:spcAft>
                <a:spcPts val="0"/>
              </a:spcAft>
              <a:buSzPts val="1800"/>
              <a:buNone/>
            </a:pPr>
            <a:r>
              <a:rPr lang="en-US" sz="2800">
                <a:solidFill>
                  <a:srgbClr val="000000"/>
                </a:solidFill>
              </a:rPr>
              <a:t>Query: </a:t>
            </a:r>
            <a:r>
              <a:rPr b="0" lang="en-US" sz="2800">
                <a:solidFill>
                  <a:srgbClr val="FF0000"/>
                </a:solidFill>
              </a:rPr>
              <a:t>ghci’ union select 1,2,3,4,5,6,7 #</a:t>
            </a:r>
            <a:endParaRPr b="0" sz="2800">
              <a:solidFill>
                <a:srgbClr val="FF0000"/>
              </a:solidFill>
            </a:endParaRPr>
          </a:p>
          <a:p>
            <a:pPr indent="0" lvl="0" marL="0" rtl="0" algn="l">
              <a:lnSpc>
                <a:spcPct val="90000"/>
              </a:lnSpc>
              <a:spcBef>
                <a:spcPts val="1000"/>
              </a:spcBef>
              <a:spcAft>
                <a:spcPts val="0"/>
              </a:spcAft>
              <a:buSzPts val="1800"/>
              <a:buNone/>
            </a:pPr>
            <a:r>
              <a:t/>
            </a:r>
            <a:endParaRPr/>
          </a:p>
        </p:txBody>
      </p:sp>
      <p:pic>
        <p:nvPicPr>
          <p:cNvPr id="285" name="Google Shape;285;p31"/>
          <p:cNvPicPr preferRelativeResize="0"/>
          <p:nvPr/>
        </p:nvPicPr>
        <p:blipFill rotWithShape="1">
          <a:blip r:embed="rId3">
            <a:alphaModFix/>
          </a:blip>
          <a:srcRect b="0" l="0" r="0" t="61217"/>
          <a:stretch/>
        </p:blipFill>
        <p:spPr>
          <a:xfrm>
            <a:off x="602950" y="2745325"/>
            <a:ext cx="10778649" cy="321002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318100" y="252125"/>
            <a:ext cx="11552700" cy="86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p:txBody>
      </p:sp>
      <p:sp>
        <p:nvSpPr>
          <p:cNvPr id="292" name="Google Shape;292;p32"/>
          <p:cNvSpPr txBox="1"/>
          <p:nvPr>
            <p:ph idx="1" type="body"/>
          </p:nvPr>
        </p:nvSpPr>
        <p:spPr>
          <a:xfrm>
            <a:off x="317500" y="1319250"/>
            <a:ext cx="11874600" cy="465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800"/>
              <a:buNone/>
            </a:pPr>
            <a:r>
              <a:rPr b="0" lang="en-US" sz="2800">
                <a:solidFill>
                  <a:srgbClr val="000000"/>
                </a:solidFill>
              </a:rPr>
              <a:t>Extract login credentials</a:t>
            </a:r>
            <a:endParaRPr b="0" sz="2800">
              <a:solidFill>
                <a:srgbClr val="000000"/>
              </a:solidFill>
            </a:endParaRPr>
          </a:p>
          <a:p>
            <a:pPr indent="0" lvl="0" marL="0" rtl="0" algn="l">
              <a:lnSpc>
                <a:spcPct val="115000"/>
              </a:lnSpc>
              <a:spcBef>
                <a:spcPts val="1000"/>
              </a:spcBef>
              <a:spcAft>
                <a:spcPts val="0"/>
              </a:spcAft>
              <a:buSzPts val="1800"/>
              <a:buNone/>
            </a:pPr>
            <a:r>
              <a:rPr lang="en-US" sz="2800">
                <a:solidFill>
                  <a:srgbClr val="000000"/>
                </a:solidFill>
              </a:rPr>
              <a:t>Query:</a:t>
            </a:r>
            <a:r>
              <a:rPr b="0" lang="en-US" sz="2800">
                <a:solidFill>
                  <a:schemeClr val="lt1"/>
                </a:solidFill>
                <a:latin typeface="Century Gothic"/>
                <a:ea typeface="Century Gothic"/>
                <a:cs typeface="Century Gothic"/>
                <a:sym typeface="Century Gothic"/>
              </a:rPr>
              <a:t> </a:t>
            </a:r>
            <a:r>
              <a:rPr b="0" lang="en-US" sz="2800">
                <a:solidFill>
                  <a:srgbClr val="F23A00"/>
                </a:solidFill>
              </a:rPr>
              <a:t>ghci’ union select 1,login,password,email,5,6,7 from users #</a:t>
            </a:r>
            <a:endParaRPr b="0" sz="2800">
              <a:solidFill>
                <a:srgbClr val="F23A00"/>
              </a:solidFill>
            </a:endParaRPr>
          </a:p>
          <a:p>
            <a:pPr indent="0" lvl="0" marL="0" rtl="0" algn="l">
              <a:lnSpc>
                <a:spcPct val="115000"/>
              </a:lnSpc>
              <a:spcBef>
                <a:spcPts val="1000"/>
              </a:spcBef>
              <a:spcAft>
                <a:spcPts val="0"/>
              </a:spcAft>
              <a:buSzPts val="1800"/>
              <a:buNone/>
            </a:pPr>
            <a:r>
              <a:t/>
            </a:r>
            <a:endParaRPr sz="2800">
              <a:solidFill>
                <a:srgbClr val="000000"/>
              </a:solidFill>
            </a:endParaRPr>
          </a:p>
          <a:p>
            <a:pPr indent="0" lvl="0" marL="0" rtl="0" algn="l">
              <a:lnSpc>
                <a:spcPct val="90000"/>
              </a:lnSpc>
              <a:spcBef>
                <a:spcPts val="1000"/>
              </a:spcBef>
              <a:spcAft>
                <a:spcPts val="0"/>
              </a:spcAft>
              <a:buSzPts val="1800"/>
              <a:buNone/>
            </a:pPr>
            <a:r>
              <a:t/>
            </a:r>
            <a:endParaRPr sz="2800"/>
          </a:p>
        </p:txBody>
      </p:sp>
      <p:pic>
        <p:nvPicPr>
          <p:cNvPr id="293" name="Google Shape;293;p32"/>
          <p:cNvPicPr preferRelativeResize="0"/>
          <p:nvPr/>
        </p:nvPicPr>
        <p:blipFill rotWithShape="1">
          <a:blip r:embed="rId3">
            <a:alphaModFix/>
          </a:blip>
          <a:srcRect b="0" l="0" r="0" t="0"/>
          <a:stretch/>
        </p:blipFill>
        <p:spPr>
          <a:xfrm>
            <a:off x="945000" y="2562276"/>
            <a:ext cx="9863849" cy="356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319650" y="456750"/>
            <a:ext cx="11552700" cy="86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SQL Injection</a:t>
            </a:r>
            <a:endParaRPr/>
          </a:p>
          <a:p>
            <a:pPr indent="0" lvl="0" marL="0" rtl="0" algn="ctr">
              <a:lnSpc>
                <a:spcPct val="90000"/>
              </a:lnSpc>
              <a:spcBef>
                <a:spcPts val="0"/>
              </a:spcBef>
              <a:spcAft>
                <a:spcPts val="0"/>
              </a:spcAft>
              <a:buSzPts val="1800"/>
              <a:buNone/>
            </a:pPr>
            <a:r>
              <a:rPr lang="en-US"/>
              <a:t>(Mitigations)</a:t>
            </a:r>
            <a:endParaRPr/>
          </a:p>
        </p:txBody>
      </p:sp>
      <p:sp>
        <p:nvSpPr>
          <p:cNvPr id="300" name="Google Shape;300;p33"/>
          <p:cNvSpPr txBox="1"/>
          <p:nvPr>
            <p:ph idx="1" type="body"/>
          </p:nvPr>
        </p:nvSpPr>
        <p:spPr>
          <a:xfrm>
            <a:off x="317500" y="1319250"/>
            <a:ext cx="11874600" cy="465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800"/>
              <a:buNone/>
            </a:pPr>
            <a:r>
              <a:rPr b="0" lang="en-US" sz="2800">
                <a:solidFill>
                  <a:srgbClr val="000000"/>
                </a:solidFill>
              </a:rPr>
              <a:t>Prevention from SQL injection attacks-</a:t>
            </a:r>
            <a:endParaRPr b="0" sz="2800">
              <a:solidFill>
                <a:srgbClr val="000000"/>
              </a:solidFill>
            </a:endParaRPr>
          </a:p>
          <a:p>
            <a:pPr indent="-406400" lvl="0" marL="457200" rtl="0" algn="l">
              <a:lnSpc>
                <a:spcPct val="115000"/>
              </a:lnSpc>
              <a:spcBef>
                <a:spcPts val="1000"/>
              </a:spcBef>
              <a:spcAft>
                <a:spcPts val="0"/>
              </a:spcAft>
              <a:buClr>
                <a:srgbClr val="000000"/>
              </a:buClr>
              <a:buSzPts val="2800"/>
              <a:buFont typeface="Corbel"/>
              <a:buChar char="●"/>
            </a:pPr>
            <a:r>
              <a:rPr b="0" lang="en-US" sz="2800">
                <a:solidFill>
                  <a:srgbClr val="000000"/>
                </a:solidFill>
              </a:rPr>
              <a:t>Proper input validation and parameterized queries including prepared   statements.</a:t>
            </a:r>
            <a:endParaRPr b="0" sz="2800">
              <a:solidFill>
                <a:srgbClr val="000000"/>
              </a:solidFill>
            </a:endParaRPr>
          </a:p>
          <a:p>
            <a:pPr indent="-406400" lvl="0" marL="457200" rtl="0" algn="l">
              <a:lnSpc>
                <a:spcPct val="115000"/>
              </a:lnSpc>
              <a:spcBef>
                <a:spcPts val="1000"/>
              </a:spcBef>
              <a:spcAft>
                <a:spcPts val="0"/>
              </a:spcAft>
              <a:buClr>
                <a:srgbClr val="000000"/>
              </a:buClr>
              <a:buSzPts val="2800"/>
              <a:buFont typeface="Corbel"/>
              <a:buChar char="●"/>
            </a:pPr>
            <a:r>
              <a:rPr b="0" lang="en-US" sz="2800">
                <a:solidFill>
                  <a:srgbClr val="000000"/>
                </a:solidFill>
              </a:rPr>
              <a:t> Application code should never use the input directly.</a:t>
            </a:r>
            <a:endParaRPr b="0" sz="28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Must remove potential malicious code elements such as single quotes. </a:t>
            </a:r>
            <a:endParaRPr b="0" sz="28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Turn off the visibility of database errors on your production sites. </a:t>
            </a:r>
            <a:endParaRPr b="0" sz="2800">
              <a:solidFill>
                <a:srgbClr val="000000"/>
              </a:solidFill>
            </a:endParaRPr>
          </a:p>
          <a:p>
            <a:pPr indent="0" lvl="0" marL="0" rtl="0" algn="l">
              <a:lnSpc>
                <a:spcPct val="115000"/>
              </a:lnSpc>
              <a:spcBef>
                <a:spcPts val="1000"/>
              </a:spcBef>
              <a:spcAft>
                <a:spcPts val="0"/>
              </a:spcAft>
              <a:buSzPts val="1800"/>
              <a:buNone/>
            </a:pPr>
            <a:r>
              <a:t/>
            </a:r>
            <a:endParaRPr sz="2800">
              <a:solidFill>
                <a:srgbClr val="000000"/>
              </a:solidFill>
            </a:endParaRPr>
          </a:p>
          <a:p>
            <a:pPr indent="0" lvl="0" marL="0" rtl="0" algn="l">
              <a:lnSpc>
                <a:spcPct val="90000"/>
              </a:lnSpc>
              <a:spcBef>
                <a:spcPts val="1000"/>
              </a:spcBef>
              <a:spcAft>
                <a:spcPts val="0"/>
              </a:spcAft>
              <a:buSzPts val="1800"/>
              <a:buNone/>
            </a:pPr>
            <a:r>
              <a:t/>
            </a:r>
            <a:endParaRPr sz="2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5400"/>
              <a:buNone/>
            </a:pPr>
            <a:r>
              <a:rPr lang="en-US"/>
              <a:t>OS Command Injection Attack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OS Command Injection</a:t>
            </a:r>
            <a:endParaRPr/>
          </a:p>
        </p:txBody>
      </p:sp>
      <p:sp>
        <p:nvSpPr>
          <p:cNvPr id="313" name="Google Shape;313;p35"/>
          <p:cNvSpPr txBox="1"/>
          <p:nvPr>
            <p:ph idx="1" type="body"/>
          </p:nvPr>
        </p:nvSpPr>
        <p:spPr>
          <a:xfrm>
            <a:off x="317450" y="2408999"/>
            <a:ext cx="11553900" cy="2040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An Operating System (OS) command injection attack occurs when an attacker attempts to execute system level commands through a vulnerable web application. </a:t>
            </a:r>
            <a:endParaRPr b="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318050" y="344600"/>
            <a:ext cx="11552700" cy="898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OS Command Injection</a:t>
            </a:r>
            <a:endParaRPr/>
          </a:p>
        </p:txBody>
      </p:sp>
      <p:sp>
        <p:nvSpPr>
          <p:cNvPr id="320" name="Google Shape;320;p36"/>
          <p:cNvSpPr txBox="1"/>
          <p:nvPr>
            <p:ph idx="1" type="body"/>
          </p:nvPr>
        </p:nvSpPr>
        <p:spPr>
          <a:xfrm>
            <a:off x="317450" y="1437150"/>
            <a:ext cx="11553900" cy="39837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Makes it possible to execute malicious OS commands.</a:t>
            </a:r>
            <a:endParaRPr b="0" sz="2800">
              <a:solidFill>
                <a:srgbClr val="000000"/>
              </a:solidFill>
            </a:endParaRPr>
          </a:p>
          <a:p>
            <a:pPr indent="-406400" lvl="0" marL="457200" rtl="0" algn="l">
              <a:lnSpc>
                <a:spcPct val="115000"/>
              </a:lnSpc>
              <a:spcBef>
                <a:spcPts val="0"/>
              </a:spcBef>
              <a:spcAft>
                <a:spcPts val="0"/>
              </a:spcAft>
              <a:buClr>
                <a:srgbClr val="000000"/>
              </a:buClr>
              <a:buSzPts val="2800"/>
              <a:buChar char="●"/>
            </a:pPr>
            <a:r>
              <a:rPr b="0" lang="en-US" sz="2800">
                <a:solidFill>
                  <a:srgbClr val="000000"/>
                </a:solidFill>
              </a:rPr>
              <a:t>Below is a sample website that pings any host on IP network</a:t>
            </a:r>
            <a:endParaRPr b="0" sz="2800">
              <a:solidFill>
                <a:srgbClr val="000000"/>
              </a:solidFill>
            </a:endParaRPr>
          </a:p>
        </p:txBody>
      </p:sp>
      <p:pic>
        <p:nvPicPr>
          <p:cNvPr id="321" name="Google Shape;321;p36"/>
          <p:cNvPicPr preferRelativeResize="0"/>
          <p:nvPr/>
        </p:nvPicPr>
        <p:blipFill rotWithShape="1">
          <a:blip r:embed="rId3">
            <a:alphaModFix/>
          </a:blip>
          <a:srcRect b="0" l="0" r="0" t="0"/>
          <a:stretch/>
        </p:blipFill>
        <p:spPr>
          <a:xfrm>
            <a:off x="859225" y="2883900"/>
            <a:ext cx="10434075" cy="322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318050" y="344600"/>
            <a:ext cx="11552700" cy="898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OS Command Injection</a:t>
            </a:r>
            <a:endParaRPr/>
          </a:p>
        </p:txBody>
      </p:sp>
      <p:sp>
        <p:nvSpPr>
          <p:cNvPr id="328" name="Google Shape;328;p37"/>
          <p:cNvSpPr txBox="1"/>
          <p:nvPr>
            <p:ph idx="1" type="body"/>
          </p:nvPr>
        </p:nvSpPr>
        <p:spPr>
          <a:xfrm>
            <a:off x="317450" y="1437150"/>
            <a:ext cx="11553900" cy="39837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Back-end of application vulnerable to OS command injection is analogous to -</a:t>
            </a:r>
            <a:endParaRPr b="0" sz="2800">
              <a:solidFill>
                <a:srgbClr val="000000"/>
              </a:solidFill>
            </a:endParaRPr>
          </a:p>
        </p:txBody>
      </p:sp>
      <p:pic>
        <p:nvPicPr>
          <p:cNvPr id="329" name="Google Shape;329;p37"/>
          <p:cNvPicPr preferRelativeResize="0"/>
          <p:nvPr/>
        </p:nvPicPr>
        <p:blipFill rotWithShape="1">
          <a:blip r:embed="rId3">
            <a:alphaModFix/>
          </a:blip>
          <a:srcRect b="0" l="0" r="0" t="0"/>
          <a:stretch/>
        </p:blipFill>
        <p:spPr>
          <a:xfrm>
            <a:off x="2084975" y="2412350"/>
            <a:ext cx="8696650" cy="3773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318050" y="155075"/>
            <a:ext cx="11552700" cy="603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OS Command Injection</a:t>
            </a:r>
            <a:endParaRPr/>
          </a:p>
        </p:txBody>
      </p:sp>
      <p:pic>
        <p:nvPicPr>
          <p:cNvPr id="336" name="Google Shape;336;p38" title="command_line_injection.mp4">
            <a:hlinkClick r:id="rId3"/>
          </p:cNvPr>
          <p:cNvPicPr preferRelativeResize="0"/>
          <p:nvPr/>
        </p:nvPicPr>
        <p:blipFill rotWithShape="1">
          <a:blip r:embed="rId4">
            <a:alphaModFix/>
          </a:blip>
          <a:srcRect b="0" l="0" r="0" t="0"/>
          <a:stretch/>
        </p:blipFill>
        <p:spPr>
          <a:xfrm>
            <a:off x="1303050" y="758075"/>
            <a:ext cx="9693501" cy="54499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319650" y="538950"/>
            <a:ext cx="11552700" cy="898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OS Command Injection</a:t>
            </a:r>
            <a:endParaRPr/>
          </a:p>
          <a:p>
            <a:pPr indent="0" lvl="0" marL="0" rtl="0" algn="ctr">
              <a:lnSpc>
                <a:spcPct val="90000"/>
              </a:lnSpc>
              <a:spcBef>
                <a:spcPts val="0"/>
              </a:spcBef>
              <a:spcAft>
                <a:spcPts val="0"/>
              </a:spcAft>
              <a:buSzPts val="1800"/>
              <a:buNone/>
            </a:pPr>
            <a:r>
              <a:rPr lang="en-US"/>
              <a:t>(Mitigations)</a:t>
            </a:r>
            <a:endParaRPr/>
          </a:p>
        </p:txBody>
      </p:sp>
      <p:sp>
        <p:nvSpPr>
          <p:cNvPr id="343" name="Google Shape;343;p39"/>
          <p:cNvSpPr txBox="1"/>
          <p:nvPr>
            <p:ph idx="1" type="body"/>
          </p:nvPr>
        </p:nvSpPr>
        <p:spPr>
          <a:xfrm>
            <a:off x="317450" y="1437150"/>
            <a:ext cx="11553900" cy="481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800"/>
              <a:buNone/>
            </a:pPr>
            <a:r>
              <a:rPr b="0" lang="en-US" sz="3000">
                <a:solidFill>
                  <a:srgbClr val="000000"/>
                </a:solidFill>
              </a:rPr>
              <a:t>Prevention from OS command injection attacks-</a:t>
            </a:r>
            <a:endParaRPr b="0" sz="30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Developer should use existing API for their language. </a:t>
            </a:r>
            <a:endParaRPr b="0" sz="2800">
              <a:solidFill>
                <a:srgbClr val="000000"/>
              </a:solidFill>
            </a:endParaRPr>
          </a:p>
          <a:p>
            <a:pPr indent="-368300" lvl="1" marL="914400" rtl="0" algn="l">
              <a:lnSpc>
                <a:spcPct val="115000"/>
              </a:lnSpc>
              <a:spcBef>
                <a:spcPts val="1000"/>
              </a:spcBef>
              <a:spcAft>
                <a:spcPts val="0"/>
              </a:spcAft>
              <a:buClr>
                <a:srgbClr val="000000"/>
              </a:buClr>
              <a:buSzPts val="2200"/>
              <a:buChar char="○"/>
            </a:pPr>
            <a:r>
              <a:rPr lang="en-US" sz="2200">
                <a:solidFill>
                  <a:srgbClr val="000000"/>
                </a:solidFill>
              </a:rPr>
              <a:t>(Java): Rather than use Runtime.exec() to issue a ‘mail’ command, use the available Java API located at javax.mail.*</a:t>
            </a:r>
            <a:endParaRPr sz="22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If no such available API exists, the developer should scrub all input for malicious characters. </a:t>
            </a:r>
            <a:endParaRPr b="0" sz="2800">
              <a:solidFill>
                <a:srgbClr val="000000"/>
              </a:solidFill>
            </a:endParaRPr>
          </a:p>
          <a:p>
            <a:pPr indent="-368300" lvl="1" marL="914400" rtl="0" algn="l">
              <a:lnSpc>
                <a:spcPct val="115000"/>
              </a:lnSpc>
              <a:spcBef>
                <a:spcPts val="1000"/>
              </a:spcBef>
              <a:spcAft>
                <a:spcPts val="1000"/>
              </a:spcAft>
              <a:buClr>
                <a:srgbClr val="000000"/>
              </a:buClr>
              <a:buSzPts val="2200"/>
              <a:buChar char="○"/>
            </a:pPr>
            <a:r>
              <a:rPr lang="en-US" sz="2200">
                <a:solidFill>
                  <a:srgbClr val="000000"/>
                </a:solidFill>
              </a:rPr>
              <a:t>It is much easier to define the legal characters than the illegal characters.</a:t>
            </a:r>
            <a:endParaRPr b="0"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Practice Website</a:t>
            </a:r>
            <a:endParaRPr/>
          </a:p>
        </p:txBody>
      </p:sp>
      <p:sp>
        <p:nvSpPr>
          <p:cNvPr id="109" name="Google Shape;109;p13"/>
          <p:cNvSpPr txBox="1"/>
          <p:nvPr>
            <p:ph idx="1" type="body"/>
          </p:nvPr>
        </p:nvSpPr>
        <p:spPr>
          <a:xfrm>
            <a:off x="317450" y="2792124"/>
            <a:ext cx="11553900" cy="138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sz="2400">
                <a:solidFill>
                  <a:srgbClr val="000000"/>
                </a:solidFill>
                <a:uFill>
                  <a:noFill/>
                </a:uFill>
                <a:latin typeface="Arial"/>
                <a:ea typeface="Arial"/>
                <a:cs typeface="Arial"/>
                <a:sym typeface="Arial"/>
                <a:hlinkClick r:id="rId3">
                  <a:extLst>
                    <a:ext uri="{A12FA001-AC4F-418D-AE19-62706E023703}">
                      <ahyp:hlinkClr val="tx"/>
                    </a:ext>
                  </a:extLst>
                </a:hlinkClick>
              </a:rPr>
              <a:t>https://w-cs.000webhostapp.com/bWAPP_latest/bWAPP/login.php</a:t>
            </a:r>
            <a:endParaRPr sz="2400">
              <a:solidFill>
                <a:srgbClr val="000000"/>
              </a:solidFill>
            </a:endParaRPr>
          </a:p>
          <a:p>
            <a:pPr indent="0" lvl="0" marL="0" rtl="0" algn="ctr">
              <a:lnSpc>
                <a:spcPct val="90000"/>
              </a:lnSpc>
              <a:spcBef>
                <a:spcPts val="1000"/>
              </a:spcBef>
              <a:spcAft>
                <a:spcPts val="0"/>
              </a:spcAft>
              <a:buSzPts val="1800"/>
              <a:buNone/>
            </a:pPr>
            <a:r>
              <a:rPr lang="en-US" sz="2400">
                <a:solidFill>
                  <a:srgbClr val="000000"/>
                </a:solidFill>
              </a:rPr>
              <a:t>(http://bit.ly/ghci-bwapp)</a:t>
            </a:r>
            <a:endParaRPr sz="2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5400"/>
              <a:buNone/>
            </a:pPr>
            <a:r>
              <a:rPr lang="en-US"/>
              <a:t>Cross-Site Scripting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319650" y="538950"/>
            <a:ext cx="11552700" cy="898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HTML</a:t>
            </a:r>
            <a:endParaRPr/>
          </a:p>
        </p:txBody>
      </p:sp>
      <p:sp>
        <p:nvSpPr>
          <p:cNvPr id="356" name="Google Shape;356;p41"/>
          <p:cNvSpPr txBox="1"/>
          <p:nvPr>
            <p:ph idx="1" type="body"/>
          </p:nvPr>
        </p:nvSpPr>
        <p:spPr>
          <a:xfrm>
            <a:off x="317450" y="1437150"/>
            <a:ext cx="11553900" cy="48105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Hypertext Markup Language is the standard markup language for creating web pages and web applications. </a:t>
            </a:r>
            <a:endParaRPr b="0" sz="28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Building blocks of HTML pages</a:t>
            </a:r>
            <a:endParaRPr b="0" sz="28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Represented by tags</a:t>
            </a:r>
            <a:endParaRPr b="0" sz="2800">
              <a:solidFill>
                <a:srgbClr val="000000"/>
              </a:solidFill>
            </a:endParaRPr>
          </a:p>
          <a:p>
            <a:pPr indent="-406400" lvl="0" marL="457200" rtl="0" algn="l">
              <a:lnSpc>
                <a:spcPct val="115000"/>
              </a:lnSpc>
              <a:spcBef>
                <a:spcPts val="1000"/>
              </a:spcBef>
              <a:spcAft>
                <a:spcPts val="0"/>
              </a:spcAft>
              <a:buClr>
                <a:srgbClr val="000000"/>
              </a:buClr>
              <a:buSzPts val="2800"/>
              <a:buChar char="●"/>
            </a:pPr>
            <a:r>
              <a:rPr b="0" lang="en-US" sz="2800">
                <a:solidFill>
                  <a:srgbClr val="000000"/>
                </a:solidFill>
              </a:rPr>
              <a:t>HTML tags label pieces of content such as "heading", "paragraph", "table", and so on</a:t>
            </a:r>
            <a:endParaRPr b="0" sz="2800">
              <a:solidFill>
                <a:srgbClr val="000000"/>
              </a:solidFill>
            </a:endParaRPr>
          </a:p>
          <a:p>
            <a:pPr indent="-406400" lvl="0" marL="457200" rtl="0" algn="l">
              <a:lnSpc>
                <a:spcPct val="115000"/>
              </a:lnSpc>
              <a:spcBef>
                <a:spcPts val="1000"/>
              </a:spcBef>
              <a:spcAft>
                <a:spcPts val="1000"/>
              </a:spcAft>
              <a:buClr>
                <a:srgbClr val="000000"/>
              </a:buClr>
              <a:buSzPts val="2800"/>
              <a:buChar char="●"/>
            </a:pPr>
            <a:r>
              <a:rPr b="0" lang="en-US" sz="2800">
                <a:solidFill>
                  <a:srgbClr val="000000"/>
                </a:solidFill>
              </a:rPr>
              <a:t>Browsers do not display the HTML tags, but use them to render the content of the page</a:t>
            </a:r>
            <a:endParaRPr b="0" sz="2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405800" y="177075"/>
            <a:ext cx="11552700" cy="770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HTML</a:t>
            </a:r>
            <a:endParaRPr/>
          </a:p>
        </p:txBody>
      </p:sp>
      <p:sp>
        <p:nvSpPr>
          <p:cNvPr id="363" name="Google Shape;363;p42"/>
          <p:cNvSpPr/>
          <p:nvPr/>
        </p:nvSpPr>
        <p:spPr>
          <a:xfrm>
            <a:off x="1171725" y="1317600"/>
            <a:ext cx="2171100" cy="211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2"/>
          <p:cNvSpPr txBox="1"/>
          <p:nvPr/>
        </p:nvSpPr>
        <p:spPr>
          <a:xfrm>
            <a:off x="1326800" y="1585275"/>
            <a:ext cx="1860900" cy="51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orbel"/>
                <a:ea typeface="Corbel"/>
                <a:cs typeface="Corbel"/>
                <a:sym typeface="Corbel"/>
              </a:rPr>
              <a:t>&lt;b&gt;Hello&lt;/b&gt;</a:t>
            </a:r>
            <a:endParaRPr b="0" i="0" sz="2200" u="none" cap="none" strike="noStrike">
              <a:solidFill>
                <a:srgbClr val="000000"/>
              </a:solidFill>
              <a:latin typeface="Corbel"/>
              <a:ea typeface="Corbel"/>
              <a:cs typeface="Corbel"/>
              <a:sym typeface="Corbel"/>
            </a:endParaRPr>
          </a:p>
        </p:txBody>
      </p:sp>
      <p:sp>
        <p:nvSpPr>
          <p:cNvPr id="365" name="Google Shape;365;p42"/>
          <p:cNvSpPr/>
          <p:nvPr/>
        </p:nvSpPr>
        <p:spPr>
          <a:xfrm>
            <a:off x="5252825" y="1317600"/>
            <a:ext cx="2171100" cy="211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2"/>
          <p:cNvSpPr/>
          <p:nvPr/>
        </p:nvSpPr>
        <p:spPr>
          <a:xfrm>
            <a:off x="9058225" y="1317600"/>
            <a:ext cx="2171100" cy="211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2"/>
          <p:cNvSpPr txBox="1"/>
          <p:nvPr/>
        </p:nvSpPr>
        <p:spPr>
          <a:xfrm>
            <a:off x="9333925" y="1585275"/>
            <a:ext cx="1860900" cy="51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orbel"/>
                <a:ea typeface="Corbel"/>
                <a:cs typeface="Corbel"/>
                <a:sym typeface="Corbel"/>
              </a:rPr>
              <a:t>&lt;u&gt;Hello&lt;/u&gt;</a:t>
            </a:r>
            <a:endParaRPr b="0" i="0" sz="2200" u="none" cap="none" strike="noStrike">
              <a:solidFill>
                <a:srgbClr val="000000"/>
              </a:solidFill>
              <a:latin typeface="Corbel"/>
              <a:ea typeface="Corbel"/>
              <a:cs typeface="Corbel"/>
              <a:sym typeface="Corbel"/>
            </a:endParaRPr>
          </a:p>
        </p:txBody>
      </p:sp>
      <p:sp>
        <p:nvSpPr>
          <p:cNvPr id="368" name="Google Shape;368;p42"/>
          <p:cNvSpPr txBox="1"/>
          <p:nvPr/>
        </p:nvSpPr>
        <p:spPr>
          <a:xfrm>
            <a:off x="5407925" y="1585275"/>
            <a:ext cx="1860900" cy="51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orbel"/>
                <a:ea typeface="Corbel"/>
                <a:cs typeface="Corbel"/>
                <a:sym typeface="Corbel"/>
              </a:rPr>
              <a:t>&lt;i&gt;Hello&lt;/i&gt;</a:t>
            </a:r>
            <a:endParaRPr b="0" i="0" sz="2200" u="none" cap="none" strike="noStrike">
              <a:solidFill>
                <a:srgbClr val="000000"/>
              </a:solidFill>
              <a:latin typeface="Corbel"/>
              <a:ea typeface="Corbel"/>
              <a:cs typeface="Corbel"/>
              <a:sym typeface="Corbel"/>
            </a:endParaRPr>
          </a:p>
        </p:txBody>
      </p:sp>
      <p:cxnSp>
        <p:nvCxnSpPr>
          <p:cNvPr id="369" name="Google Shape;369;p42"/>
          <p:cNvCxnSpPr/>
          <p:nvPr/>
        </p:nvCxnSpPr>
        <p:spPr>
          <a:xfrm>
            <a:off x="2136625" y="2178375"/>
            <a:ext cx="0" cy="603000"/>
          </a:xfrm>
          <a:prstGeom prst="straightConnector1">
            <a:avLst/>
          </a:prstGeom>
          <a:noFill/>
          <a:ln cap="flat" cmpd="sng" w="19050">
            <a:solidFill>
              <a:srgbClr val="000000"/>
            </a:solidFill>
            <a:prstDash val="solid"/>
            <a:round/>
            <a:headEnd len="sm" w="sm" type="none"/>
            <a:tailEnd len="med" w="med" type="triangle"/>
          </a:ln>
        </p:spPr>
      </p:cxnSp>
      <p:cxnSp>
        <p:nvCxnSpPr>
          <p:cNvPr id="370" name="Google Shape;370;p42"/>
          <p:cNvCxnSpPr/>
          <p:nvPr/>
        </p:nvCxnSpPr>
        <p:spPr>
          <a:xfrm>
            <a:off x="6182150" y="2178375"/>
            <a:ext cx="0" cy="603000"/>
          </a:xfrm>
          <a:prstGeom prst="straightConnector1">
            <a:avLst/>
          </a:prstGeom>
          <a:noFill/>
          <a:ln cap="flat" cmpd="sng" w="19050">
            <a:solidFill>
              <a:srgbClr val="000000"/>
            </a:solidFill>
            <a:prstDash val="solid"/>
            <a:round/>
            <a:headEnd len="sm" w="sm" type="none"/>
            <a:tailEnd len="med" w="med" type="triangle"/>
          </a:ln>
        </p:spPr>
      </p:cxnSp>
      <p:cxnSp>
        <p:nvCxnSpPr>
          <p:cNvPr id="371" name="Google Shape;371;p42"/>
          <p:cNvCxnSpPr/>
          <p:nvPr/>
        </p:nvCxnSpPr>
        <p:spPr>
          <a:xfrm>
            <a:off x="10143775" y="2178375"/>
            <a:ext cx="0" cy="603000"/>
          </a:xfrm>
          <a:prstGeom prst="straightConnector1">
            <a:avLst/>
          </a:prstGeom>
          <a:noFill/>
          <a:ln cap="flat" cmpd="sng" w="19050">
            <a:solidFill>
              <a:srgbClr val="000000"/>
            </a:solidFill>
            <a:prstDash val="solid"/>
            <a:round/>
            <a:headEnd len="sm" w="sm" type="none"/>
            <a:tailEnd len="med" w="med" type="triangle"/>
          </a:ln>
        </p:spPr>
      </p:cxnSp>
      <p:sp>
        <p:nvSpPr>
          <p:cNvPr id="372" name="Google Shape;372;p42"/>
          <p:cNvSpPr txBox="1"/>
          <p:nvPr/>
        </p:nvSpPr>
        <p:spPr>
          <a:xfrm>
            <a:off x="1740350" y="2877600"/>
            <a:ext cx="10338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orbel"/>
                <a:ea typeface="Corbel"/>
                <a:cs typeface="Corbel"/>
                <a:sym typeface="Corbel"/>
              </a:rPr>
              <a:t>Hello</a:t>
            </a:r>
            <a:endParaRPr b="1" i="0" sz="2200" u="none" cap="none" strike="noStrike">
              <a:solidFill>
                <a:srgbClr val="000000"/>
              </a:solidFill>
              <a:latin typeface="Corbel"/>
              <a:ea typeface="Corbel"/>
              <a:cs typeface="Corbel"/>
              <a:sym typeface="Corbel"/>
            </a:endParaRPr>
          </a:p>
        </p:txBody>
      </p:sp>
      <p:sp>
        <p:nvSpPr>
          <p:cNvPr id="373" name="Google Shape;373;p42"/>
          <p:cNvSpPr txBox="1"/>
          <p:nvPr/>
        </p:nvSpPr>
        <p:spPr>
          <a:xfrm>
            <a:off x="9747475" y="2877600"/>
            <a:ext cx="10338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sng" cap="none" strike="noStrike">
                <a:solidFill>
                  <a:srgbClr val="000000"/>
                </a:solidFill>
                <a:latin typeface="Corbel"/>
                <a:ea typeface="Corbel"/>
                <a:cs typeface="Corbel"/>
                <a:sym typeface="Corbel"/>
              </a:rPr>
              <a:t>Hello</a:t>
            </a:r>
            <a:endParaRPr b="0" i="0" sz="2200" u="sng" cap="none" strike="noStrike">
              <a:solidFill>
                <a:srgbClr val="000000"/>
              </a:solidFill>
              <a:latin typeface="Corbel"/>
              <a:ea typeface="Corbel"/>
              <a:cs typeface="Corbel"/>
              <a:sym typeface="Corbel"/>
            </a:endParaRPr>
          </a:p>
        </p:txBody>
      </p:sp>
      <p:sp>
        <p:nvSpPr>
          <p:cNvPr id="374" name="Google Shape;374;p42"/>
          <p:cNvSpPr txBox="1"/>
          <p:nvPr/>
        </p:nvSpPr>
        <p:spPr>
          <a:xfrm>
            <a:off x="5821475" y="2877600"/>
            <a:ext cx="10338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Corbel"/>
                <a:ea typeface="Corbel"/>
                <a:cs typeface="Corbel"/>
                <a:sym typeface="Corbel"/>
              </a:rPr>
              <a:t>Hello</a:t>
            </a:r>
            <a:endParaRPr b="0" i="1" sz="2200" u="none" cap="none" strike="noStrike">
              <a:solidFill>
                <a:srgbClr val="000000"/>
              </a:solidFill>
              <a:latin typeface="Corbel"/>
              <a:ea typeface="Corbel"/>
              <a:cs typeface="Corbel"/>
              <a:sym typeface="Corbel"/>
            </a:endParaRPr>
          </a:p>
        </p:txBody>
      </p:sp>
      <p:sp>
        <p:nvSpPr>
          <p:cNvPr id="375" name="Google Shape;375;p42"/>
          <p:cNvSpPr txBox="1"/>
          <p:nvPr/>
        </p:nvSpPr>
        <p:spPr>
          <a:xfrm>
            <a:off x="1171725" y="3764375"/>
            <a:ext cx="10023000" cy="21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Tags are used to specify contents and styles in website. There are different types tags used to specify contents such as &lt;h1&gt; to &lt;h6&gt; for headings, &lt;p&gt; for paragraphs. Different types of tags used to specify styles are &lt;b&gt; to make the text bold, &lt;i&gt; to make the text italics and &lt;u&gt; to make the text underlined.</a:t>
            </a:r>
            <a:endParaRPr b="0" i="0" sz="24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rbel"/>
              <a:ea typeface="Corbel"/>
              <a:cs typeface="Corbel"/>
              <a:sym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318050" y="365125"/>
            <a:ext cx="11552700" cy="73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HTML &lt;script&gt; tag</a:t>
            </a:r>
            <a:endParaRPr/>
          </a:p>
        </p:txBody>
      </p:sp>
      <p:sp>
        <p:nvSpPr>
          <p:cNvPr id="382" name="Google Shape;382;p43"/>
          <p:cNvSpPr txBox="1"/>
          <p:nvPr>
            <p:ph idx="1" type="body"/>
          </p:nvPr>
        </p:nvSpPr>
        <p:spPr>
          <a:xfrm>
            <a:off x="317450" y="1174875"/>
            <a:ext cx="11553900" cy="20745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Clr>
                <a:srgbClr val="000000"/>
              </a:buClr>
              <a:buSzPts val="2200"/>
              <a:buChar char="●"/>
            </a:pPr>
            <a:r>
              <a:rPr b="0" lang="en-US" sz="2200">
                <a:solidFill>
                  <a:srgbClr val="000000"/>
                </a:solidFill>
              </a:rPr>
              <a:t>The &lt;script&gt; tag is used to define a client-side script (JavaScript).</a:t>
            </a:r>
            <a:endParaRPr b="0" sz="2200">
              <a:solidFill>
                <a:srgbClr val="000000"/>
              </a:solidFill>
            </a:endParaRPr>
          </a:p>
          <a:p>
            <a:pPr indent="-368300" lvl="0" marL="457200" rtl="0" algn="l">
              <a:lnSpc>
                <a:spcPct val="90000"/>
              </a:lnSpc>
              <a:spcBef>
                <a:spcPts val="1000"/>
              </a:spcBef>
              <a:spcAft>
                <a:spcPts val="0"/>
              </a:spcAft>
              <a:buClr>
                <a:srgbClr val="000000"/>
              </a:buClr>
              <a:buSzPts val="2200"/>
              <a:buChar char="●"/>
            </a:pPr>
            <a:r>
              <a:rPr b="0" lang="en-US" sz="2200">
                <a:solidFill>
                  <a:srgbClr val="000000"/>
                </a:solidFill>
              </a:rPr>
              <a:t>The &lt;script&gt; element either contains scripting statements, or it points to an external script file through the src attribute.</a:t>
            </a:r>
            <a:endParaRPr b="0" sz="2200">
              <a:solidFill>
                <a:srgbClr val="000000"/>
              </a:solidFill>
            </a:endParaRPr>
          </a:p>
          <a:p>
            <a:pPr indent="-368300" lvl="0" marL="457200" rtl="0" algn="l">
              <a:lnSpc>
                <a:spcPct val="90000"/>
              </a:lnSpc>
              <a:spcBef>
                <a:spcPts val="1000"/>
              </a:spcBef>
              <a:spcAft>
                <a:spcPts val="0"/>
              </a:spcAft>
              <a:buClr>
                <a:srgbClr val="000000"/>
              </a:buClr>
              <a:buSzPts val="2200"/>
              <a:buChar char="●"/>
            </a:pPr>
            <a:r>
              <a:rPr b="0" lang="en-US" sz="2200">
                <a:solidFill>
                  <a:srgbClr val="000000"/>
                </a:solidFill>
              </a:rPr>
              <a:t>Common uses for JavaScript are image manipulation, form validation, and dynamic changes of content.</a:t>
            </a:r>
            <a:endParaRPr b="0" sz="2200">
              <a:solidFill>
                <a:srgbClr val="000000"/>
              </a:solidFill>
            </a:endParaRPr>
          </a:p>
          <a:p>
            <a:pPr indent="0" lvl="0" marL="0" rtl="0" algn="l">
              <a:lnSpc>
                <a:spcPct val="90000"/>
              </a:lnSpc>
              <a:spcBef>
                <a:spcPts val="1000"/>
              </a:spcBef>
              <a:spcAft>
                <a:spcPts val="0"/>
              </a:spcAft>
              <a:buSzPts val="1800"/>
              <a:buNone/>
            </a:pPr>
            <a:r>
              <a:t/>
            </a:r>
            <a:endParaRPr b="0" sz="2200">
              <a:solidFill>
                <a:srgbClr val="000000"/>
              </a:solidFill>
            </a:endParaRPr>
          </a:p>
          <a:p>
            <a:pPr indent="0" lvl="0" marL="0" rtl="0" algn="l">
              <a:lnSpc>
                <a:spcPct val="90000"/>
              </a:lnSpc>
              <a:spcBef>
                <a:spcPts val="1000"/>
              </a:spcBef>
              <a:spcAft>
                <a:spcPts val="0"/>
              </a:spcAft>
              <a:buSzPts val="1800"/>
              <a:buNone/>
            </a:pPr>
            <a:r>
              <a:t/>
            </a:r>
            <a:endParaRPr b="0" sz="2200">
              <a:solidFill>
                <a:srgbClr val="000000"/>
              </a:solidFill>
            </a:endParaRPr>
          </a:p>
        </p:txBody>
      </p:sp>
      <p:sp>
        <p:nvSpPr>
          <p:cNvPr id="383" name="Google Shape;383;p43"/>
          <p:cNvSpPr txBox="1"/>
          <p:nvPr/>
        </p:nvSpPr>
        <p:spPr>
          <a:xfrm>
            <a:off x="2912025" y="3051300"/>
            <a:ext cx="61860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rbel"/>
                <a:ea typeface="Corbel"/>
                <a:cs typeface="Corbel"/>
                <a:sym typeface="Corbel"/>
              </a:rPr>
              <a:t>&lt;script&gt;JavaScript Commands&lt;/script&gt;</a:t>
            </a:r>
            <a:endParaRPr b="0" i="0" sz="2800" u="none" cap="none" strike="noStrike">
              <a:solidFill>
                <a:srgbClr val="000000"/>
              </a:solidFill>
              <a:latin typeface="Corbel"/>
              <a:ea typeface="Corbel"/>
              <a:cs typeface="Corbel"/>
              <a:sym typeface="Corbel"/>
            </a:endParaRPr>
          </a:p>
        </p:txBody>
      </p:sp>
      <p:sp>
        <p:nvSpPr>
          <p:cNvPr id="384" name="Google Shape;384;p43"/>
          <p:cNvSpPr/>
          <p:nvPr/>
        </p:nvSpPr>
        <p:spPr>
          <a:xfrm>
            <a:off x="1895425" y="3806700"/>
            <a:ext cx="3015300" cy="2479500"/>
          </a:xfrm>
          <a:prstGeom prst="roundRect">
            <a:avLst>
              <a:gd fmla="val 16667" name="adj"/>
            </a:avLst>
          </a:prstGeom>
          <a:solidFill>
            <a:srgbClr val="B4D327">
              <a:alpha val="92156"/>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rbel"/>
                <a:ea typeface="Corbel"/>
                <a:cs typeface="Corbel"/>
                <a:sym typeface="Corbel"/>
              </a:rPr>
              <a:t>Harmless XSS</a:t>
            </a:r>
            <a:endParaRPr b="1"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rbel"/>
                <a:ea typeface="Corbel"/>
                <a:cs typeface="Corbel"/>
                <a:sym typeface="Corbel"/>
              </a:rPr>
              <a:t>Example:</a:t>
            </a:r>
            <a:endParaRPr b="1"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rbel"/>
                <a:ea typeface="Corbel"/>
                <a:cs typeface="Corbel"/>
                <a:sym typeface="Corbel"/>
              </a:rPr>
              <a:t>(Changes HTML content)</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rbel"/>
                <a:ea typeface="Corbel"/>
                <a:cs typeface="Corbel"/>
                <a:sym typeface="Corbel"/>
              </a:rPr>
              <a:t>&lt;script&gt;document.getElementById("demo").style.fontSize = "25px";&lt;/script&gt;</a:t>
            </a:r>
            <a:endParaRPr b="0" i="0" sz="16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rbel"/>
              <a:ea typeface="Corbel"/>
              <a:cs typeface="Corbel"/>
              <a:sym typeface="Corbel"/>
            </a:endParaRPr>
          </a:p>
        </p:txBody>
      </p:sp>
      <p:sp>
        <p:nvSpPr>
          <p:cNvPr id="385" name="Google Shape;385;p43"/>
          <p:cNvSpPr/>
          <p:nvPr/>
        </p:nvSpPr>
        <p:spPr>
          <a:xfrm>
            <a:off x="6823550" y="3711975"/>
            <a:ext cx="3187800" cy="25743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rbel"/>
                <a:ea typeface="Corbel"/>
                <a:cs typeface="Corbel"/>
                <a:sym typeface="Corbel"/>
              </a:rPr>
              <a:t>Harmful XSS</a:t>
            </a:r>
            <a:endParaRPr b="1"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rbel"/>
                <a:ea typeface="Corbel"/>
                <a:cs typeface="Corbel"/>
                <a:sym typeface="Corbel"/>
              </a:rPr>
              <a:t>Example:</a:t>
            </a:r>
            <a:endParaRPr b="1"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rbel"/>
                <a:ea typeface="Corbel"/>
                <a:cs typeface="Corbel"/>
                <a:sym typeface="Corbel"/>
              </a:rPr>
              <a:t>(Steals SIDs, cookies etc)</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rbel"/>
                <a:ea typeface="Corbel"/>
                <a:cs typeface="Corbel"/>
                <a:sym typeface="Corbel"/>
              </a:rPr>
              <a:t>&lt;script&gt;alert(document.cookie)</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rbel"/>
                <a:ea typeface="Corbel"/>
                <a:cs typeface="Corbel"/>
                <a:sym typeface="Corbel"/>
              </a:rPr>
              <a:t>&lt;/script&gt;</a:t>
            </a:r>
            <a:endParaRPr b="0" i="0" sz="16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rbel"/>
              <a:ea typeface="Corbel"/>
              <a:cs typeface="Corbel"/>
              <a:sym typeface="Corbel"/>
            </a:endParaRPr>
          </a:p>
        </p:txBody>
      </p:sp>
      <p:sp>
        <p:nvSpPr>
          <p:cNvPr id="386" name="Google Shape;386;p43"/>
          <p:cNvSpPr/>
          <p:nvPr/>
        </p:nvSpPr>
        <p:spPr>
          <a:xfrm>
            <a:off x="5110375" y="4851925"/>
            <a:ext cx="1550700" cy="447900"/>
          </a:xfrm>
          <a:prstGeom prst="leftRightArrow">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Cross-Site Scripting - Overview</a:t>
            </a:r>
            <a:endParaRPr/>
          </a:p>
        </p:txBody>
      </p:sp>
      <p:sp>
        <p:nvSpPr>
          <p:cNvPr id="393" name="Google Shape;393;p44"/>
          <p:cNvSpPr txBox="1"/>
          <p:nvPr>
            <p:ph idx="1" type="body"/>
          </p:nvPr>
        </p:nvSpPr>
        <p:spPr>
          <a:xfrm>
            <a:off x="317500" y="1812425"/>
            <a:ext cx="11553900" cy="437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500">
                <a:solidFill>
                  <a:srgbClr val="000000"/>
                </a:solidFill>
              </a:rPr>
              <a:t>Cross-site Scripting (XSS) is a client-side code injection attack where attacker aims to execute malicious scripts in a web browser of the victim by including malicious code web application.</a:t>
            </a:r>
            <a:endParaRPr b="0" sz="2500">
              <a:solidFill>
                <a:srgbClr val="000000"/>
              </a:solidFill>
            </a:endParaRPr>
          </a:p>
          <a:p>
            <a:pPr indent="0" lvl="0" marL="0" rtl="0" algn="l">
              <a:lnSpc>
                <a:spcPct val="90000"/>
              </a:lnSpc>
              <a:spcBef>
                <a:spcPts val="1000"/>
              </a:spcBef>
              <a:spcAft>
                <a:spcPts val="0"/>
              </a:spcAft>
              <a:buSzPts val="1800"/>
              <a:buNone/>
            </a:pPr>
            <a:r>
              <a:t/>
            </a:r>
            <a:endParaRPr b="0" sz="2500">
              <a:solidFill>
                <a:srgbClr val="000000"/>
              </a:solidFill>
            </a:endParaRPr>
          </a:p>
          <a:p>
            <a:pPr indent="0" lvl="0" marL="0" rtl="0" algn="l">
              <a:lnSpc>
                <a:spcPct val="90000"/>
              </a:lnSpc>
              <a:spcBef>
                <a:spcPts val="1000"/>
              </a:spcBef>
              <a:spcAft>
                <a:spcPts val="0"/>
              </a:spcAft>
              <a:buSzPts val="1800"/>
              <a:buNone/>
            </a:pPr>
            <a:r>
              <a:rPr b="0" lang="en-US" sz="2500">
                <a:solidFill>
                  <a:srgbClr val="000000"/>
                </a:solidFill>
              </a:rPr>
              <a:t>There are 2 stages to a typical XSS attack -</a:t>
            </a:r>
            <a:endParaRPr b="0" sz="2500">
              <a:solidFill>
                <a:srgbClr val="000000"/>
              </a:solidFill>
            </a:endParaRPr>
          </a:p>
          <a:p>
            <a:pPr indent="-387350" lvl="0" marL="457200" rtl="0" algn="l">
              <a:lnSpc>
                <a:spcPct val="90000"/>
              </a:lnSpc>
              <a:spcBef>
                <a:spcPts val="1000"/>
              </a:spcBef>
              <a:spcAft>
                <a:spcPts val="0"/>
              </a:spcAft>
              <a:buClr>
                <a:srgbClr val="000000"/>
              </a:buClr>
              <a:buSzPts val="2500"/>
              <a:buChar char="●"/>
            </a:pPr>
            <a:r>
              <a:rPr b="0" lang="en-US" sz="2500">
                <a:solidFill>
                  <a:srgbClr val="000000"/>
                </a:solidFill>
              </a:rPr>
              <a:t>An attacker must first find a way to inject malicious code (payload) into a web page that the victim visits.</a:t>
            </a:r>
            <a:endParaRPr b="0" sz="2500">
              <a:solidFill>
                <a:srgbClr val="000000"/>
              </a:solidFill>
            </a:endParaRPr>
          </a:p>
          <a:p>
            <a:pPr indent="-387350" lvl="0" marL="457200" rtl="0" algn="l">
              <a:lnSpc>
                <a:spcPct val="90000"/>
              </a:lnSpc>
              <a:spcBef>
                <a:spcPts val="1000"/>
              </a:spcBef>
              <a:spcAft>
                <a:spcPts val="1000"/>
              </a:spcAft>
              <a:buClr>
                <a:srgbClr val="000000"/>
              </a:buClr>
              <a:buSzPts val="2500"/>
              <a:buChar char="●"/>
            </a:pPr>
            <a:r>
              <a:rPr b="0" lang="en-US" sz="2500">
                <a:solidFill>
                  <a:srgbClr val="000000"/>
                </a:solidFill>
              </a:rPr>
              <a:t>Victim must visit the web page with the malicious code. Targeted victims can be attacked by sending them malicious URL. </a:t>
            </a:r>
            <a:endParaRPr b="0" sz="25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318050" y="365125"/>
            <a:ext cx="11552700" cy="697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Cross-Site Scripting - Scenario</a:t>
            </a:r>
            <a:endParaRPr/>
          </a:p>
        </p:txBody>
      </p:sp>
      <p:sp>
        <p:nvSpPr>
          <p:cNvPr id="400" name="Google Shape;400;p45"/>
          <p:cNvSpPr txBox="1"/>
          <p:nvPr>
            <p:ph idx="1" type="body"/>
          </p:nvPr>
        </p:nvSpPr>
        <p:spPr>
          <a:xfrm>
            <a:off x="317450" y="940500"/>
            <a:ext cx="11553900" cy="1110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Attacker injects payload into the website’s database by submitting a vulnerable form with malicious JavaScript content.</a:t>
            </a:r>
            <a:endParaRPr b="0">
              <a:solidFill>
                <a:srgbClr val="000000"/>
              </a:solidFill>
            </a:endParaRPr>
          </a:p>
          <a:p>
            <a:pPr indent="0" lvl="0" marL="0" rtl="0" algn="ctr">
              <a:lnSpc>
                <a:spcPct val="90000"/>
              </a:lnSpc>
              <a:spcBef>
                <a:spcPts val="1000"/>
              </a:spcBef>
              <a:spcAft>
                <a:spcPts val="0"/>
              </a:spcAft>
              <a:buSzPts val="1800"/>
              <a:buNone/>
            </a:pPr>
            <a:r>
              <a:t/>
            </a:r>
            <a:endParaRPr b="0">
              <a:solidFill>
                <a:srgbClr val="000000"/>
              </a:solidFill>
            </a:endParaRPr>
          </a:p>
          <a:p>
            <a:pPr indent="0" lvl="0" marL="0" rtl="0" algn="ctr">
              <a:lnSpc>
                <a:spcPct val="90000"/>
              </a:lnSpc>
              <a:spcBef>
                <a:spcPts val="1000"/>
              </a:spcBef>
              <a:spcAft>
                <a:spcPts val="0"/>
              </a:spcAft>
              <a:buSzPts val="1800"/>
              <a:buNone/>
            </a:pPr>
            <a:r>
              <a:t/>
            </a:r>
            <a:endParaRPr b="0">
              <a:solidFill>
                <a:srgbClr val="000000"/>
              </a:solidFill>
            </a:endParaRPr>
          </a:p>
        </p:txBody>
      </p:sp>
      <p:pic>
        <p:nvPicPr>
          <p:cNvPr id="401" name="Google Shape;401;p45"/>
          <p:cNvPicPr preferRelativeResize="0"/>
          <p:nvPr/>
        </p:nvPicPr>
        <p:blipFill rotWithShape="1">
          <a:blip r:embed="rId3">
            <a:alphaModFix/>
          </a:blip>
          <a:srcRect b="0" l="0" r="0" t="0"/>
          <a:stretch/>
        </p:blipFill>
        <p:spPr>
          <a:xfrm>
            <a:off x="2926625" y="2134875"/>
            <a:ext cx="6486525" cy="4133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318050" y="365125"/>
            <a:ext cx="11552700" cy="697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Cross-Site Scripting - Scenario</a:t>
            </a:r>
            <a:endParaRPr/>
          </a:p>
        </p:txBody>
      </p:sp>
      <p:sp>
        <p:nvSpPr>
          <p:cNvPr id="408" name="Google Shape;408;p46"/>
          <p:cNvSpPr txBox="1"/>
          <p:nvPr>
            <p:ph idx="1" type="body"/>
          </p:nvPr>
        </p:nvSpPr>
        <p:spPr>
          <a:xfrm>
            <a:off x="317450" y="1164500"/>
            <a:ext cx="11553900" cy="1110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Website’s</a:t>
            </a:r>
            <a:r>
              <a:rPr lang="en-US">
                <a:solidFill>
                  <a:srgbClr val="000000"/>
                </a:solidFill>
              </a:rPr>
              <a:t> database gets infected </a:t>
            </a:r>
            <a:r>
              <a:rPr b="0" lang="en-US">
                <a:solidFill>
                  <a:srgbClr val="000000"/>
                </a:solidFill>
              </a:rPr>
              <a:t>since non-validated malicious JavaScript code gets inserted in the </a:t>
            </a:r>
            <a:r>
              <a:rPr lang="en-US">
                <a:solidFill>
                  <a:srgbClr val="000000"/>
                </a:solidFill>
              </a:rPr>
              <a:t>‘guestbook’</a:t>
            </a:r>
            <a:r>
              <a:rPr b="0" lang="en-US">
                <a:solidFill>
                  <a:srgbClr val="000000"/>
                </a:solidFill>
              </a:rPr>
              <a:t> table </a:t>
            </a:r>
            <a:endParaRPr b="0">
              <a:solidFill>
                <a:srgbClr val="000000"/>
              </a:solidFill>
            </a:endParaRPr>
          </a:p>
          <a:p>
            <a:pPr indent="0" lvl="0" marL="0" rtl="0" algn="ctr">
              <a:lnSpc>
                <a:spcPct val="90000"/>
              </a:lnSpc>
              <a:spcBef>
                <a:spcPts val="1000"/>
              </a:spcBef>
              <a:spcAft>
                <a:spcPts val="0"/>
              </a:spcAft>
              <a:buSzPts val="1800"/>
              <a:buNone/>
            </a:pPr>
            <a:r>
              <a:t/>
            </a:r>
            <a:endParaRPr b="0">
              <a:solidFill>
                <a:srgbClr val="000000"/>
              </a:solidFill>
            </a:endParaRPr>
          </a:p>
          <a:p>
            <a:pPr indent="0" lvl="0" marL="0" rtl="0" algn="ctr">
              <a:lnSpc>
                <a:spcPct val="90000"/>
              </a:lnSpc>
              <a:spcBef>
                <a:spcPts val="1000"/>
              </a:spcBef>
              <a:spcAft>
                <a:spcPts val="0"/>
              </a:spcAft>
              <a:buSzPts val="1800"/>
              <a:buNone/>
            </a:pPr>
            <a:r>
              <a:t/>
            </a:r>
            <a:endParaRPr b="0">
              <a:solidFill>
                <a:srgbClr val="000000"/>
              </a:solidFill>
            </a:endParaRPr>
          </a:p>
        </p:txBody>
      </p:sp>
      <p:pic>
        <p:nvPicPr>
          <p:cNvPr id="409" name="Google Shape;409;p46"/>
          <p:cNvPicPr preferRelativeResize="0"/>
          <p:nvPr/>
        </p:nvPicPr>
        <p:blipFill rotWithShape="1">
          <a:blip r:embed="rId3">
            <a:alphaModFix/>
          </a:blip>
          <a:srcRect b="0" l="0" r="0" t="0"/>
          <a:stretch/>
        </p:blipFill>
        <p:spPr>
          <a:xfrm>
            <a:off x="755250" y="2619124"/>
            <a:ext cx="10973675" cy="204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318050" y="365125"/>
            <a:ext cx="11552700" cy="697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Cross-Site Scripting - Scenario</a:t>
            </a:r>
            <a:endParaRPr/>
          </a:p>
        </p:txBody>
      </p:sp>
      <p:sp>
        <p:nvSpPr>
          <p:cNvPr id="416" name="Google Shape;416;p47"/>
          <p:cNvSpPr txBox="1"/>
          <p:nvPr>
            <p:ph idx="1" type="body"/>
          </p:nvPr>
        </p:nvSpPr>
        <p:spPr>
          <a:xfrm>
            <a:off x="317450" y="1164500"/>
            <a:ext cx="11553900" cy="1833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sz="2500">
                <a:solidFill>
                  <a:srgbClr val="000000"/>
                </a:solidFill>
              </a:rPr>
              <a:t>The victim requests the web page from the web server. The web server serves the victim’s browser the page with </a:t>
            </a:r>
            <a:r>
              <a:rPr lang="en-US" sz="2500">
                <a:solidFill>
                  <a:srgbClr val="000000"/>
                </a:solidFill>
              </a:rPr>
              <a:t>attacker’s payload as part of the HTML body</a:t>
            </a:r>
            <a:r>
              <a:rPr b="0" lang="en-US" sz="2500">
                <a:solidFill>
                  <a:srgbClr val="000000"/>
                </a:solidFill>
              </a:rPr>
              <a:t>.</a:t>
            </a:r>
            <a:endParaRPr b="0" sz="2500">
              <a:solidFill>
                <a:srgbClr val="000000"/>
              </a:solidFill>
            </a:endParaRPr>
          </a:p>
          <a:p>
            <a:pPr indent="0" lvl="0" marL="0" rtl="0" algn="ctr">
              <a:lnSpc>
                <a:spcPct val="90000"/>
              </a:lnSpc>
              <a:spcBef>
                <a:spcPts val="1000"/>
              </a:spcBef>
              <a:spcAft>
                <a:spcPts val="0"/>
              </a:spcAft>
              <a:buSzPts val="1800"/>
              <a:buNone/>
            </a:pPr>
            <a:r>
              <a:rPr b="0" lang="en-US" sz="2500">
                <a:solidFill>
                  <a:srgbClr val="000000"/>
                </a:solidFill>
              </a:rPr>
              <a:t>The victim’s browser executes the malicious script contained in the HTML body. In this case, it </a:t>
            </a:r>
            <a:r>
              <a:rPr lang="en-US" sz="2500">
                <a:solidFill>
                  <a:srgbClr val="000000"/>
                </a:solidFill>
              </a:rPr>
              <a:t>sends the victim’s cookie to the attacker’s server.</a:t>
            </a:r>
            <a:endParaRPr sz="2500">
              <a:solidFill>
                <a:srgbClr val="000000"/>
              </a:solidFill>
            </a:endParaRPr>
          </a:p>
          <a:p>
            <a:pPr indent="0" lvl="0" marL="0" rtl="0" algn="ctr">
              <a:lnSpc>
                <a:spcPct val="90000"/>
              </a:lnSpc>
              <a:spcBef>
                <a:spcPts val="1000"/>
              </a:spcBef>
              <a:spcAft>
                <a:spcPts val="0"/>
              </a:spcAft>
              <a:buSzPts val="1800"/>
              <a:buNone/>
            </a:pPr>
            <a:r>
              <a:t/>
            </a:r>
            <a:endParaRPr b="0" sz="2500">
              <a:solidFill>
                <a:srgbClr val="000000"/>
              </a:solidFill>
            </a:endParaRPr>
          </a:p>
          <a:p>
            <a:pPr indent="0" lvl="0" marL="0" rtl="0" algn="ctr">
              <a:lnSpc>
                <a:spcPct val="90000"/>
              </a:lnSpc>
              <a:spcBef>
                <a:spcPts val="1000"/>
              </a:spcBef>
              <a:spcAft>
                <a:spcPts val="0"/>
              </a:spcAft>
              <a:buSzPts val="1800"/>
              <a:buNone/>
            </a:pPr>
            <a:r>
              <a:t/>
            </a:r>
            <a:endParaRPr b="0" sz="2500">
              <a:solidFill>
                <a:srgbClr val="000000"/>
              </a:solidFill>
            </a:endParaRPr>
          </a:p>
          <a:p>
            <a:pPr indent="0" lvl="0" marL="0" rtl="0" algn="ctr">
              <a:lnSpc>
                <a:spcPct val="90000"/>
              </a:lnSpc>
              <a:spcBef>
                <a:spcPts val="1000"/>
              </a:spcBef>
              <a:spcAft>
                <a:spcPts val="0"/>
              </a:spcAft>
              <a:buSzPts val="1800"/>
              <a:buNone/>
            </a:pPr>
            <a:r>
              <a:t/>
            </a:r>
            <a:endParaRPr b="0" sz="2500">
              <a:solidFill>
                <a:srgbClr val="000000"/>
              </a:solidFill>
            </a:endParaRPr>
          </a:p>
          <a:p>
            <a:pPr indent="0" lvl="0" marL="0" rtl="0" algn="ctr">
              <a:lnSpc>
                <a:spcPct val="90000"/>
              </a:lnSpc>
              <a:spcBef>
                <a:spcPts val="1000"/>
              </a:spcBef>
              <a:spcAft>
                <a:spcPts val="0"/>
              </a:spcAft>
              <a:buSzPts val="1800"/>
              <a:buNone/>
            </a:pPr>
            <a:r>
              <a:t/>
            </a:r>
            <a:endParaRPr b="0" sz="2500">
              <a:solidFill>
                <a:srgbClr val="000000"/>
              </a:solidFill>
            </a:endParaRPr>
          </a:p>
        </p:txBody>
      </p:sp>
      <p:pic>
        <p:nvPicPr>
          <p:cNvPr id="417" name="Google Shape;417;p47"/>
          <p:cNvPicPr preferRelativeResize="0"/>
          <p:nvPr/>
        </p:nvPicPr>
        <p:blipFill rotWithShape="1">
          <a:blip r:embed="rId3">
            <a:alphaModFix/>
          </a:blip>
          <a:srcRect b="0" l="0" r="0" t="0"/>
          <a:stretch/>
        </p:blipFill>
        <p:spPr>
          <a:xfrm>
            <a:off x="1852625" y="2909275"/>
            <a:ext cx="8727300" cy="3379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318050" y="365125"/>
            <a:ext cx="11552700" cy="858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Types of XSS</a:t>
            </a:r>
            <a:endParaRPr/>
          </a:p>
        </p:txBody>
      </p:sp>
      <p:sp>
        <p:nvSpPr>
          <p:cNvPr id="424" name="Google Shape;424;p48"/>
          <p:cNvSpPr txBox="1"/>
          <p:nvPr>
            <p:ph idx="1" type="body"/>
          </p:nvPr>
        </p:nvSpPr>
        <p:spPr>
          <a:xfrm>
            <a:off x="318050" y="1568050"/>
            <a:ext cx="5093100" cy="2791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a:solidFill>
                  <a:srgbClr val="000000"/>
                </a:solidFill>
              </a:rPr>
              <a:t>There are 3 types of XSS -</a:t>
            </a:r>
            <a:endParaRPr b="0">
              <a:solidFill>
                <a:srgbClr val="000000"/>
              </a:solidFill>
            </a:endParaRPr>
          </a:p>
          <a:p>
            <a:pPr indent="0" lvl="0" marL="0" rtl="0" algn="l">
              <a:lnSpc>
                <a:spcPct val="90000"/>
              </a:lnSpc>
              <a:spcBef>
                <a:spcPts val="1000"/>
              </a:spcBef>
              <a:spcAft>
                <a:spcPts val="0"/>
              </a:spcAft>
              <a:buSzPts val="1800"/>
              <a:buNone/>
            </a:pPr>
            <a:r>
              <a:t/>
            </a:r>
            <a:endParaRPr b="0">
              <a:solidFill>
                <a:srgbClr val="000000"/>
              </a:solidFill>
            </a:endParaRPr>
          </a:p>
          <a:p>
            <a:pPr indent="-342900" lvl="0" marL="457200" rtl="0" algn="l">
              <a:lnSpc>
                <a:spcPct val="90000"/>
              </a:lnSpc>
              <a:spcBef>
                <a:spcPts val="1000"/>
              </a:spcBef>
              <a:spcAft>
                <a:spcPts val="0"/>
              </a:spcAft>
              <a:buClr>
                <a:srgbClr val="000000"/>
              </a:buClr>
              <a:buSzPts val="1800"/>
              <a:buChar char="●"/>
            </a:pPr>
            <a:r>
              <a:rPr b="0" lang="en-US">
                <a:solidFill>
                  <a:srgbClr val="000000"/>
                </a:solidFill>
              </a:rPr>
              <a:t>Reflected XSS</a:t>
            </a:r>
            <a:endParaRPr b="0">
              <a:solidFill>
                <a:srgbClr val="000000"/>
              </a:solidFill>
            </a:endParaRPr>
          </a:p>
          <a:p>
            <a:pPr indent="-342900" lvl="0" marL="457200" rtl="0" algn="l">
              <a:lnSpc>
                <a:spcPct val="90000"/>
              </a:lnSpc>
              <a:spcBef>
                <a:spcPts val="0"/>
              </a:spcBef>
              <a:spcAft>
                <a:spcPts val="0"/>
              </a:spcAft>
              <a:buClr>
                <a:srgbClr val="000000"/>
              </a:buClr>
              <a:buSzPts val="1800"/>
              <a:buChar char="●"/>
            </a:pPr>
            <a:r>
              <a:rPr b="0" lang="en-US">
                <a:solidFill>
                  <a:srgbClr val="000000"/>
                </a:solidFill>
              </a:rPr>
              <a:t>Stored XSS</a:t>
            </a:r>
            <a:endParaRPr b="0">
              <a:solidFill>
                <a:srgbClr val="000000"/>
              </a:solidFill>
            </a:endParaRPr>
          </a:p>
          <a:p>
            <a:pPr indent="-342900" lvl="0" marL="457200" rtl="0" algn="l">
              <a:lnSpc>
                <a:spcPct val="90000"/>
              </a:lnSpc>
              <a:spcBef>
                <a:spcPts val="0"/>
              </a:spcBef>
              <a:spcAft>
                <a:spcPts val="0"/>
              </a:spcAft>
              <a:buClr>
                <a:srgbClr val="000000"/>
              </a:buClr>
              <a:buSzPts val="1800"/>
              <a:buChar char="●"/>
            </a:pPr>
            <a:r>
              <a:rPr b="0" lang="en-US">
                <a:solidFill>
                  <a:srgbClr val="000000"/>
                </a:solidFill>
              </a:rPr>
              <a:t>DOM XSS</a:t>
            </a:r>
            <a:endParaRPr b="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318100" y="275700"/>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Reflected XSS - Scenario</a:t>
            </a:r>
            <a:endParaRPr/>
          </a:p>
        </p:txBody>
      </p:sp>
      <p:sp>
        <p:nvSpPr>
          <p:cNvPr id="431" name="Google Shape;431;p49"/>
          <p:cNvSpPr txBox="1"/>
          <p:nvPr>
            <p:ph idx="1" type="body"/>
          </p:nvPr>
        </p:nvSpPr>
        <p:spPr>
          <a:xfrm>
            <a:off x="319050" y="1270125"/>
            <a:ext cx="11553900" cy="159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User enters her name in the text-box of an</a:t>
            </a:r>
            <a:r>
              <a:rPr lang="en-US">
                <a:solidFill>
                  <a:srgbClr val="000000"/>
                </a:solidFill>
              </a:rPr>
              <a:t> insecure web-app</a:t>
            </a:r>
            <a:r>
              <a:rPr b="0" lang="en-US">
                <a:solidFill>
                  <a:srgbClr val="000000"/>
                </a:solidFill>
              </a:rPr>
              <a:t> that  receives data is vulnerable to XSS attack.</a:t>
            </a:r>
            <a:endParaRPr b="0">
              <a:solidFill>
                <a:srgbClr val="000000"/>
              </a:solidFill>
            </a:endParaRPr>
          </a:p>
        </p:txBody>
      </p:sp>
      <p:pic>
        <p:nvPicPr>
          <p:cNvPr id="432" name="Google Shape;432;p49"/>
          <p:cNvPicPr preferRelativeResize="0"/>
          <p:nvPr/>
        </p:nvPicPr>
        <p:blipFill rotWithShape="1">
          <a:blip r:embed="rId3">
            <a:alphaModFix/>
          </a:blip>
          <a:srcRect b="0" l="0" r="0" t="0"/>
          <a:stretch/>
        </p:blipFill>
        <p:spPr>
          <a:xfrm>
            <a:off x="1284575" y="2641725"/>
            <a:ext cx="9592849" cy="303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ctrTitle"/>
          </p:nvPr>
        </p:nvSpPr>
        <p:spPr>
          <a:xfrm>
            <a:off x="0" y="2217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800"/>
              <a:buFont typeface="Libre Franklin Thin"/>
              <a:buNone/>
            </a:pPr>
            <a:r>
              <a:t/>
            </a:r>
            <a:endParaRPr sz="4800"/>
          </a:p>
          <a:p>
            <a:pPr indent="0" lvl="0" marL="0" rtl="0" algn="ctr">
              <a:lnSpc>
                <a:spcPct val="90000"/>
              </a:lnSpc>
              <a:spcBef>
                <a:spcPts val="0"/>
              </a:spcBef>
              <a:spcAft>
                <a:spcPts val="0"/>
              </a:spcAft>
              <a:buClr>
                <a:schemeClr val="dk2"/>
              </a:buClr>
              <a:buSzPts val="4800"/>
              <a:buFont typeface="Libre Franklin Thin"/>
              <a:buNone/>
            </a:pPr>
            <a:r>
              <a:rPr lang="en-US" sz="4800"/>
              <a:t>Part - I</a:t>
            </a:r>
            <a:endParaRPr sz="4800"/>
          </a:p>
          <a:p>
            <a:pPr indent="0" lvl="0" marL="0" rtl="0" algn="ctr">
              <a:lnSpc>
                <a:spcPct val="90000"/>
              </a:lnSpc>
              <a:spcBef>
                <a:spcPts val="0"/>
              </a:spcBef>
              <a:spcAft>
                <a:spcPts val="0"/>
              </a:spcAft>
              <a:buClr>
                <a:schemeClr val="dk2"/>
              </a:buClr>
              <a:buSzPts val="4800"/>
              <a:buFont typeface="Libre Franklin Thin"/>
              <a:buNone/>
            </a:pPr>
            <a:r>
              <a:rPr lang="en-US" sz="4800"/>
              <a:t>Ethical Hacking</a:t>
            </a:r>
            <a:endParaRPr sz="4800"/>
          </a:p>
        </p:txBody>
      </p:sp>
      <p:sp>
        <p:nvSpPr>
          <p:cNvPr id="115" name="Google Shape;115;p14"/>
          <p:cNvSpPr txBox="1"/>
          <p:nvPr/>
        </p:nvSpPr>
        <p:spPr>
          <a:xfrm>
            <a:off x="0" y="4001380"/>
            <a:ext cx="121857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type="title"/>
          </p:nvPr>
        </p:nvSpPr>
        <p:spPr>
          <a:xfrm>
            <a:off x="318100" y="275700"/>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Reflected XSS - Scenario</a:t>
            </a:r>
            <a:endParaRPr/>
          </a:p>
        </p:txBody>
      </p:sp>
      <p:sp>
        <p:nvSpPr>
          <p:cNvPr id="439" name="Google Shape;439;p50"/>
          <p:cNvSpPr txBox="1"/>
          <p:nvPr/>
        </p:nvSpPr>
        <p:spPr>
          <a:xfrm>
            <a:off x="517000" y="1233088"/>
            <a:ext cx="11353800" cy="156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orbel"/>
                <a:ea typeface="Corbel"/>
                <a:cs typeface="Corbel"/>
                <a:sym typeface="Corbel"/>
              </a:rPr>
              <a:t>The insecure web-application receives data in an </a:t>
            </a:r>
            <a:r>
              <a:rPr b="1" i="0" lang="en-US" sz="3200" u="none" cap="none" strike="noStrike">
                <a:solidFill>
                  <a:srgbClr val="000000"/>
                </a:solidFill>
                <a:latin typeface="Corbel"/>
                <a:ea typeface="Corbel"/>
                <a:cs typeface="Corbel"/>
                <a:sym typeface="Corbel"/>
              </a:rPr>
              <a:t>HTTP request (query parameters) </a:t>
            </a:r>
            <a:r>
              <a:rPr b="0" i="0" lang="en-US" sz="3200" u="none" cap="none" strike="noStrike">
                <a:solidFill>
                  <a:srgbClr val="000000"/>
                </a:solidFill>
                <a:latin typeface="Corbel"/>
                <a:ea typeface="Corbel"/>
                <a:cs typeface="Corbel"/>
                <a:sym typeface="Corbel"/>
              </a:rPr>
              <a:t>and includes that data within the immediate response in an unsafe way.</a:t>
            </a:r>
            <a:endParaRPr b="0" i="0" sz="3200" u="none" cap="none" strike="noStrike">
              <a:solidFill>
                <a:srgbClr val="000000"/>
              </a:solidFill>
              <a:latin typeface="Corbel"/>
              <a:ea typeface="Corbel"/>
              <a:cs typeface="Corbel"/>
              <a:sym typeface="Corbel"/>
            </a:endParaRPr>
          </a:p>
        </p:txBody>
      </p:sp>
      <p:pic>
        <p:nvPicPr>
          <p:cNvPr id="440" name="Google Shape;440;p50"/>
          <p:cNvPicPr preferRelativeResize="0"/>
          <p:nvPr/>
        </p:nvPicPr>
        <p:blipFill rotWithShape="1">
          <a:blip r:embed="rId3">
            <a:alphaModFix/>
          </a:blip>
          <a:srcRect b="0" l="0" r="0" t="0"/>
          <a:stretch/>
        </p:blipFill>
        <p:spPr>
          <a:xfrm>
            <a:off x="1524000" y="2897575"/>
            <a:ext cx="9324975" cy="321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txBox="1"/>
          <p:nvPr>
            <p:ph type="title"/>
          </p:nvPr>
        </p:nvSpPr>
        <p:spPr>
          <a:xfrm>
            <a:off x="318100" y="275700"/>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Reflected XSS - Scenario</a:t>
            </a:r>
            <a:endParaRPr/>
          </a:p>
        </p:txBody>
      </p:sp>
      <p:sp>
        <p:nvSpPr>
          <p:cNvPr id="447" name="Google Shape;447;p51"/>
          <p:cNvSpPr txBox="1"/>
          <p:nvPr/>
        </p:nvSpPr>
        <p:spPr>
          <a:xfrm>
            <a:off x="517000" y="1233088"/>
            <a:ext cx="11353800" cy="156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orbel"/>
                <a:ea typeface="Corbel"/>
                <a:cs typeface="Corbel"/>
                <a:sym typeface="Corbel"/>
              </a:rPr>
              <a:t>Attacker passes malicious JavaScript command to </a:t>
            </a:r>
            <a:r>
              <a:rPr b="1" i="0" lang="en-US" sz="3200" u="none" cap="none" strike="noStrike">
                <a:solidFill>
                  <a:srgbClr val="000000"/>
                </a:solidFill>
                <a:latin typeface="Corbel"/>
                <a:ea typeface="Corbel"/>
                <a:cs typeface="Corbel"/>
                <a:sym typeface="Corbel"/>
              </a:rPr>
              <a:t>steal victim’s cookie </a:t>
            </a:r>
            <a:r>
              <a:rPr b="0" i="0" lang="en-US" sz="3200" u="none" cap="none" strike="noStrike">
                <a:solidFill>
                  <a:srgbClr val="000000"/>
                </a:solidFill>
                <a:latin typeface="Corbel"/>
                <a:ea typeface="Corbel"/>
                <a:cs typeface="Corbel"/>
                <a:sym typeface="Corbel"/>
              </a:rPr>
              <a:t>containing passwords and other sensitive information.</a:t>
            </a:r>
            <a:endParaRPr b="0" i="0" sz="3200" u="none" cap="none" strike="noStrike">
              <a:solidFill>
                <a:srgbClr val="000000"/>
              </a:solidFill>
              <a:latin typeface="Corbel"/>
              <a:ea typeface="Corbel"/>
              <a:cs typeface="Corbel"/>
              <a:sym typeface="Corbel"/>
            </a:endParaRPr>
          </a:p>
        </p:txBody>
      </p:sp>
      <p:pic>
        <p:nvPicPr>
          <p:cNvPr id="448" name="Google Shape;448;p51"/>
          <p:cNvPicPr preferRelativeResize="0"/>
          <p:nvPr/>
        </p:nvPicPr>
        <p:blipFill rotWithShape="1">
          <a:blip r:embed="rId3">
            <a:alphaModFix/>
          </a:blip>
          <a:srcRect b="0" l="0" r="0" t="0"/>
          <a:stretch/>
        </p:blipFill>
        <p:spPr>
          <a:xfrm>
            <a:off x="1306700" y="2601877"/>
            <a:ext cx="9575501" cy="3066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318100" y="275700"/>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Reflected XSS - Scenario</a:t>
            </a:r>
            <a:endParaRPr/>
          </a:p>
        </p:txBody>
      </p:sp>
      <p:sp>
        <p:nvSpPr>
          <p:cNvPr id="455" name="Google Shape;455;p52"/>
          <p:cNvSpPr txBox="1"/>
          <p:nvPr/>
        </p:nvSpPr>
        <p:spPr>
          <a:xfrm>
            <a:off x="517000" y="1085225"/>
            <a:ext cx="11353800" cy="156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orbel"/>
                <a:ea typeface="Corbel"/>
                <a:cs typeface="Corbel"/>
                <a:sym typeface="Corbel"/>
              </a:rPr>
              <a:t>New malicious URL gets formed that can </a:t>
            </a:r>
            <a:r>
              <a:rPr b="1" i="0" lang="en-US" sz="3200" u="none" cap="none" strike="noStrike">
                <a:solidFill>
                  <a:srgbClr val="000000"/>
                </a:solidFill>
                <a:latin typeface="Corbel"/>
                <a:ea typeface="Corbel"/>
                <a:cs typeface="Corbel"/>
                <a:sym typeface="Corbel"/>
              </a:rPr>
              <a:t>capture cookie of victim</a:t>
            </a:r>
            <a:r>
              <a:rPr b="0" i="0" lang="en-US" sz="3200" u="none" cap="none" strike="noStrike">
                <a:solidFill>
                  <a:srgbClr val="000000"/>
                </a:solidFill>
                <a:latin typeface="Corbel"/>
                <a:ea typeface="Corbel"/>
                <a:cs typeface="Corbel"/>
                <a:sym typeface="Corbel"/>
              </a:rPr>
              <a:t>. When victim is </a:t>
            </a:r>
            <a:r>
              <a:rPr b="1" i="0" lang="en-US" sz="3200" u="none" cap="none" strike="noStrike">
                <a:solidFill>
                  <a:srgbClr val="000000"/>
                </a:solidFill>
                <a:latin typeface="Corbel"/>
                <a:ea typeface="Corbel"/>
                <a:cs typeface="Corbel"/>
                <a:sym typeface="Corbel"/>
              </a:rPr>
              <a:t>redirected</a:t>
            </a:r>
            <a:r>
              <a:rPr b="0" i="0" lang="en-US" sz="3200" u="none" cap="none" strike="noStrike">
                <a:solidFill>
                  <a:srgbClr val="000000"/>
                </a:solidFill>
                <a:latin typeface="Corbel"/>
                <a:ea typeface="Corbel"/>
                <a:cs typeface="Corbel"/>
                <a:sym typeface="Corbel"/>
              </a:rPr>
              <a:t> to this </a:t>
            </a:r>
            <a:r>
              <a:rPr b="1" i="0" lang="en-US" sz="3200" u="none" cap="none" strike="noStrike">
                <a:solidFill>
                  <a:srgbClr val="000000"/>
                </a:solidFill>
                <a:latin typeface="Corbel"/>
                <a:ea typeface="Corbel"/>
                <a:cs typeface="Corbel"/>
                <a:sym typeface="Corbel"/>
              </a:rPr>
              <a:t>malicious URL</a:t>
            </a:r>
            <a:r>
              <a:rPr b="0" i="0" lang="en-US" sz="3200" u="none" cap="none" strike="noStrike">
                <a:solidFill>
                  <a:srgbClr val="000000"/>
                </a:solidFill>
                <a:latin typeface="Corbel"/>
                <a:ea typeface="Corbel"/>
                <a:cs typeface="Corbel"/>
                <a:sym typeface="Corbel"/>
              </a:rPr>
              <a:t>, her cookie is retrived by her attacker.</a:t>
            </a:r>
            <a:endParaRPr b="0" i="0" sz="3200" u="none" cap="none" strike="noStrike">
              <a:solidFill>
                <a:srgbClr val="000000"/>
              </a:solidFill>
              <a:latin typeface="Corbel"/>
              <a:ea typeface="Corbel"/>
              <a:cs typeface="Corbel"/>
              <a:sym typeface="Corbel"/>
            </a:endParaRPr>
          </a:p>
        </p:txBody>
      </p:sp>
      <p:pic>
        <p:nvPicPr>
          <p:cNvPr id="456" name="Google Shape;456;p52"/>
          <p:cNvPicPr preferRelativeResize="0"/>
          <p:nvPr/>
        </p:nvPicPr>
        <p:blipFill rotWithShape="1">
          <a:blip r:embed="rId3">
            <a:alphaModFix/>
          </a:blip>
          <a:srcRect b="0" l="0" r="0" t="0"/>
          <a:stretch/>
        </p:blipFill>
        <p:spPr>
          <a:xfrm>
            <a:off x="1916150" y="2653325"/>
            <a:ext cx="8555500" cy="3997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3"/>
          <p:cNvPicPr preferRelativeResize="0"/>
          <p:nvPr/>
        </p:nvPicPr>
        <p:blipFill rotWithShape="1">
          <a:blip r:embed="rId3">
            <a:alphaModFix/>
          </a:blip>
          <a:srcRect b="0" l="0" r="0" t="0"/>
          <a:stretch/>
        </p:blipFill>
        <p:spPr>
          <a:xfrm>
            <a:off x="3519225" y="4005802"/>
            <a:ext cx="1117725" cy="1360250"/>
          </a:xfrm>
          <a:prstGeom prst="rect">
            <a:avLst/>
          </a:prstGeom>
          <a:noFill/>
          <a:ln>
            <a:noFill/>
          </a:ln>
        </p:spPr>
      </p:pic>
      <p:pic>
        <p:nvPicPr>
          <p:cNvPr id="463" name="Google Shape;463;p53"/>
          <p:cNvPicPr preferRelativeResize="0"/>
          <p:nvPr/>
        </p:nvPicPr>
        <p:blipFill rotWithShape="1">
          <a:blip r:embed="rId4">
            <a:alphaModFix/>
          </a:blip>
          <a:srcRect b="0" l="0" r="0" t="0"/>
          <a:stretch/>
        </p:blipFill>
        <p:spPr>
          <a:xfrm>
            <a:off x="5243175" y="1668675"/>
            <a:ext cx="1474750" cy="1382576"/>
          </a:xfrm>
          <a:prstGeom prst="rect">
            <a:avLst/>
          </a:prstGeom>
          <a:noFill/>
          <a:ln>
            <a:noFill/>
          </a:ln>
        </p:spPr>
      </p:pic>
      <p:cxnSp>
        <p:nvCxnSpPr>
          <p:cNvPr id="464" name="Google Shape;464;p53"/>
          <p:cNvCxnSpPr>
            <a:endCxn id="463" idx="1"/>
          </p:cNvCxnSpPr>
          <p:nvPr/>
        </p:nvCxnSpPr>
        <p:spPr>
          <a:xfrm flipH="1" rot="10800000">
            <a:off x="4302075" y="2359963"/>
            <a:ext cx="941100" cy="1514400"/>
          </a:xfrm>
          <a:prstGeom prst="straightConnector1">
            <a:avLst/>
          </a:prstGeom>
          <a:noFill/>
          <a:ln cap="flat" cmpd="sng" w="28575">
            <a:solidFill>
              <a:srgbClr val="000000"/>
            </a:solidFill>
            <a:prstDash val="solid"/>
            <a:round/>
            <a:headEnd len="sm" w="sm" type="none"/>
            <a:tailEnd len="med" w="med" type="triangle"/>
          </a:ln>
        </p:spPr>
      </p:cxnSp>
      <p:cxnSp>
        <p:nvCxnSpPr>
          <p:cNvPr id="465" name="Google Shape;465;p53"/>
          <p:cNvCxnSpPr>
            <a:stCxn id="463" idx="3"/>
          </p:cNvCxnSpPr>
          <p:nvPr/>
        </p:nvCxnSpPr>
        <p:spPr>
          <a:xfrm>
            <a:off x="6717925" y="2359963"/>
            <a:ext cx="1173000" cy="1245300"/>
          </a:xfrm>
          <a:prstGeom prst="straightConnector1">
            <a:avLst/>
          </a:prstGeom>
          <a:noFill/>
          <a:ln cap="flat" cmpd="sng" w="28575">
            <a:solidFill>
              <a:srgbClr val="000000"/>
            </a:solidFill>
            <a:prstDash val="solid"/>
            <a:round/>
            <a:headEnd len="sm" w="sm" type="none"/>
            <a:tailEnd len="med" w="med" type="triangle"/>
          </a:ln>
        </p:spPr>
      </p:cxnSp>
      <p:cxnSp>
        <p:nvCxnSpPr>
          <p:cNvPr id="466" name="Google Shape;466;p53"/>
          <p:cNvCxnSpPr>
            <a:endCxn id="462" idx="3"/>
          </p:cNvCxnSpPr>
          <p:nvPr/>
        </p:nvCxnSpPr>
        <p:spPr>
          <a:xfrm flipH="1">
            <a:off x="4636950" y="4649627"/>
            <a:ext cx="2479500" cy="36300"/>
          </a:xfrm>
          <a:prstGeom prst="straightConnector1">
            <a:avLst/>
          </a:prstGeom>
          <a:noFill/>
          <a:ln cap="flat" cmpd="sng" w="28575">
            <a:solidFill>
              <a:srgbClr val="000000"/>
            </a:solidFill>
            <a:prstDash val="solid"/>
            <a:round/>
            <a:headEnd len="sm" w="sm" type="none"/>
            <a:tailEnd len="med" w="med" type="triangle"/>
          </a:ln>
        </p:spPr>
      </p:cxnSp>
      <p:pic>
        <p:nvPicPr>
          <p:cNvPr id="467" name="Google Shape;467;p53"/>
          <p:cNvPicPr preferRelativeResize="0"/>
          <p:nvPr/>
        </p:nvPicPr>
        <p:blipFill rotWithShape="1">
          <a:blip r:embed="rId5">
            <a:alphaModFix/>
          </a:blip>
          <a:srcRect b="0" l="0" r="0" t="0"/>
          <a:stretch/>
        </p:blipFill>
        <p:spPr>
          <a:xfrm>
            <a:off x="7397175" y="3833875"/>
            <a:ext cx="1301314" cy="1514400"/>
          </a:xfrm>
          <a:prstGeom prst="rect">
            <a:avLst/>
          </a:prstGeom>
          <a:noFill/>
          <a:ln>
            <a:noFill/>
          </a:ln>
        </p:spPr>
      </p:pic>
      <p:sp>
        <p:nvSpPr>
          <p:cNvPr id="468" name="Google Shape;468;p53"/>
          <p:cNvSpPr txBox="1"/>
          <p:nvPr/>
        </p:nvSpPr>
        <p:spPr>
          <a:xfrm>
            <a:off x="7692725" y="5550125"/>
            <a:ext cx="11178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Attacker</a:t>
            </a:r>
            <a:endParaRPr b="1" i="0" sz="1800" u="none" cap="none" strike="noStrike">
              <a:solidFill>
                <a:srgbClr val="000000"/>
              </a:solidFill>
              <a:latin typeface="Corbel"/>
              <a:ea typeface="Corbel"/>
              <a:cs typeface="Corbel"/>
              <a:sym typeface="Corbel"/>
            </a:endParaRPr>
          </a:p>
        </p:txBody>
      </p:sp>
      <p:sp>
        <p:nvSpPr>
          <p:cNvPr id="469" name="Google Shape;469;p53"/>
          <p:cNvSpPr txBox="1"/>
          <p:nvPr/>
        </p:nvSpPr>
        <p:spPr>
          <a:xfrm>
            <a:off x="3761638" y="5550125"/>
            <a:ext cx="11178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User</a:t>
            </a:r>
            <a:endParaRPr b="1" i="0" sz="1800" u="none" cap="none" strike="noStrike">
              <a:solidFill>
                <a:srgbClr val="000000"/>
              </a:solidFill>
              <a:latin typeface="Corbel"/>
              <a:ea typeface="Corbel"/>
              <a:cs typeface="Corbel"/>
              <a:sym typeface="Corbel"/>
            </a:endParaRPr>
          </a:p>
        </p:txBody>
      </p:sp>
      <p:sp>
        <p:nvSpPr>
          <p:cNvPr id="470" name="Google Shape;470;p53"/>
          <p:cNvSpPr txBox="1"/>
          <p:nvPr/>
        </p:nvSpPr>
        <p:spPr>
          <a:xfrm>
            <a:off x="4777313" y="4820825"/>
            <a:ext cx="24795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1) Attacker sends malicious link to user</a:t>
            </a:r>
            <a:endParaRPr b="1" i="0" sz="1800" u="none" cap="none" strike="noStrike">
              <a:solidFill>
                <a:srgbClr val="000000"/>
              </a:solidFill>
              <a:latin typeface="Corbel"/>
              <a:ea typeface="Corbel"/>
              <a:cs typeface="Corbel"/>
              <a:sym typeface="Corbel"/>
            </a:endParaRPr>
          </a:p>
        </p:txBody>
      </p:sp>
      <p:sp>
        <p:nvSpPr>
          <p:cNvPr id="471" name="Google Shape;471;p53"/>
          <p:cNvSpPr txBox="1"/>
          <p:nvPr/>
        </p:nvSpPr>
        <p:spPr>
          <a:xfrm>
            <a:off x="2838326" y="2170813"/>
            <a:ext cx="24795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2) User clicks the link and it is executed in browser </a:t>
            </a:r>
            <a:endParaRPr b="1" i="0" sz="1800" u="none" cap="none" strike="noStrike">
              <a:solidFill>
                <a:srgbClr val="000000"/>
              </a:solidFill>
              <a:latin typeface="Corbel"/>
              <a:ea typeface="Corbel"/>
              <a:cs typeface="Corbel"/>
              <a:sym typeface="Corbel"/>
            </a:endParaRPr>
          </a:p>
        </p:txBody>
      </p:sp>
      <p:sp>
        <p:nvSpPr>
          <p:cNvPr id="472" name="Google Shape;472;p53"/>
          <p:cNvSpPr txBox="1"/>
          <p:nvPr/>
        </p:nvSpPr>
        <p:spPr>
          <a:xfrm>
            <a:off x="7392873" y="2170825"/>
            <a:ext cx="19608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3) Browser sends private data to attacker</a:t>
            </a:r>
            <a:endParaRPr b="1" i="0" sz="1800" u="none" cap="none" strike="noStrike">
              <a:solidFill>
                <a:srgbClr val="000000"/>
              </a:solidFill>
              <a:latin typeface="Corbel"/>
              <a:ea typeface="Corbel"/>
              <a:cs typeface="Corbel"/>
              <a:sym typeface="Corbel"/>
            </a:endParaRPr>
          </a:p>
        </p:txBody>
      </p:sp>
      <p:sp>
        <p:nvSpPr>
          <p:cNvPr id="473" name="Google Shape;473;p53"/>
          <p:cNvSpPr txBox="1"/>
          <p:nvPr/>
        </p:nvSpPr>
        <p:spPr>
          <a:xfrm>
            <a:off x="2098350" y="430725"/>
            <a:ext cx="79953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dk2"/>
                </a:solidFill>
                <a:latin typeface="Libre Franklin Thin"/>
                <a:ea typeface="Libre Franklin Thin"/>
                <a:cs typeface="Libre Franklin Thin"/>
                <a:sym typeface="Libre Franklin Thin"/>
              </a:rPr>
              <a:t>Reflected XSS - Summary</a:t>
            </a:r>
            <a:endParaRPr b="0" i="0" sz="4000" u="none" cap="none" strike="noStrike">
              <a:solidFill>
                <a:schemeClr val="dk2"/>
              </a:solidFill>
              <a:latin typeface="Corbel"/>
              <a:ea typeface="Corbel"/>
              <a:cs typeface="Corbel"/>
              <a:sym typeface="Corbe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idx="1" type="body"/>
          </p:nvPr>
        </p:nvSpPr>
        <p:spPr>
          <a:xfrm>
            <a:off x="474125" y="2182208"/>
            <a:ext cx="4109400" cy="2493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User signs-up in an </a:t>
            </a:r>
            <a:r>
              <a:rPr lang="en-US">
                <a:solidFill>
                  <a:srgbClr val="000000"/>
                </a:solidFill>
              </a:rPr>
              <a:t>insecure GuestBook web-app</a:t>
            </a:r>
            <a:r>
              <a:rPr b="0" lang="en-US">
                <a:solidFill>
                  <a:srgbClr val="000000"/>
                </a:solidFill>
              </a:rPr>
              <a:t> so that she can </a:t>
            </a:r>
            <a:r>
              <a:rPr lang="en-US">
                <a:solidFill>
                  <a:srgbClr val="000000"/>
                </a:solidFill>
              </a:rPr>
              <a:t>post her message </a:t>
            </a:r>
            <a:r>
              <a:rPr b="0" lang="en-US">
                <a:solidFill>
                  <a:srgbClr val="000000"/>
                </a:solidFill>
              </a:rPr>
              <a:t>online</a:t>
            </a:r>
            <a:endParaRPr b="0">
              <a:solidFill>
                <a:srgbClr val="000000"/>
              </a:solidFill>
            </a:endParaRPr>
          </a:p>
        </p:txBody>
      </p:sp>
      <p:sp>
        <p:nvSpPr>
          <p:cNvPr id="480" name="Google Shape;480;p54"/>
          <p:cNvSpPr txBox="1"/>
          <p:nvPr>
            <p:ph type="title"/>
          </p:nvPr>
        </p:nvSpPr>
        <p:spPr>
          <a:xfrm>
            <a:off x="319650" y="155075"/>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Stored XSS - Scenario</a:t>
            </a:r>
            <a:endParaRPr/>
          </a:p>
        </p:txBody>
      </p:sp>
      <p:pic>
        <p:nvPicPr>
          <p:cNvPr id="481" name="Google Shape;481;p54"/>
          <p:cNvPicPr preferRelativeResize="0"/>
          <p:nvPr/>
        </p:nvPicPr>
        <p:blipFill rotWithShape="1">
          <a:blip r:embed="rId3">
            <a:alphaModFix/>
          </a:blip>
          <a:srcRect b="0" l="0" r="0" t="0"/>
          <a:stretch/>
        </p:blipFill>
        <p:spPr>
          <a:xfrm>
            <a:off x="6582300" y="1038225"/>
            <a:ext cx="5386600" cy="5140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idx="1" type="body"/>
          </p:nvPr>
        </p:nvSpPr>
        <p:spPr>
          <a:xfrm>
            <a:off x="474125" y="2182198"/>
            <a:ext cx="4109400" cy="3107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0" lang="en-US">
                <a:solidFill>
                  <a:srgbClr val="000000"/>
                </a:solidFill>
              </a:rPr>
              <a:t>Attacker injects </a:t>
            </a:r>
            <a:r>
              <a:rPr lang="en-US">
                <a:solidFill>
                  <a:srgbClr val="000000"/>
                </a:solidFill>
              </a:rPr>
              <a:t>malicious JavaScript code</a:t>
            </a:r>
            <a:r>
              <a:rPr b="0" lang="en-US">
                <a:solidFill>
                  <a:srgbClr val="000000"/>
                </a:solidFill>
              </a:rPr>
              <a:t> to retrieve cookie of any victim who visits the infected web-app.  </a:t>
            </a:r>
            <a:endParaRPr b="0">
              <a:solidFill>
                <a:srgbClr val="000000"/>
              </a:solidFill>
            </a:endParaRPr>
          </a:p>
        </p:txBody>
      </p:sp>
      <p:sp>
        <p:nvSpPr>
          <p:cNvPr id="488" name="Google Shape;488;p55"/>
          <p:cNvSpPr txBox="1"/>
          <p:nvPr>
            <p:ph type="title"/>
          </p:nvPr>
        </p:nvSpPr>
        <p:spPr>
          <a:xfrm>
            <a:off x="319650" y="120625"/>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Stored XSS - Scenario</a:t>
            </a:r>
            <a:endParaRPr/>
          </a:p>
        </p:txBody>
      </p:sp>
      <p:pic>
        <p:nvPicPr>
          <p:cNvPr id="489" name="Google Shape;489;p55"/>
          <p:cNvPicPr preferRelativeResize="0"/>
          <p:nvPr/>
        </p:nvPicPr>
        <p:blipFill rotWithShape="1">
          <a:blip r:embed="rId3">
            <a:alphaModFix/>
          </a:blip>
          <a:srcRect b="0" l="0" r="0" t="0"/>
          <a:stretch/>
        </p:blipFill>
        <p:spPr>
          <a:xfrm>
            <a:off x="6892451" y="951600"/>
            <a:ext cx="5092199" cy="5314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idx="1" type="body"/>
          </p:nvPr>
        </p:nvSpPr>
        <p:spPr>
          <a:xfrm>
            <a:off x="474125" y="2182198"/>
            <a:ext cx="4109400" cy="3107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lang="en-US">
                <a:solidFill>
                  <a:srgbClr val="000000"/>
                </a:solidFill>
              </a:rPr>
              <a:t>Everytime</a:t>
            </a:r>
            <a:r>
              <a:rPr b="0" lang="en-US">
                <a:solidFill>
                  <a:srgbClr val="000000"/>
                </a:solidFill>
              </a:rPr>
              <a:t> any victim visits the infected page, </a:t>
            </a:r>
            <a:r>
              <a:rPr lang="en-US">
                <a:solidFill>
                  <a:srgbClr val="000000"/>
                </a:solidFill>
              </a:rPr>
              <a:t>malicious JavaScript code is activated </a:t>
            </a:r>
            <a:r>
              <a:rPr b="0" lang="en-US">
                <a:solidFill>
                  <a:srgbClr val="000000"/>
                </a:solidFill>
              </a:rPr>
              <a:t>and their cookie gets sent to attacker</a:t>
            </a:r>
            <a:endParaRPr b="0">
              <a:solidFill>
                <a:srgbClr val="000000"/>
              </a:solidFill>
            </a:endParaRPr>
          </a:p>
        </p:txBody>
      </p:sp>
      <p:sp>
        <p:nvSpPr>
          <p:cNvPr id="496" name="Google Shape;496;p56"/>
          <p:cNvSpPr txBox="1"/>
          <p:nvPr>
            <p:ph type="title"/>
          </p:nvPr>
        </p:nvSpPr>
        <p:spPr>
          <a:xfrm>
            <a:off x="319650" y="120600"/>
            <a:ext cx="11552700" cy="70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Stored XSS - Scenario</a:t>
            </a:r>
            <a:endParaRPr/>
          </a:p>
        </p:txBody>
      </p:sp>
      <p:pic>
        <p:nvPicPr>
          <p:cNvPr id="497" name="Google Shape;497;p56"/>
          <p:cNvPicPr preferRelativeResize="0"/>
          <p:nvPr/>
        </p:nvPicPr>
        <p:blipFill rotWithShape="1">
          <a:blip r:embed="rId3">
            <a:alphaModFix/>
          </a:blip>
          <a:srcRect b="0" l="0" r="0" t="0"/>
          <a:stretch/>
        </p:blipFill>
        <p:spPr>
          <a:xfrm>
            <a:off x="4888325" y="2228238"/>
            <a:ext cx="7303674" cy="301561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nvSpPr>
        <p:spPr>
          <a:xfrm>
            <a:off x="4555138" y="4631300"/>
            <a:ext cx="24795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3) Visitor’s session cookie is sent to attacker</a:t>
            </a:r>
            <a:endParaRPr b="1" i="0" sz="1800" u="none" cap="none" strike="noStrike">
              <a:solidFill>
                <a:srgbClr val="000000"/>
              </a:solidFill>
              <a:latin typeface="Corbel"/>
              <a:ea typeface="Corbel"/>
              <a:cs typeface="Corbel"/>
              <a:sym typeface="Corbel"/>
            </a:endParaRPr>
          </a:p>
        </p:txBody>
      </p:sp>
      <p:sp>
        <p:nvSpPr>
          <p:cNvPr id="504" name="Google Shape;504;p57"/>
          <p:cNvSpPr txBox="1"/>
          <p:nvPr/>
        </p:nvSpPr>
        <p:spPr>
          <a:xfrm>
            <a:off x="2616151" y="1981288"/>
            <a:ext cx="24795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2) For each visit to website, malicious script is activated</a:t>
            </a:r>
            <a:endParaRPr b="1" i="0" sz="1800" u="none" cap="none" strike="noStrike">
              <a:solidFill>
                <a:srgbClr val="000000"/>
              </a:solidFill>
              <a:latin typeface="Corbel"/>
              <a:ea typeface="Corbel"/>
              <a:cs typeface="Corbel"/>
              <a:sym typeface="Corbel"/>
            </a:endParaRPr>
          </a:p>
        </p:txBody>
      </p:sp>
      <p:sp>
        <p:nvSpPr>
          <p:cNvPr id="505" name="Google Shape;505;p57"/>
          <p:cNvSpPr txBox="1"/>
          <p:nvPr/>
        </p:nvSpPr>
        <p:spPr>
          <a:xfrm>
            <a:off x="7181850" y="2193013"/>
            <a:ext cx="23940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1) Attacker injects website with malicious script</a:t>
            </a:r>
            <a:endParaRPr b="1" i="0" sz="1800" u="none" cap="none" strike="noStrike">
              <a:solidFill>
                <a:srgbClr val="000000"/>
              </a:solidFill>
              <a:latin typeface="Corbel"/>
              <a:ea typeface="Corbel"/>
              <a:cs typeface="Corbel"/>
              <a:sym typeface="Corbel"/>
            </a:endParaRPr>
          </a:p>
        </p:txBody>
      </p:sp>
      <p:pic>
        <p:nvPicPr>
          <p:cNvPr id="506" name="Google Shape;506;p57"/>
          <p:cNvPicPr preferRelativeResize="0"/>
          <p:nvPr/>
        </p:nvPicPr>
        <p:blipFill rotWithShape="1">
          <a:blip r:embed="rId3">
            <a:alphaModFix/>
          </a:blip>
          <a:srcRect b="0" l="0" r="0" t="0"/>
          <a:stretch/>
        </p:blipFill>
        <p:spPr>
          <a:xfrm>
            <a:off x="3297050" y="3816277"/>
            <a:ext cx="1117725" cy="1360250"/>
          </a:xfrm>
          <a:prstGeom prst="rect">
            <a:avLst/>
          </a:prstGeom>
          <a:noFill/>
          <a:ln>
            <a:noFill/>
          </a:ln>
        </p:spPr>
      </p:pic>
      <p:pic>
        <p:nvPicPr>
          <p:cNvPr id="507" name="Google Shape;507;p57"/>
          <p:cNvPicPr preferRelativeResize="0"/>
          <p:nvPr/>
        </p:nvPicPr>
        <p:blipFill rotWithShape="1">
          <a:blip r:embed="rId4">
            <a:alphaModFix/>
          </a:blip>
          <a:srcRect b="0" l="0" r="0" t="0"/>
          <a:stretch/>
        </p:blipFill>
        <p:spPr>
          <a:xfrm>
            <a:off x="5021000" y="1479150"/>
            <a:ext cx="1474750" cy="1382576"/>
          </a:xfrm>
          <a:prstGeom prst="rect">
            <a:avLst/>
          </a:prstGeom>
          <a:noFill/>
          <a:ln>
            <a:noFill/>
          </a:ln>
        </p:spPr>
      </p:pic>
      <p:cxnSp>
        <p:nvCxnSpPr>
          <p:cNvPr id="508" name="Google Shape;508;p57"/>
          <p:cNvCxnSpPr/>
          <p:nvPr/>
        </p:nvCxnSpPr>
        <p:spPr>
          <a:xfrm flipH="1">
            <a:off x="3986887" y="2324502"/>
            <a:ext cx="1046400" cy="1307700"/>
          </a:xfrm>
          <a:prstGeom prst="straightConnector1">
            <a:avLst/>
          </a:prstGeom>
          <a:noFill/>
          <a:ln cap="flat" cmpd="sng" w="28575">
            <a:solidFill>
              <a:srgbClr val="000000"/>
            </a:solidFill>
            <a:prstDash val="solid"/>
            <a:round/>
            <a:headEnd len="sm" w="sm" type="none"/>
            <a:tailEnd len="med" w="med" type="triangle"/>
          </a:ln>
        </p:spPr>
      </p:cxnSp>
      <p:cxnSp>
        <p:nvCxnSpPr>
          <p:cNvPr id="509" name="Google Shape;509;p57"/>
          <p:cNvCxnSpPr>
            <a:endCxn id="507" idx="3"/>
          </p:cNvCxnSpPr>
          <p:nvPr/>
        </p:nvCxnSpPr>
        <p:spPr>
          <a:xfrm rot="10800000">
            <a:off x="6495750" y="2170438"/>
            <a:ext cx="1025700" cy="1293300"/>
          </a:xfrm>
          <a:prstGeom prst="straightConnector1">
            <a:avLst/>
          </a:prstGeom>
          <a:noFill/>
          <a:ln cap="flat" cmpd="sng" w="28575">
            <a:solidFill>
              <a:srgbClr val="000000"/>
            </a:solidFill>
            <a:prstDash val="solid"/>
            <a:round/>
            <a:headEnd len="sm" w="sm" type="none"/>
            <a:tailEnd len="med" w="med" type="triangle"/>
          </a:ln>
        </p:spPr>
      </p:cxnSp>
      <p:cxnSp>
        <p:nvCxnSpPr>
          <p:cNvPr id="510" name="Google Shape;510;p57"/>
          <p:cNvCxnSpPr/>
          <p:nvPr/>
        </p:nvCxnSpPr>
        <p:spPr>
          <a:xfrm>
            <a:off x="4764525" y="4438375"/>
            <a:ext cx="2102100" cy="34500"/>
          </a:xfrm>
          <a:prstGeom prst="straightConnector1">
            <a:avLst/>
          </a:prstGeom>
          <a:noFill/>
          <a:ln cap="flat" cmpd="sng" w="28575">
            <a:solidFill>
              <a:srgbClr val="000000"/>
            </a:solidFill>
            <a:prstDash val="solid"/>
            <a:round/>
            <a:headEnd len="sm" w="sm" type="none"/>
            <a:tailEnd len="med" w="med" type="triangle"/>
          </a:ln>
        </p:spPr>
      </p:cxnSp>
      <p:pic>
        <p:nvPicPr>
          <p:cNvPr id="511" name="Google Shape;511;p57"/>
          <p:cNvPicPr preferRelativeResize="0"/>
          <p:nvPr/>
        </p:nvPicPr>
        <p:blipFill rotWithShape="1">
          <a:blip r:embed="rId5">
            <a:alphaModFix/>
          </a:blip>
          <a:srcRect b="0" l="0" r="0" t="0"/>
          <a:stretch/>
        </p:blipFill>
        <p:spPr>
          <a:xfrm>
            <a:off x="7175000" y="3644350"/>
            <a:ext cx="1301314" cy="1514400"/>
          </a:xfrm>
          <a:prstGeom prst="rect">
            <a:avLst/>
          </a:prstGeom>
          <a:noFill/>
          <a:ln>
            <a:noFill/>
          </a:ln>
        </p:spPr>
      </p:pic>
      <p:sp>
        <p:nvSpPr>
          <p:cNvPr id="512" name="Google Shape;512;p57"/>
          <p:cNvSpPr txBox="1"/>
          <p:nvPr/>
        </p:nvSpPr>
        <p:spPr>
          <a:xfrm>
            <a:off x="7470550" y="5360600"/>
            <a:ext cx="11178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Attacker</a:t>
            </a:r>
            <a:endParaRPr b="1" i="0" sz="1800" u="none" cap="none" strike="noStrike">
              <a:solidFill>
                <a:srgbClr val="000000"/>
              </a:solidFill>
              <a:latin typeface="Corbel"/>
              <a:ea typeface="Corbel"/>
              <a:cs typeface="Corbel"/>
              <a:sym typeface="Corbel"/>
            </a:endParaRPr>
          </a:p>
        </p:txBody>
      </p:sp>
      <p:sp>
        <p:nvSpPr>
          <p:cNvPr id="513" name="Google Shape;513;p57"/>
          <p:cNvSpPr txBox="1"/>
          <p:nvPr/>
        </p:nvSpPr>
        <p:spPr>
          <a:xfrm>
            <a:off x="3539463" y="5360600"/>
            <a:ext cx="1117800" cy="3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rbel"/>
                <a:ea typeface="Corbel"/>
                <a:cs typeface="Corbel"/>
                <a:sym typeface="Corbel"/>
              </a:rPr>
              <a:t>Website visitor</a:t>
            </a:r>
            <a:endParaRPr b="1" i="0" sz="1800" u="none" cap="none" strike="noStrike">
              <a:solidFill>
                <a:srgbClr val="000000"/>
              </a:solidFill>
              <a:latin typeface="Corbel"/>
              <a:ea typeface="Corbel"/>
              <a:cs typeface="Corbel"/>
              <a:sym typeface="Corbel"/>
            </a:endParaRPr>
          </a:p>
        </p:txBody>
      </p:sp>
      <p:sp>
        <p:nvSpPr>
          <p:cNvPr id="514" name="Google Shape;514;p57"/>
          <p:cNvSpPr txBox="1"/>
          <p:nvPr/>
        </p:nvSpPr>
        <p:spPr>
          <a:xfrm>
            <a:off x="2756975" y="396325"/>
            <a:ext cx="6530700" cy="7995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dk2"/>
                </a:solidFill>
                <a:latin typeface="Libre Franklin Thin"/>
                <a:ea typeface="Libre Franklin Thin"/>
                <a:cs typeface="Libre Franklin Thin"/>
                <a:sym typeface="Libre Franklin Thin"/>
              </a:rPr>
              <a:t>Stored XSS - Summary</a:t>
            </a:r>
            <a:endParaRPr b="0" i="0" sz="4000" u="none" cap="none" strike="noStrike">
              <a:solidFill>
                <a:schemeClr val="dk2"/>
              </a:solidFill>
              <a:latin typeface="Libre Franklin Thin"/>
              <a:ea typeface="Libre Franklin Thin"/>
              <a:cs typeface="Libre Franklin Thin"/>
              <a:sym typeface="Libre Franklin Thi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8"/>
          <p:cNvSpPr txBox="1"/>
          <p:nvPr>
            <p:ph type="title"/>
          </p:nvPr>
        </p:nvSpPr>
        <p:spPr>
          <a:xfrm>
            <a:off x="318050" y="441325"/>
            <a:ext cx="11552700" cy="833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Cross-Site Scripting</a:t>
            </a:r>
            <a:endParaRPr/>
          </a:p>
          <a:p>
            <a:pPr indent="0" lvl="0" marL="0" rtl="0" algn="ctr">
              <a:lnSpc>
                <a:spcPct val="90000"/>
              </a:lnSpc>
              <a:spcBef>
                <a:spcPts val="0"/>
              </a:spcBef>
              <a:spcAft>
                <a:spcPts val="0"/>
              </a:spcAft>
              <a:buSzPts val="1800"/>
              <a:buNone/>
            </a:pPr>
            <a:r>
              <a:rPr lang="en-US"/>
              <a:t>(Mitigations)</a:t>
            </a:r>
            <a:endParaRPr/>
          </a:p>
        </p:txBody>
      </p:sp>
      <p:sp>
        <p:nvSpPr>
          <p:cNvPr id="521" name="Google Shape;521;p58"/>
          <p:cNvSpPr txBox="1"/>
          <p:nvPr>
            <p:ph idx="1" type="body"/>
          </p:nvPr>
        </p:nvSpPr>
        <p:spPr>
          <a:xfrm>
            <a:off x="317450" y="1319250"/>
            <a:ext cx="11553900" cy="47907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000000"/>
              </a:buClr>
              <a:buSzPts val="2000"/>
              <a:buChar char="●"/>
            </a:pPr>
            <a:r>
              <a:rPr lang="en-US" sz="2000">
                <a:solidFill>
                  <a:srgbClr val="000000"/>
                </a:solidFill>
              </a:rPr>
              <a:t>Escaping :</a:t>
            </a:r>
            <a:endParaRPr sz="2000">
              <a:solidFill>
                <a:srgbClr val="000000"/>
              </a:solidFill>
            </a:endParaRPr>
          </a:p>
          <a:p>
            <a:pPr indent="-355600" lvl="1" marL="914400" rtl="0" algn="l">
              <a:lnSpc>
                <a:spcPct val="90000"/>
              </a:lnSpc>
              <a:spcBef>
                <a:spcPts val="0"/>
              </a:spcBef>
              <a:spcAft>
                <a:spcPts val="0"/>
              </a:spcAft>
              <a:buClr>
                <a:srgbClr val="000000"/>
              </a:buClr>
              <a:buSzPts val="2000"/>
              <a:buChar char="○"/>
            </a:pPr>
            <a:r>
              <a:rPr lang="en-US" sz="2000">
                <a:solidFill>
                  <a:srgbClr val="000000"/>
                </a:solidFill>
              </a:rPr>
              <a:t>Escaping data means taking the data an application has received and ensuring it’s secure before rendering it for the end user. For example, a &lt; symbol may be converted to &amp;lt;</a:t>
            </a:r>
            <a:endParaRPr sz="2000">
              <a:solidFill>
                <a:srgbClr val="000000"/>
              </a:solidFill>
            </a:endParaRPr>
          </a:p>
          <a:p>
            <a:pPr indent="0" lvl="0" marL="0" rtl="0" algn="l">
              <a:lnSpc>
                <a:spcPct val="90000"/>
              </a:lnSpc>
              <a:spcBef>
                <a:spcPts val="1000"/>
              </a:spcBef>
              <a:spcAft>
                <a:spcPts val="0"/>
              </a:spcAft>
              <a:buSzPts val="1800"/>
              <a:buNone/>
            </a:pPr>
            <a:r>
              <a:t/>
            </a:r>
            <a:endParaRPr sz="2000">
              <a:solidFill>
                <a:srgbClr val="000000"/>
              </a:solidFill>
            </a:endParaRPr>
          </a:p>
          <a:p>
            <a:pPr indent="-355600" lvl="0" marL="457200" rtl="0" algn="l">
              <a:lnSpc>
                <a:spcPct val="90000"/>
              </a:lnSpc>
              <a:spcBef>
                <a:spcPts val="1000"/>
              </a:spcBef>
              <a:spcAft>
                <a:spcPts val="0"/>
              </a:spcAft>
              <a:buClr>
                <a:srgbClr val="000000"/>
              </a:buClr>
              <a:buSzPts val="2000"/>
              <a:buChar char="●"/>
            </a:pPr>
            <a:r>
              <a:rPr lang="en-US" sz="2000">
                <a:solidFill>
                  <a:srgbClr val="000000"/>
                </a:solidFill>
              </a:rPr>
              <a:t>Validation Input: </a:t>
            </a:r>
            <a:endParaRPr sz="2000">
              <a:solidFill>
                <a:srgbClr val="000000"/>
              </a:solidFill>
            </a:endParaRPr>
          </a:p>
          <a:p>
            <a:pPr indent="-355600" lvl="1" marL="914400" rtl="0" algn="l">
              <a:lnSpc>
                <a:spcPct val="90000"/>
              </a:lnSpc>
              <a:spcBef>
                <a:spcPts val="0"/>
              </a:spcBef>
              <a:spcAft>
                <a:spcPts val="0"/>
              </a:spcAft>
              <a:buClr>
                <a:srgbClr val="000000"/>
              </a:buClr>
              <a:buSzPts val="2000"/>
              <a:buChar char="○"/>
            </a:pPr>
            <a:r>
              <a:rPr lang="en-US" sz="2000">
                <a:solidFill>
                  <a:srgbClr val="000000"/>
                </a:solidFill>
              </a:rPr>
              <a:t>Validating input is the process of ensuring an application is rendering the correct data and preventing malicious data from doing harm to the site, database, and users.</a:t>
            </a:r>
            <a:endParaRPr sz="2000">
              <a:solidFill>
                <a:srgbClr val="000000"/>
              </a:solidFill>
            </a:endParaRPr>
          </a:p>
          <a:p>
            <a:pPr indent="-355600" lvl="1" marL="914400" rtl="0" algn="l">
              <a:lnSpc>
                <a:spcPct val="90000"/>
              </a:lnSpc>
              <a:spcBef>
                <a:spcPts val="1000"/>
              </a:spcBef>
              <a:spcAft>
                <a:spcPts val="0"/>
              </a:spcAft>
              <a:buClr>
                <a:srgbClr val="000000"/>
              </a:buClr>
              <a:buSzPts val="2000"/>
              <a:buChar char="○"/>
            </a:pPr>
            <a:r>
              <a:rPr lang="en-US" sz="2000">
                <a:solidFill>
                  <a:srgbClr val="000000"/>
                </a:solidFill>
              </a:rPr>
              <a:t>Whitelisting only allows good character to be entered.</a:t>
            </a:r>
            <a:endParaRPr sz="2000">
              <a:solidFill>
                <a:srgbClr val="000000"/>
              </a:solidFill>
            </a:endParaRPr>
          </a:p>
          <a:p>
            <a:pPr indent="0" lvl="0" marL="914400" rtl="0" algn="l">
              <a:lnSpc>
                <a:spcPct val="90000"/>
              </a:lnSpc>
              <a:spcBef>
                <a:spcPts val="1000"/>
              </a:spcBef>
              <a:spcAft>
                <a:spcPts val="0"/>
              </a:spcAft>
              <a:buSzPts val="1800"/>
              <a:buNone/>
            </a:pPr>
            <a:r>
              <a:t/>
            </a:r>
            <a:endParaRPr sz="2000">
              <a:solidFill>
                <a:srgbClr val="000000"/>
              </a:solidFill>
            </a:endParaRPr>
          </a:p>
          <a:p>
            <a:pPr indent="-355600" lvl="0" marL="457200" rtl="0" algn="l">
              <a:lnSpc>
                <a:spcPct val="90000"/>
              </a:lnSpc>
              <a:spcBef>
                <a:spcPts val="1000"/>
              </a:spcBef>
              <a:spcAft>
                <a:spcPts val="0"/>
              </a:spcAft>
              <a:buClr>
                <a:srgbClr val="000000"/>
              </a:buClr>
              <a:buSzPts val="2000"/>
              <a:buChar char="●"/>
            </a:pPr>
            <a:r>
              <a:rPr lang="en-US" sz="2000">
                <a:solidFill>
                  <a:srgbClr val="000000"/>
                </a:solidFill>
              </a:rPr>
              <a:t>Sanitizing </a:t>
            </a:r>
            <a:endParaRPr sz="2000">
              <a:solidFill>
                <a:srgbClr val="000000"/>
              </a:solidFill>
            </a:endParaRPr>
          </a:p>
          <a:p>
            <a:pPr indent="-355600" lvl="1" marL="914400" rtl="0" algn="l">
              <a:lnSpc>
                <a:spcPct val="90000"/>
              </a:lnSpc>
              <a:spcBef>
                <a:spcPts val="0"/>
              </a:spcBef>
              <a:spcAft>
                <a:spcPts val="0"/>
              </a:spcAft>
              <a:buClr>
                <a:srgbClr val="000000"/>
              </a:buClr>
              <a:buSzPts val="2000"/>
              <a:buChar char="○"/>
            </a:pPr>
            <a:r>
              <a:rPr lang="en-US" sz="2000">
                <a:solidFill>
                  <a:srgbClr val="000000"/>
                </a:solidFill>
              </a:rPr>
              <a:t>A third way to prevent cross-site scripting attacks is to sanitize user input.</a:t>
            </a:r>
            <a:endParaRPr sz="2000">
              <a:solidFill>
                <a:srgbClr val="000000"/>
              </a:solidFill>
            </a:endParaRPr>
          </a:p>
          <a:p>
            <a:pPr indent="-355600" lvl="1" marL="914400" rtl="0" algn="l">
              <a:lnSpc>
                <a:spcPct val="90000"/>
              </a:lnSpc>
              <a:spcBef>
                <a:spcPts val="1000"/>
              </a:spcBef>
              <a:spcAft>
                <a:spcPts val="0"/>
              </a:spcAft>
              <a:buClr>
                <a:srgbClr val="000000"/>
              </a:buClr>
              <a:buSzPts val="2000"/>
              <a:buChar char="○"/>
            </a:pPr>
            <a:r>
              <a:rPr lang="en-US" sz="2000">
                <a:solidFill>
                  <a:srgbClr val="000000"/>
                </a:solidFill>
              </a:rPr>
              <a:t>Sanitizing user input is especially helpful on sites that allow HTML markup, to ensure data received can do no harm to users as well as your database by scrubbing the data clean of potentially harmful markup, changing unacceptable user input to an acceptable format.</a:t>
            </a:r>
            <a:endParaRPr sz="2000">
              <a:solidFill>
                <a:srgbClr val="000000"/>
              </a:solidFill>
            </a:endParaRPr>
          </a:p>
          <a:p>
            <a:pPr indent="0" lvl="0" marL="0" rtl="0" algn="l">
              <a:lnSpc>
                <a:spcPct val="90000"/>
              </a:lnSpc>
              <a:spcBef>
                <a:spcPts val="1000"/>
              </a:spcBef>
              <a:spcAft>
                <a:spcPts val="0"/>
              </a:spcAft>
              <a:buSzPts val="1800"/>
              <a:buNone/>
            </a:pPr>
            <a:r>
              <a:t/>
            </a:r>
            <a:endParaRPr sz="2000">
              <a:solidFill>
                <a:srgbClr val="000000"/>
              </a:solidFill>
            </a:endParaRPr>
          </a:p>
          <a:p>
            <a:pPr indent="0" lvl="0" marL="0" rtl="0" algn="l">
              <a:lnSpc>
                <a:spcPct val="90000"/>
              </a:lnSpc>
              <a:spcBef>
                <a:spcPts val="1000"/>
              </a:spcBef>
              <a:spcAft>
                <a:spcPts val="0"/>
              </a:spcAft>
              <a:buSzPts val="1800"/>
              <a:buNone/>
            </a:pPr>
            <a:r>
              <a:t/>
            </a:r>
            <a:endParaRPr b="0" sz="2000">
              <a:solidFill>
                <a:srgbClr val="000000"/>
              </a:solidFill>
            </a:endParaRPr>
          </a:p>
          <a:p>
            <a:pPr indent="0" lvl="0" marL="0" rtl="0" algn="l">
              <a:lnSpc>
                <a:spcPct val="90000"/>
              </a:lnSpc>
              <a:spcBef>
                <a:spcPts val="1000"/>
              </a:spcBef>
              <a:spcAft>
                <a:spcPts val="0"/>
              </a:spcAft>
              <a:buSzPts val="1800"/>
              <a:buNone/>
            </a:pPr>
            <a:r>
              <a:t/>
            </a:r>
            <a:endParaRPr b="0" sz="2000">
              <a:solidFill>
                <a:srgbClr val="000000"/>
              </a:solidFill>
            </a:endParaRPr>
          </a:p>
          <a:p>
            <a:pPr indent="0" lvl="0" marL="0" rtl="0" algn="l">
              <a:lnSpc>
                <a:spcPct val="90000"/>
              </a:lnSpc>
              <a:spcBef>
                <a:spcPts val="1000"/>
              </a:spcBef>
              <a:spcAft>
                <a:spcPts val="0"/>
              </a:spcAft>
              <a:buSzPts val="1800"/>
              <a:buNone/>
            </a:pPr>
            <a:r>
              <a:t/>
            </a:r>
            <a:endParaRPr b="0" sz="20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9"/>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5400"/>
              <a:buNone/>
            </a:pPr>
            <a:r>
              <a:rPr lang="en-US"/>
              <a:t>A2- Broken Authentication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318100" y="241250"/>
            <a:ext cx="11552700" cy="74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Ethical Hacking and Ethical Hackers</a:t>
            </a:r>
            <a:endParaRPr/>
          </a:p>
        </p:txBody>
      </p:sp>
      <p:sp>
        <p:nvSpPr>
          <p:cNvPr id="122" name="Google Shape;122;p15"/>
          <p:cNvSpPr txBox="1"/>
          <p:nvPr>
            <p:ph idx="1" type="body"/>
          </p:nvPr>
        </p:nvSpPr>
        <p:spPr>
          <a:xfrm>
            <a:off x="319050" y="1432350"/>
            <a:ext cx="11553900" cy="514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3000">
                <a:solidFill>
                  <a:srgbClr val="741B47"/>
                </a:solidFill>
              </a:rPr>
              <a:t>What is Ethical Hacking?</a:t>
            </a:r>
            <a:endParaRPr sz="3000">
              <a:solidFill>
                <a:srgbClr val="741B47"/>
              </a:solidFill>
            </a:endParaRPr>
          </a:p>
          <a:p>
            <a:pPr indent="-381000" lvl="0" marL="457200" rtl="0" algn="l">
              <a:lnSpc>
                <a:spcPct val="115000"/>
              </a:lnSpc>
              <a:spcBef>
                <a:spcPts val="0"/>
              </a:spcBef>
              <a:spcAft>
                <a:spcPts val="0"/>
              </a:spcAft>
              <a:buClr>
                <a:srgbClr val="000000"/>
              </a:buClr>
              <a:buSzPts val="2400"/>
              <a:buChar char="●"/>
            </a:pPr>
            <a:r>
              <a:rPr b="0" lang="en-US" sz="2400">
                <a:solidFill>
                  <a:srgbClr val="000000"/>
                </a:solidFill>
              </a:rPr>
              <a:t>Ethical hacking, also known as penetration testing, involves same tools, tricks and techniques that hackers use.</a:t>
            </a:r>
            <a:endParaRPr b="0" sz="2400">
              <a:solidFill>
                <a:srgbClr val="000000"/>
              </a:solidFill>
            </a:endParaRPr>
          </a:p>
          <a:p>
            <a:pPr indent="-381000" lvl="0" marL="457200" rtl="0" algn="l">
              <a:lnSpc>
                <a:spcPct val="115000"/>
              </a:lnSpc>
              <a:spcBef>
                <a:spcPts val="1000"/>
              </a:spcBef>
              <a:spcAft>
                <a:spcPts val="0"/>
              </a:spcAft>
              <a:buClr>
                <a:srgbClr val="000000"/>
              </a:buClr>
              <a:buSzPts val="2400"/>
              <a:buChar char="●"/>
            </a:pPr>
            <a:r>
              <a:rPr b="0" lang="en-US" sz="2400">
                <a:solidFill>
                  <a:srgbClr val="000000"/>
                </a:solidFill>
              </a:rPr>
              <a:t>Ethical hacking is legal.</a:t>
            </a:r>
            <a:endParaRPr b="0" sz="2400">
              <a:solidFill>
                <a:srgbClr val="000000"/>
              </a:solidFill>
            </a:endParaRPr>
          </a:p>
          <a:p>
            <a:pPr indent="0" lvl="0" marL="457200" rtl="0" algn="l">
              <a:lnSpc>
                <a:spcPct val="115000"/>
              </a:lnSpc>
              <a:spcBef>
                <a:spcPts val="1000"/>
              </a:spcBef>
              <a:spcAft>
                <a:spcPts val="0"/>
              </a:spcAft>
              <a:buSzPts val="1800"/>
              <a:buNone/>
            </a:pPr>
            <a:r>
              <a:t/>
            </a:r>
            <a:endParaRPr b="0" sz="2400">
              <a:solidFill>
                <a:srgbClr val="000000"/>
              </a:solidFill>
            </a:endParaRPr>
          </a:p>
          <a:p>
            <a:pPr indent="0" lvl="0" marL="0" rtl="0" algn="l">
              <a:lnSpc>
                <a:spcPct val="115000"/>
              </a:lnSpc>
              <a:spcBef>
                <a:spcPts val="0"/>
              </a:spcBef>
              <a:spcAft>
                <a:spcPts val="0"/>
              </a:spcAft>
              <a:buSzPts val="1800"/>
              <a:buNone/>
            </a:pPr>
            <a:r>
              <a:rPr lang="en-US" sz="3000">
                <a:solidFill>
                  <a:srgbClr val="741B47"/>
                </a:solidFill>
              </a:rPr>
              <a:t>Who are Ethical Hackers?</a:t>
            </a:r>
            <a:endParaRPr sz="3000">
              <a:solidFill>
                <a:srgbClr val="741B47"/>
              </a:solidFill>
            </a:endParaRPr>
          </a:p>
          <a:p>
            <a:pPr indent="-381000" lvl="0" marL="457200" rtl="0" algn="l">
              <a:lnSpc>
                <a:spcPct val="115000"/>
              </a:lnSpc>
              <a:spcBef>
                <a:spcPts val="0"/>
              </a:spcBef>
              <a:spcAft>
                <a:spcPts val="0"/>
              </a:spcAft>
              <a:buClr>
                <a:srgbClr val="000000"/>
              </a:buClr>
              <a:buSzPts val="2400"/>
              <a:buChar char="●"/>
            </a:pPr>
            <a:r>
              <a:rPr b="0" lang="en-US" sz="2400">
                <a:solidFill>
                  <a:srgbClr val="000000"/>
                </a:solidFill>
              </a:rPr>
              <a:t>Ethical hackers are independent security professionals break into computer systems.   </a:t>
            </a:r>
            <a:endParaRPr b="0" sz="2400">
              <a:solidFill>
                <a:srgbClr val="000000"/>
              </a:solidFill>
            </a:endParaRPr>
          </a:p>
          <a:p>
            <a:pPr indent="-381000" lvl="0" marL="457200" rtl="0" algn="l">
              <a:lnSpc>
                <a:spcPct val="115000"/>
              </a:lnSpc>
              <a:spcBef>
                <a:spcPts val="1000"/>
              </a:spcBef>
              <a:spcAft>
                <a:spcPts val="0"/>
              </a:spcAft>
              <a:buClr>
                <a:srgbClr val="000000"/>
              </a:buClr>
              <a:buSzPts val="2400"/>
              <a:buChar char="●"/>
            </a:pPr>
            <a:r>
              <a:rPr b="0" lang="en-US" sz="2400">
                <a:solidFill>
                  <a:srgbClr val="000000"/>
                </a:solidFill>
              </a:rPr>
              <a:t>Neither damage target systems or steal sensitive information.</a:t>
            </a:r>
            <a:endParaRPr b="0" sz="2400">
              <a:solidFill>
                <a:srgbClr val="000000"/>
              </a:solidFill>
            </a:endParaRPr>
          </a:p>
          <a:p>
            <a:pPr indent="-381000" lvl="0" marL="457200" rtl="0" algn="l">
              <a:lnSpc>
                <a:spcPct val="115000"/>
              </a:lnSpc>
              <a:spcBef>
                <a:spcPts val="1000"/>
              </a:spcBef>
              <a:spcAft>
                <a:spcPts val="1000"/>
              </a:spcAft>
              <a:buClr>
                <a:srgbClr val="000000"/>
              </a:buClr>
              <a:buSzPts val="2400"/>
              <a:buChar char="●"/>
            </a:pPr>
            <a:r>
              <a:rPr b="0" lang="en-US" sz="2400">
                <a:solidFill>
                  <a:srgbClr val="000000"/>
                </a:solidFill>
              </a:rPr>
              <a:t>Evaluate target system’s security and report back to owners with bugs found.</a:t>
            </a:r>
            <a:endParaRPr b="0" sz="24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type="title"/>
          </p:nvPr>
        </p:nvSpPr>
        <p:spPr>
          <a:xfrm>
            <a:off x="318050" y="199500"/>
            <a:ext cx="11552700" cy="827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A2 - Broken Authentication </a:t>
            </a:r>
            <a:endParaRPr/>
          </a:p>
        </p:txBody>
      </p:sp>
      <p:sp>
        <p:nvSpPr>
          <p:cNvPr id="534" name="Google Shape;534;p60"/>
          <p:cNvSpPr txBox="1"/>
          <p:nvPr>
            <p:ph idx="1" type="body"/>
          </p:nvPr>
        </p:nvSpPr>
        <p:spPr>
          <a:xfrm>
            <a:off x="403650" y="1026600"/>
            <a:ext cx="11553900" cy="539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800">
                <a:solidFill>
                  <a:srgbClr val="000000"/>
                </a:solidFill>
              </a:rPr>
              <a:t>Following weaknesses can allow an attacker to either capture or bypass the authentication methods that are used by a web application -</a:t>
            </a:r>
            <a:endParaRPr b="0" sz="2800">
              <a:solidFill>
                <a:srgbClr val="000000"/>
              </a:solidFill>
            </a:endParaRPr>
          </a:p>
          <a:p>
            <a:pPr indent="-381000" lvl="0" marL="457200" rtl="0" algn="l">
              <a:lnSpc>
                <a:spcPct val="150000"/>
              </a:lnSpc>
              <a:spcBef>
                <a:spcPts val="1000"/>
              </a:spcBef>
              <a:spcAft>
                <a:spcPts val="0"/>
              </a:spcAft>
              <a:buClr>
                <a:srgbClr val="000000"/>
              </a:buClr>
              <a:buSzPts val="2400"/>
              <a:buChar char="●"/>
            </a:pPr>
            <a:r>
              <a:rPr b="0" lang="en-US" sz="2400">
                <a:solidFill>
                  <a:srgbClr val="000000"/>
                </a:solidFill>
              </a:rPr>
              <a:t>Unencrypted authentication credentials</a:t>
            </a:r>
            <a:endParaRPr b="0" sz="2400">
              <a:solidFill>
                <a:srgbClr val="000000"/>
              </a:solidFill>
            </a:endParaRPr>
          </a:p>
          <a:p>
            <a:pPr indent="-381000" lvl="0" marL="457200" rtl="0" algn="l">
              <a:lnSpc>
                <a:spcPct val="150000"/>
              </a:lnSpc>
              <a:spcBef>
                <a:spcPts val="0"/>
              </a:spcBef>
              <a:spcAft>
                <a:spcPts val="0"/>
              </a:spcAft>
              <a:buClr>
                <a:srgbClr val="000000"/>
              </a:buClr>
              <a:buSzPts val="2400"/>
              <a:buChar char="●"/>
            </a:pPr>
            <a:r>
              <a:rPr b="0" lang="en-US" sz="2400">
                <a:solidFill>
                  <a:srgbClr val="000000"/>
                </a:solidFill>
              </a:rPr>
              <a:t>Predictable  credentials </a:t>
            </a:r>
            <a:endParaRPr b="0" sz="2400">
              <a:solidFill>
                <a:srgbClr val="000000"/>
              </a:solidFill>
            </a:endParaRPr>
          </a:p>
          <a:p>
            <a:pPr indent="-381000" lvl="0" marL="457200" rtl="0" algn="l">
              <a:lnSpc>
                <a:spcPct val="150000"/>
              </a:lnSpc>
              <a:spcBef>
                <a:spcPts val="0"/>
              </a:spcBef>
              <a:spcAft>
                <a:spcPts val="0"/>
              </a:spcAft>
              <a:buClr>
                <a:srgbClr val="000000"/>
              </a:buClr>
              <a:buSzPts val="2400"/>
              <a:buChar char="●"/>
            </a:pPr>
            <a:r>
              <a:rPr b="0" lang="en-US" sz="2400">
                <a:solidFill>
                  <a:srgbClr val="000000"/>
                </a:solidFill>
              </a:rPr>
              <a:t>Exposed session IDs (SIDs) in URL</a:t>
            </a:r>
            <a:endParaRPr b="0" sz="2400">
              <a:solidFill>
                <a:srgbClr val="000000"/>
              </a:solidFill>
            </a:endParaRPr>
          </a:p>
          <a:p>
            <a:pPr indent="-381000" lvl="0" marL="457200" rtl="0" algn="l">
              <a:lnSpc>
                <a:spcPct val="150000"/>
              </a:lnSpc>
              <a:spcBef>
                <a:spcPts val="0"/>
              </a:spcBef>
              <a:spcAft>
                <a:spcPts val="0"/>
              </a:spcAft>
              <a:buClr>
                <a:srgbClr val="000000"/>
              </a:buClr>
              <a:buSzPts val="2400"/>
              <a:buChar char="●"/>
            </a:pPr>
            <a:r>
              <a:rPr b="0" lang="en-US" sz="2400">
                <a:solidFill>
                  <a:srgbClr val="000000"/>
                </a:solidFill>
              </a:rPr>
              <a:t>SID is not random enough</a:t>
            </a:r>
            <a:endParaRPr b="0" sz="2400">
              <a:solidFill>
                <a:srgbClr val="000000"/>
              </a:solidFill>
            </a:endParaRPr>
          </a:p>
          <a:p>
            <a:pPr indent="0" lvl="0" marL="0" rtl="0" algn="l">
              <a:lnSpc>
                <a:spcPct val="150000"/>
              </a:lnSpc>
              <a:spcBef>
                <a:spcPts val="1000"/>
              </a:spcBef>
              <a:spcAft>
                <a:spcPts val="0"/>
              </a:spcAft>
              <a:buSzPts val="1800"/>
              <a:buNone/>
            </a:pPr>
            <a:r>
              <a:rPr b="0" lang="en-US" sz="2800">
                <a:solidFill>
                  <a:srgbClr val="000000"/>
                </a:solidFill>
              </a:rPr>
              <a:t>Broken authentication vulnerability is susceptible to -</a:t>
            </a:r>
            <a:endParaRPr b="0" sz="2800">
              <a:solidFill>
                <a:srgbClr val="000000"/>
              </a:solidFill>
            </a:endParaRPr>
          </a:p>
          <a:p>
            <a:pPr indent="-381000" lvl="0" marL="457200" rtl="0" algn="l">
              <a:lnSpc>
                <a:spcPct val="150000"/>
              </a:lnSpc>
              <a:spcBef>
                <a:spcPts val="0"/>
              </a:spcBef>
              <a:spcAft>
                <a:spcPts val="0"/>
              </a:spcAft>
              <a:buClr>
                <a:srgbClr val="000000"/>
              </a:buClr>
              <a:buSzPts val="2400"/>
              <a:buChar char="●"/>
            </a:pPr>
            <a:r>
              <a:rPr b="0" lang="en-US" sz="2400">
                <a:solidFill>
                  <a:srgbClr val="000000"/>
                </a:solidFill>
              </a:rPr>
              <a:t>Brute-force login attacks</a:t>
            </a:r>
            <a:endParaRPr b="0" sz="2400">
              <a:solidFill>
                <a:srgbClr val="000000"/>
              </a:solidFill>
            </a:endParaRPr>
          </a:p>
          <a:p>
            <a:pPr indent="-381000" lvl="0" marL="457200" rtl="0" algn="l">
              <a:lnSpc>
                <a:spcPct val="150000"/>
              </a:lnSpc>
              <a:spcBef>
                <a:spcPts val="0"/>
              </a:spcBef>
              <a:spcAft>
                <a:spcPts val="0"/>
              </a:spcAft>
              <a:buClr>
                <a:srgbClr val="000000"/>
              </a:buClr>
              <a:buSzPts val="2400"/>
              <a:buChar char="●"/>
            </a:pPr>
            <a:r>
              <a:rPr b="0" lang="en-US" sz="2400">
                <a:solidFill>
                  <a:srgbClr val="000000"/>
                </a:solidFill>
              </a:rPr>
              <a:t>Dictionary attacks </a:t>
            </a:r>
            <a:endParaRPr b="0" sz="24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ph type="title"/>
          </p:nvPr>
        </p:nvSpPr>
        <p:spPr>
          <a:xfrm>
            <a:off x="319650" y="468525"/>
            <a:ext cx="11552700" cy="909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A2 - Broken Authentication </a:t>
            </a:r>
            <a:endParaRPr/>
          </a:p>
          <a:p>
            <a:pPr indent="0" lvl="0" marL="0" rtl="0" algn="ctr">
              <a:lnSpc>
                <a:spcPct val="90000"/>
              </a:lnSpc>
              <a:spcBef>
                <a:spcPts val="0"/>
              </a:spcBef>
              <a:spcAft>
                <a:spcPts val="0"/>
              </a:spcAft>
              <a:buSzPts val="1800"/>
              <a:buNone/>
            </a:pPr>
            <a:r>
              <a:rPr lang="en-US"/>
              <a:t>(Brute-force Attack)</a:t>
            </a:r>
            <a:endParaRPr/>
          </a:p>
        </p:txBody>
      </p:sp>
      <p:cxnSp>
        <p:nvCxnSpPr>
          <p:cNvPr id="541" name="Google Shape;541;p61"/>
          <p:cNvCxnSpPr/>
          <p:nvPr/>
        </p:nvCxnSpPr>
        <p:spPr>
          <a:xfrm>
            <a:off x="6461675" y="2022425"/>
            <a:ext cx="0" cy="4152600"/>
          </a:xfrm>
          <a:prstGeom prst="straightConnector1">
            <a:avLst/>
          </a:prstGeom>
          <a:noFill/>
          <a:ln cap="flat" cmpd="sng" w="19050">
            <a:solidFill>
              <a:srgbClr val="000000"/>
            </a:solidFill>
            <a:prstDash val="solid"/>
            <a:round/>
            <a:headEnd len="sm" w="sm" type="none"/>
            <a:tailEnd len="sm" w="sm" type="none"/>
          </a:ln>
        </p:spPr>
      </p:cxnSp>
      <p:pic>
        <p:nvPicPr>
          <p:cNvPr id="542" name="Google Shape;542;p61"/>
          <p:cNvPicPr preferRelativeResize="0"/>
          <p:nvPr/>
        </p:nvPicPr>
        <p:blipFill rotWithShape="1">
          <a:blip r:embed="rId3">
            <a:alphaModFix/>
          </a:blip>
          <a:srcRect b="0" l="0" r="0" t="0"/>
          <a:stretch/>
        </p:blipFill>
        <p:spPr>
          <a:xfrm>
            <a:off x="772725" y="2465575"/>
            <a:ext cx="5169753" cy="3694650"/>
          </a:xfrm>
          <a:prstGeom prst="rect">
            <a:avLst/>
          </a:prstGeom>
          <a:noFill/>
          <a:ln>
            <a:noFill/>
          </a:ln>
        </p:spPr>
      </p:pic>
      <p:pic>
        <p:nvPicPr>
          <p:cNvPr id="543" name="Google Shape;543;p61"/>
          <p:cNvPicPr preferRelativeResize="0"/>
          <p:nvPr/>
        </p:nvPicPr>
        <p:blipFill rotWithShape="1">
          <a:blip r:embed="rId4">
            <a:alphaModFix/>
          </a:blip>
          <a:srcRect b="0" l="0" r="0" t="0"/>
          <a:stretch/>
        </p:blipFill>
        <p:spPr>
          <a:xfrm>
            <a:off x="7254325" y="2300450"/>
            <a:ext cx="4411300" cy="3781100"/>
          </a:xfrm>
          <a:prstGeom prst="rect">
            <a:avLst/>
          </a:prstGeom>
          <a:noFill/>
          <a:ln>
            <a:noFill/>
          </a:ln>
        </p:spPr>
      </p:pic>
      <p:sp>
        <p:nvSpPr>
          <p:cNvPr id="544" name="Google Shape;544;p61"/>
          <p:cNvSpPr txBox="1"/>
          <p:nvPr/>
        </p:nvSpPr>
        <p:spPr>
          <a:xfrm>
            <a:off x="516925" y="1516163"/>
            <a:ext cx="11010600" cy="5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Below is an example of Brute-force attack to hack into login pages containing weak passwords-</a:t>
            </a:r>
            <a:endParaRPr b="0" i="0" sz="2400" u="none" cap="none" strike="noStrike">
              <a:solidFill>
                <a:srgbClr val="000000"/>
              </a:solidFill>
              <a:latin typeface="Corbel"/>
              <a:ea typeface="Corbel"/>
              <a:cs typeface="Corbel"/>
              <a:sym typeface="Corbe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2"/>
          <p:cNvSpPr txBox="1"/>
          <p:nvPr>
            <p:ph type="title"/>
          </p:nvPr>
        </p:nvSpPr>
        <p:spPr>
          <a:xfrm>
            <a:off x="319650" y="813200"/>
            <a:ext cx="11552700" cy="789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A2 - Broken Authentication </a:t>
            </a:r>
            <a:endParaRPr/>
          </a:p>
          <a:p>
            <a:pPr indent="0" lvl="0" marL="0" rtl="0" algn="ctr">
              <a:lnSpc>
                <a:spcPct val="90000"/>
              </a:lnSpc>
              <a:spcBef>
                <a:spcPts val="0"/>
              </a:spcBef>
              <a:spcAft>
                <a:spcPts val="0"/>
              </a:spcAft>
              <a:buSzPts val="1800"/>
              <a:buNone/>
            </a:pPr>
            <a:r>
              <a:rPr lang="en-US"/>
              <a:t>(Dictionary Attack)</a:t>
            </a:r>
            <a:endParaRPr/>
          </a:p>
        </p:txBody>
      </p:sp>
      <p:sp>
        <p:nvSpPr>
          <p:cNvPr id="551" name="Google Shape;551;p62"/>
          <p:cNvSpPr txBox="1"/>
          <p:nvPr/>
        </p:nvSpPr>
        <p:spPr>
          <a:xfrm>
            <a:off x="728525" y="2114450"/>
            <a:ext cx="11010600" cy="3111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User tends to keep passwords simple and easy to guess.</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In absence of proper input sanitation, user is allowed to keep weak/common password.</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There are multiple dictionaries available that contains list of common passwords.</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100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Attacker can use such dictionaries along with automated tools e.g. BurpSuite to guess the user password.</a:t>
            </a:r>
            <a:endParaRPr b="0" i="0" sz="2400" u="none" cap="none" strike="noStrike">
              <a:solidFill>
                <a:srgbClr val="000000"/>
              </a:solidFill>
              <a:latin typeface="Corbel"/>
              <a:ea typeface="Corbel"/>
              <a:cs typeface="Corbel"/>
              <a:sym typeface="Corbe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319650" y="451375"/>
            <a:ext cx="11552700" cy="789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A2 - Broken Authentication </a:t>
            </a:r>
            <a:endParaRPr/>
          </a:p>
          <a:p>
            <a:pPr indent="0" lvl="0" marL="0" rtl="0" algn="ctr">
              <a:lnSpc>
                <a:spcPct val="90000"/>
              </a:lnSpc>
              <a:spcBef>
                <a:spcPts val="0"/>
              </a:spcBef>
              <a:spcAft>
                <a:spcPts val="0"/>
              </a:spcAft>
              <a:buSzPts val="1800"/>
              <a:buNone/>
            </a:pPr>
            <a:r>
              <a:rPr lang="en-US"/>
              <a:t>(Dictionary Attack)</a:t>
            </a:r>
            <a:endParaRPr/>
          </a:p>
        </p:txBody>
      </p:sp>
      <p:pic>
        <p:nvPicPr>
          <p:cNvPr id="558" name="Google Shape;558;p63" title="default_credentials_attack.mp4">
            <a:hlinkClick r:id="rId3"/>
          </p:cNvPr>
          <p:cNvPicPr preferRelativeResize="0"/>
          <p:nvPr/>
        </p:nvPicPr>
        <p:blipFill rotWithShape="1">
          <a:blip r:embed="rId4">
            <a:alphaModFix/>
          </a:blip>
          <a:srcRect b="0" l="0" r="0" t="0"/>
          <a:stretch/>
        </p:blipFill>
        <p:spPr>
          <a:xfrm>
            <a:off x="1828800" y="1297700"/>
            <a:ext cx="8805543" cy="49507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4"/>
          <p:cNvSpPr txBox="1"/>
          <p:nvPr>
            <p:ph type="title"/>
          </p:nvPr>
        </p:nvSpPr>
        <p:spPr>
          <a:xfrm>
            <a:off x="319650" y="813200"/>
            <a:ext cx="11552700" cy="789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A2 - Broken Authentication </a:t>
            </a:r>
            <a:endParaRPr/>
          </a:p>
          <a:p>
            <a:pPr indent="0" lvl="0" marL="0" rtl="0" algn="ctr">
              <a:lnSpc>
                <a:spcPct val="90000"/>
              </a:lnSpc>
              <a:spcBef>
                <a:spcPts val="0"/>
              </a:spcBef>
              <a:spcAft>
                <a:spcPts val="0"/>
              </a:spcAft>
              <a:buSzPts val="1800"/>
              <a:buNone/>
            </a:pPr>
            <a:r>
              <a:rPr lang="en-US"/>
              <a:t>(Mitigations)</a:t>
            </a:r>
            <a:endParaRPr/>
          </a:p>
        </p:txBody>
      </p:sp>
      <p:sp>
        <p:nvSpPr>
          <p:cNvPr id="565" name="Google Shape;565;p64"/>
          <p:cNvSpPr txBox="1"/>
          <p:nvPr/>
        </p:nvSpPr>
        <p:spPr>
          <a:xfrm>
            <a:off x="728525" y="2114450"/>
            <a:ext cx="11010600" cy="3111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100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Increase password complexity requirements</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Set up password expiration for users’ accounts. </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Temporarily blocking an IP that originated a high number of authentication errors in a brief period.</a:t>
            </a:r>
            <a:endParaRPr b="0" i="0" sz="2400" u="none" cap="none" strike="noStrike">
              <a:solidFill>
                <a:srgbClr val="000000"/>
              </a:solidFill>
              <a:latin typeface="Corbel"/>
              <a:ea typeface="Corbel"/>
              <a:cs typeface="Corbel"/>
              <a:sym typeface="Corbel"/>
            </a:endParaRPr>
          </a:p>
          <a:p>
            <a:pPr indent="-381000" lvl="0" marL="457200" marR="0" rtl="0" algn="l">
              <a:lnSpc>
                <a:spcPct val="100000"/>
              </a:lnSpc>
              <a:spcBef>
                <a:spcPts val="1000"/>
              </a:spcBef>
              <a:spcAft>
                <a:spcPts val="1000"/>
              </a:spcAft>
              <a:buClr>
                <a:srgbClr val="000000"/>
              </a:buClr>
              <a:buSzPts val="2400"/>
              <a:buFont typeface="Corbel"/>
              <a:buChar char="●"/>
            </a:pPr>
            <a:r>
              <a:rPr b="0" i="0" lang="en-US" sz="2400" u="none" cap="none" strike="noStrike">
                <a:solidFill>
                  <a:srgbClr val="000000"/>
                </a:solidFill>
                <a:latin typeface="Corbel"/>
                <a:ea typeface="Corbel"/>
                <a:cs typeface="Corbel"/>
                <a:sym typeface="Corbel"/>
              </a:rPr>
              <a:t>All the default passwords should be changed of the application before going live.</a:t>
            </a:r>
            <a:endParaRPr b="0" i="0" sz="2400" u="none" cap="none" strike="noStrike">
              <a:solidFill>
                <a:srgbClr val="000000"/>
              </a:solidFill>
              <a:latin typeface="Corbel"/>
              <a:ea typeface="Corbel"/>
              <a:cs typeface="Corbel"/>
              <a:sym typeface="Corbe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5"/>
          <p:cNvSpPr txBox="1"/>
          <p:nvPr>
            <p:ph type="ctrTitle"/>
          </p:nvPr>
        </p:nvSpPr>
        <p:spPr>
          <a:xfrm>
            <a:off x="0" y="21412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800"/>
              <a:buFont typeface="Libre Franklin Thin"/>
              <a:buNone/>
            </a:pPr>
            <a:r>
              <a:rPr lang="en-US" sz="4800"/>
              <a:t>Part - III</a:t>
            </a:r>
            <a:endParaRPr sz="4800"/>
          </a:p>
          <a:p>
            <a:pPr indent="0" lvl="0" marL="0" rtl="0" algn="ctr">
              <a:lnSpc>
                <a:spcPct val="90000"/>
              </a:lnSpc>
              <a:spcBef>
                <a:spcPts val="0"/>
              </a:spcBef>
              <a:spcAft>
                <a:spcPts val="0"/>
              </a:spcAft>
              <a:buClr>
                <a:schemeClr val="dk2"/>
              </a:buClr>
              <a:buSzPts val="4800"/>
              <a:buFont typeface="Libre Franklin Thin"/>
              <a:buNone/>
            </a:pPr>
            <a:r>
              <a:rPr lang="en-US" sz="4800"/>
              <a:t>Wireless Penetration Testing</a:t>
            </a:r>
            <a:endParaRPr sz="4800"/>
          </a:p>
        </p:txBody>
      </p:sp>
      <p:sp>
        <p:nvSpPr>
          <p:cNvPr id="571" name="Google Shape;571;p65"/>
          <p:cNvSpPr txBox="1"/>
          <p:nvPr/>
        </p:nvSpPr>
        <p:spPr>
          <a:xfrm>
            <a:off x="0" y="4001380"/>
            <a:ext cx="121857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6"/>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Connecting to WiFi Network @ Home - </a:t>
            </a:r>
            <a:endParaRPr/>
          </a:p>
          <a:p>
            <a:pPr indent="0" lvl="0" marL="0" rtl="0" algn="ctr">
              <a:lnSpc>
                <a:spcPct val="90000"/>
              </a:lnSpc>
              <a:spcBef>
                <a:spcPts val="0"/>
              </a:spcBef>
              <a:spcAft>
                <a:spcPts val="0"/>
              </a:spcAft>
              <a:buSzPts val="1800"/>
              <a:buNone/>
            </a:pPr>
            <a:r>
              <a:rPr lang="en-US"/>
              <a:t>Behind the Scenes</a:t>
            </a:r>
            <a:endParaRPr/>
          </a:p>
        </p:txBody>
      </p:sp>
      <p:sp>
        <p:nvSpPr>
          <p:cNvPr id="578" name="Google Shape;578;p66"/>
          <p:cNvSpPr txBox="1"/>
          <p:nvPr>
            <p:ph idx="1" type="body"/>
          </p:nvPr>
        </p:nvSpPr>
        <p:spPr>
          <a:xfrm>
            <a:off x="317500" y="1812425"/>
            <a:ext cx="5627100" cy="421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500">
                <a:solidFill>
                  <a:srgbClr val="000000"/>
                </a:solidFill>
              </a:rPr>
              <a:t>1.) Set-up your </a:t>
            </a:r>
            <a:r>
              <a:rPr lang="en-US" sz="2500">
                <a:solidFill>
                  <a:srgbClr val="000000"/>
                </a:solidFill>
              </a:rPr>
              <a:t>wireless</a:t>
            </a:r>
            <a:r>
              <a:rPr b="0" lang="en-US" sz="2500">
                <a:solidFill>
                  <a:srgbClr val="000000"/>
                </a:solidFill>
              </a:rPr>
              <a:t> </a:t>
            </a:r>
            <a:r>
              <a:rPr lang="en-US" sz="2500">
                <a:solidFill>
                  <a:srgbClr val="000000"/>
                </a:solidFill>
              </a:rPr>
              <a:t>router. </a:t>
            </a:r>
            <a:endParaRPr sz="2500">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p:txBody>
      </p:sp>
      <p:pic>
        <p:nvPicPr>
          <p:cNvPr id="579" name="Google Shape;579;p66"/>
          <p:cNvPicPr preferRelativeResize="0"/>
          <p:nvPr/>
        </p:nvPicPr>
        <p:blipFill rotWithShape="1">
          <a:blip r:embed="rId3">
            <a:alphaModFix/>
          </a:blip>
          <a:srcRect b="0" l="0" r="0" t="0"/>
          <a:stretch/>
        </p:blipFill>
        <p:spPr>
          <a:xfrm>
            <a:off x="1134574" y="3104488"/>
            <a:ext cx="2225550" cy="2549775"/>
          </a:xfrm>
          <a:prstGeom prst="rect">
            <a:avLst/>
          </a:prstGeom>
          <a:noFill/>
          <a:ln>
            <a:noFill/>
          </a:ln>
        </p:spPr>
      </p:pic>
      <p:pic>
        <p:nvPicPr>
          <p:cNvPr id="580" name="Google Shape;580;p66"/>
          <p:cNvPicPr preferRelativeResize="0"/>
          <p:nvPr/>
        </p:nvPicPr>
        <p:blipFill rotWithShape="1">
          <a:blip r:embed="rId4">
            <a:alphaModFix/>
          </a:blip>
          <a:srcRect b="0" l="0" r="0" t="0"/>
          <a:stretch/>
        </p:blipFill>
        <p:spPr>
          <a:xfrm>
            <a:off x="8389025" y="4381150"/>
            <a:ext cx="1892975" cy="1908180"/>
          </a:xfrm>
          <a:prstGeom prst="rect">
            <a:avLst/>
          </a:prstGeom>
          <a:noFill/>
          <a:ln>
            <a:noFill/>
          </a:ln>
        </p:spPr>
      </p:pic>
      <p:sp>
        <p:nvSpPr>
          <p:cNvPr id="581" name="Google Shape;581;p66"/>
          <p:cNvSpPr txBox="1"/>
          <p:nvPr>
            <p:ph idx="1" type="body"/>
          </p:nvPr>
        </p:nvSpPr>
        <p:spPr>
          <a:xfrm>
            <a:off x="6518025" y="1812425"/>
            <a:ext cx="5475000" cy="447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500">
                <a:solidFill>
                  <a:srgbClr val="000000"/>
                </a:solidFill>
              </a:rPr>
              <a:t>2.) Check your device if it has </a:t>
            </a:r>
            <a:r>
              <a:rPr lang="en-US" sz="2500">
                <a:solidFill>
                  <a:srgbClr val="000000"/>
                </a:solidFill>
              </a:rPr>
              <a:t>wireless adapter (monitor mode only).</a:t>
            </a:r>
            <a:endParaRPr sz="2500">
              <a:solidFill>
                <a:srgbClr val="000000"/>
              </a:solidFill>
            </a:endParaRPr>
          </a:p>
          <a:p>
            <a:pPr indent="0" lvl="0" marL="0" rtl="0" algn="l">
              <a:lnSpc>
                <a:spcPct val="90000"/>
              </a:lnSpc>
              <a:spcBef>
                <a:spcPts val="1000"/>
              </a:spcBef>
              <a:spcAft>
                <a:spcPts val="0"/>
              </a:spcAft>
              <a:buSzPts val="1800"/>
              <a:buNone/>
            </a:pPr>
            <a:r>
              <a:rPr b="0" lang="en-US" sz="2500">
                <a:solidFill>
                  <a:srgbClr val="000000"/>
                </a:solidFill>
              </a:rPr>
              <a:t>Most internet-enabled devices today come with a wireless adaptor built in.</a:t>
            </a:r>
            <a:endParaRPr b="0" sz="2500">
              <a:solidFill>
                <a:srgbClr val="000000"/>
              </a:solidFill>
            </a:endParaRPr>
          </a:p>
          <a:p>
            <a:pPr indent="0" lvl="0" marL="0" rtl="0" algn="l">
              <a:lnSpc>
                <a:spcPct val="90000"/>
              </a:lnSpc>
              <a:spcBef>
                <a:spcPts val="1000"/>
              </a:spcBef>
              <a:spcAft>
                <a:spcPts val="0"/>
              </a:spcAft>
              <a:buSzPts val="1800"/>
              <a:buNone/>
            </a:pPr>
            <a:r>
              <a:rPr b="0" lang="en-US" sz="2500">
                <a:solidFill>
                  <a:srgbClr val="000000"/>
                </a:solidFill>
              </a:rPr>
              <a:t>Older computers/VMs require a plug-in adaptor in order to get online wirelessly</a:t>
            </a:r>
            <a:r>
              <a:rPr lang="en-US" sz="2500">
                <a:solidFill>
                  <a:srgbClr val="000000"/>
                </a:solidFill>
              </a:rPr>
              <a:t> </a:t>
            </a:r>
            <a:endParaRPr sz="2500">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7"/>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Connecting to WiFi Network @ Home - </a:t>
            </a:r>
            <a:endParaRPr/>
          </a:p>
          <a:p>
            <a:pPr indent="0" lvl="0" marL="0" rtl="0" algn="ctr">
              <a:lnSpc>
                <a:spcPct val="90000"/>
              </a:lnSpc>
              <a:spcBef>
                <a:spcPts val="0"/>
              </a:spcBef>
              <a:spcAft>
                <a:spcPts val="0"/>
              </a:spcAft>
              <a:buSzPts val="1800"/>
              <a:buNone/>
            </a:pPr>
            <a:r>
              <a:rPr lang="en-US"/>
              <a:t>Behind the Scenes</a:t>
            </a:r>
            <a:endParaRPr/>
          </a:p>
        </p:txBody>
      </p:sp>
      <p:sp>
        <p:nvSpPr>
          <p:cNvPr id="588" name="Google Shape;588;p67"/>
          <p:cNvSpPr txBox="1"/>
          <p:nvPr>
            <p:ph idx="1" type="body"/>
          </p:nvPr>
        </p:nvSpPr>
        <p:spPr>
          <a:xfrm>
            <a:off x="318050" y="1895425"/>
            <a:ext cx="11552700" cy="372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800">
                <a:solidFill>
                  <a:srgbClr val="000000"/>
                </a:solidFill>
              </a:rPr>
              <a:t>3.) If there is a wifi adaptor, a </a:t>
            </a:r>
            <a:r>
              <a:rPr lang="en-US" sz="2800">
                <a:solidFill>
                  <a:srgbClr val="000000"/>
                </a:solidFill>
              </a:rPr>
              <a:t>wifi icon should also appear </a:t>
            </a:r>
            <a:r>
              <a:rPr b="0" lang="en-US" sz="2800">
                <a:solidFill>
                  <a:srgbClr val="000000"/>
                </a:solidFill>
              </a:rPr>
              <a:t>in the system tray </a:t>
            </a:r>
            <a:endParaRPr b="0" sz="2800">
              <a:solidFill>
                <a:srgbClr val="000000"/>
              </a:solidFill>
            </a:endParaRPr>
          </a:p>
          <a:p>
            <a:pPr indent="0" lvl="0" marL="0" rtl="0" algn="l">
              <a:lnSpc>
                <a:spcPct val="90000"/>
              </a:lnSpc>
              <a:spcBef>
                <a:spcPts val="1000"/>
              </a:spcBef>
              <a:spcAft>
                <a:spcPts val="0"/>
              </a:spcAft>
              <a:buSzPts val="1800"/>
              <a:buNone/>
            </a:pPr>
            <a:r>
              <a:t/>
            </a:r>
            <a:endParaRPr b="0" sz="2500">
              <a:solidFill>
                <a:srgbClr val="000000"/>
              </a:solidFill>
            </a:endParaRPr>
          </a:p>
          <a:p>
            <a:pPr indent="457200" lvl="0" marL="914400" rtl="0" algn="l">
              <a:lnSpc>
                <a:spcPct val="100000"/>
              </a:lnSpc>
              <a:spcBef>
                <a:spcPts val="0"/>
              </a:spcBef>
              <a:spcAft>
                <a:spcPts val="0"/>
              </a:spcAft>
              <a:buSzPts val="1800"/>
              <a:buNone/>
            </a:pPr>
            <a:r>
              <a:t/>
            </a:r>
            <a:endParaRPr sz="2500">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p:txBody>
      </p:sp>
      <p:pic>
        <p:nvPicPr>
          <p:cNvPr id="589" name="Google Shape;589;p67"/>
          <p:cNvPicPr preferRelativeResize="0"/>
          <p:nvPr/>
        </p:nvPicPr>
        <p:blipFill rotWithShape="1">
          <a:blip r:embed="rId3">
            <a:alphaModFix/>
          </a:blip>
          <a:srcRect b="0" l="0" r="0" t="0"/>
          <a:stretch/>
        </p:blipFill>
        <p:spPr>
          <a:xfrm>
            <a:off x="5743950" y="3581400"/>
            <a:ext cx="6195725" cy="1470708"/>
          </a:xfrm>
          <a:prstGeom prst="rect">
            <a:avLst/>
          </a:prstGeom>
          <a:noFill/>
          <a:ln>
            <a:noFill/>
          </a:ln>
        </p:spPr>
      </p:pic>
      <p:pic>
        <p:nvPicPr>
          <p:cNvPr id="590" name="Google Shape;590;p67"/>
          <p:cNvPicPr preferRelativeResize="0"/>
          <p:nvPr/>
        </p:nvPicPr>
        <p:blipFill rotWithShape="1">
          <a:blip r:embed="rId4">
            <a:alphaModFix/>
          </a:blip>
          <a:srcRect b="0" l="0" r="0" t="0"/>
          <a:stretch/>
        </p:blipFill>
        <p:spPr>
          <a:xfrm>
            <a:off x="989888" y="3474463"/>
            <a:ext cx="4067175" cy="1857375"/>
          </a:xfrm>
          <a:prstGeom prst="rect">
            <a:avLst/>
          </a:prstGeom>
          <a:noFill/>
          <a:ln>
            <a:noFill/>
          </a:ln>
        </p:spPr>
      </p:pic>
      <p:sp>
        <p:nvSpPr>
          <p:cNvPr id="591" name="Google Shape;591;p67"/>
          <p:cNvSpPr txBox="1"/>
          <p:nvPr/>
        </p:nvSpPr>
        <p:spPr>
          <a:xfrm>
            <a:off x="7730463" y="2973725"/>
            <a:ext cx="2222700" cy="3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rbel"/>
                <a:ea typeface="Corbel"/>
                <a:cs typeface="Corbel"/>
                <a:sym typeface="Corbel"/>
              </a:rPr>
              <a:t>Linux</a:t>
            </a:r>
            <a:endParaRPr b="1" i="0" sz="2500" u="none" cap="none" strike="noStrike">
              <a:solidFill>
                <a:srgbClr val="000000"/>
              </a:solidFill>
              <a:latin typeface="Corbel"/>
              <a:ea typeface="Corbel"/>
              <a:cs typeface="Corbel"/>
              <a:sym typeface="Corbel"/>
            </a:endParaRPr>
          </a:p>
        </p:txBody>
      </p:sp>
      <p:sp>
        <p:nvSpPr>
          <p:cNvPr id="592" name="Google Shape;592;p67"/>
          <p:cNvSpPr txBox="1"/>
          <p:nvPr/>
        </p:nvSpPr>
        <p:spPr>
          <a:xfrm>
            <a:off x="1740350" y="2929300"/>
            <a:ext cx="24642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rbel"/>
                <a:ea typeface="Corbel"/>
                <a:cs typeface="Corbel"/>
                <a:sym typeface="Corbel"/>
              </a:rPr>
              <a:t>Windows - 10</a:t>
            </a:r>
            <a:endParaRPr b="1" i="0" sz="25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8"/>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Connecting to WiFi Network @ Home - </a:t>
            </a:r>
            <a:endParaRPr/>
          </a:p>
          <a:p>
            <a:pPr indent="0" lvl="0" marL="0" rtl="0" algn="ctr">
              <a:lnSpc>
                <a:spcPct val="90000"/>
              </a:lnSpc>
              <a:spcBef>
                <a:spcPts val="0"/>
              </a:spcBef>
              <a:spcAft>
                <a:spcPts val="0"/>
              </a:spcAft>
              <a:buSzPts val="1800"/>
              <a:buNone/>
            </a:pPr>
            <a:r>
              <a:rPr lang="en-US"/>
              <a:t>Behind the Scenes</a:t>
            </a:r>
            <a:endParaRPr/>
          </a:p>
        </p:txBody>
      </p:sp>
      <p:sp>
        <p:nvSpPr>
          <p:cNvPr id="599" name="Google Shape;599;p68"/>
          <p:cNvSpPr txBox="1"/>
          <p:nvPr>
            <p:ph idx="1" type="body"/>
          </p:nvPr>
        </p:nvSpPr>
        <p:spPr>
          <a:xfrm>
            <a:off x="834975" y="2848225"/>
            <a:ext cx="5127000" cy="227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800">
                <a:solidFill>
                  <a:srgbClr val="000000"/>
                </a:solidFill>
              </a:rPr>
              <a:t>4.) Click on the WiFi icon to monitor and connect to wireless network </a:t>
            </a:r>
            <a:endParaRPr b="0" sz="2800">
              <a:solidFill>
                <a:srgbClr val="000000"/>
              </a:solidFill>
            </a:endParaRPr>
          </a:p>
          <a:p>
            <a:pPr indent="0" lvl="0" marL="0" rtl="0" algn="l">
              <a:lnSpc>
                <a:spcPct val="90000"/>
              </a:lnSpc>
              <a:spcBef>
                <a:spcPts val="1000"/>
              </a:spcBef>
              <a:spcAft>
                <a:spcPts val="0"/>
              </a:spcAft>
              <a:buSzPts val="1800"/>
              <a:buNone/>
            </a:pPr>
            <a:r>
              <a:t/>
            </a:r>
            <a:endParaRPr b="0" sz="2500">
              <a:solidFill>
                <a:srgbClr val="000000"/>
              </a:solidFill>
            </a:endParaRPr>
          </a:p>
          <a:p>
            <a:pPr indent="457200" lvl="0" marL="914400" rtl="0" algn="l">
              <a:lnSpc>
                <a:spcPct val="100000"/>
              </a:lnSpc>
              <a:spcBef>
                <a:spcPts val="0"/>
              </a:spcBef>
              <a:spcAft>
                <a:spcPts val="0"/>
              </a:spcAft>
              <a:buSzPts val="1800"/>
              <a:buNone/>
            </a:pPr>
            <a:r>
              <a:t/>
            </a:r>
            <a:endParaRPr sz="2500">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p:txBody>
      </p:sp>
      <p:pic>
        <p:nvPicPr>
          <p:cNvPr id="600" name="Google Shape;600;p68"/>
          <p:cNvPicPr preferRelativeResize="0"/>
          <p:nvPr/>
        </p:nvPicPr>
        <p:blipFill rotWithShape="1">
          <a:blip r:embed="rId3">
            <a:alphaModFix/>
          </a:blip>
          <a:srcRect b="0" l="0" r="0" t="0"/>
          <a:stretch/>
        </p:blipFill>
        <p:spPr>
          <a:xfrm>
            <a:off x="6857838" y="1642375"/>
            <a:ext cx="4886325" cy="4686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9"/>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Connecting to WiFi Network @ Home - </a:t>
            </a:r>
            <a:endParaRPr/>
          </a:p>
          <a:p>
            <a:pPr indent="0" lvl="0" marL="0" rtl="0" algn="ctr">
              <a:lnSpc>
                <a:spcPct val="90000"/>
              </a:lnSpc>
              <a:spcBef>
                <a:spcPts val="0"/>
              </a:spcBef>
              <a:spcAft>
                <a:spcPts val="0"/>
              </a:spcAft>
              <a:buSzPts val="1800"/>
              <a:buNone/>
            </a:pPr>
            <a:r>
              <a:rPr lang="en-US"/>
              <a:t>4 -way Handshake</a:t>
            </a:r>
            <a:endParaRPr/>
          </a:p>
        </p:txBody>
      </p:sp>
      <p:sp>
        <p:nvSpPr>
          <p:cNvPr id="607" name="Google Shape;607;p69"/>
          <p:cNvSpPr txBox="1"/>
          <p:nvPr>
            <p:ph idx="1" type="body"/>
          </p:nvPr>
        </p:nvSpPr>
        <p:spPr>
          <a:xfrm>
            <a:off x="834975" y="2848225"/>
            <a:ext cx="5127000" cy="2786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0" lang="en-US" sz="2800">
                <a:solidFill>
                  <a:srgbClr val="000000"/>
                </a:solidFill>
              </a:rPr>
              <a:t>4.) Enter the security key (password) to </a:t>
            </a:r>
            <a:r>
              <a:rPr lang="en-US" sz="2800">
                <a:solidFill>
                  <a:srgbClr val="000000"/>
                </a:solidFill>
              </a:rPr>
              <a:t>authenticate</a:t>
            </a:r>
            <a:r>
              <a:rPr b="0" lang="en-US" sz="2800">
                <a:solidFill>
                  <a:srgbClr val="000000"/>
                </a:solidFill>
              </a:rPr>
              <a:t> yourself and connect to wireless network. </a:t>
            </a:r>
            <a:endParaRPr b="0" sz="2800">
              <a:solidFill>
                <a:srgbClr val="000000"/>
              </a:solidFill>
            </a:endParaRPr>
          </a:p>
          <a:p>
            <a:pPr indent="0" lvl="0" marL="0" rtl="0" algn="l">
              <a:lnSpc>
                <a:spcPct val="90000"/>
              </a:lnSpc>
              <a:spcBef>
                <a:spcPts val="1000"/>
              </a:spcBef>
              <a:spcAft>
                <a:spcPts val="0"/>
              </a:spcAft>
              <a:buSzPts val="1800"/>
              <a:buNone/>
            </a:pPr>
            <a:r>
              <a:rPr b="0" lang="en-US" sz="2800">
                <a:solidFill>
                  <a:srgbClr val="000000"/>
                </a:solidFill>
              </a:rPr>
              <a:t>This is where </a:t>
            </a:r>
            <a:r>
              <a:rPr lang="en-US" sz="2800">
                <a:solidFill>
                  <a:srgbClr val="000000"/>
                </a:solidFill>
              </a:rPr>
              <a:t>4-way handshake </a:t>
            </a:r>
            <a:r>
              <a:rPr b="0" lang="en-US" sz="2800">
                <a:solidFill>
                  <a:srgbClr val="000000"/>
                </a:solidFill>
              </a:rPr>
              <a:t>comes into picture.</a:t>
            </a:r>
            <a:endParaRPr b="0" sz="2800">
              <a:solidFill>
                <a:srgbClr val="000000"/>
              </a:solidFill>
            </a:endParaRPr>
          </a:p>
          <a:p>
            <a:pPr indent="0" lvl="0" marL="0" rtl="0" algn="l">
              <a:lnSpc>
                <a:spcPct val="90000"/>
              </a:lnSpc>
              <a:spcBef>
                <a:spcPts val="1000"/>
              </a:spcBef>
              <a:spcAft>
                <a:spcPts val="0"/>
              </a:spcAft>
              <a:buSzPts val="1800"/>
              <a:buNone/>
            </a:pPr>
            <a:r>
              <a:t/>
            </a:r>
            <a:endParaRPr b="0" sz="2500">
              <a:solidFill>
                <a:srgbClr val="000000"/>
              </a:solidFill>
            </a:endParaRPr>
          </a:p>
          <a:p>
            <a:pPr indent="457200" lvl="0" marL="914400" rtl="0" algn="l">
              <a:lnSpc>
                <a:spcPct val="100000"/>
              </a:lnSpc>
              <a:spcBef>
                <a:spcPts val="0"/>
              </a:spcBef>
              <a:spcAft>
                <a:spcPts val="0"/>
              </a:spcAft>
              <a:buSzPts val="1800"/>
              <a:buNone/>
            </a:pPr>
            <a:r>
              <a:t/>
            </a:r>
            <a:endParaRPr sz="2500">
              <a:solidFill>
                <a:srgbClr val="000000"/>
              </a:solidFill>
            </a:endParaRPr>
          </a:p>
          <a:p>
            <a:pPr indent="0" lvl="0" marL="0" rtl="0" algn="l">
              <a:lnSpc>
                <a:spcPct val="90000"/>
              </a:lnSpc>
              <a:spcBef>
                <a:spcPts val="1000"/>
              </a:spcBef>
              <a:spcAft>
                <a:spcPts val="0"/>
              </a:spcAft>
              <a:buSzPts val="1800"/>
              <a:buNone/>
            </a:pPr>
            <a:r>
              <a:t/>
            </a:r>
            <a:endParaRPr>
              <a:solidFill>
                <a:srgbClr val="000000"/>
              </a:solidFill>
            </a:endParaRPr>
          </a:p>
        </p:txBody>
      </p:sp>
      <p:pic>
        <p:nvPicPr>
          <p:cNvPr id="608" name="Google Shape;608;p69"/>
          <p:cNvPicPr preferRelativeResize="0"/>
          <p:nvPr/>
        </p:nvPicPr>
        <p:blipFill rotWithShape="1">
          <a:blip r:embed="rId3">
            <a:alphaModFix/>
          </a:blip>
          <a:srcRect b="0" l="0" r="0" t="0"/>
          <a:stretch/>
        </p:blipFill>
        <p:spPr>
          <a:xfrm>
            <a:off x="7003475" y="1963850"/>
            <a:ext cx="4867275" cy="389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318100" y="241250"/>
            <a:ext cx="11552700" cy="74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5 phases of Ethical Hacking</a:t>
            </a:r>
            <a:endParaRPr/>
          </a:p>
        </p:txBody>
      </p:sp>
      <p:grpSp>
        <p:nvGrpSpPr>
          <p:cNvPr id="129" name="Google Shape;129;p16"/>
          <p:cNvGrpSpPr/>
          <p:nvPr/>
        </p:nvGrpSpPr>
        <p:grpSpPr>
          <a:xfrm>
            <a:off x="108050" y="1586642"/>
            <a:ext cx="2844655" cy="4127902"/>
            <a:chOff x="-1" y="1189989"/>
            <a:chExt cx="2214601" cy="3096004"/>
          </a:xfrm>
        </p:grpSpPr>
        <p:sp>
          <p:nvSpPr>
            <p:cNvPr id="130" name="Google Shape;130;p16"/>
            <p:cNvSpPr/>
            <p:nvPr/>
          </p:nvSpPr>
          <p:spPr>
            <a:xfrm>
              <a:off x="0" y="1189989"/>
              <a:ext cx="2214600" cy="669000"/>
            </a:xfrm>
            <a:prstGeom prst="homePlate">
              <a:avLst>
                <a:gd fmla="val 50000" name="adj"/>
              </a:avLst>
            </a:prstGeom>
            <a:solidFill>
              <a:srgbClr val="A4D327"/>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Roboto"/>
                  <a:ea typeface="Roboto"/>
                  <a:cs typeface="Roboto"/>
                  <a:sym typeface="Roboto"/>
                </a:rPr>
                <a:t>Phase- 1</a:t>
              </a:r>
              <a:endParaRPr b="1" i="0" sz="19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Roboto"/>
                  <a:ea typeface="Roboto"/>
                  <a:cs typeface="Roboto"/>
                  <a:sym typeface="Roboto"/>
                </a:rPr>
                <a:t>Reconnaissance</a:t>
              </a:r>
              <a:endParaRPr b="1" i="0" sz="1900" u="none" cap="none" strike="noStrike">
                <a:solidFill>
                  <a:schemeClr val="lt1"/>
                </a:solidFill>
                <a:latin typeface="Roboto"/>
                <a:ea typeface="Roboto"/>
                <a:cs typeface="Roboto"/>
                <a:sym typeface="Roboto"/>
              </a:endParaRPr>
            </a:p>
          </p:txBody>
        </p:sp>
        <p:sp>
          <p:nvSpPr>
            <p:cNvPr id="131" name="Google Shape;131;p16"/>
            <p:cNvSpPr txBox="1"/>
            <p:nvPr/>
          </p:nvSpPr>
          <p:spPr>
            <a:xfrm>
              <a:off x="-1" y="1858993"/>
              <a:ext cx="1962900" cy="2427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Information gathering about target.</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Reconnaissance comprises of 2 phases -</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Dumpster Diving</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Footprinting</a:t>
              </a:r>
              <a:endParaRPr b="0" i="0" sz="1400" u="none" cap="none" strike="noStrike">
                <a:solidFill>
                  <a:srgbClr val="000000"/>
                </a:solidFill>
                <a:latin typeface="Roboto"/>
                <a:ea typeface="Roboto"/>
                <a:cs typeface="Roboto"/>
                <a:sym typeface="Roboto"/>
              </a:endParaRPr>
            </a:p>
          </p:txBody>
        </p:sp>
      </p:grpSp>
      <p:grpSp>
        <p:nvGrpSpPr>
          <p:cNvPr id="132" name="Google Shape;132;p16"/>
          <p:cNvGrpSpPr/>
          <p:nvPr/>
        </p:nvGrpSpPr>
        <p:grpSpPr>
          <a:xfrm>
            <a:off x="2451039" y="1586327"/>
            <a:ext cx="2751931" cy="4025894"/>
            <a:chOff x="1838325" y="1189775"/>
            <a:chExt cx="2064000" cy="3019496"/>
          </a:xfrm>
        </p:grpSpPr>
        <p:sp>
          <p:nvSpPr>
            <p:cNvPr id="133" name="Google Shape;133;p16"/>
            <p:cNvSpPr/>
            <p:nvPr/>
          </p:nvSpPr>
          <p:spPr>
            <a:xfrm>
              <a:off x="1838325" y="1189775"/>
              <a:ext cx="2064000" cy="669000"/>
            </a:xfrm>
            <a:prstGeom prst="chevron">
              <a:avLst>
                <a:gd fmla="val 50000" name="adj"/>
              </a:avLst>
            </a:prstGeom>
            <a:solidFill>
              <a:srgbClr val="B4D327">
                <a:alpha val="92549"/>
              </a:srgbClr>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Roboto"/>
                  <a:ea typeface="Roboto"/>
                  <a:cs typeface="Roboto"/>
                  <a:sym typeface="Roboto"/>
                </a:rPr>
                <a:t>Phase- 2</a:t>
              </a:r>
              <a:endParaRPr b="1" i="0" sz="19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Roboto"/>
                  <a:ea typeface="Roboto"/>
                  <a:cs typeface="Roboto"/>
                  <a:sym typeface="Roboto"/>
                </a:rPr>
                <a:t>Scanning</a:t>
              </a:r>
              <a:endParaRPr b="1" i="0" sz="1900" u="none" cap="none" strike="noStrike">
                <a:solidFill>
                  <a:schemeClr val="lt1"/>
                </a:solidFill>
                <a:latin typeface="Roboto"/>
                <a:ea typeface="Roboto"/>
                <a:cs typeface="Roboto"/>
                <a:sym typeface="Roboto"/>
              </a:endParaRPr>
            </a:p>
          </p:txBody>
        </p:sp>
        <p:sp>
          <p:nvSpPr>
            <p:cNvPr id="134" name="Google Shape;134;p16"/>
            <p:cNvSpPr txBox="1"/>
            <p:nvPr/>
          </p:nvSpPr>
          <p:spPr>
            <a:xfrm>
              <a:off x="1892241" y="1858771"/>
              <a:ext cx="19461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Scanning target for vulnerabilities.</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 are 2 types of scanning-</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Active Scanning</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Nmap</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Passive Scanning</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GHDB</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Char char="○"/>
              </a:pPr>
              <a:r>
                <a:rPr b="0" i="0" lang="en-US" sz="1400" u="none" cap="none" strike="noStrike">
                  <a:solidFill>
                    <a:srgbClr val="000000"/>
                  </a:solidFill>
                  <a:latin typeface="Roboto"/>
                  <a:ea typeface="Roboto"/>
                  <a:cs typeface="Roboto"/>
                  <a:sym typeface="Roboto"/>
                </a:rPr>
                <a:t>Shodan</a:t>
              </a:r>
              <a:endParaRPr b="0" i="0" sz="1400" u="none" cap="none" strike="noStrike">
                <a:solidFill>
                  <a:srgbClr val="000000"/>
                </a:solidFill>
                <a:latin typeface="Roboto"/>
                <a:ea typeface="Roboto"/>
                <a:cs typeface="Roboto"/>
                <a:sym typeface="Roboto"/>
              </a:endParaRPr>
            </a:p>
          </p:txBody>
        </p:sp>
      </p:grpSp>
      <p:grpSp>
        <p:nvGrpSpPr>
          <p:cNvPr id="135" name="Google Shape;135;p16"/>
          <p:cNvGrpSpPr/>
          <p:nvPr/>
        </p:nvGrpSpPr>
        <p:grpSpPr>
          <a:xfrm>
            <a:off x="4688873" y="1586327"/>
            <a:ext cx="2751941" cy="4025894"/>
            <a:chOff x="3516743" y="1189775"/>
            <a:chExt cx="2064007" cy="3019496"/>
          </a:xfrm>
        </p:grpSpPr>
        <p:sp>
          <p:nvSpPr>
            <p:cNvPr id="136" name="Google Shape;136;p16"/>
            <p:cNvSpPr/>
            <p:nvPr/>
          </p:nvSpPr>
          <p:spPr>
            <a:xfrm>
              <a:off x="3516750" y="1189775"/>
              <a:ext cx="2064000" cy="669000"/>
            </a:xfrm>
            <a:prstGeom prst="chevron">
              <a:avLst>
                <a:gd fmla="val 50000" name="adj"/>
              </a:avLst>
            </a:prstGeom>
            <a:solidFill>
              <a:srgbClr val="B4D327">
                <a:alpha val="85490"/>
              </a:srgbClr>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Roboto"/>
                  <a:ea typeface="Roboto"/>
                  <a:cs typeface="Roboto"/>
                  <a:sym typeface="Roboto"/>
                </a:rPr>
                <a:t>Phase- 3</a:t>
              </a:r>
              <a:endParaRPr b="1" i="0" sz="19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Roboto"/>
                  <a:ea typeface="Roboto"/>
                  <a:cs typeface="Roboto"/>
                  <a:sym typeface="Roboto"/>
                </a:rPr>
                <a:t>Gain Access</a:t>
              </a:r>
              <a:endParaRPr b="1" i="0" sz="1900" u="none" cap="none" strike="noStrike">
                <a:solidFill>
                  <a:srgbClr val="FFFFFF"/>
                </a:solidFill>
                <a:latin typeface="Roboto"/>
                <a:ea typeface="Roboto"/>
                <a:cs typeface="Roboto"/>
                <a:sym typeface="Roboto"/>
              </a:endParaRPr>
            </a:p>
          </p:txBody>
        </p:sp>
        <p:sp>
          <p:nvSpPr>
            <p:cNvPr id="137" name="Google Shape;137;p16"/>
            <p:cNvSpPr txBox="1"/>
            <p:nvPr/>
          </p:nvSpPr>
          <p:spPr>
            <a:xfrm>
              <a:off x="3516743" y="1858771"/>
              <a:ext cx="18186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Vulnerability exploitation and attempt to hack into the target system.</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138" name="Google Shape;138;p16"/>
          <p:cNvGrpSpPr/>
          <p:nvPr/>
        </p:nvGrpSpPr>
        <p:grpSpPr>
          <a:xfrm>
            <a:off x="9139649" y="1586325"/>
            <a:ext cx="3052495" cy="4025887"/>
            <a:chOff x="6874017" y="1189773"/>
            <a:chExt cx="2181600" cy="3019491"/>
          </a:xfrm>
        </p:grpSpPr>
        <p:sp>
          <p:nvSpPr>
            <p:cNvPr id="139" name="Google Shape;139;p16"/>
            <p:cNvSpPr/>
            <p:nvPr/>
          </p:nvSpPr>
          <p:spPr>
            <a:xfrm>
              <a:off x="6874017" y="1189773"/>
              <a:ext cx="2181600" cy="669000"/>
            </a:xfrm>
            <a:prstGeom prst="chevron">
              <a:avLst>
                <a:gd fmla="val 50000" name="adj"/>
              </a:avLst>
            </a:prstGeom>
            <a:solidFill>
              <a:srgbClr val="B4D327">
                <a:alpha val="60392"/>
              </a:srgbClr>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Roboto"/>
                  <a:ea typeface="Roboto"/>
                  <a:cs typeface="Roboto"/>
                  <a:sym typeface="Roboto"/>
                </a:rPr>
                <a:t>Phase- 5</a:t>
              </a:r>
              <a:endParaRPr b="1" i="0" sz="19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Roboto"/>
                  <a:ea typeface="Roboto"/>
                  <a:cs typeface="Roboto"/>
                  <a:sym typeface="Roboto"/>
                </a:rPr>
                <a:t>Clear Tracks</a:t>
              </a:r>
              <a:endParaRPr b="1" i="0" sz="1900" u="none" cap="none" strike="noStrike">
                <a:solidFill>
                  <a:srgbClr val="FFFFFF"/>
                </a:solidFill>
                <a:latin typeface="Roboto"/>
                <a:ea typeface="Roboto"/>
                <a:cs typeface="Roboto"/>
                <a:sym typeface="Roboto"/>
              </a:endParaRPr>
            </a:p>
          </p:txBody>
        </p:sp>
        <p:sp>
          <p:nvSpPr>
            <p:cNvPr id="140" name="Google Shape;140;p16"/>
            <p:cNvSpPr txBox="1"/>
            <p:nvPr/>
          </p:nvSpPr>
          <p:spPr>
            <a:xfrm>
              <a:off x="6900706" y="1858764"/>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Deletion of logs of activities that took place during hacking.</a:t>
              </a:r>
              <a:endParaRPr b="0" i="0" sz="1400" u="none" cap="none" strike="noStrike">
                <a:solidFill>
                  <a:srgbClr val="000000"/>
                </a:solidFill>
                <a:latin typeface="Roboto"/>
                <a:ea typeface="Roboto"/>
                <a:cs typeface="Roboto"/>
                <a:sym typeface="Roboto"/>
              </a:endParaRPr>
            </a:p>
          </p:txBody>
        </p:sp>
      </p:grpSp>
      <p:grpSp>
        <p:nvGrpSpPr>
          <p:cNvPr id="141" name="Google Shape;141;p16"/>
          <p:cNvGrpSpPr/>
          <p:nvPr/>
        </p:nvGrpSpPr>
        <p:grpSpPr>
          <a:xfrm>
            <a:off x="6926950" y="1586327"/>
            <a:ext cx="2751941" cy="4025894"/>
            <a:chOff x="5195343" y="1189775"/>
            <a:chExt cx="2064007" cy="3019496"/>
          </a:xfrm>
        </p:grpSpPr>
        <p:sp>
          <p:nvSpPr>
            <p:cNvPr id="142" name="Google Shape;142;p16"/>
            <p:cNvSpPr/>
            <p:nvPr/>
          </p:nvSpPr>
          <p:spPr>
            <a:xfrm>
              <a:off x="5195350" y="1189775"/>
              <a:ext cx="2064000" cy="669000"/>
            </a:xfrm>
            <a:prstGeom prst="chevron">
              <a:avLst>
                <a:gd fmla="val 50000" name="adj"/>
              </a:avLst>
            </a:prstGeom>
            <a:solidFill>
              <a:srgbClr val="B4D327">
                <a:alpha val="71372"/>
              </a:srgbClr>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Roboto"/>
                  <a:ea typeface="Roboto"/>
                  <a:cs typeface="Roboto"/>
                  <a:sym typeface="Roboto"/>
                </a:rPr>
                <a:t>Phase- 4</a:t>
              </a:r>
              <a:endParaRPr b="1" i="0" sz="19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Roboto"/>
                  <a:ea typeface="Roboto"/>
                  <a:cs typeface="Roboto"/>
                  <a:sym typeface="Roboto"/>
                </a:rPr>
                <a:t>Maintain Access</a:t>
              </a:r>
              <a:endParaRPr b="1" i="0" sz="1700" u="none" cap="none" strike="noStrike">
                <a:solidFill>
                  <a:srgbClr val="FFFFFF"/>
                </a:solidFill>
                <a:latin typeface="Roboto"/>
                <a:ea typeface="Roboto"/>
                <a:cs typeface="Roboto"/>
                <a:sym typeface="Roboto"/>
              </a:endParaRPr>
            </a:p>
          </p:txBody>
        </p:sp>
        <p:sp>
          <p:nvSpPr>
            <p:cNvPr id="143" name="Google Shape;143;p16"/>
            <p:cNvSpPr txBox="1"/>
            <p:nvPr/>
          </p:nvSpPr>
          <p:spPr>
            <a:xfrm>
              <a:off x="5195343" y="1858771"/>
              <a:ext cx="18687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Backdoor installation by hackers to access system again in future</a:t>
              </a:r>
              <a:r>
                <a:rPr b="0" i="0" lang="en-US" sz="1500" u="none" cap="none" strike="noStrike">
                  <a:solidFill>
                    <a:srgbClr val="000000"/>
                  </a:solidFill>
                  <a:latin typeface="Roboto"/>
                  <a:ea typeface="Roboto"/>
                  <a:cs typeface="Roboto"/>
                  <a:sym typeface="Roboto"/>
                </a:rPr>
                <a:t>. </a:t>
              </a:r>
              <a:endParaRPr b="0" i="0" sz="1500" u="none" cap="none" strike="noStrike">
                <a:solidFill>
                  <a:srgbClr val="000000"/>
                </a:solidFill>
                <a:latin typeface="Roboto"/>
                <a:ea typeface="Roboto"/>
                <a:cs typeface="Roboto"/>
                <a:sym typeface="Roboto"/>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ph idx="1" type="body"/>
          </p:nvPr>
        </p:nvSpPr>
        <p:spPr>
          <a:xfrm>
            <a:off x="442200" y="1026825"/>
            <a:ext cx="11553900" cy="515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SzPts val="1800"/>
              <a:buNone/>
            </a:pPr>
            <a:r>
              <a:t/>
            </a:r>
            <a:endParaRPr sz="2400">
              <a:solidFill>
                <a:srgbClr val="741B47"/>
              </a:solidFill>
            </a:endParaRPr>
          </a:p>
          <a:p>
            <a:pPr indent="0" lvl="0" marL="0" marR="0" rtl="0" algn="l">
              <a:lnSpc>
                <a:spcPct val="90000"/>
              </a:lnSpc>
              <a:spcBef>
                <a:spcPts val="1000"/>
              </a:spcBef>
              <a:spcAft>
                <a:spcPts val="0"/>
              </a:spcAft>
              <a:buSzPts val="1800"/>
              <a:buNone/>
            </a:pPr>
            <a:r>
              <a:t/>
            </a:r>
            <a:endParaRPr sz="2400">
              <a:solidFill>
                <a:srgbClr val="741B47"/>
              </a:solidFill>
            </a:endParaRPr>
          </a:p>
          <a:p>
            <a:pPr indent="0" lvl="0" marL="0" marR="0" rtl="0" algn="l">
              <a:lnSpc>
                <a:spcPct val="90000"/>
              </a:lnSpc>
              <a:spcBef>
                <a:spcPts val="1000"/>
              </a:spcBef>
              <a:spcAft>
                <a:spcPts val="1000"/>
              </a:spcAft>
              <a:buSzPts val="1800"/>
              <a:buNone/>
            </a:pPr>
            <a:r>
              <a:rPr lang="en-US" sz="2400">
                <a:solidFill>
                  <a:srgbClr val="741B47"/>
                </a:solidFill>
              </a:rPr>
              <a:t>	</a:t>
            </a:r>
            <a:endParaRPr sz="2400">
              <a:solidFill>
                <a:srgbClr val="741B47"/>
              </a:solidFill>
            </a:endParaRPr>
          </a:p>
        </p:txBody>
      </p:sp>
      <p:sp>
        <p:nvSpPr>
          <p:cNvPr id="614" name="Google Shape;614;p70"/>
          <p:cNvSpPr txBox="1"/>
          <p:nvPr>
            <p:ph type="title"/>
          </p:nvPr>
        </p:nvSpPr>
        <p:spPr>
          <a:xfrm>
            <a:off x="319650" y="632525"/>
            <a:ext cx="11552700" cy="604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Libre Franklin Thin"/>
              <a:buNone/>
            </a:pPr>
            <a:r>
              <a:rPr lang="en-US"/>
              <a:t>Wifi Hacking via</a:t>
            </a:r>
            <a:endParaRPr/>
          </a:p>
          <a:p>
            <a:pPr indent="0" lvl="0" marL="0" rtl="0" algn="ctr">
              <a:lnSpc>
                <a:spcPct val="90000"/>
              </a:lnSpc>
              <a:spcBef>
                <a:spcPts val="0"/>
              </a:spcBef>
              <a:spcAft>
                <a:spcPts val="0"/>
              </a:spcAft>
              <a:buClr>
                <a:schemeClr val="dk2"/>
              </a:buClr>
              <a:buSzPts val="4000"/>
              <a:buFont typeface="Libre Franklin Thin"/>
              <a:buNone/>
            </a:pPr>
            <a:r>
              <a:rPr lang="en-US"/>
              <a:t>Evil Prone Access Point</a:t>
            </a:r>
            <a:endParaRPr/>
          </a:p>
        </p:txBody>
      </p:sp>
      <p:sp>
        <p:nvSpPr>
          <p:cNvPr id="615" name="Google Shape;615;p70"/>
          <p:cNvSpPr txBox="1"/>
          <p:nvPr/>
        </p:nvSpPr>
        <p:spPr>
          <a:xfrm>
            <a:off x="6951950" y="3163275"/>
            <a:ext cx="1275000" cy="1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orbel"/>
              <a:ea typeface="Corbel"/>
              <a:cs typeface="Corbel"/>
              <a:sym typeface="Corbel"/>
            </a:endParaRPr>
          </a:p>
        </p:txBody>
      </p:sp>
      <p:sp>
        <p:nvSpPr>
          <p:cNvPr id="616" name="Google Shape;616;p70"/>
          <p:cNvSpPr txBox="1"/>
          <p:nvPr/>
        </p:nvSpPr>
        <p:spPr>
          <a:xfrm>
            <a:off x="569450" y="1395225"/>
            <a:ext cx="6626400" cy="4785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Wi-Fi deauthentication attack is a type of attack where the</a:t>
            </a:r>
            <a:r>
              <a:rPr b="1" i="0" lang="en-US" sz="2000" u="none" cap="none" strike="noStrike">
                <a:solidFill>
                  <a:srgbClr val="000000"/>
                </a:solidFill>
                <a:latin typeface="Corbel"/>
                <a:ea typeface="Corbel"/>
                <a:cs typeface="Corbel"/>
                <a:sym typeface="Corbel"/>
              </a:rPr>
              <a:t> attacker sniffs away 4-way handshake</a:t>
            </a:r>
            <a:r>
              <a:rPr b="0" i="0" lang="en-US" sz="2000" u="none" cap="none" strike="noStrike">
                <a:solidFill>
                  <a:srgbClr val="000000"/>
                </a:solidFill>
                <a:latin typeface="Corbel"/>
                <a:ea typeface="Corbel"/>
                <a:cs typeface="Corbel"/>
                <a:sym typeface="Corbel"/>
              </a:rPr>
              <a:t> by disconnecting clients from WAP</a:t>
            </a:r>
            <a:endParaRPr b="0" i="0" sz="2000" u="none" cap="none" strike="noStrike">
              <a:solidFill>
                <a:srgbClr val="000000"/>
              </a:solidFill>
              <a:latin typeface="Corbel"/>
              <a:ea typeface="Corbel"/>
              <a:cs typeface="Corbel"/>
              <a:sym typeface="Corbe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rbel"/>
              <a:ea typeface="Corbel"/>
              <a:cs typeface="Corbel"/>
              <a:sym typeface="Corbel"/>
            </a:endParaRPr>
          </a:p>
          <a:p>
            <a:pPr indent="-355600" lvl="0" marL="457200" marR="0" rtl="0" algn="l">
              <a:lnSpc>
                <a:spcPct val="100000"/>
              </a:lnSpc>
              <a:spcBef>
                <a:spcPts val="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Frames sent from one station aimed to </a:t>
            </a:r>
            <a:r>
              <a:rPr b="1" i="0" lang="en-US" sz="2000" u="none" cap="none" strike="noStrike">
                <a:solidFill>
                  <a:srgbClr val="000000"/>
                </a:solidFill>
                <a:latin typeface="Corbel"/>
                <a:ea typeface="Corbel"/>
                <a:cs typeface="Corbel"/>
                <a:sym typeface="Corbel"/>
              </a:rPr>
              <a:t>terminate connection</a:t>
            </a:r>
            <a:r>
              <a:rPr b="0" i="0" lang="en-US" sz="2000" u="none" cap="none" strike="noStrike">
                <a:solidFill>
                  <a:srgbClr val="000000"/>
                </a:solidFill>
                <a:latin typeface="Corbel"/>
                <a:ea typeface="Corbel"/>
                <a:cs typeface="Corbel"/>
                <a:sym typeface="Corbel"/>
              </a:rPr>
              <a:t> from target station by spoofing MAC address of all clients.</a:t>
            </a:r>
            <a:endParaRPr b="0" i="0" sz="2000" u="none" cap="none" strike="noStrike">
              <a:solidFill>
                <a:srgbClr val="000000"/>
              </a:solidFill>
              <a:latin typeface="Corbel"/>
              <a:ea typeface="Corbel"/>
              <a:cs typeface="Corbel"/>
              <a:sym typeface="Corbe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rbel"/>
              <a:ea typeface="Corbel"/>
              <a:cs typeface="Corbel"/>
              <a:sym typeface="Corbel"/>
            </a:endParaRPr>
          </a:p>
          <a:p>
            <a:pPr indent="-355600" lvl="0" marL="457200" marR="0" rtl="0" algn="l">
              <a:lnSpc>
                <a:spcPct val="100000"/>
              </a:lnSpc>
              <a:spcBef>
                <a:spcPts val="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Evil prone access point recreates already existing WAP and forces clients to  connect to evil-twin access point to capture network protocol.</a:t>
            </a:r>
            <a:endParaRPr b="0" i="0" sz="2000" u="none" cap="none" strike="noStrike">
              <a:solidFill>
                <a:srgbClr val="000000"/>
              </a:solidFill>
              <a:latin typeface="Corbel"/>
              <a:ea typeface="Corbel"/>
              <a:cs typeface="Corbel"/>
              <a:sym typeface="Corbe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rbel"/>
              <a:ea typeface="Corbel"/>
              <a:cs typeface="Corbel"/>
              <a:sym typeface="Corbel"/>
            </a:endParaRPr>
          </a:p>
          <a:p>
            <a:pPr indent="-355600" lvl="0" marL="457200" marR="0" rtl="0" algn="l">
              <a:lnSpc>
                <a:spcPct val="100000"/>
              </a:lnSpc>
              <a:spcBef>
                <a:spcPts val="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Then it sends de-authentication frames to clients to break connection re-directs them towards the  malicious WAP.</a:t>
            </a:r>
            <a:endParaRPr b="0" i="0" sz="2300" u="none" cap="none" strike="noStrike">
              <a:solidFill>
                <a:srgbClr val="000000"/>
              </a:solidFill>
              <a:latin typeface="Corbel"/>
              <a:ea typeface="Corbel"/>
              <a:cs typeface="Corbel"/>
              <a:sym typeface="Corbe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617" name="Google Shape;617;p70"/>
          <p:cNvPicPr preferRelativeResize="0"/>
          <p:nvPr/>
        </p:nvPicPr>
        <p:blipFill rotWithShape="1">
          <a:blip r:embed="rId3">
            <a:alphaModFix/>
          </a:blip>
          <a:srcRect b="0" l="0" r="0" t="0"/>
          <a:stretch/>
        </p:blipFill>
        <p:spPr>
          <a:xfrm>
            <a:off x="7266999" y="1756725"/>
            <a:ext cx="4704625" cy="3535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1"/>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Automating Wifi Hacking via</a:t>
            </a:r>
            <a:endParaRPr/>
          </a:p>
          <a:p>
            <a:pPr indent="0" lvl="0" marL="0" rtl="0" algn="ctr">
              <a:lnSpc>
                <a:spcPct val="90000"/>
              </a:lnSpc>
              <a:spcBef>
                <a:spcPts val="0"/>
              </a:spcBef>
              <a:spcAft>
                <a:spcPts val="0"/>
              </a:spcAft>
              <a:buSzPts val="1800"/>
              <a:buNone/>
            </a:pPr>
            <a:r>
              <a:rPr lang="en-US"/>
              <a:t>Fluxion</a:t>
            </a:r>
            <a:endParaRPr/>
          </a:p>
        </p:txBody>
      </p:sp>
      <p:sp>
        <p:nvSpPr>
          <p:cNvPr id="624" name="Google Shape;624;p71"/>
          <p:cNvSpPr txBox="1"/>
          <p:nvPr>
            <p:ph idx="1" type="body"/>
          </p:nvPr>
        </p:nvSpPr>
        <p:spPr>
          <a:xfrm>
            <a:off x="317500" y="1812424"/>
            <a:ext cx="11553900" cy="421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900">
                <a:solidFill>
                  <a:srgbClr val="000000"/>
                </a:solidFill>
              </a:rPr>
              <a:t>Fluxion</a:t>
            </a:r>
            <a:r>
              <a:rPr b="0" lang="en-US" sz="2900">
                <a:solidFill>
                  <a:srgbClr val="000000"/>
                </a:solidFill>
              </a:rPr>
              <a:t> is a new program that provides an automated way to trick users into giving up their log-in and password information.</a:t>
            </a:r>
            <a:endParaRPr b="0" sz="2900">
              <a:solidFill>
                <a:srgbClr val="000000"/>
              </a:solidFill>
            </a:endParaRPr>
          </a:p>
          <a:p>
            <a:pPr indent="0" lvl="0" marL="0" rtl="0" algn="l">
              <a:lnSpc>
                <a:spcPct val="90000"/>
              </a:lnSpc>
              <a:spcBef>
                <a:spcPts val="1000"/>
              </a:spcBef>
              <a:spcAft>
                <a:spcPts val="0"/>
              </a:spcAft>
              <a:buSzPts val="1800"/>
              <a:buNone/>
            </a:pPr>
            <a:r>
              <a:t/>
            </a:r>
            <a:endParaRPr b="0" sz="2900">
              <a:solidFill>
                <a:srgbClr val="000000"/>
              </a:solidFill>
            </a:endParaRPr>
          </a:p>
          <a:p>
            <a:pPr indent="0" lvl="0" marL="0" rtl="0" algn="l">
              <a:lnSpc>
                <a:spcPct val="90000"/>
              </a:lnSpc>
              <a:spcBef>
                <a:spcPts val="1000"/>
              </a:spcBef>
              <a:spcAft>
                <a:spcPts val="0"/>
              </a:spcAft>
              <a:buSzPts val="1800"/>
              <a:buNone/>
            </a:pPr>
            <a:r>
              <a:rPr b="0" lang="en-US" sz="2900">
                <a:solidFill>
                  <a:srgbClr val="000000"/>
                </a:solidFill>
              </a:rPr>
              <a:t>It </a:t>
            </a:r>
            <a:r>
              <a:rPr lang="en-US" sz="2900">
                <a:solidFill>
                  <a:srgbClr val="000000"/>
                </a:solidFill>
              </a:rPr>
              <a:t>sniffs the 4-way handshake </a:t>
            </a:r>
            <a:r>
              <a:rPr b="0" lang="en-US" sz="2900">
                <a:solidFill>
                  <a:srgbClr val="000000"/>
                </a:solidFill>
              </a:rPr>
              <a:t> to affect the functionality of a login page as it attempts to gain receipt of user information</a:t>
            </a:r>
            <a:endParaRPr b="0" sz="2900">
              <a:solidFill>
                <a:srgbClr val="000000"/>
              </a:solidFill>
            </a:endParaRPr>
          </a:p>
          <a:p>
            <a:pPr indent="0" lvl="0" marL="0" rtl="0" algn="l">
              <a:lnSpc>
                <a:spcPct val="90000"/>
              </a:lnSpc>
              <a:spcBef>
                <a:spcPts val="1000"/>
              </a:spcBef>
              <a:spcAft>
                <a:spcPts val="0"/>
              </a:spcAft>
              <a:buSzPts val="1800"/>
              <a:buNone/>
            </a:pPr>
            <a:r>
              <a:t/>
            </a:r>
            <a:endParaRPr b="0" sz="2900">
              <a:solidFill>
                <a:srgbClr val="000000"/>
              </a:solidFill>
            </a:endParaRPr>
          </a:p>
          <a:p>
            <a:pPr indent="0" lvl="0" marL="0" rtl="0" algn="l">
              <a:lnSpc>
                <a:spcPct val="90000"/>
              </a:lnSpc>
              <a:spcBef>
                <a:spcPts val="1000"/>
              </a:spcBef>
              <a:spcAft>
                <a:spcPts val="0"/>
              </a:spcAft>
              <a:buSzPts val="1800"/>
              <a:buNone/>
            </a:pPr>
            <a:r>
              <a:rPr b="0" lang="en-US" sz="2900">
                <a:solidFill>
                  <a:srgbClr val="000000"/>
                </a:solidFill>
              </a:rPr>
              <a:t> It often requests that the user allow time for their router or firmware to reload or be updated while  the real objective is to </a:t>
            </a:r>
            <a:r>
              <a:rPr lang="en-US" sz="2900">
                <a:solidFill>
                  <a:srgbClr val="000000"/>
                </a:solidFill>
              </a:rPr>
              <a:t>steal sensitive information.</a:t>
            </a:r>
            <a:endParaRPr sz="2900">
              <a:solidFill>
                <a:srgbClr val="000000"/>
              </a:solidFill>
            </a:endParaRPr>
          </a:p>
          <a:p>
            <a:pPr indent="0" lvl="0" marL="0" rtl="0" algn="l">
              <a:lnSpc>
                <a:spcPct val="90000"/>
              </a:lnSpc>
              <a:spcBef>
                <a:spcPts val="1000"/>
              </a:spcBef>
              <a:spcAft>
                <a:spcPts val="0"/>
              </a:spcAft>
              <a:buSzPts val="1800"/>
              <a:buNone/>
            </a:pPr>
            <a:r>
              <a:t/>
            </a:r>
            <a:endParaRPr b="0" sz="2900">
              <a:solidFill>
                <a:srgbClr val="000000"/>
              </a:solidFill>
            </a:endParaRPr>
          </a:p>
          <a:p>
            <a:pPr indent="0" lvl="0" marL="0" rtl="0" algn="l">
              <a:lnSpc>
                <a:spcPct val="90000"/>
              </a:lnSpc>
              <a:spcBef>
                <a:spcPts val="1000"/>
              </a:spcBef>
              <a:spcAft>
                <a:spcPts val="0"/>
              </a:spcAft>
              <a:buSzPts val="1800"/>
              <a:buNone/>
            </a:pPr>
            <a:r>
              <a:t/>
            </a:r>
            <a:endParaRPr b="0" sz="29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2"/>
          <p:cNvSpPr txBox="1"/>
          <p:nvPr>
            <p:ph type="title"/>
          </p:nvPr>
        </p:nvSpPr>
        <p:spPr>
          <a:xfrm>
            <a:off x="318100" y="275700"/>
            <a:ext cx="11552700" cy="63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Fluxion- Behind the Scenes</a:t>
            </a:r>
            <a:endParaRPr/>
          </a:p>
        </p:txBody>
      </p:sp>
      <p:pic>
        <p:nvPicPr>
          <p:cNvPr id="631" name="Google Shape;631;p72" title="wireless_pen_testing_via_Fluxion.mp4">
            <a:hlinkClick r:id="rId3"/>
          </p:cNvPr>
          <p:cNvPicPr preferRelativeResize="0"/>
          <p:nvPr/>
        </p:nvPicPr>
        <p:blipFill>
          <a:blip r:embed="rId4">
            <a:alphaModFix/>
          </a:blip>
          <a:stretch>
            <a:fillRect/>
          </a:stretch>
        </p:blipFill>
        <p:spPr>
          <a:xfrm>
            <a:off x="1676400" y="1067700"/>
            <a:ext cx="9073824" cy="51040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3"/>
          <p:cNvSpPr txBox="1"/>
          <p:nvPr>
            <p:ph type="title"/>
          </p:nvPr>
        </p:nvSpPr>
        <p:spPr>
          <a:xfrm>
            <a:off x="317500" y="374075"/>
            <a:ext cx="11552700" cy="604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Libre Franklin Thin"/>
              <a:buNone/>
            </a:pPr>
            <a:r>
              <a:rPr lang="en-US"/>
              <a:t>Password Cracking using Crunch</a:t>
            </a:r>
            <a:endParaRPr/>
          </a:p>
        </p:txBody>
      </p:sp>
      <p:sp>
        <p:nvSpPr>
          <p:cNvPr id="637" name="Google Shape;637;p73"/>
          <p:cNvSpPr txBox="1"/>
          <p:nvPr/>
        </p:nvSpPr>
        <p:spPr>
          <a:xfrm>
            <a:off x="552200" y="1656600"/>
            <a:ext cx="11240100" cy="4720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5000"/>
              </a:lnSpc>
              <a:spcBef>
                <a:spcPts val="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Kali linux comes with pre-installed word-lists that could be used for brute-force attack to capture password.</a:t>
            </a:r>
            <a:endParaRPr b="0" i="0" sz="2000" u="none" cap="none" strike="noStrike">
              <a:solidFill>
                <a:srgbClr val="000000"/>
              </a:solidFill>
              <a:latin typeface="Corbel"/>
              <a:ea typeface="Corbel"/>
              <a:cs typeface="Corbel"/>
              <a:sym typeface="Corbel"/>
            </a:endParaRPr>
          </a:p>
          <a:p>
            <a:pPr indent="-355600" lvl="0" marL="457200" marR="0" rtl="0" algn="l">
              <a:lnSpc>
                <a:spcPct val="105000"/>
              </a:lnSpc>
              <a:spcBef>
                <a:spcPts val="100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But, in cases where attacker knows victim, the attacker might want to create her own set of password list, which would fasten the brute-force process.</a:t>
            </a:r>
            <a:endParaRPr b="0" i="0" sz="2000" u="none" cap="none" strike="noStrike">
              <a:solidFill>
                <a:srgbClr val="000000"/>
              </a:solidFill>
              <a:latin typeface="Corbel"/>
              <a:ea typeface="Corbel"/>
              <a:cs typeface="Corbel"/>
              <a:sym typeface="Corbel"/>
            </a:endParaRPr>
          </a:p>
          <a:p>
            <a:pPr indent="-355600" lvl="0" marL="457200" marR="0" rtl="0" algn="l">
              <a:lnSpc>
                <a:spcPct val="105000"/>
              </a:lnSpc>
              <a:spcBef>
                <a:spcPts val="100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Crunch creates word-list based on criteria/reg-ex that attacker specifies.</a:t>
            </a:r>
            <a:endParaRPr b="0" i="0" sz="2000" u="none" cap="none" strike="noStrike">
              <a:solidFill>
                <a:srgbClr val="000000"/>
              </a:solidFill>
              <a:latin typeface="Corbel"/>
              <a:ea typeface="Corbel"/>
              <a:cs typeface="Corbel"/>
              <a:sym typeface="Corbel"/>
            </a:endParaRPr>
          </a:p>
          <a:p>
            <a:pPr indent="-355600" lvl="0" marL="457200" marR="0" rtl="0" algn="l">
              <a:lnSpc>
                <a:spcPct val="105000"/>
              </a:lnSpc>
              <a:spcBef>
                <a:spcPts val="1000"/>
              </a:spcBef>
              <a:spcAft>
                <a:spcPts val="0"/>
              </a:spcAft>
              <a:buClr>
                <a:srgbClr val="000000"/>
              </a:buClr>
              <a:buSzPts val="2000"/>
              <a:buFont typeface="Corbel"/>
              <a:buChar char="●"/>
            </a:pPr>
            <a:r>
              <a:rPr b="0" i="0" lang="en-US" sz="2000" u="none" cap="none" strike="noStrike">
                <a:solidFill>
                  <a:srgbClr val="000000"/>
                </a:solidFill>
                <a:latin typeface="Corbel"/>
                <a:ea typeface="Corbel"/>
                <a:cs typeface="Corbel"/>
                <a:sym typeface="Corbel"/>
              </a:rPr>
              <a:t>Output from crunch can be send to screen, file or other program.</a:t>
            </a:r>
            <a:endParaRPr b="0" i="0" sz="2000" u="none" cap="none" strike="noStrike">
              <a:solidFill>
                <a:srgbClr val="000000"/>
              </a:solidFill>
              <a:latin typeface="Corbel"/>
              <a:ea typeface="Corbel"/>
              <a:cs typeface="Corbel"/>
              <a:sym typeface="Corbel"/>
            </a:endParaRPr>
          </a:p>
          <a:p>
            <a:pPr indent="-355600" lvl="0" marL="457200" marR="0" rtl="0" algn="l">
              <a:lnSpc>
                <a:spcPct val="105000"/>
              </a:lnSpc>
              <a:spcBef>
                <a:spcPts val="1000"/>
              </a:spcBef>
              <a:spcAft>
                <a:spcPts val="0"/>
              </a:spcAft>
              <a:buClr>
                <a:srgbClr val="000000"/>
              </a:buClr>
              <a:buSzPts val="2000"/>
              <a:buFont typeface="Corbel"/>
              <a:buChar char="●"/>
            </a:pPr>
            <a:r>
              <a:rPr b="1" i="0" lang="en-US" sz="2000" u="none" cap="none" strike="noStrike">
                <a:solidFill>
                  <a:srgbClr val="000000"/>
                </a:solidFill>
                <a:latin typeface="Corbel"/>
                <a:ea typeface="Corbel"/>
                <a:cs typeface="Corbel"/>
                <a:sym typeface="Corbel"/>
              </a:rPr>
              <a:t>Crunch example</a:t>
            </a:r>
            <a:r>
              <a:rPr b="0" i="0" lang="en-US" sz="2000" u="none" cap="none" strike="noStrike">
                <a:solidFill>
                  <a:srgbClr val="000000"/>
                </a:solidFill>
                <a:latin typeface="Corbel"/>
                <a:ea typeface="Corbel"/>
                <a:cs typeface="Corbel"/>
                <a:sym typeface="Corbel"/>
              </a:rPr>
              <a:t>-</a:t>
            </a:r>
            <a:endParaRPr b="0" i="0" sz="2000" u="none" cap="none" strike="noStrike">
              <a:solidFill>
                <a:srgbClr val="000000"/>
              </a:solidFill>
              <a:latin typeface="Corbel"/>
              <a:ea typeface="Corbel"/>
              <a:cs typeface="Corbel"/>
              <a:sym typeface="Corbel"/>
            </a:endParaRPr>
          </a:p>
          <a:p>
            <a:pPr indent="457200" lvl="0" marL="457200" marR="0" rtl="0" algn="l">
              <a:lnSpc>
                <a:spcPct val="105000"/>
              </a:lnSpc>
              <a:spcBef>
                <a:spcPts val="1000"/>
              </a:spcBef>
              <a:spcAft>
                <a:spcPts val="0"/>
              </a:spcAft>
              <a:buClr>
                <a:srgbClr val="000000"/>
              </a:buClr>
              <a:buSzPts val="2000"/>
              <a:buFont typeface="Arial"/>
              <a:buNone/>
            </a:pPr>
            <a:r>
              <a:rPr b="1" i="0" lang="en-US" sz="2000" u="none" cap="none" strike="noStrike">
                <a:solidFill>
                  <a:srgbClr val="000000"/>
                </a:solidFill>
                <a:latin typeface="Corbel"/>
                <a:ea typeface="Corbel"/>
                <a:cs typeface="Corbel"/>
                <a:sym typeface="Corbel"/>
              </a:rPr>
              <a:t>Crunch command</a:t>
            </a:r>
            <a:r>
              <a:rPr b="0" i="0" lang="en-US" sz="2000" u="none" cap="none" strike="noStrike">
                <a:solidFill>
                  <a:srgbClr val="000000"/>
                </a:solidFill>
                <a:latin typeface="Corbel"/>
                <a:ea typeface="Corbel"/>
                <a:cs typeface="Corbel"/>
                <a:sym typeface="Corbel"/>
              </a:rPr>
              <a:t> - crunch 4 7 @%word</a:t>
            </a:r>
            <a:endParaRPr b="0" i="0" sz="2000" u="none" cap="none" strike="noStrike">
              <a:solidFill>
                <a:srgbClr val="000000"/>
              </a:solidFill>
              <a:latin typeface="Corbel"/>
              <a:ea typeface="Corbel"/>
              <a:cs typeface="Corbel"/>
              <a:sym typeface="Corbel"/>
            </a:endParaRPr>
          </a:p>
          <a:p>
            <a:pPr indent="457200" lvl="0" marL="457200" marR="0" rtl="0" algn="l">
              <a:lnSpc>
                <a:spcPct val="105000"/>
              </a:lnSpc>
              <a:spcBef>
                <a:spcPts val="1000"/>
              </a:spcBef>
              <a:spcAft>
                <a:spcPts val="0"/>
              </a:spcAft>
              <a:buClr>
                <a:srgbClr val="000000"/>
              </a:buClr>
              <a:buSzPts val="2000"/>
              <a:buFont typeface="Arial"/>
              <a:buNone/>
            </a:pPr>
            <a:r>
              <a:rPr b="1" i="0" lang="en-US" sz="2000" u="none" cap="none" strike="noStrike">
                <a:solidFill>
                  <a:srgbClr val="000000"/>
                </a:solidFill>
                <a:latin typeface="Corbel"/>
                <a:ea typeface="Corbel"/>
                <a:cs typeface="Corbel"/>
                <a:sym typeface="Corbel"/>
              </a:rPr>
              <a:t>Sample password</a:t>
            </a:r>
            <a:r>
              <a:rPr b="0" i="0" lang="en-US" sz="2000" u="none" cap="none" strike="noStrike">
                <a:solidFill>
                  <a:srgbClr val="000000"/>
                </a:solidFill>
                <a:latin typeface="Corbel"/>
                <a:ea typeface="Corbel"/>
                <a:cs typeface="Corbel"/>
                <a:sym typeface="Corbel"/>
              </a:rPr>
              <a:t>– e#word</a:t>
            </a:r>
            <a:endParaRPr b="0" i="0" sz="2000" u="none" cap="none" strike="noStrike">
              <a:solidFill>
                <a:srgbClr val="000000"/>
              </a:solidFill>
              <a:latin typeface="Corbel"/>
              <a:ea typeface="Corbel"/>
              <a:cs typeface="Corbel"/>
              <a:sym typeface="Corbel"/>
            </a:endParaRPr>
          </a:p>
          <a:p>
            <a:pPr indent="0" lvl="0" marL="914400" marR="0" rtl="0" algn="l">
              <a:lnSpc>
                <a:spcPct val="105000"/>
              </a:lnSpc>
              <a:spcBef>
                <a:spcPts val="1000"/>
              </a:spcBef>
              <a:spcAft>
                <a:spcPts val="0"/>
              </a:spcAft>
              <a:buClr>
                <a:srgbClr val="000000"/>
              </a:buClr>
              <a:buSzPts val="2000"/>
              <a:buFont typeface="Arial"/>
              <a:buNone/>
            </a:pPr>
            <a:r>
              <a:t/>
            </a:r>
            <a:endParaRPr b="0" i="0" sz="2000" u="none" cap="none" strike="noStrike">
              <a:solidFill>
                <a:srgbClr val="000000"/>
              </a:solidFill>
              <a:latin typeface="Corbel"/>
              <a:ea typeface="Corbel"/>
              <a:cs typeface="Corbel"/>
              <a:sym typeface="Corbel"/>
            </a:endParaRPr>
          </a:p>
          <a:p>
            <a:pPr indent="0" lvl="0" marL="0" marR="0" rtl="0" algn="l">
              <a:lnSpc>
                <a:spcPct val="105000"/>
              </a:lnSpc>
              <a:spcBef>
                <a:spcPts val="1000"/>
              </a:spcBef>
              <a:spcAft>
                <a:spcPts val="100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638" name="Google Shape;638;p73"/>
          <p:cNvSpPr txBox="1"/>
          <p:nvPr/>
        </p:nvSpPr>
        <p:spPr>
          <a:xfrm>
            <a:off x="6951950" y="3163275"/>
            <a:ext cx="1275000" cy="1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orbel"/>
              <a:ea typeface="Corbel"/>
              <a:cs typeface="Corbel"/>
              <a:sym typeface="Corbe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4"/>
          <p:cNvSpPr txBox="1"/>
          <p:nvPr>
            <p:ph type="ctrTitle"/>
          </p:nvPr>
        </p:nvSpPr>
        <p:spPr>
          <a:xfrm>
            <a:off x="0" y="18364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800"/>
              <a:buFont typeface="Libre Franklin Thin"/>
              <a:buNone/>
            </a:pPr>
            <a:r>
              <a:rPr lang="en-US" sz="4800"/>
              <a:t>Quiz</a:t>
            </a:r>
            <a:endParaRPr sz="4800"/>
          </a:p>
          <a:p>
            <a:pPr indent="0" lvl="0" marL="0" rtl="0" algn="ctr">
              <a:lnSpc>
                <a:spcPct val="90000"/>
              </a:lnSpc>
              <a:spcBef>
                <a:spcPts val="0"/>
              </a:spcBef>
              <a:spcAft>
                <a:spcPts val="0"/>
              </a:spcAft>
              <a:buClr>
                <a:schemeClr val="dk2"/>
              </a:buClr>
              <a:buSzPts val="4800"/>
              <a:buFont typeface="Libre Franklin Thin"/>
              <a:buNone/>
            </a:pPr>
            <a:r>
              <a:rPr b="1" lang="en-US" sz="2000">
                <a:solidFill>
                  <a:srgbClr val="000000"/>
                </a:solidFill>
                <a:highlight>
                  <a:srgbClr val="FFFFFF"/>
                </a:highlight>
                <a:latin typeface="Corbel"/>
                <a:ea typeface="Corbel"/>
                <a:cs typeface="Corbel"/>
                <a:sym typeface="Corbel"/>
              </a:rPr>
              <a:t>https://tinyurl.com/quiz-ghc-ethical-hacking</a:t>
            </a:r>
            <a:endParaRPr sz="2000">
              <a:latin typeface="Corbel"/>
              <a:ea typeface="Corbel"/>
              <a:cs typeface="Corbel"/>
              <a:sym typeface="Corbel"/>
            </a:endParaRPr>
          </a:p>
        </p:txBody>
      </p:sp>
      <p:sp>
        <p:nvSpPr>
          <p:cNvPr id="644" name="Google Shape;644;p74"/>
          <p:cNvSpPr txBox="1"/>
          <p:nvPr/>
        </p:nvSpPr>
        <p:spPr>
          <a:xfrm>
            <a:off x="0" y="4001380"/>
            <a:ext cx="121857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ctrTitle"/>
          </p:nvPr>
        </p:nvSpPr>
        <p:spPr>
          <a:xfrm>
            <a:off x="0" y="2065033"/>
            <a:ext cx="12192000" cy="1609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800"/>
              <a:buFont typeface="Libre Franklin Thin"/>
              <a:buNone/>
            </a:pPr>
            <a:r>
              <a:rPr lang="en-US" sz="4800"/>
              <a:t>Part - II </a:t>
            </a:r>
            <a:endParaRPr sz="4800"/>
          </a:p>
          <a:p>
            <a:pPr indent="0" lvl="0" marL="0" rtl="0" algn="ctr">
              <a:lnSpc>
                <a:spcPct val="90000"/>
              </a:lnSpc>
              <a:spcBef>
                <a:spcPts val="0"/>
              </a:spcBef>
              <a:spcAft>
                <a:spcPts val="0"/>
              </a:spcAft>
              <a:buClr>
                <a:schemeClr val="dk2"/>
              </a:buClr>
              <a:buSzPts val="4800"/>
              <a:buFont typeface="Libre Franklin Thin"/>
              <a:buNone/>
            </a:pPr>
            <a:r>
              <a:rPr lang="en-US" sz="4800"/>
              <a:t>Web Penetration Testing</a:t>
            </a:r>
            <a:endParaRPr sz="4800"/>
          </a:p>
        </p:txBody>
      </p:sp>
      <p:sp>
        <p:nvSpPr>
          <p:cNvPr id="149" name="Google Shape;149;p17"/>
          <p:cNvSpPr txBox="1"/>
          <p:nvPr/>
        </p:nvSpPr>
        <p:spPr>
          <a:xfrm>
            <a:off x="0" y="4001380"/>
            <a:ext cx="121857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9650" y="259050"/>
            <a:ext cx="11552700" cy="548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Case Study - Equifax</a:t>
            </a:r>
            <a:endParaRPr/>
          </a:p>
        </p:txBody>
      </p:sp>
      <p:pic>
        <p:nvPicPr>
          <p:cNvPr id="156" name="Google Shape;156;p18"/>
          <p:cNvPicPr preferRelativeResize="0"/>
          <p:nvPr/>
        </p:nvPicPr>
        <p:blipFill rotWithShape="1">
          <a:blip r:embed="rId3">
            <a:alphaModFix/>
          </a:blip>
          <a:srcRect b="0" l="0" r="0" t="0"/>
          <a:stretch/>
        </p:blipFill>
        <p:spPr>
          <a:xfrm>
            <a:off x="954125" y="883349"/>
            <a:ext cx="4800600" cy="5402649"/>
          </a:xfrm>
          <a:prstGeom prst="rect">
            <a:avLst/>
          </a:prstGeom>
          <a:noFill/>
          <a:ln>
            <a:noFill/>
          </a:ln>
        </p:spPr>
      </p:pic>
      <p:sp>
        <p:nvSpPr>
          <p:cNvPr id="157" name="Google Shape;157;p18"/>
          <p:cNvSpPr txBox="1"/>
          <p:nvPr/>
        </p:nvSpPr>
        <p:spPr>
          <a:xfrm>
            <a:off x="6968650" y="1683350"/>
            <a:ext cx="4566300" cy="286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rbel"/>
                <a:ea typeface="Corbel"/>
                <a:cs typeface="Corbel"/>
                <a:sym typeface="Corbel"/>
              </a:rPr>
              <a:t>EQUIFAX Encountered with a massive data breach for a bug that was about to be patched.</a:t>
            </a:r>
            <a:endParaRPr b="0" i="0" sz="1400" u="none" cap="none" strike="noStrike">
              <a:solidFill>
                <a:srgbClr val="00000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orbel"/>
                <a:ea typeface="Corbel"/>
                <a:cs typeface="Corbel"/>
                <a:sym typeface="Corbel"/>
              </a:rPr>
              <a:t>Around 143 Million customer details were leaked.</a:t>
            </a:r>
            <a:endParaRPr b="0" i="0" sz="14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8052" y="365125"/>
            <a:ext cx="115527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800"/>
              <a:buNone/>
            </a:pPr>
            <a:r>
              <a:rPr lang="en-US"/>
              <a:t>OWASP</a:t>
            </a:r>
            <a:endParaRPr/>
          </a:p>
          <a:p>
            <a:pPr indent="0" lvl="0" marL="0" rtl="0" algn="ctr">
              <a:lnSpc>
                <a:spcPct val="90000"/>
              </a:lnSpc>
              <a:spcBef>
                <a:spcPts val="0"/>
              </a:spcBef>
              <a:spcAft>
                <a:spcPts val="0"/>
              </a:spcAft>
              <a:buSzPts val="1800"/>
              <a:buNone/>
            </a:pPr>
            <a:r>
              <a:rPr lang="en-US"/>
              <a:t>(Open Web Application Security Project)</a:t>
            </a:r>
            <a:endParaRPr/>
          </a:p>
        </p:txBody>
      </p:sp>
      <p:sp>
        <p:nvSpPr>
          <p:cNvPr id="164" name="Google Shape;164;p19"/>
          <p:cNvSpPr txBox="1"/>
          <p:nvPr>
            <p:ph idx="1" type="body"/>
          </p:nvPr>
        </p:nvSpPr>
        <p:spPr>
          <a:xfrm>
            <a:off x="317500" y="1812424"/>
            <a:ext cx="11553900" cy="4219500"/>
          </a:xfrm>
          <a:prstGeom prst="rect">
            <a:avLst/>
          </a:prstGeom>
          <a:noFill/>
          <a:ln>
            <a:noFill/>
          </a:ln>
        </p:spPr>
        <p:txBody>
          <a:bodyPr anchorCtr="0" anchor="t" bIns="45700" lIns="91425" spcFirstLastPara="1" rIns="91425" wrap="square" tIns="45700">
            <a:noAutofit/>
          </a:bodyPr>
          <a:lstStyle/>
          <a:p>
            <a:pPr indent="-400050" lvl="0" marL="457200" rtl="0" algn="l">
              <a:lnSpc>
                <a:spcPct val="100000"/>
              </a:lnSpc>
              <a:spcBef>
                <a:spcPts val="0"/>
              </a:spcBef>
              <a:spcAft>
                <a:spcPts val="0"/>
              </a:spcAft>
              <a:buClr>
                <a:srgbClr val="000000"/>
              </a:buClr>
              <a:buSzPts val="2700"/>
              <a:buChar char="●"/>
            </a:pPr>
            <a:r>
              <a:rPr b="0" lang="en-US" sz="2700">
                <a:solidFill>
                  <a:srgbClr val="000000"/>
                </a:solidFill>
              </a:rPr>
              <a:t>An organization that provides unbiased and practical, cost-effective information about computer and Internet applications.</a:t>
            </a:r>
            <a:endParaRPr b="0" sz="2700">
              <a:solidFill>
                <a:srgbClr val="000000"/>
              </a:solidFill>
            </a:endParaRPr>
          </a:p>
          <a:p>
            <a:pPr indent="0" lvl="0" marL="0" rtl="0" algn="l">
              <a:lnSpc>
                <a:spcPct val="100000"/>
              </a:lnSpc>
              <a:spcBef>
                <a:spcPts val="0"/>
              </a:spcBef>
              <a:spcAft>
                <a:spcPts val="0"/>
              </a:spcAft>
              <a:buSzPts val="1800"/>
              <a:buNone/>
            </a:pPr>
            <a:r>
              <a:t/>
            </a:r>
            <a:endParaRPr b="0" sz="2700">
              <a:solidFill>
                <a:srgbClr val="000000"/>
              </a:solidFill>
            </a:endParaRPr>
          </a:p>
          <a:p>
            <a:pPr indent="-400050" lvl="0" marL="457200" rtl="0" algn="l">
              <a:lnSpc>
                <a:spcPct val="100000"/>
              </a:lnSpc>
              <a:spcBef>
                <a:spcPts val="0"/>
              </a:spcBef>
              <a:spcAft>
                <a:spcPts val="0"/>
              </a:spcAft>
              <a:buClr>
                <a:srgbClr val="000000"/>
              </a:buClr>
              <a:buSzPts val="2700"/>
              <a:buChar char="●"/>
            </a:pPr>
            <a:r>
              <a:rPr b="0" lang="en-US" sz="2700">
                <a:solidFill>
                  <a:srgbClr val="000000"/>
                </a:solidFill>
              </a:rPr>
              <a:t>The goal of OWASP TOP 10 is to educate developers, organizations and designers about the consequences of the </a:t>
            </a:r>
            <a:r>
              <a:rPr lang="en-US" sz="2700">
                <a:solidFill>
                  <a:srgbClr val="000000"/>
                </a:solidFill>
              </a:rPr>
              <a:t>most common and most important web application security weakness</a:t>
            </a:r>
            <a:endParaRPr sz="2700">
              <a:solidFill>
                <a:srgbClr val="000000"/>
              </a:solidFill>
            </a:endParaRPr>
          </a:p>
          <a:p>
            <a:pPr indent="0" lvl="0" marL="0" rtl="0" algn="l">
              <a:lnSpc>
                <a:spcPct val="100000"/>
              </a:lnSpc>
              <a:spcBef>
                <a:spcPts val="0"/>
              </a:spcBef>
              <a:spcAft>
                <a:spcPts val="0"/>
              </a:spcAft>
              <a:buSzPts val="1800"/>
              <a:buNone/>
            </a:pPr>
            <a:r>
              <a:t/>
            </a:r>
            <a:endParaRPr b="0" sz="2700">
              <a:solidFill>
                <a:srgbClr val="000000"/>
              </a:solidFill>
            </a:endParaRPr>
          </a:p>
          <a:p>
            <a:pPr indent="-400050" lvl="0" marL="457200" rtl="0" algn="l">
              <a:lnSpc>
                <a:spcPct val="100000"/>
              </a:lnSpc>
              <a:spcBef>
                <a:spcPts val="1000"/>
              </a:spcBef>
              <a:spcAft>
                <a:spcPts val="0"/>
              </a:spcAft>
              <a:buClr>
                <a:srgbClr val="000000"/>
              </a:buClr>
              <a:buSzPts val="2700"/>
              <a:buChar char="●"/>
            </a:pPr>
            <a:r>
              <a:rPr b="0" lang="en-US" sz="2700">
                <a:solidFill>
                  <a:srgbClr val="000000"/>
                </a:solidFill>
              </a:rPr>
              <a:t>Every year they release reports on </a:t>
            </a:r>
            <a:r>
              <a:rPr lang="en-US" sz="2700">
                <a:solidFill>
                  <a:srgbClr val="000000"/>
                </a:solidFill>
              </a:rPr>
              <a:t>top 10 most critical web application security risks.</a:t>
            </a:r>
            <a:endParaRPr sz="2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itaBorg">
  <a:themeElements>
    <a:clrScheme name="AnitaBorg Brilliant">
      <a:dk1>
        <a:srgbClr val="85B1D3"/>
      </a:dk1>
      <a:lt1>
        <a:srgbClr val="FFFFFF"/>
      </a:lt1>
      <a:dk2>
        <a:srgbClr val="0E4A76"/>
      </a:dk2>
      <a:lt2>
        <a:srgbClr val="C8E5D1"/>
      </a:lt2>
      <a:accent1>
        <a:srgbClr val="46ABE5"/>
      </a:accent1>
      <a:accent2>
        <a:srgbClr val="870E5D"/>
      </a:accent2>
      <a:accent3>
        <a:srgbClr val="E9292A"/>
      </a:accent3>
      <a:accent4>
        <a:srgbClr val="76797B"/>
      </a:accent4>
      <a:accent5>
        <a:srgbClr val="B4D327"/>
      </a:accent5>
      <a:accent6>
        <a:srgbClr val="F48522"/>
      </a:accent6>
      <a:hlink>
        <a:srgbClr val="48B69A"/>
      </a:hlink>
      <a:folHlink>
        <a:srgbClr val="7679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