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9" r:id="rId4"/>
    <p:sldId id="272" r:id="rId5"/>
    <p:sldId id="258" r:id="rId6"/>
    <p:sldId id="269" r:id="rId7"/>
    <p:sldId id="260" r:id="rId8"/>
    <p:sldId id="261" r:id="rId9"/>
    <p:sldId id="264" r:id="rId10"/>
    <p:sldId id="263" r:id="rId11"/>
    <p:sldId id="262" r:id="rId12"/>
    <p:sldId id="265" r:id="rId13"/>
    <p:sldId id="266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954EC-9F9A-4AE5-BEA6-0441A9210849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520E7-CE32-4CB0-9A55-B201658C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code and getting things</a:t>
            </a:r>
            <a:r>
              <a:rPr lang="en-US" baseline="0" dirty="0" smtClean="0"/>
              <a:t> functional is good, but if it explodes as soon as you deploy because of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attacker, than all the effort is going to be wasted and the </a:t>
            </a:r>
            <a:r>
              <a:rPr lang="en-US" baseline="0" dirty="0" err="1" smtClean="0"/>
              <a:t>userbase</a:t>
            </a:r>
            <a:r>
              <a:rPr lang="en-US" baseline="0" dirty="0" smtClean="0"/>
              <a:t> will be lost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20E7-CE32-4CB0-9A55-B201658CA0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8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the language or framework</a:t>
            </a:r>
            <a:r>
              <a:rPr lang="en-US" baseline="0" dirty="0" smtClean="0"/>
              <a:t> being used,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20E7-CE32-4CB0-9A55-B201658CA0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s.gd/EY9sna" TargetMode="External"/><Relationship Id="rId2" Type="http://schemas.openxmlformats.org/officeDocument/2006/relationships/hyperlink" Target="https://github.com/alexschneider/sample-threat-mode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Top_10_2013-Top_1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Application_Threat_Modeling" TargetMode="External"/><Relationship Id="rId2" Type="http://schemas.openxmlformats.org/officeDocument/2006/relationships/hyperlink" Target="https://www.owasp.org/index.php/Threat_model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curity.howellsonline.ca/threat-model/" TargetMode="External"/><Relationship Id="rId4" Type="http://schemas.openxmlformats.org/officeDocument/2006/relationships/hyperlink" Target="http://www.microsoft.com/en-us/sdl/default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wasp.org/index.php/Category:Threat_Modeling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30813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you need it</a:t>
            </a:r>
          </a:p>
          <a:p>
            <a:r>
              <a:rPr lang="en-US" dirty="0" smtClean="0"/>
              <a:t>How to write it</a:t>
            </a:r>
          </a:p>
          <a:p>
            <a:r>
              <a:rPr lang="en-US" dirty="0" smtClean="0"/>
              <a:t>How to use </a:t>
            </a:r>
            <a:r>
              <a:rPr lang="en-US" dirty="0" smtClean="0"/>
              <a:t>it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github.com/alexschneider/sample-threat-model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is.gd/EY9sna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695" y="4353339"/>
            <a:ext cx="2100608" cy="210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2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possible attackers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will be attacking the application and why? What level of security will the application need and what are the consequences of attacks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Online games have hackers who want to gain an unfair advantage – Low </a:t>
            </a:r>
            <a:endParaRPr lang="en-US" dirty="0"/>
          </a:p>
          <a:p>
            <a:pPr lvl="1"/>
            <a:r>
              <a:rPr lang="en-US" dirty="0"/>
              <a:t>E-commerce sites have credit card data which criminals can </a:t>
            </a:r>
            <a:r>
              <a:rPr lang="en-US" dirty="0" smtClean="0"/>
              <a:t>use </a:t>
            </a:r>
            <a:r>
              <a:rPr lang="en-US" dirty="0"/>
              <a:t>or </a:t>
            </a:r>
            <a:r>
              <a:rPr lang="en-US" dirty="0" smtClean="0"/>
              <a:t>sell – Medium </a:t>
            </a:r>
          </a:p>
          <a:p>
            <a:pPr lvl="1"/>
            <a:r>
              <a:rPr lang="en-US" dirty="0" smtClean="0"/>
              <a:t>Encrypted messaging services have federal governments who want to read the contents of the messages sent – High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Threats And possible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Every asset should have one or more of these</a:t>
            </a:r>
          </a:p>
          <a:p>
            <a:r>
              <a:rPr lang="en-US" dirty="0" smtClean="0"/>
              <a:t>Start out with a statement: An attacker can &lt;x&gt;</a:t>
            </a:r>
          </a:p>
          <a:p>
            <a:pPr lvl="1"/>
            <a:r>
              <a:rPr lang="en-US" dirty="0" smtClean="0"/>
              <a:t>E.G. An attacker can read PII</a:t>
            </a:r>
          </a:p>
          <a:p>
            <a:r>
              <a:rPr lang="en-US" dirty="0" smtClean="0"/>
              <a:t>How? Explain what the attacker will do (there may be multiple ways).</a:t>
            </a:r>
          </a:p>
          <a:p>
            <a:pPr lvl="1"/>
            <a:r>
              <a:rPr lang="en-US" b="1" dirty="0" smtClean="0"/>
              <a:t>Hint</a:t>
            </a:r>
            <a:r>
              <a:rPr lang="en-US" dirty="0" smtClean="0"/>
              <a:t>: most of these are going to come from the OWASP Top 10 list: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www.owasp.org/index.php/Top_10_2013-Top_10</a:t>
            </a:r>
            <a:r>
              <a:rPr lang="en-US" dirty="0" smtClean="0"/>
              <a:t> - try to anticipate vulnerabilities from as many of the top 10 as possible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Because data is invalidated improperly on user input, an attacker can inject SQL commands to dump the database (A1-Injection)</a:t>
            </a:r>
          </a:p>
          <a:p>
            <a:pPr lvl="2"/>
            <a:r>
              <a:rPr lang="en-US" dirty="0" smtClean="0"/>
              <a:t>The application doesn’t properly authenticate users, so an attacker can log in as another user and access their data (A2-Broken Authentication and Session Management)</a:t>
            </a:r>
          </a:p>
          <a:p>
            <a:r>
              <a:rPr lang="en-US" dirty="0" smtClean="0"/>
              <a:t>One thing to keep in mind is how the users are broken up in roles and which assets can be CRUD by which roles (created, read, updated, or deleted)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Every vulnerability must have a countermeasure – usually implemented in code, but not always (it can be a procedure or an operating system change)</a:t>
            </a:r>
          </a:p>
          <a:p>
            <a:r>
              <a:rPr lang="en-US" dirty="0" smtClean="0"/>
              <a:t>Some of these can be pretty vague and that’s OK (though the more specific it is, the easier down the road)</a:t>
            </a:r>
          </a:p>
          <a:p>
            <a:r>
              <a:rPr lang="en-US" dirty="0" smtClean="0"/>
              <a:t>Countermeasures for the two attacks we had:</a:t>
            </a:r>
          </a:p>
          <a:p>
            <a:pPr lvl="1"/>
            <a:r>
              <a:rPr lang="en-US" dirty="0"/>
              <a:t>Because data is invalidated improperly on user input, an attacker can inject SQL commands to dump the database (A1-Injection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 an ORM and/or ensure all queries relying on user input are parameterized or prepared statements</a:t>
            </a:r>
            <a:endParaRPr lang="en-US" dirty="0"/>
          </a:p>
          <a:p>
            <a:pPr lvl="1"/>
            <a:r>
              <a:rPr lang="en-US" dirty="0"/>
              <a:t>The application doesn’t properly authenticate users, so an attacker can log in as another user and access their data (A2-Broken Authentication and Session Management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Ensure authentication controls exist and restrict access to other user’s data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6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Finally, coding!</a:t>
            </a:r>
          </a:p>
          <a:p>
            <a:r>
              <a:rPr lang="en-US" dirty="0" smtClean="0"/>
              <a:t>Many frameworks or libraries will have optional or mandatory countermeasures – make sure they are used properly</a:t>
            </a:r>
          </a:p>
          <a:p>
            <a:pPr lvl="1"/>
            <a:r>
              <a:rPr lang="en-US" dirty="0" smtClean="0"/>
              <a:t>However, make sure these frameworks and languages don’t introduce additional vulnerabilities</a:t>
            </a:r>
          </a:p>
          <a:p>
            <a:r>
              <a:rPr lang="en-US" dirty="0" smtClean="0"/>
              <a:t>There may already be solutions available that can be plugged into the application</a:t>
            </a:r>
          </a:p>
          <a:p>
            <a:pPr lvl="1"/>
            <a:r>
              <a:rPr lang="en-US" dirty="0" smtClean="0"/>
              <a:t>Middleware for a framework to make things more secure, proxies to reject requests hetaeristically,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countermeasures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coding the application</a:t>
            </a:r>
          </a:p>
          <a:p>
            <a:pPr lvl="1"/>
            <a:r>
              <a:rPr lang="en-US" dirty="0" smtClean="0"/>
              <a:t>Refer back to threat model to make sure assets are protected</a:t>
            </a:r>
          </a:p>
          <a:p>
            <a:pPr lvl="1"/>
            <a:r>
              <a:rPr lang="en-US" dirty="0" smtClean="0"/>
              <a:t>Update the threat model to reflect new attacks vectors, changes in assets or roles, or updating existing countermeasures you put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OWASP (Open Web Application Security Project)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www.owasp.org/index.php/Threat_modeling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www.owasp.org/index.php/Application_Threat_Modeling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Microsoft SDL (Security Development Lifecycle)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www.microsoft.com/en-us/sdl/default.aspx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Security Synergy</a:t>
            </a:r>
          </a:p>
          <a:p>
            <a:pPr lvl="1"/>
            <a:r>
              <a:rPr lang="en-US" dirty="0">
                <a:hlinkClick r:id="rId5"/>
              </a:rPr>
              <a:t>http://security.howellsonline.ca/threat-model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 free to contact me on Slack or in the lab with any questions</a:t>
            </a:r>
          </a:p>
          <a:p>
            <a:r>
              <a:rPr lang="en-US" dirty="0" err="1" smtClean="0"/>
              <a:t>Powerpoint</a:t>
            </a:r>
            <a:r>
              <a:rPr lang="en-US" dirty="0" smtClean="0"/>
              <a:t> will be on slack and I will write up the threat model outlined today and share it with everyone (feel free to copy the layout and structure)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 (“Pay to post”)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99160" y="1914207"/>
            <a:ext cx="1905000" cy="13166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8680" y="3392777"/>
            <a:ext cx="4055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 card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 user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 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Authentication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Anonymous and non-anonymous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43600" y="1914207"/>
            <a:ext cx="3413760" cy="131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4"/>
            <a:endCxn id="6" idx="1"/>
          </p:cNvCxnSpPr>
          <p:nvPr/>
        </p:nvCxnSpPr>
        <p:spPr>
          <a:xfrm>
            <a:off x="2804160" y="2572544"/>
            <a:ext cx="3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0280" y="3611880"/>
            <a:ext cx="5573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have pages that have public user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pay to comment on other user’s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can pay a little more for anonymous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Spam mail is sent to the user’s address for additional revenue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Administrative portal to manage </a:t>
            </a:r>
            <a:r>
              <a:rPr lang="en-US" smtClean="0"/>
              <a:t>user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0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/>
              <a:t>threat?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Potential or actual event that impacts the security or integrity of the system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DoS</a:t>
            </a:r>
            <a:r>
              <a:rPr lang="en-US" dirty="0" smtClean="0"/>
              <a:t>,  physical damage, and disclosure, modification, or destruction of data</a:t>
            </a:r>
          </a:p>
          <a:p>
            <a:r>
              <a:rPr lang="en-US" dirty="0" smtClean="0"/>
              <a:t>Generally categorized in one or more of the following categories (known as STRIDE)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poofing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ampering</a:t>
            </a:r>
          </a:p>
          <a:p>
            <a:pPr lvl="1"/>
            <a:r>
              <a:rPr lang="en-US" dirty="0" smtClean="0"/>
              <a:t>Non-</a:t>
            </a:r>
            <a:r>
              <a:rPr lang="en-US" b="1" dirty="0" smtClean="0"/>
              <a:t>R</a:t>
            </a:r>
            <a:r>
              <a:rPr lang="en-US" dirty="0" smtClean="0"/>
              <a:t>epudiation</a:t>
            </a:r>
          </a:p>
          <a:p>
            <a:pPr lvl="1"/>
            <a:r>
              <a:rPr lang="en-US" b="1" dirty="0" smtClean="0"/>
              <a:t>I</a:t>
            </a:r>
            <a:r>
              <a:rPr lang="en-US" dirty="0" smtClean="0"/>
              <a:t>nformation Disclosure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enial of Service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levation of Privileges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vulnerability?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tangiable</a:t>
            </a:r>
            <a:r>
              <a:rPr lang="en-US" dirty="0" smtClean="0"/>
              <a:t> issue with an application that an attacker can use to cause harm</a:t>
            </a:r>
          </a:p>
          <a:p>
            <a:pPr lvl="1"/>
            <a:r>
              <a:rPr lang="en-US" dirty="0" smtClean="0"/>
              <a:t>Can be a design or implementation issue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SQL Injection, Cross site scripting, Cross site request forgery</a:t>
            </a:r>
          </a:p>
          <a:p>
            <a:r>
              <a:rPr lang="en-US" dirty="0" smtClean="0"/>
              <a:t>Vulnerabilities can cause lasting damage to a company’s reputation, user base, or infrastructure</a:t>
            </a:r>
          </a:p>
          <a:p>
            <a:r>
              <a:rPr lang="en-US" dirty="0" smtClean="0"/>
              <a:t>These need to be avoided at all costs!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1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threat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www.owasp.org/index.php/Category:Threat_Modeling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Identify potential vulnerabilities</a:t>
            </a:r>
          </a:p>
          <a:p>
            <a:r>
              <a:rPr lang="en-US" dirty="0" smtClean="0"/>
              <a:t>Define countermeasures to protect against threats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05" y="2097088"/>
            <a:ext cx="5315269" cy="3694112"/>
          </a:xfrm>
        </p:spPr>
      </p:pic>
    </p:spTree>
    <p:extLst>
      <p:ext uri="{BB962C8B-B14F-4D97-AF65-F5344CB8AC3E}">
        <p14:creationId xmlns:p14="http://schemas.microsoft.com/office/powerpoint/2010/main" val="1116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a threat model?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all the code written with a secure mindset</a:t>
            </a:r>
          </a:p>
          <a:p>
            <a:pPr lvl="1"/>
            <a:r>
              <a:rPr lang="en-US" dirty="0" smtClean="0"/>
              <a:t>Can this code allow an attacker to attack my application? If yes, how do I stop him/her?</a:t>
            </a:r>
          </a:p>
          <a:p>
            <a:r>
              <a:rPr lang="en-US" dirty="0" smtClean="0"/>
              <a:t>This is a good thing to talk about at the presentations in December – threat modeling and security issues came across during the development of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threat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assets and </a:t>
            </a:r>
            <a:r>
              <a:rPr lang="en-US" dirty="0"/>
              <a:t>roles</a:t>
            </a:r>
          </a:p>
          <a:p>
            <a:r>
              <a:rPr lang="en-US" dirty="0"/>
              <a:t>Identify existing </a:t>
            </a:r>
            <a:r>
              <a:rPr lang="en-US" dirty="0" smtClean="0"/>
              <a:t>countermeasures</a:t>
            </a:r>
          </a:p>
          <a:p>
            <a:r>
              <a:rPr lang="en-US" dirty="0" smtClean="0"/>
              <a:t>Identify possible attackers</a:t>
            </a:r>
          </a:p>
          <a:p>
            <a:r>
              <a:rPr lang="en-US" dirty="0" smtClean="0"/>
              <a:t>Identify threats and possible vulnerabilities</a:t>
            </a:r>
          </a:p>
          <a:p>
            <a:r>
              <a:rPr lang="en-US" dirty="0" smtClean="0"/>
              <a:t>Identify countermeasures that are needed</a:t>
            </a:r>
          </a:p>
          <a:p>
            <a:r>
              <a:rPr lang="en-US" dirty="0" smtClean="0"/>
              <a:t>Implement countermeasures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assets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Generally data that must be secret, public with an assurance of validity, or vital to the integrity of the system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PII – Personally Identifiable Information</a:t>
            </a:r>
          </a:p>
          <a:p>
            <a:pPr lvl="1"/>
            <a:r>
              <a:rPr lang="en-US" dirty="0" smtClean="0"/>
              <a:t>Authentication tokens</a:t>
            </a:r>
          </a:p>
          <a:p>
            <a:pPr lvl="1"/>
            <a:r>
              <a:rPr lang="en-US" dirty="0" smtClean="0"/>
              <a:t>User data</a:t>
            </a:r>
          </a:p>
          <a:p>
            <a:r>
              <a:rPr lang="en-US" dirty="0" smtClean="0"/>
              <a:t>Which user groups should have access to which assets (always, sometimes, never)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Anonymous user: Sometimes has access to user data (if it’s public), never has access to anything else</a:t>
            </a:r>
          </a:p>
          <a:p>
            <a:pPr lvl="1"/>
            <a:r>
              <a:rPr lang="en-US" dirty="0" smtClean="0"/>
              <a:t>Normal user: Sometimes has access to user data and PII (if it’s public or their own), never has access to anything else</a:t>
            </a:r>
          </a:p>
          <a:p>
            <a:pPr lvl="1"/>
            <a:r>
              <a:rPr lang="en-US" dirty="0" smtClean="0"/>
              <a:t>Admin user: Always has access to everything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existing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Language/Framework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JavaScript – Buffer overflows are rare because the language doesn’t provide direct memory access</a:t>
            </a:r>
          </a:p>
          <a:p>
            <a:pPr lvl="2"/>
            <a:r>
              <a:rPr lang="en-US" dirty="0" smtClean="0"/>
              <a:t>Django – CSRF protection bundled into all forms by default</a:t>
            </a:r>
          </a:p>
          <a:p>
            <a:r>
              <a:rPr lang="en-US" dirty="0" smtClean="0"/>
              <a:t>Implemented in codebase already</a:t>
            </a:r>
          </a:p>
          <a:p>
            <a:pPr lvl="1"/>
            <a:r>
              <a:rPr lang="en-US" dirty="0" smtClean="0"/>
              <a:t>Taking over a project or doing a threat model after </a:t>
            </a:r>
            <a:r>
              <a:rPr lang="en-US" dirty="0" err="1" smtClean="0"/>
              <a:t>codewriting</a:t>
            </a:r>
            <a:r>
              <a:rPr lang="en-US" dirty="0" smtClean="0"/>
              <a:t> has started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1302</TotalTime>
  <Words>1091</Words>
  <Application>Microsoft Office PowerPoint</Application>
  <PresentationFormat>Widescreen</PresentationFormat>
  <Paragraphs>126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Threat Modeling</vt:lpstr>
      <vt:lpstr>Example application (“Pay to post”)</vt:lpstr>
      <vt:lpstr>What is a threat?</vt:lpstr>
      <vt:lpstr>What is a vulnerability?</vt:lpstr>
      <vt:lpstr>What is threat modeling</vt:lpstr>
      <vt:lpstr>Why write a threat model?</vt:lpstr>
      <vt:lpstr>Writing a threat model</vt:lpstr>
      <vt:lpstr>Identifying assets and roles</vt:lpstr>
      <vt:lpstr>Identify existing countermeasures</vt:lpstr>
      <vt:lpstr>Identify possible attackers</vt:lpstr>
      <vt:lpstr>Identifying Threats And possible vulnerabilities</vt:lpstr>
      <vt:lpstr>Identify countermeasures</vt:lpstr>
      <vt:lpstr>Implement countermeasures</vt:lpstr>
      <vt:lpstr>Implementing countermeasures (CONT.)</vt:lpstr>
      <vt:lpstr>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Modeling</dc:title>
  <dc:creator>Alex Schneider</dc:creator>
  <cp:lastModifiedBy>Alex Schneider</cp:lastModifiedBy>
  <cp:revision>34</cp:revision>
  <dcterms:created xsi:type="dcterms:W3CDTF">2015-09-05T05:29:57Z</dcterms:created>
  <dcterms:modified xsi:type="dcterms:W3CDTF">2015-09-08T16:37:45Z</dcterms:modified>
</cp:coreProperties>
</file>