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269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270" r:id="rId36"/>
    <p:sldId id="290" r:id="rId37"/>
    <p:sldId id="347" r:id="rId38"/>
    <p:sldId id="349" r:id="rId39"/>
    <p:sldId id="291" r:id="rId40"/>
    <p:sldId id="289" r:id="rId41"/>
    <p:sldId id="283" r:id="rId42"/>
    <p:sldId id="302" r:id="rId43"/>
    <p:sldId id="310" r:id="rId44"/>
    <p:sldId id="311" r:id="rId45"/>
    <p:sldId id="333" r:id="rId46"/>
    <p:sldId id="303" r:id="rId47"/>
    <p:sldId id="304" r:id="rId48"/>
    <p:sldId id="287" r:id="rId49"/>
    <p:sldId id="286" r:id="rId50"/>
    <p:sldId id="348" r:id="rId51"/>
    <p:sldId id="292" r:id="rId52"/>
    <p:sldId id="334" r:id="rId53"/>
    <p:sldId id="297" r:id="rId54"/>
    <p:sldId id="298" r:id="rId55"/>
    <p:sldId id="299" r:id="rId56"/>
    <p:sldId id="300" r:id="rId57"/>
    <p:sldId id="350" r:id="rId58"/>
    <p:sldId id="335" r:id="rId59"/>
    <p:sldId id="301" r:id="rId60"/>
    <p:sldId id="351" r:id="rId61"/>
    <p:sldId id="352" r:id="rId62"/>
    <p:sldId id="275" r:id="rId63"/>
    <p:sldId id="293" r:id="rId64"/>
    <p:sldId id="309" r:id="rId65"/>
    <p:sldId id="288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/>
    <p:restoredTop sz="93609"/>
  </p:normalViewPr>
  <p:slideViewPr>
    <p:cSldViewPr snapToGrid="0">
      <p:cViewPr>
        <p:scale>
          <a:sx n="67" d="100"/>
          <a:sy n="67" d="100"/>
        </p:scale>
        <p:origin x="220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27FD-543F-874E-8531-4C05EA77F45A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78A8-43C3-5947-8D9B-95804ACC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78A8-43C3-5947-8D9B-95804ACCEB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netlists generated by electric and LTSPICE, an open source alternative to PSPICE and HSPICE we can analyze the power</a:t>
            </a:r>
            <a:r>
              <a:rPr lang="en-US" baseline="0" dirty="0" smtClean="0"/>
              <a:t> consumption of the four different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78A8-43C3-5947-8D9B-95804ACCEB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1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38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9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6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2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80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75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7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29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24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AD4F5-6201-4029-8B76-A3F0DF2CA6E0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0161AA-6C4D-4156-AEB9-370EE6880C6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9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33" Type="http://schemas.openxmlformats.org/officeDocument/2006/relationships/image" Target="../media/image53.png"/><Relationship Id="rId34" Type="http://schemas.openxmlformats.org/officeDocument/2006/relationships/image" Target="../media/image1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vlsi-expert.com/2011/03/static-timing-analysis-sta-basic-tim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6" y="758952"/>
            <a:ext cx="10058400" cy="3566160"/>
          </a:xfrm>
        </p:spPr>
        <p:txBody>
          <a:bodyPr/>
          <a:lstStyle/>
          <a:p>
            <a:r>
              <a:rPr lang="en-CA" dirty="0"/>
              <a:t>(8,4,4) Viterbi Decoder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40" y="4455621"/>
            <a:ext cx="11084766" cy="1143000"/>
          </a:xfrm>
        </p:spPr>
        <p:txBody>
          <a:bodyPr/>
          <a:lstStyle/>
          <a:p>
            <a:r>
              <a:rPr lang="en-CA" dirty="0"/>
              <a:t>Group 2: Harsh Aurora, Adam Cavatassi, Xiaoqing Ma, Dylan Watts</a:t>
            </a:r>
          </a:p>
        </p:txBody>
      </p:sp>
    </p:spTree>
    <p:extLst>
      <p:ext uri="{BB962C8B-B14F-4D97-AF65-F5344CB8AC3E}">
        <p14:creationId xmlns:p14="http://schemas.microsoft.com/office/powerpoint/2010/main" val="10142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9583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Hamming (8,4,4) </a:t>
            </a:r>
          </a:p>
          <a:p>
            <a:r>
              <a:rPr lang="en-CA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164534" y="2373104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34" y="2373104"/>
                <a:ext cx="519953" cy="5199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64534" y="3315145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34" y="3315145"/>
                <a:ext cx="519953" cy="5199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164535" y="4342475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35" y="4342475"/>
                <a:ext cx="519953" cy="5199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164536" y="5369806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36" y="5369806"/>
                <a:ext cx="519953" cy="5199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956129" y="2356390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29" y="2356390"/>
                <a:ext cx="519953" cy="51995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5956129" y="3298431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29" y="3298431"/>
                <a:ext cx="519953" cy="51995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5956130" y="4325761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30" y="4325761"/>
                <a:ext cx="519953" cy="51995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956131" y="5353092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31" y="5353092"/>
                <a:ext cx="519953" cy="5199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8" idx="6"/>
            <a:endCxn id="12" idx="2"/>
          </p:cNvCxnSpPr>
          <p:nvPr/>
        </p:nvCxnSpPr>
        <p:spPr>
          <a:xfrm flipV="1">
            <a:off x="3684487" y="2616367"/>
            <a:ext cx="2271642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3" idx="2"/>
          </p:cNvCxnSpPr>
          <p:nvPr/>
        </p:nvCxnSpPr>
        <p:spPr>
          <a:xfrm>
            <a:off x="3684487" y="2633081"/>
            <a:ext cx="2271642" cy="92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3" idx="2"/>
          </p:cNvCxnSpPr>
          <p:nvPr/>
        </p:nvCxnSpPr>
        <p:spPr>
          <a:xfrm flipV="1">
            <a:off x="3684487" y="3558408"/>
            <a:ext cx="2271642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2" idx="2"/>
          </p:cNvCxnSpPr>
          <p:nvPr/>
        </p:nvCxnSpPr>
        <p:spPr>
          <a:xfrm flipV="1">
            <a:off x="3684487" y="2616367"/>
            <a:ext cx="2271642" cy="958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4" idx="2"/>
          </p:cNvCxnSpPr>
          <p:nvPr/>
        </p:nvCxnSpPr>
        <p:spPr>
          <a:xfrm flipV="1">
            <a:off x="3684488" y="4585738"/>
            <a:ext cx="2271642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5" idx="2"/>
          </p:cNvCxnSpPr>
          <p:nvPr/>
        </p:nvCxnSpPr>
        <p:spPr>
          <a:xfrm flipV="1">
            <a:off x="3684489" y="5613069"/>
            <a:ext cx="2271642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14" idx="2"/>
          </p:cNvCxnSpPr>
          <p:nvPr/>
        </p:nvCxnSpPr>
        <p:spPr>
          <a:xfrm flipV="1">
            <a:off x="3684489" y="4585738"/>
            <a:ext cx="2271641" cy="1044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6"/>
            <a:endCxn id="15" idx="2"/>
          </p:cNvCxnSpPr>
          <p:nvPr/>
        </p:nvCxnSpPr>
        <p:spPr>
          <a:xfrm>
            <a:off x="3684488" y="4602452"/>
            <a:ext cx="2271643" cy="101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8747728" y="2373104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28" y="2373104"/>
                <a:ext cx="519953" cy="5199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8747728" y="3315145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28" y="3315145"/>
                <a:ext cx="519953" cy="51995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8747729" y="4342475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29" y="4342475"/>
                <a:ext cx="519953" cy="5199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8747730" y="5369806"/>
                <a:ext cx="519953" cy="5199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CA" sz="11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30" y="5369806"/>
                <a:ext cx="519953" cy="5199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" idx="6"/>
            <a:endCxn id="24" idx="2"/>
          </p:cNvCxnSpPr>
          <p:nvPr/>
        </p:nvCxnSpPr>
        <p:spPr>
          <a:xfrm>
            <a:off x="6476082" y="2616367"/>
            <a:ext cx="2271646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  <a:endCxn id="25" idx="2"/>
          </p:cNvCxnSpPr>
          <p:nvPr/>
        </p:nvCxnSpPr>
        <p:spPr>
          <a:xfrm>
            <a:off x="6476082" y="2616367"/>
            <a:ext cx="2271646" cy="958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25" idx="2"/>
          </p:cNvCxnSpPr>
          <p:nvPr/>
        </p:nvCxnSpPr>
        <p:spPr>
          <a:xfrm>
            <a:off x="6476082" y="3558408"/>
            <a:ext cx="2271646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6"/>
            <a:endCxn id="24" idx="2"/>
          </p:cNvCxnSpPr>
          <p:nvPr/>
        </p:nvCxnSpPr>
        <p:spPr>
          <a:xfrm flipV="1">
            <a:off x="6476082" y="2633081"/>
            <a:ext cx="2271646" cy="92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6"/>
            <a:endCxn id="26" idx="2"/>
          </p:cNvCxnSpPr>
          <p:nvPr/>
        </p:nvCxnSpPr>
        <p:spPr>
          <a:xfrm>
            <a:off x="6476083" y="4585738"/>
            <a:ext cx="2271646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6"/>
            <a:endCxn id="27" idx="2"/>
          </p:cNvCxnSpPr>
          <p:nvPr/>
        </p:nvCxnSpPr>
        <p:spPr>
          <a:xfrm>
            <a:off x="6476084" y="5613069"/>
            <a:ext cx="2271646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  <a:endCxn id="26" idx="2"/>
          </p:cNvCxnSpPr>
          <p:nvPr/>
        </p:nvCxnSpPr>
        <p:spPr>
          <a:xfrm flipV="1">
            <a:off x="6476084" y="4602452"/>
            <a:ext cx="2271645" cy="101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27" idx="2"/>
          </p:cNvCxnSpPr>
          <p:nvPr/>
        </p:nvCxnSpPr>
        <p:spPr>
          <a:xfrm>
            <a:off x="6476083" y="4585738"/>
            <a:ext cx="2271647" cy="1044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97280" y="3987387"/>
            <a:ext cx="235990" cy="24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10910725" y="3980155"/>
            <a:ext cx="235990" cy="24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8" name="Straight Arrow Connector 37"/>
          <p:cNvCxnSpPr>
            <a:stCxn id="36" idx="6"/>
            <a:endCxn id="8" idx="2"/>
          </p:cNvCxnSpPr>
          <p:nvPr/>
        </p:nvCxnSpPr>
        <p:spPr>
          <a:xfrm flipV="1">
            <a:off x="1333270" y="2633081"/>
            <a:ext cx="1831264" cy="147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6"/>
            <a:endCxn id="9" idx="2"/>
          </p:cNvCxnSpPr>
          <p:nvPr/>
        </p:nvCxnSpPr>
        <p:spPr>
          <a:xfrm flipV="1">
            <a:off x="1333270" y="3575122"/>
            <a:ext cx="1831264" cy="53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6"/>
            <a:endCxn id="10" idx="2"/>
          </p:cNvCxnSpPr>
          <p:nvPr/>
        </p:nvCxnSpPr>
        <p:spPr>
          <a:xfrm>
            <a:off x="1333270" y="4109315"/>
            <a:ext cx="1831265" cy="49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11" idx="2"/>
          </p:cNvCxnSpPr>
          <p:nvPr/>
        </p:nvCxnSpPr>
        <p:spPr>
          <a:xfrm>
            <a:off x="1333270" y="4109315"/>
            <a:ext cx="1831266" cy="152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6"/>
            <a:endCxn id="37" idx="2"/>
          </p:cNvCxnSpPr>
          <p:nvPr/>
        </p:nvCxnSpPr>
        <p:spPr>
          <a:xfrm>
            <a:off x="9267681" y="2633081"/>
            <a:ext cx="1643044" cy="1469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6"/>
            <a:endCxn id="37" idx="2"/>
          </p:cNvCxnSpPr>
          <p:nvPr/>
        </p:nvCxnSpPr>
        <p:spPr>
          <a:xfrm>
            <a:off x="9267681" y="3575122"/>
            <a:ext cx="1643044" cy="526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6"/>
            <a:endCxn id="37" idx="2"/>
          </p:cNvCxnSpPr>
          <p:nvPr/>
        </p:nvCxnSpPr>
        <p:spPr>
          <a:xfrm flipV="1">
            <a:off x="9267682" y="4102083"/>
            <a:ext cx="1643043" cy="50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6"/>
            <a:endCxn id="37" idx="2"/>
          </p:cNvCxnSpPr>
          <p:nvPr/>
        </p:nvCxnSpPr>
        <p:spPr>
          <a:xfrm flipV="1">
            <a:off x="9267683" y="4102083"/>
            <a:ext cx="1643042" cy="152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19167582">
                <a:off x="1919898" y="3088197"/>
                <a:ext cx="6580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67582">
                <a:off x="1919898" y="3088197"/>
                <a:ext cx="65800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20646987">
                <a:off x="2322792" y="3488461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46987">
                <a:off x="2322792" y="3488461"/>
                <a:ext cx="32412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 rot="915579">
                <a:off x="2297062" y="4363354"/>
                <a:ext cx="3685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5579">
                <a:off x="2297062" y="4363354"/>
                <a:ext cx="36856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rot="2357920">
                <a:off x="2064280" y="4850993"/>
                <a:ext cx="372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57920">
                <a:off x="2064280" y="4850993"/>
                <a:ext cx="37273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08970" y="2379651"/>
                <a:ext cx="727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70" y="2379651"/>
                <a:ext cx="72744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508968" y="3507612"/>
                <a:ext cx="730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68" y="3507612"/>
                <a:ext cx="73096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508969" y="4315992"/>
                <a:ext cx="372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69" y="4315992"/>
                <a:ext cx="37273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08969" y="5551328"/>
                <a:ext cx="372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69" y="5551328"/>
                <a:ext cx="37273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05510" y="2361870"/>
                <a:ext cx="735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10" y="2361870"/>
                <a:ext cx="73513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05508" y="3489831"/>
                <a:ext cx="730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8" y="3489831"/>
                <a:ext cx="73096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305509" y="4298211"/>
                <a:ext cx="372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9" y="4298211"/>
                <a:ext cx="37273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05509" y="5533547"/>
                <a:ext cx="372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9" y="5533547"/>
                <a:ext cx="37273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19167582">
                <a:off x="9902835" y="4850608"/>
                <a:ext cx="372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67582">
                <a:off x="9902835" y="4850608"/>
                <a:ext cx="372731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20646987">
                <a:off x="9763669" y="4340313"/>
                <a:ext cx="372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46987">
                <a:off x="9763669" y="4340313"/>
                <a:ext cx="372731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rot="915579">
                <a:off x="9788681" y="3531911"/>
                <a:ext cx="324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5579">
                <a:off x="9788681" y="3531911"/>
                <a:ext cx="32412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 rot="2357920">
                <a:off x="9869144" y="3179719"/>
                <a:ext cx="735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57920">
                <a:off x="9869144" y="3179719"/>
                <a:ext cx="735138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20174071">
                <a:off x="4083050" y="3077033"/>
                <a:ext cx="324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4071">
                <a:off x="4083050" y="3077033"/>
                <a:ext cx="324127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rot="1352448">
                <a:off x="5301057" y="3094767"/>
                <a:ext cx="324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52448">
                <a:off x="5301057" y="3094767"/>
                <a:ext cx="32412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20174071">
                <a:off x="4062595" y="5112300"/>
                <a:ext cx="3650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4071">
                <a:off x="4062595" y="5112300"/>
                <a:ext cx="365036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352448">
                <a:off x="5280602" y="5130034"/>
                <a:ext cx="3650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52448">
                <a:off x="5280602" y="5130034"/>
                <a:ext cx="365036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rot="20174071">
                <a:off x="6834846" y="3077032"/>
                <a:ext cx="324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4071">
                <a:off x="6834846" y="3077032"/>
                <a:ext cx="324127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rot="1352448">
                <a:off x="8052853" y="3094766"/>
                <a:ext cx="324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52448">
                <a:off x="8052853" y="3094766"/>
                <a:ext cx="324127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 rot="20174071">
                <a:off x="6810544" y="5112299"/>
                <a:ext cx="372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4071">
                <a:off x="6810544" y="5112299"/>
                <a:ext cx="372731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 rot="1352448">
                <a:off x="8028551" y="5130033"/>
                <a:ext cx="372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52448">
                <a:off x="8028551" y="5130033"/>
                <a:ext cx="372731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897633" y="3681783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788501" y="3681783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End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617136" y="944532"/>
            <a:ext cx="4538544" cy="74998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517194" y="59832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/>
              <a:t>3</a:t>
            </a:r>
            <a:r>
              <a:rPr lang="en-US" sz="1600" b="1" dirty="0" smtClean="0"/>
              <a:t>: </a:t>
            </a:r>
            <a:r>
              <a:rPr lang="en-US" sz="1600" dirty="0" smtClean="0"/>
              <a:t>Example of Hamming (8,4,4) trellis decoder.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78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9583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Hamming (8,4,4) </a:t>
            </a:r>
          </a:p>
          <a:p>
            <a:r>
              <a:rPr lang="en-CA" dirty="0"/>
              <a:t>Decoder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136" y="944532"/>
            <a:ext cx="4538544" cy="749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7280" y="1746596"/>
                <a:ext cx="10058400" cy="397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Preparing for hardware</a:t>
                </a:r>
                <a:r>
                  <a:rPr lang="en-CA" dirty="0"/>
                  <a:t>: Use fixed point arithmetic for floating point operations!</a:t>
                </a:r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An approximation of a floating point number</a:t>
                </a:r>
              </a:p>
              <a:p>
                <a:pPr lvl="1"/>
                <a:r>
                  <a:rPr lang="en-CA" dirty="0"/>
                  <a:t>Represent a signed floating point number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as an 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) bit binary number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sz="16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CA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CA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Define the fixed point format </a:t>
                </a:r>
                <a:r>
                  <a:rPr lang="en-CA" dirty="0" err="1"/>
                  <a:t>Qn.m</a:t>
                </a:r>
                <a:r>
                  <a:rPr lang="en-CA" dirty="0"/>
                  <a:t>, where </a:t>
                </a:r>
              </a:p>
              <a:p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Fixed point arithmetic is implemented in the same manner as 2’s complement arithmetic</a:t>
                </a:r>
              </a:p>
              <a:p>
                <a:pPr lvl="1"/>
                <a:r>
                  <a:rPr lang="en-CA" dirty="0"/>
                  <a:t>With the exception that an overflow/underflow is handled by saturating the result at the maximum/minimum value of the </a:t>
                </a:r>
                <a:r>
                  <a:rPr lang="en-CA" dirty="0" err="1"/>
                  <a:t>Qn.m</a:t>
                </a:r>
                <a:r>
                  <a:rPr lang="en-CA" dirty="0"/>
                  <a:t> format</a:t>
                </a:r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Fixed point arithmetic inherently produces quantization noise into the floating point calculations!</a:t>
                </a: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46596"/>
                <a:ext cx="10058400" cy="3975960"/>
              </a:xfrm>
              <a:prstGeom prst="rect">
                <a:avLst/>
              </a:prstGeom>
              <a:blipFill>
                <a:blip r:embed="rId3"/>
                <a:stretch>
                  <a:fillRect l="-485" t="-9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97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6935" y="3048000"/>
            <a:ext cx="3288743" cy="67235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9583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Hamming (8,4,4) </a:t>
            </a:r>
          </a:p>
          <a:p>
            <a:r>
              <a:rPr lang="en-CA" dirty="0"/>
              <a:t>Decoder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136" y="944532"/>
            <a:ext cx="4538544" cy="7499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280" y="174659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Obtain the performance of the Viterbi decoder for different </a:t>
            </a:r>
            <a:r>
              <a:rPr lang="en-CA" b="1" dirty="0" err="1"/>
              <a:t>Qn.m</a:t>
            </a:r>
            <a:r>
              <a:rPr lang="en-CA" b="1" dirty="0"/>
              <a:t> formats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1" y="2115928"/>
            <a:ext cx="7308195" cy="3722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6936" y="2343213"/>
            <a:ext cx="32887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Q3.10</a:t>
            </a:r>
          </a:p>
          <a:p>
            <a:r>
              <a:rPr lang="en-CA" sz="1400" dirty="0"/>
              <a:t>Not enough integer range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Q4.2</a:t>
            </a:r>
          </a:p>
          <a:p>
            <a:r>
              <a:rPr lang="en-CA" sz="1400" dirty="0"/>
              <a:t>Slight quantization noise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Q4.10</a:t>
            </a:r>
          </a:p>
          <a:p>
            <a:r>
              <a:rPr lang="en-CA" sz="1400" dirty="0"/>
              <a:t>Greater fractional precision reduces noise, but at high cost (8 bits in this case)</a:t>
            </a:r>
            <a:br>
              <a:rPr lang="en-CA" sz="1400" dirty="0"/>
            </a:b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Q6.2</a:t>
            </a:r>
            <a:endParaRPr lang="en-CA" sz="1400" b="1" dirty="0"/>
          </a:p>
          <a:p>
            <a:r>
              <a:rPr lang="en-CA" sz="1400" dirty="0"/>
              <a:t>Marginal improvements for greater integer range</a:t>
            </a:r>
          </a:p>
          <a:p>
            <a:r>
              <a:rPr lang="en-CA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1" y="2117379"/>
            <a:ext cx="7351449" cy="3744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619" y="582872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/>
              <a:t>4</a:t>
            </a:r>
            <a:r>
              <a:rPr lang="en-US" sz="1600" b="1" dirty="0" smtClean="0"/>
              <a:t>: </a:t>
            </a:r>
            <a:r>
              <a:rPr lang="en-US" sz="1600" dirty="0" smtClean="0"/>
              <a:t>Performance of various fixed point lengths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5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6" y="758952"/>
            <a:ext cx="10058400" cy="3566160"/>
          </a:xfrm>
        </p:spPr>
        <p:txBody>
          <a:bodyPr/>
          <a:lstStyle/>
          <a:p>
            <a:r>
              <a:rPr lang="en-CA" dirty="0"/>
              <a:t>Schematic and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40" y="4455621"/>
            <a:ext cx="11084766" cy="1143000"/>
          </a:xfrm>
        </p:spPr>
        <p:txBody>
          <a:bodyPr/>
          <a:lstStyle/>
          <a:p>
            <a:r>
              <a:rPr lang="en-CA" dirty="0"/>
              <a:t>Adam Cavatassi, Xiaoqing Ma</a:t>
            </a:r>
          </a:p>
        </p:txBody>
      </p:sp>
    </p:spTree>
    <p:extLst>
      <p:ext uri="{BB962C8B-B14F-4D97-AF65-F5344CB8AC3E}">
        <p14:creationId xmlns:p14="http://schemas.microsoft.com/office/powerpoint/2010/main" val="21155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AMI 0.5</a:t>
            </a:r>
            <a:r>
              <a:rPr lang="en-US" altLang="zh-CN" dirty="0" err="1" smtClean="0"/>
              <a:t>μm</a:t>
            </a:r>
            <a:r>
              <a:rPr lang="en-CA" altLang="zh-CN" dirty="0" smtClean="0"/>
              <a:t>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MOSIS scalable CMOS submicron design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altLang="zh-CN" dirty="0" smtClean="0"/>
              <a:t>λ = 0.3μm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Schematics and layout of 2 </a:t>
            </a:r>
            <a:r>
              <a:rPr lang="en-CA" dirty="0" err="1" smtClean="0"/>
              <a:t>viterbi</a:t>
            </a:r>
            <a:r>
              <a:rPr lang="en-CA" dirty="0" smtClean="0"/>
              <a:t> decoder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Optimized for speed and power respectively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</a:t>
            </a:r>
            <a:r>
              <a:rPr lang="en-CA" dirty="0" smtClean="0"/>
              <a:t>chematics and layouts of related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DRC ERC NCC</a:t>
            </a:r>
          </a:p>
        </p:txBody>
      </p:sp>
    </p:spTree>
    <p:extLst>
      <p:ext uri="{BB962C8B-B14F-4D97-AF65-F5344CB8AC3E}">
        <p14:creationId xmlns:p14="http://schemas.microsoft.com/office/powerpoint/2010/main" val="14539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6-bit Adder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Optimization for Speed: </a:t>
            </a:r>
            <a:r>
              <a:rPr lang="en-CA" dirty="0" err="1" smtClean="0"/>
              <a:t>Kogge</a:t>
            </a:r>
            <a:r>
              <a:rPr lang="en-CA" dirty="0"/>
              <a:t>-</a:t>
            </a:r>
            <a:r>
              <a:rPr lang="en-CA" dirty="0" smtClean="0"/>
              <a:t>Stone Adder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Optimization for Power: Carry-Ripple Adder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6-bit Signed Number Comparator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6-bit Multiplexer</a:t>
            </a:r>
          </a:p>
        </p:txBody>
      </p:sp>
    </p:spTree>
    <p:extLst>
      <p:ext uri="{BB962C8B-B14F-4D97-AF65-F5344CB8AC3E}">
        <p14:creationId xmlns:p14="http://schemas.microsoft.com/office/powerpoint/2010/main" val="4208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6-bit signed binary addition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If result &lt; -32 (10000), output result as -32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If result &gt; 31 (01111), output result as 31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Overflow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Check whether the result is out of range [-32, 31]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29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Carry-Ripple Adder</a:t>
            </a:r>
            <a:endParaRPr lang="en-CA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60333"/>
            <a:ext cx="4938712" cy="299458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718" y="1846263"/>
            <a:ext cx="796164" cy="4022725"/>
          </a:xfrm>
        </p:spPr>
      </p:pic>
      <p:sp>
        <p:nvSpPr>
          <p:cNvPr id="8" name="TextBox 7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/>
              <a:t>5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 and layout of 6-bit carry-ripple </a:t>
            </a:r>
            <a:r>
              <a:rPr lang="en-US" sz="1600" dirty="0"/>
              <a:t>a</a:t>
            </a:r>
            <a:r>
              <a:rPr lang="en-US" sz="1600" dirty="0" smtClean="0"/>
              <a:t>dder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64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Carry-Ripple Adder</a:t>
            </a:r>
            <a:endParaRPr lang="en-CA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3" y="1846263"/>
            <a:ext cx="1453235" cy="40227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09478"/>
            <a:ext cx="4938712" cy="3496294"/>
          </a:xfrm>
        </p:spPr>
      </p:pic>
      <p:sp>
        <p:nvSpPr>
          <p:cNvPr id="11" name="TextBox 10"/>
          <p:cNvSpPr txBox="1"/>
          <p:nvPr/>
        </p:nvSpPr>
        <p:spPr>
          <a:xfrm>
            <a:off x="2517194" y="5860137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/>
              <a:t>6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 and layout of 6-bit carry-ripple </a:t>
            </a:r>
            <a:r>
              <a:rPr lang="en-US" sz="1600" dirty="0"/>
              <a:t>a</a:t>
            </a:r>
            <a:r>
              <a:rPr lang="en-US" sz="1600" dirty="0" smtClean="0"/>
              <a:t>dder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64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9316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Background</a:t>
            </a:r>
          </a:p>
          <a:p>
            <a:pPr lvl="1"/>
            <a:r>
              <a:rPr lang="en-CA" dirty="0" smtClean="0"/>
              <a:t>Encoding, transmission and decoding basics.</a:t>
            </a:r>
          </a:p>
          <a:p>
            <a:pPr lvl="1"/>
            <a:r>
              <a:rPr lang="en-CA" dirty="0"/>
              <a:t>O</a:t>
            </a:r>
            <a:r>
              <a:rPr lang="en-CA" dirty="0" smtClean="0"/>
              <a:t>verview of the Viterbi (8,4,4) trellis.</a:t>
            </a:r>
            <a:endParaRPr lang="en-CA" dirty="0"/>
          </a:p>
          <a:p>
            <a:r>
              <a:rPr lang="en-CA" dirty="0"/>
              <a:t>Schematic and </a:t>
            </a:r>
            <a:r>
              <a:rPr lang="en-CA" dirty="0" smtClean="0"/>
              <a:t>Layout</a:t>
            </a:r>
          </a:p>
          <a:p>
            <a:pPr lvl="1"/>
            <a:r>
              <a:rPr lang="en-CA" dirty="0" smtClean="0"/>
              <a:t>Design overview of key modules. </a:t>
            </a:r>
          </a:p>
          <a:p>
            <a:pPr lvl="1"/>
            <a:r>
              <a:rPr lang="en-CA" dirty="0" smtClean="0"/>
              <a:t>Implementation in schematic and layouts.</a:t>
            </a:r>
            <a:endParaRPr lang="en-CA" dirty="0"/>
          </a:p>
          <a:p>
            <a:r>
              <a:rPr lang="en-CA" dirty="0" smtClean="0"/>
              <a:t>Testing</a:t>
            </a:r>
          </a:p>
          <a:p>
            <a:pPr lvl="1"/>
            <a:r>
              <a:rPr lang="en-CA" dirty="0" smtClean="0"/>
              <a:t>Propagation Delay</a:t>
            </a:r>
          </a:p>
          <a:p>
            <a:pPr lvl="1"/>
            <a:r>
              <a:rPr lang="en-CA" dirty="0" smtClean="0"/>
              <a:t>Power</a:t>
            </a:r>
            <a:endParaRPr lang="en-CA" dirty="0"/>
          </a:p>
          <a:p>
            <a:r>
              <a:rPr lang="en-CA" dirty="0" smtClean="0"/>
              <a:t>Summary of Major Work</a:t>
            </a:r>
          </a:p>
          <a:p>
            <a:r>
              <a:rPr lang="en-CA" dirty="0" smtClean="0"/>
              <a:t>Future Work</a:t>
            </a:r>
            <a:endParaRPr lang="en-CA" dirty="0" smtClean="0"/>
          </a:p>
          <a:p>
            <a:r>
              <a:rPr lang="en-CA" dirty="0" smtClean="0"/>
              <a:t>References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54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Kogge</a:t>
            </a:r>
            <a:r>
              <a:rPr lang="en-CA" dirty="0" smtClean="0"/>
              <a:t>-Stone </a:t>
            </a:r>
            <a:r>
              <a:rPr lang="en-CA" dirty="0"/>
              <a:t>(Tree Adder</a:t>
            </a:r>
            <a:r>
              <a:rPr lang="en-CA" dirty="0" smtClean="0"/>
              <a:t>) – </a:t>
            </a:r>
            <a:r>
              <a:rPr lang="en-CA" sz="3600" dirty="0" smtClean="0"/>
              <a:t>General Diagram</a:t>
            </a:r>
            <a:endParaRPr lang="en-CA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46" y="1846263"/>
            <a:ext cx="8103034" cy="4022725"/>
          </a:xfrm>
        </p:spPr>
      </p:pic>
      <p:sp>
        <p:nvSpPr>
          <p:cNvPr id="5" name="TextBox 4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/>
              <a:t>7</a:t>
            </a:r>
            <a:r>
              <a:rPr lang="en-US" sz="1600" b="1" dirty="0" smtClean="0"/>
              <a:t> Reproduced from [1]: </a:t>
            </a:r>
            <a:r>
              <a:rPr lang="en-US" sz="1600" dirty="0" smtClean="0"/>
              <a:t>16-bit </a:t>
            </a:r>
            <a:r>
              <a:rPr lang="en-US" sz="1600" dirty="0" err="1" smtClean="0"/>
              <a:t>kogge</a:t>
            </a:r>
            <a:r>
              <a:rPr lang="en-US" sz="1600" dirty="0" smtClean="0"/>
              <a:t>-stone adder PG networks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43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Kogge</a:t>
            </a:r>
            <a:r>
              <a:rPr lang="en-CA" dirty="0"/>
              <a:t>-Stone (Tree Adder</a:t>
            </a:r>
            <a:r>
              <a:rPr lang="en-CA" dirty="0" smtClean="0"/>
              <a:t>) – </a:t>
            </a:r>
            <a:r>
              <a:rPr lang="en-CA" sz="3600" dirty="0" smtClean="0"/>
              <a:t>Bitwise PG Logic</a:t>
            </a:r>
            <a:endParaRPr lang="en-CA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71347"/>
            <a:ext cx="4938712" cy="357255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54" y="1846263"/>
            <a:ext cx="3730292" cy="4022725"/>
          </a:xfrm>
        </p:spPr>
      </p:pic>
      <p:sp>
        <p:nvSpPr>
          <p:cNvPr id="9" name="TextBox 8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/>
              <a:t>8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 and layout of bitwise PG logic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37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Kogge</a:t>
            </a:r>
            <a:r>
              <a:rPr lang="en-CA" dirty="0"/>
              <a:t>-Stone (Tree Adder</a:t>
            </a:r>
            <a:r>
              <a:rPr lang="en-CA" dirty="0" smtClean="0"/>
              <a:t>) – </a:t>
            </a:r>
            <a:r>
              <a:rPr lang="en-CA" sz="3600" dirty="0" smtClean="0"/>
              <a:t>Group PG Logic</a:t>
            </a:r>
            <a:endParaRPr lang="en-CA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74" y="1846263"/>
            <a:ext cx="1974252" cy="40227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102597"/>
            <a:ext cx="4938712" cy="1510056"/>
          </a:xfrm>
        </p:spPr>
      </p:pic>
      <p:sp>
        <p:nvSpPr>
          <p:cNvPr id="11" name="TextBox 10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/>
              <a:t>9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 and layout of group PG logic (white cell)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23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Kogge</a:t>
            </a:r>
            <a:r>
              <a:rPr lang="en-CA" dirty="0"/>
              <a:t>-Stone (Tree Adder) – </a:t>
            </a:r>
            <a:r>
              <a:rPr lang="en-CA" sz="3600" dirty="0"/>
              <a:t>Group PG Logic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93" y="1846263"/>
            <a:ext cx="3151015" cy="40227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18168"/>
            <a:ext cx="4938712" cy="1878914"/>
          </a:xfrm>
        </p:spPr>
      </p:pic>
      <p:sp>
        <p:nvSpPr>
          <p:cNvPr id="12" name="TextBox 11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10: </a:t>
            </a:r>
            <a:r>
              <a:rPr lang="en-US" sz="1600" dirty="0" smtClean="0"/>
              <a:t>Schematic and layout of group PG logic (black cell)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02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Kogge</a:t>
            </a:r>
            <a:r>
              <a:rPr lang="en-CA" dirty="0"/>
              <a:t>-Stone (Tree Adder) – </a:t>
            </a:r>
            <a:r>
              <a:rPr lang="en-CA" sz="3600" dirty="0" smtClean="0"/>
              <a:t>Overall Design</a:t>
            </a:r>
            <a:endParaRPr lang="en-CA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15" y="1846263"/>
            <a:ext cx="2525571" cy="4022725"/>
          </a:xfrm>
        </p:spPr>
      </p:pic>
      <p:sp>
        <p:nvSpPr>
          <p:cNvPr id="10" name="TextBox 9"/>
          <p:cNvSpPr txBox="1"/>
          <p:nvPr/>
        </p:nvSpPr>
        <p:spPr>
          <a:xfrm>
            <a:off x="15455" y="2100329"/>
            <a:ext cx="169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Bitwise PG Logic</a:t>
            </a:r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47" y="3794952"/>
            <a:ext cx="169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 PG Logic</a:t>
            </a:r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612" y="5215083"/>
            <a:ext cx="169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Sum Logic</a:t>
            </a:r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90" y="1846263"/>
            <a:ext cx="3707058" cy="4022725"/>
          </a:xfrm>
        </p:spPr>
      </p:pic>
      <p:sp>
        <p:nvSpPr>
          <p:cNvPr id="16" name="Down Arrow 15"/>
          <p:cNvSpPr/>
          <p:nvPr/>
        </p:nvSpPr>
        <p:spPr>
          <a:xfrm rot="16200000">
            <a:off x="5938016" y="3109570"/>
            <a:ext cx="459776" cy="1496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5179883" y="3026628"/>
            <a:ext cx="189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Rotate 90 Degrees </a:t>
            </a:r>
            <a:r>
              <a:rPr lang="en-CA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Counterclockwise</a:t>
            </a:r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1601225" y="3026628"/>
            <a:ext cx="463740" cy="1905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11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 and layout of 6-bit </a:t>
            </a:r>
            <a:r>
              <a:rPr lang="en-US" sz="1600" dirty="0" err="1" smtClean="0"/>
              <a:t>kogge</a:t>
            </a:r>
            <a:r>
              <a:rPr lang="en-US" sz="1600" dirty="0" smtClean="0"/>
              <a:t>-stone adder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91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Kogge</a:t>
            </a:r>
            <a:r>
              <a:rPr lang="en-CA" dirty="0"/>
              <a:t>-Stone (Tree Adder) – </a:t>
            </a:r>
            <a:r>
              <a:rPr lang="en-CA" sz="3600" dirty="0" smtClean="0"/>
              <a:t>Overall Design</a:t>
            </a:r>
            <a:endParaRPr lang="en-CA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47661"/>
            <a:ext cx="4938712" cy="321992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12" y="1846263"/>
            <a:ext cx="2792577" cy="4022725"/>
          </a:xfrm>
        </p:spPr>
      </p:pic>
      <p:sp>
        <p:nvSpPr>
          <p:cNvPr id="15" name="TextBox 14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12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 and layout of 6-bit </a:t>
            </a:r>
            <a:r>
              <a:rPr lang="en-US" sz="1600" dirty="0" err="1" smtClean="0"/>
              <a:t>kogge</a:t>
            </a:r>
            <a:r>
              <a:rPr lang="en-US" sz="1600" dirty="0" smtClean="0"/>
              <a:t>-stone adder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1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Comparator </a:t>
            </a:r>
            <a:r>
              <a:rPr lang="en-CA" sz="3600" dirty="0" smtClean="0"/>
              <a:t>- Components 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6-bit Carry-Ripple Adder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6-bit Inverter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1-bit XOR</a:t>
            </a:r>
          </a:p>
        </p:txBody>
      </p:sp>
    </p:spTree>
    <p:extLst>
      <p:ext uri="{BB962C8B-B14F-4D97-AF65-F5344CB8AC3E}">
        <p14:creationId xmlns:p14="http://schemas.microsoft.com/office/powerpoint/2010/main" val="12524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Comparator </a:t>
            </a:r>
            <a:r>
              <a:rPr lang="en-CA" sz="3600" dirty="0" smtClean="0"/>
              <a:t>– Schematic and Layout</a:t>
            </a:r>
            <a:endParaRPr lang="en-CA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01356"/>
            <a:ext cx="4938712" cy="211253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478" y="1846263"/>
            <a:ext cx="1000644" cy="4022725"/>
          </a:xfrm>
        </p:spPr>
      </p:pic>
      <p:sp>
        <p:nvSpPr>
          <p:cNvPr id="8" name="TextBox 7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13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 and layout of 6-bit comparator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5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Miscellaneous</a:t>
            </a:r>
            <a:endParaRPr lang="en-C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6-bit Multiplexer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Consist of 6 1-bit multiplexers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mux2_c_1x from standard cell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6-bit Inverter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Consist of 6 1-bit inverters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Inv_1x from standard cell library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8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Miscellaneous - </a:t>
            </a:r>
            <a:r>
              <a:rPr lang="en-CA" sz="3600" dirty="0" smtClean="0"/>
              <a:t>6-bit mux</a:t>
            </a:r>
            <a:endParaRPr lang="en-CA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732466"/>
            <a:ext cx="4938712" cy="225031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07" y="1846263"/>
            <a:ext cx="629586" cy="4022725"/>
          </a:xfrm>
        </p:spPr>
      </p:pic>
      <p:sp>
        <p:nvSpPr>
          <p:cNvPr id="7" name="TextBox 6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14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 and layout of 6-bit mux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6" y="758952"/>
            <a:ext cx="10058400" cy="3566160"/>
          </a:xfrm>
        </p:spPr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40" y="4455621"/>
            <a:ext cx="11084766" cy="1143000"/>
          </a:xfrm>
        </p:spPr>
        <p:txBody>
          <a:bodyPr/>
          <a:lstStyle/>
          <a:p>
            <a:r>
              <a:rPr lang="en-CA" dirty="0"/>
              <a:t>Harsh Aurora</a:t>
            </a:r>
          </a:p>
        </p:txBody>
      </p:sp>
    </p:spTree>
    <p:extLst>
      <p:ext uri="{BB962C8B-B14F-4D97-AF65-F5344CB8AC3E}">
        <p14:creationId xmlns:p14="http://schemas.microsoft.com/office/powerpoint/2010/main" val="140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Miscellaneous - </a:t>
            </a:r>
            <a:r>
              <a:rPr lang="en-CA" sz="3600" dirty="0" smtClean="0"/>
              <a:t>6-bit inverter</a:t>
            </a:r>
            <a:endParaRPr lang="en-CA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95505"/>
            <a:ext cx="4938712" cy="332424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3" y="1846263"/>
            <a:ext cx="464435" cy="4022725"/>
          </a:xfrm>
        </p:spPr>
      </p:pic>
      <p:sp>
        <p:nvSpPr>
          <p:cNvPr id="9" name="TextBox 8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15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 and layout of 6-bit inverter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8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</a:t>
            </a:r>
            <a:r>
              <a:rPr lang="en-US" sz="3600" dirty="0" smtClean="0"/>
              <a:t>– Components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62479" y="2750951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Module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Required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Number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6-bit Adder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18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6-bit Comparator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6-bit Multiplexer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1-bit Multiplexer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1-bit Inverter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4506" y="2206334"/>
            <a:ext cx="502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Table </a:t>
            </a:r>
            <a:r>
              <a:rPr lang="en-US" sz="1600" b="1" dirty="0"/>
              <a:t>1</a:t>
            </a:r>
            <a:r>
              <a:rPr lang="en-US" sz="1600" b="1" dirty="0" smtClean="0"/>
              <a:t>: </a:t>
            </a:r>
            <a:r>
              <a:rPr lang="en-US" sz="1600" dirty="0" smtClean="0"/>
              <a:t>Number of individual modules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87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</a:t>
            </a:r>
            <a:r>
              <a:rPr lang="en-US" sz="3600" dirty="0" smtClean="0"/>
              <a:t>- Schematic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77" y="1846263"/>
            <a:ext cx="5088544" cy="4451506"/>
          </a:xfrm>
        </p:spPr>
      </p:pic>
      <p:sp>
        <p:nvSpPr>
          <p:cNvPr id="7" name="TextBox 6"/>
          <p:cNvSpPr txBox="1"/>
          <p:nvPr/>
        </p:nvSpPr>
        <p:spPr>
          <a:xfrm>
            <a:off x="2537138" y="2382592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r0[5:0]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537138" y="2676161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r1[5:0]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537139" y="3045493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r2[5:0]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537138" y="3315228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r4[5:0]</a:t>
            </a:r>
            <a:endParaRPr lang="en-CA" dirty="0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464417" y="2567258"/>
            <a:ext cx="169360" cy="10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3464417" y="2806376"/>
            <a:ext cx="169360" cy="5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3464418" y="3012739"/>
            <a:ext cx="189643" cy="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64417" y="3125909"/>
            <a:ext cx="309093" cy="38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60203" y="2437044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r6[5:0]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9160202" y="2676162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r7[5:0]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9160201" y="3315229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r5[5:0]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9139696" y="3045494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r3[5:0]</a:t>
            </a:r>
            <a:endParaRPr lang="en-CA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8686310" y="2621710"/>
            <a:ext cx="473893" cy="5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 flipV="1">
            <a:off x="8686310" y="2751924"/>
            <a:ext cx="473892" cy="10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1"/>
          </p:cNvCxnSpPr>
          <p:nvPr/>
        </p:nvCxnSpPr>
        <p:spPr>
          <a:xfrm flipH="1" flipV="1">
            <a:off x="8686310" y="3012739"/>
            <a:ext cx="453386" cy="2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</p:cNvCxnSpPr>
          <p:nvPr/>
        </p:nvCxnSpPr>
        <p:spPr>
          <a:xfrm flipH="1" flipV="1">
            <a:off x="8686310" y="3099946"/>
            <a:ext cx="473891" cy="39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93138" y="5668933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m[3:0]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2568763" y="6035171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16</a:t>
            </a:r>
            <a:r>
              <a:rPr lang="en-US" sz="1600" b="1" dirty="0" smtClean="0"/>
              <a:t>: </a:t>
            </a:r>
            <a:r>
              <a:rPr lang="en-US" sz="1600" dirty="0" smtClean="0"/>
              <a:t>Schematic</a:t>
            </a:r>
            <a:r>
              <a:rPr lang="en-US" sz="1600" b="1" dirty="0" smtClean="0"/>
              <a:t> </a:t>
            </a:r>
            <a:r>
              <a:rPr lang="en-US" sz="1600" dirty="0" smtClean="0"/>
              <a:t>of Viterbi decoder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30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</a:t>
            </a:r>
            <a:r>
              <a:rPr lang="en-US" sz="3600" dirty="0" smtClean="0"/>
              <a:t>– Layout (with CRA)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02" y="1846263"/>
            <a:ext cx="2674721" cy="4022725"/>
          </a:xfrm>
        </p:spPr>
      </p:pic>
      <p:sp>
        <p:nvSpPr>
          <p:cNvPr id="5" name="TextBox 4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17</a:t>
            </a:r>
            <a:r>
              <a:rPr lang="en-US" sz="1600" b="1" dirty="0" smtClean="0"/>
              <a:t>: </a:t>
            </a:r>
            <a:r>
              <a:rPr lang="en-US" sz="1600" dirty="0" smtClean="0"/>
              <a:t>Layout</a:t>
            </a:r>
            <a:r>
              <a:rPr lang="en-US" sz="1600" b="1" dirty="0" smtClean="0"/>
              <a:t> </a:t>
            </a:r>
            <a:r>
              <a:rPr lang="en-US" sz="1600" dirty="0" smtClean="0"/>
              <a:t>of Viterbi decoder with carry-ripple adders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68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</a:t>
            </a:r>
            <a:r>
              <a:rPr lang="en-US" sz="3600" dirty="0" smtClean="0"/>
              <a:t>– Layout (with KSA)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57" y="1846263"/>
            <a:ext cx="3695211" cy="4022725"/>
          </a:xfrm>
        </p:spPr>
      </p:pic>
      <p:sp>
        <p:nvSpPr>
          <p:cNvPr id="6" name="TextBox 5"/>
          <p:cNvSpPr txBox="1"/>
          <p:nvPr/>
        </p:nvSpPr>
        <p:spPr>
          <a:xfrm>
            <a:off x="2517194" y="586898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18</a:t>
            </a:r>
            <a:r>
              <a:rPr lang="en-US" sz="1600" b="1" dirty="0" smtClean="0"/>
              <a:t>: </a:t>
            </a:r>
            <a:r>
              <a:rPr lang="en-US" sz="1600" dirty="0" smtClean="0"/>
              <a:t>Layout</a:t>
            </a:r>
            <a:r>
              <a:rPr lang="en-US" sz="1600" b="1" dirty="0" smtClean="0"/>
              <a:t> </a:t>
            </a:r>
            <a:r>
              <a:rPr lang="en-US" sz="1600" dirty="0" smtClean="0"/>
              <a:t>of Viterbi decoder with </a:t>
            </a:r>
            <a:r>
              <a:rPr lang="en-US" sz="1600" dirty="0" err="1" smtClean="0"/>
              <a:t>kogge</a:t>
            </a:r>
            <a:r>
              <a:rPr lang="en-US" sz="1600" dirty="0" smtClean="0"/>
              <a:t>-stone adders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49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6" y="758952"/>
            <a:ext cx="10058400" cy="3566160"/>
          </a:xfrm>
        </p:spPr>
        <p:txBody>
          <a:bodyPr/>
          <a:lstStyle/>
          <a:p>
            <a:r>
              <a:rPr lang="en-CA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40" y="4455621"/>
            <a:ext cx="11084766" cy="1143000"/>
          </a:xfrm>
        </p:spPr>
        <p:txBody>
          <a:bodyPr/>
          <a:lstStyle/>
          <a:p>
            <a:r>
              <a:rPr lang="en-CA" dirty="0"/>
              <a:t>Harsh Aurora, Dylan Watts</a:t>
            </a:r>
          </a:p>
        </p:txBody>
      </p:sp>
    </p:spTree>
    <p:extLst>
      <p:ext uri="{BB962C8B-B14F-4D97-AF65-F5344CB8AC3E}">
        <p14:creationId xmlns:p14="http://schemas.microsoft.com/office/powerpoint/2010/main" val="671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6" y="758952"/>
            <a:ext cx="10058400" cy="3566160"/>
          </a:xfrm>
        </p:spPr>
        <p:txBody>
          <a:bodyPr/>
          <a:lstStyle/>
          <a:p>
            <a:r>
              <a:rPr lang="en-CA" dirty="0" smtClean="0"/>
              <a:t>Logic Simulators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40" y="4455621"/>
            <a:ext cx="11084766" cy="1143000"/>
          </a:xfrm>
        </p:spPr>
        <p:txBody>
          <a:bodyPr/>
          <a:lstStyle/>
          <a:p>
            <a:r>
              <a:rPr lang="en-CA" dirty="0"/>
              <a:t>Harsh </a:t>
            </a:r>
            <a:r>
              <a:rPr lang="en-CA" dirty="0" smtClean="0"/>
              <a:t>Aurora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70500"/>
            <a:ext cx="2013472" cy="2359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52" y="3762126"/>
            <a:ext cx="6600825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155" y="5605929"/>
            <a:ext cx="2676525" cy="37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ModelSim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152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Functional verification of hardware designed in Electric</a:t>
            </a:r>
            <a:endParaRPr lang="en-CA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/>
              <a:t>Create a fixed point Viterbi Decoder in Verilog using ideal hardware components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/>
              <a:t>Extract noisy channel observations in Q4.2 format and the expected output from C code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/>
              <a:t>Build a </a:t>
            </a:r>
            <a:r>
              <a:rPr lang="en-CA" dirty="0" err="1"/>
              <a:t>testbench</a:t>
            </a:r>
            <a:r>
              <a:rPr lang="en-CA" dirty="0"/>
              <a:t> around the Verilog decoder implementation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en-CA" dirty="0"/>
              <a:t>	Using the extracted data from the C code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/>
              <a:t>Allow for incremental testing of hardware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en-CA" dirty="0"/>
              <a:t>	Substitute ideal Verilog components with Verilog code extracted from Electric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CA" dirty="0"/>
          </a:p>
          <a:p>
            <a:pPr marL="201168" lvl="1" indent="0">
              <a:buClr>
                <a:schemeClr val="tx1"/>
              </a:buClr>
              <a:buNone/>
            </a:pP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836742" y="5999452"/>
            <a:ext cx="657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19</a:t>
            </a:r>
            <a:r>
              <a:rPr lang="en-US" sz="1600" b="1" dirty="0" smtClean="0"/>
              <a:t>: </a:t>
            </a:r>
            <a:r>
              <a:rPr lang="en-US" sz="1600" dirty="0" smtClean="0"/>
              <a:t>Example of functional testing via </a:t>
            </a:r>
            <a:r>
              <a:rPr lang="en-US" sz="1600" dirty="0" err="1" smtClean="0"/>
              <a:t>ModelSim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626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02266"/>
          </a:xfrm>
        </p:spPr>
        <p:txBody>
          <a:bodyPr/>
          <a:lstStyle/>
          <a:p>
            <a:r>
              <a:rPr lang="en-US" dirty="0" smtClean="0"/>
              <a:t>All schematics and layouts passed DRC, ERC, NCC, as well as functionality testing through </a:t>
            </a:r>
            <a:r>
              <a:rPr lang="en-US" dirty="0" err="1" smtClean="0"/>
              <a:t>ModelSim</a:t>
            </a:r>
            <a:r>
              <a:rPr lang="en-US" dirty="0" smtClean="0"/>
              <a:t> and IRSIM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2768600"/>
            <a:ext cx="5416550" cy="2838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891260"/>
            <a:ext cx="6388100" cy="25664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6742" y="5607021"/>
            <a:ext cx="657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20</a:t>
            </a:r>
            <a:r>
              <a:rPr lang="en-US" sz="1600" b="1" dirty="0" smtClean="0"/>
              <a:t>: </a:t>
            </a:r>
            <a:r>
              <a:rPr lang="en-US" sz="1600" dirty="0" smtClean="0"/>
              <a:t>Demonstration of passing design checks for both decoder implementations.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48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6" y="758952"/>
            <a:ext cx="10058400" cy="3566160"/>
          </a:xfrm>
        </p:spPr>
        <p:txBody>
          <a:bodyPr/>
          <a:lstStyle/>
          <a:p>
            <a:r>
              <a:rPr lang="en-CA" dirty="0" smtClean="0"/>
              <a:t>Circuit Simulators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40" y="4455621"/>
            <a:ext cx="11084766" cy="1143000"/>
          </a:xfrm>
        </p:spPr>
        <p:txBody>
          <a:bodyPr/>
          <a:lstStyle/>
          <a:p>
            <a:r>
              <a:rPr lang="en-CA" dirty="0" smtClean="0"/>
              <a:t>Dylan Watts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93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Simplified Transmission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870" y="2982824"/>
            <a:ext cx="1389150" cy="1072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Information Source</a:t>
            </a:r>
          </a:p>
        </p:txBody>
      </p:sp>
      <p:sp>
        <p:nvSpPr>
          <p:cNvPr id="7" name="Flowchart: Or 6"/>
          <p:cNvSpPr/>
          <p:nvPr/>
        </p:nvSpPr>
        <p:spPr>
          <a:xfrm>
            <a:off x="5747788" y="3135742"/>
            <a:ext cx="775855" cy="75738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032924" y="2982823"/>
            <a:ext cx="1389150" cy="1072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3978" y="2982822"/>
            <a:ext cx="1389150" cy="1072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Modulator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0374" y="2982822"/>
            <a:ext cx="1528065" cy="1072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Demodulator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30885" y="2982821"/>
            <a:ext cx="1389150" cy="1072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Decoder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71939" y="2982820"/>
            <a:ext cx="1389150" cy="1072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Information Sink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9101" y="2216720"/>
            <a:ext cx="99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Channel</a:t>
            </a:r>
          </a:p>
        </p:txBody>
      </p:sp>
      <p:cxnSp>
        <p:nvCxnSpPr>
          <p:cNvPr id="17" name="Straight Arrow Connector 16"/>
          <p:cNvCxnSpPr>
            <a:stCxn id="4" idx="3"/>
            <a:endCxn id="10" idx="1"/>
          </p:cNvCxnSpPr>
          <p:nvPr/>
        </p:nvCxnSpPr>
        <p:spPr>
          <a:xfrm flipV="1">
            <a:off x="1681020" y="3519051"/>
            <a:ext cx="351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 flipV="1">
            <a:off x="3422074" y="3519050"/>
            <a:ext cx="351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7" idx="2"/>
          </p:cNvCxnSpPr>
          <p:nvPr/>
        </p:nvCxnSpPr>
        <p:spPr>
          <a:xfrm flipV="1">
            <a:off x="5163128" y="3514433"/>
            <a:ext cx="584660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2" idx="1"/>
          </p:cNvCxnSpPr>
          <p:nvPr/>
        </p:nvCxnSpPr>
        <p:spPr>
          <a:xfrm>
            <a:off x="6523643" y="3514433"/>
            <a:ext cx="496731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3" idx="1"/>
          </p:cNvCxnSpPr>
          <p:nvPr/>
        </p:nvCxnSpPr>
        <p:spPr>
          <a:xfrm flipV="1">
            <a:off x="8548439" y="3519049"/>
            <a:ext cx="2824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4" idx="1"/>
          </p:cNvCxnSpPr>
          <p:nvPr/>
        </p:nvCxnSpPr>
        <p:spPr>
          <a:xfrm flipV="1">
            <a:off x="10220035" y="3519048"/>
            <a:ext cx="351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97807" y="2260359"/>
            <a:ext cx="127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Transmitter</a:t>
            </a:r>
          </a:p>
        </p:txBody>
      </p:sp>
      <p:sp>
        <p:nvSpPr>
          <p:cNvPr id="29" name="Right Brace 28"/>
          <p:cNvSpPr/>
          <p:nvPr/>
        </p:nvSpPr>
        <p:spPr>
          <a:xfrm rot="16200000">
            <a:off x="2524681" y="1026295"/>
            <a:ext cx="384395" cy="3507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8891172" y="2264981"/>
            <a:ext cx="127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Receiver</a:t>
            </a:r>
          </a:p>
        </p:txBody>
      </p:sp>
      <p:sp>
        <p:nvSpPr>
          <p:cNvPr id="31" name="Right Brace 30"/>
          <p:cNvSpPr/>
          <p:nvPr/>
        </p:nvSpPr>
        <p:spPr>
          <a:xfrm rot="16200000">
            <a:off x="9318046" y="1030917"/>
            <a:ext cx="384395" cy="3507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ight Brace 31"/>
          <p:cNvSpPr/>
          <p:nvPr/>
        </p:nvSpPr>
        <p:spPr>
          <a:xfrm rot="16200000">
            <a:off x="5904463" y="2085296"/>
            <a:ext cx="422835" cy="1352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291870" y="5091092"/>
            <a:ext cx="127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[1011]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79335" y="5081565"/>
            <a:ext cx="127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[10110010]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5758" y="4070237"/>
            <a:ext cx="1298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Output message bits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2757" y="4070237"/>
            <a:ext cx="162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Message bits + error control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3974" y="4060710"/>
            <a:ext cx="162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Transmission</a:t>
            </a:r>
          </a:p>
          <a:p>
            <a:pPr algn="ctr"/>
            <a:r>
              <a:rPr lang="en-CA" sz="1600" dirty="0"/>
              <a:t>pulses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23775" y="4050661"/>
            <a:ext cx="162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Gaussian Noise Corruption</a:t>
            </a:r>
          </a:p>
        </p:txBody>
      </p:sp>
      <p:cxnSp>
        <p:nvCxnSpPr>
          <p:cNvPr id="44" name="Straight Arrow Connector 43"/>
          <p:cNvCxnSpPr>
            <a:stCxn id="42" idx="0"/>
            <a:endCxn id="7" idx="4"/>
          </p:cNvCxnSpPr>
          <p:nvPr/>
        </p:nvCxnSpPr>
        <p:spPr>
          <a:xfrm flipH="1" flipV="1">
            <a:off x="6135716" y="3893124"/>
            <a:ext cx="652" cy="15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0801" y="4050660"/>
            <a:ext cx="139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Pulse sampling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18493" y="4046342"/>
            <a:ext cx="162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Message recovery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467023" y="4055276"/>
            <a:ext cx="162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Input message bits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74046" y="4943066"/>
            <a:ext cx="187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[1.3, 0.1, </a:t>
            </a:r>
            <a:r>
              <a:rPr lang="en-CA" dirty="0">
                <a:solidFill>
                  <a:srgbClr val="FF0000"/>
                </a:solidFill>
              </a:rPr>
              <a:t>0.5</a:t>
            </a:r>
            <a:r>
              <a:rPr lang="en-CA" dirty="0"/>
              <a:t>, 1.8, -0.2, </a:t>
            </a:r>
            <a:r>
              <a:rPr lang="en-CA" dirty="0">
                <a:solidFill>
                  <a:srgbClr val="FF0000"/>
                </a:solidFill>
              </a:rPr>
              <a:t>0.5</a:t>
            </a:r>
            <a:r>
              <a:rPr lang="en-CA" dirty="0"/>
              <a:t>, 0.9, 0.1]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44949" y="5081565"/>
            <a:ext cx="127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[10</a:t>
            </a:r>
            <a:r>
              <a:rPr lang="en-CA" dirty="0">
                <a:solidFill>
                  <a:srgbClr val="FF0000"/>
                </a:solidFill>
              </a:rPr>
              <a:t>X</a:t>
            </a:r>
            <a:r>
              <a:rPr lang="en-CA" dirty="0"/>
              <a:t>10</a:t>
            </a:r>
            <a:r>
              <a:rPr lang="en-CA" dirty="0">
                <a:solidFill>
                  <a:srgbClr val="FF0000"/>
                </a:solidFill>
              </a:rPr>
              <a:t>X</a:t>
            </a:r>
            <a:r>
              <a:rPr lang="en-CA" dirty="0"/>
              <a:t>10]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6003" y="5081565"/>
            <a:ext cx="127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[1011]</a:t>
            </a:r>
          </a:p>
        </p:txBody>
      </p:sp>
    </p:spTree>
    <p:extLst>
      <p:ext uri="{BB962C8B-B14F-4D97-AF65-F5344CB8AC3E}">
        <p14:creationId xmlns:p14="http://schemas.microsoft.com/office/powerpoint/2010/main" val="11176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6" grpId="0"/>
      <p:bldP spid="37" grpId="0"/>
      <p:bldP spid="38" grpId="0"/>
      <p:bldP spid="39" grpId="0"/>
      <p:bldP spid="40" grpId="0"/>
      <p:bldP spid="42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Circuit complexity </a:t>
            </a:r>
            <a:r>
              <a:rPr lang="mr-IN" dirty="0" smtClean="0"/>
              <a:t>–</a:t>
            </a:r>
            <a:r>
              <a:rPr lang="en-US" dirty="0" smtClean="0"/>
              <a:t> overall not a large circuit, but a lot of inputs.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Licensing!!!!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Assume uniform distribution of input vectors </a:t>
            </a:r>
            <a:r>
              <a:rPr lang="mr-IN" dirty="0" smtClean="0"/>
              <a:t>–</a:t>
            </a:r>
            <a:r>
              <a:rPr lang="en-US" dirty="0" smtClean="0"/>
              <a:t> not true in general, but conservative.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Neglect static power dissipation due to size of process, assume switching power is dominant factor.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For the purposes of power calculation, each module drives a “characteristic capacitive load” which is a weighted average of interconnect and input capacitance.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Delay of all outputs equal to the largest propagation delay for multi-output modules.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False paths are neglected</a:t>
            </a:r>
            <a:r>
              <a:rPr lang="en-US" dirty="0" smtClean="0"/>
              <a:t>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Interconnect is neglected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The transistor are uniformly sized using the “1x” ratio (between 1.5-2.5).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3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8 inputs of 6 bits each – Possible combinations are </a:t>
            </a:r>
            <a:r>
              <a:rPr lang="en-CA" dirty="0">
                <a:solidFill>
                  <a:srgbClr val="FF0000"/>
                </a:solidFill>
              </a:rPr>
              <a:t>2</a:t>
            </a:r>
            <a:r>
              <a:rPr lang="en-CA" baseline="30000" dirty="0">
                <a:solidFill>
                  <a:srgbClr val="FF0000"/>
                </a:solidFill>
              </a:rPr>
              <a:t>48</a:t>
            </a:r>
            <a:r>
              <a:rPr lang="en-CA" dirty="0">
                <a:solidFill>
                  <a:srgbClr val="FF0000"/>
                </a:solidFill>
              </a:rPr>
              <a:t> = 281 </a:t>
            </a:r>
            <a:r>
              <a:rPr lang="en-CA" dirty="0" smtClean="0">
                <a:solidFill>
                  <a:srgbClr val="FF0000"/>
                </a:solidFill>
              </a:rPr>
              <a:t>trillion</a:t>
            </a:r>
            <a:r>
              <a:rPr lang="en-CA" dirty="0" smtClean="0"/>
              <a:t>!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CA" dirty="0" smtClean="0"/>
              <a:t>Impractical </a:t>
            </a:r>
            <a:r>
              <a:rPr lang="en-CA" dirty="0"/>
              <a:t>to test all possible combinations of inputs and outputs in </a:t>
            </a:r>
            <a:r>
              <a:rPr lang="en-CA" dirty="0" smtClean="0"/>
              <a:t>SPICE. </a:t>
            </a:r>
          </a:p>
          <a:p>
            <a:pPr marL="0" indent="0">
              <a:buNone/>
            </a:pPr>
            <a:r>
              <a:rPr lang="en-CA" dirty="0" smtClean="0"/>
              <a:t>Can </a:t>
            </a:r>
            <a:r>
              <a:rPr lang="en-CA" dirty="0"/>
              <a:t>use </a:t>
            </a:r>
            <a:r>
              <a:rPr lang="en-CA" dirty="0" smtClean="0"/>
              <a:t>a </a:t>
            </a:r>
            <a:r>
              <a:rPr lang="en-CA" b="1" dirty="0"/>
              <a:t>bounding</a:t>
            </a:r>
            <a:r>
              <a:rPr lang="en-CA" dirty="0"/>
              <a:t> approach. </a:t>
            </a:r>
            <a:endParaRPr lang="en-CA" dirty="0" smtClean="0"/>
          </a:p>
          <a:p>
            <a:pPr lvl="1">
              <a:buFont typeface="Arial" charset="0"/>
              <a:buChar char="•"/>
            </a:pPr>
            <a:r>
              <a:rPr lang="en-CA" dirty="0" smtClean="0"/>
              <a:t>Test </a:t>
            </a:r>
            <a:r>
              <a:rPr lang="en-CA" dirty="0"/>
              <a:t>all possible combinations of input vectors for </a:t>
            </a:r>
            <a:r>
              <a:rPr lang="en-CA" dirty="0" smtClean="0"/>
              <a:t>individual modules </a:t>
            </a:r>
            <a:r>
              <a:rPr lang="en-CA" dirty="0"/>
              <a:t>and observe the </a:t>
            </a:r>
            <a:r>
              <a:rPr lang="en-CA" dirty="0" smtClean="0"/>
              <a:t>power statistics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CA" dirty="0"/>
              <a:t>Min/</a:t>
            </a:r>
            <a:r>
              <a:rPr lang="en-CA" dirty="0" err="1"/>
              <a:t>avg</a:t>
            </a:r>
            <a:r>
              <a:rPr lang="en-CA" dirty="0"/>
              <a:t>/max power </a:t>
            </a:r>
            <a:r>
              <a:rPr lang="en-CA" dirty="0" smtClean="0"/>
              <a:t>consumption.</a:t>
            </a:r>
          </a:p>
          <a:p>
            <a:pPr marL="0" indent="0">
              <a:buNone/>
            </a:pPr>
            <a:r>
              <a:rPr lang="en-CA" dirty="0" smtClean="0"/>
              <a:t>Multiply individual statistics by </a:t>
            </a:r>
            <a:r>
              <a:rPr lang="en-CA" dirty="0"/>
              <a:t>the number of </a:t>
            </a:r>
            <a:r>
              <a:rPr lang="en-CA" dirty="0" smtClean="0"/>
              <a:t>modules </a:t>
            </a:r>
            <a:r>
              <a:rPr lang="en-CA" dirty="0"/>
              <a:t>in the circuit.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By assuming </a:t>
            </a:r>
            <a:r>
              <a:rPr lang="en-CA" b="1" dirty="0"/>
              <a:t>every component in circuit is operating at the worst case </a:t>
            </a:r>
            <a:r>
              <a:rPr lang="en-CA" dirty="0" smtClean="0"/>
              <a:t>input, can obtain a very </a:t>
            </a:r>
            <a:r>
              <a:rPr lang="en-CA" b="1" dirty="0" smtClean="0"/>
              <a:t>conservative</a:t>
            </a:r>
            <a:r>
              <a:rPr lang="en-CA" dirty="0" smtClean="0"/>
              <a:t> estimate of </a:t>
            </a:r>
            <a:r>
              <a:rPr lang="en-CA" dirty="0"/>
              <a:t>worst-case power consumption for the overall </a:t>
            </a:r>
            <a:r>
              <a:rPr lang="en-CA" dirty="0" smtClean="0"/>
              <a:t>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68611"/>
          </a:xfrm>
        </p:spPr>
        <p:txBody>
          <a:bodyPr/>
          <a:lstStyle/>
          <a:p>
            <a:pPr marL="0" indent="0" algn="just">
              <a:buNone/>
            </a:pPr>
            <a:r>
              <a:rPr lang="en-CA" dirty="0" smtClean="0"/>
              <a:t>Ripple-Carry and </a:t>
            </a:r>
            <a:r>
              <a:rPr lang="en-CA" dirty="0" err="1"/>
              <a:t>Kogge</a:t>
            </a:r>
            <a:r>
              <a:rPr lang="en-CA" dirty="0"/>
              <a:t>-Stone </a:t>
            </a:r>
            <a:r>
              <a:rPr lang="en-CA" dirty="0" smtClean="0"/>
              <a:t>adder/comparator each take two </a:t>
            </a:r>
            <a:r>
              <a:rPr lang="en-CA" dirty="0"/>
              <a:t>six-bit input vectors: </a:t>
            </a:r>
            <a:endParaRPr lang="en-CA" dirty="0" smtClean="0"/>
          </a:p>
          <a:p>
            <a:pPr lvl="1" algn="just">
              <a:buFont typeface="Arial" charset="0"/>
              <a:buChar char="•"/>
            </a:pPr>
            <a:r>
              <a:rPr lang="en-CA" b="1" dirty="0" smtClean="0"/>
              <a:t>2</a:t>
            </a:r>
            <a:r>
              <a:rPr lang="en-CA" b="1" baseline="30000" dirty="0" smtClean="0"/>
              <a:t>12</a:t>
            </a:r>
            <a:r>
              <a:rPr lang="en-CA" b="1" dirty="0" smtClean="0"/>
              <a:t> =</a:t>
            </a:r>
            <a:r>
              <a:rPr lang="en-CA" dirty="0" smtClean="0"/>
              <a:t> </a:t>
            </a:r>
            <a:r>
              <a:rPr lang="en-CA" b="1" dirty="0" smtClean="0"/>
              <a:t>4096 </a:t>
            </a:r>
            <a:r>
              <a:rPr lang="en-CA" b="1" dirty="0"/>
              <a:t>possible </a:t>
            </a:r>
            <a:r>
              <a:rPr lang="en-CA" b="1" dirty="0" smtClean="0"/>
              <a:t>input combinations</a:t>
            </a:r>
            <a:r>
              <a:rPr lang="en-CA" dirty="0" smtClean="0"/>
              <a:t>.</a:t>
            </a:r>
          </a:p>
          <a:p>
            <a:pPr marL="0" algn="just">
              <a:buNone/>
            </a:pPr>
            <a:r>
              <a:rPr lang="en-CA" dirty="0" smtClean="0"/>
              <a:t>2-input MUX takes two </a:t>
            </a:r>
            <a:r>
              <a:rPr lang="en-CA" dirty="0"/>
              <a:t>six-bit input vectors, 1 select line: </a:t>
            </a:r>
            <a:endParaRPr lang="en-CA" dirty="0" smtClean="0"/>
          </a:p>
          <a:p>
            <a:pPr lvl="1" algn="just">
              <a:buFont typeface="Arial" charset="0"/>
              <a:buChar char="•"/>
            </a:pPr>
            <a:r>
              <a:rPr lang="en-CA" dirty="0" smtClean="0"/>
              <a:t>Since </a:t>
            </a:r>
            <a:r>
              <a:rPr lang="en-CA" dirty="0"/>
              <a:t>it’s one or the other, can simplify to 1 six-bit input vector and one select </a:t>
            </a:r>
            <a:r>
              <a:rPr lang="en-CA" dirty="0" smtClean="0"/>
              <a:t>line. </a:t>
            </a:r>
          </a:p>
          <a:p>
            <a:pPr lvl="1" algn="just">
              <a:buFont typeface="Arial" charset="0"/>
              <a:buChar char="•"/>
            </a:pPr>
            <a:r>
              <a:rPr lang="en-CA" b="1" dirty="0" smtClean="0"/>
              <a:t>2</a:t>
            </a:r>
            <a:r>
              <a:rPr lang="en-CA" b="1" baseline="30000" dirty="0" smtClean="0"/>
              <a:t>7 </a:t>
            </a:r>
            <a:r>
              <a:rPr lang="en-CA" b="1" dirty="0" smtClean="0"/>
              <a:t>= 128 </a:t>
            </a:r>
            <a:r>
              <a:rPr lang="en-CA" b="1" dirty="0"/>
              <a:t>possible </a:t>
            </a:r>
            <a:r>
              <a:rPr lang="en-CA" b="1" dirty="0" smtClean="0"/>
              <a:t>input combinations</a:t>
            </a:r>
            <a:r>
              <a:rPr lang="en-CA" dirty="0" smtClean="0"/>
              <a:t>.</a:t>
            </a:r>
          </a:p>
          <a:p>
            <a:pPr marL="0">
              <a:buNone/>
            </a:pPr>
            <a:r>
              <a:rPr lang="en-CA" dirty="0" smtClean="0"/>
              <a:t>Can generate these inputs intelligently by adding voltage pulses oscillating at specific frequencies:</a:t>
            </a:r>
          </a:p>
        </p:txBody>
      </p:sp>
    </p:spTree>
    <p:extLst>
      <p:ext uri="{BB962C8B-B14F-4D97-AF65-F5344CB8AC3E}">
        <p14:creationId xmlns:p14="http://schemas.microsoft.com/office/powerpoint/2010/main" val="11340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9153" y="5874625"/>
            <a:ext cx="657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21</a:t>
            </a:r>
            <a:r>
              <a:rPr lang="en-US" sz="1600" b="1" dirty="0" smtClean="0"/>
              <a:t>: </a:t>
            </a:r>
            <a:r>
              <a:rPr lang="en-US" sz="1600" dirty="0" smtClean="0"/>
              <a:t>Addition of periodic voltages to obtain desired waveform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53" y="1831287"/>
            <a:ext cx="6794654" cy="40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each circuit is being evaluated independently, need to provide a “characteristic load”.</a:t>
            </a:r>
          </a:p>
          <a:p>
            <a:r>
              <a:rPr lang="en-US" dirty="0" smtClean="0"/>
              <a:t>If interconnect is neglected, load is a combination of output capacitance and input capacitance of the connected module.</a:t>
            </a:r>
          </a:p>
          <a:p>
            <a:pPr lvl="1"/>
            <a:r>
              <a:rPr lang="en-US" dirty="0" smtClean="0"/>
              <a:t>Obtain a weighted average of input capacitance for all submodules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4" y="3585029"/>
            <a:ext cx="11259191" cy="162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3409" y="5284319"/>
            <a:ext cx="601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Table 2: </a:t>
            </a:r>
            <a:r>
              <a:rPr lang="en-US" sz="1600" dirty="0" smtClean="0"/>
              <a:t>Average and Maximum load capacitances/bit on each module.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98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Simulation </a:t>
            </a:r>
            <a:r>
              <a:rPr lang="mr-IN" dirty="0" smtClean="0"/>
              <a:t>–</a:t>
            </a:r>
            <a:r>
              <a:rPr lang="en-US" dirty="0" smtClean="0"/>
              <a:t> adder6_KSA_avg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80" y="1831239"/>
            <a:ext cx="7188199" cy="4309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9495" y="6065747"/>
            <a:ext cx="623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22: </a:t>
            </a:r>
            <a:r>
              <a:rPr lang="en-US" sz="1600" dirty="0" smtClean="0"/>
              <a:t>Spice simulation for all 4096 possible combinations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68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Results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Average/Max </a:t>
            </a:r>
            <a:r>
              <a:rPr lang="en-US" dirty="0" smtClean="0"/>
              <a:t>Load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" y="2080397"/>
            <a:ext cx="58039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21"/>
          <a:stretch/>
        </p:blipFill>
        <p:spPr>
          <a:xfrm>
            <a:off x="6237691" y="2080397"/>
            <a:ext cx="5778500" cy="1317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91" y="3605868"/>
            <a:ext cx="5791200" cy="1358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14507" y="4964768"/>
            <a:ext cx="502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Table 3: </a:t>
            </a:r>
            <a:r>
              <a:rPr lang="en-US" sz="1600" dirty="0" smtClean="0"/>
              <a:t>Power usage of various sub-modules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13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Results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Average/Max </a:t>
            </a:r>
            <a:r>
              <a:rPr lang="en-US" dirty="0" smtClean="0"/>
              <a:t>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21" y="2454723"/>
            <a:ext cx="7455196" cy="17166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21560" y="4303968"/>
            <a:ext cx="620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Table 4: </a:t>
            </a:r>
            <a:r>
              <a:rPr lang="en-US" sz="1600" dirty="0" smtClean="0"/>
              <a:t>Power usage of the two decoder implementations under various loading conditions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61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Delay: Static </a:t>
            </a:r>
            <a:r>
              <a:rPr lang="en-US" dirty="0" smtClean="0"/>
              <a:t>Timing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12406"/>
          </a:xfrm>
        </p:spPr>
        <p:txBody>
          <a:bodyPr>
            <a:normAutofit/>
          </a:bodyPr>
          <a:lstStyle/>
          <a:p>
            <a:r>
              <a:rPr lang="en-US" dirty="0"/>
              <a:t>Can convert into a network of nodes and directed edges. The node weight corresponds to the delay of the component and the edge weight corresponds to the delay of the interconnect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5211858"/>
            <a:ext cx="9968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Tools which can perform static timing analysis Cadence/Synopsis</a:t>
            </a:r>
          </a:p>
          <a:p>
            <a:endParaRPr lang="en-US" sz="2000" dirty="0" smtClean="0"/>
          </a:p>
          <a:p>
            <a:r>
              <a:rPr lang="en-US" sz="2000" dirty="0" smtClean="0"/>
              <a:t>Unfortunately </a:t>
            </a:r>
            <a:r>
              <a:rPr lang="en-US" sz="2000" dirty="0"/>
              <a:t>had to make due with what was available </a:t>
            </a:r>
            <a:r>
              <a:rPr lang="mr-IN" sz="2000" dirty="0"/>
              <a:t>–</a:t>
            </a:r>
            <a:r>
              <a:rPr lang="en-US" sz="2000" dirty="0"/>
              <a:t> had to get creative.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3910" y="4498165"/>
            <a:ext cx="721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23</a:t>
            </a:r>
            <a:r>
              <a:rPr lang="en-US" sz="1600" b="1" dirty="0" smtClean="0"/>
              <a:t> Reproduced from [2]: </a:t>
            </a:r>
            <a:r>
              <a:rPr lang="en-US" sz="1600" dirty="0" smtClean="0"/>
              <a:t>conversion of logic paths into edge-weighted graph for calculation of shortest and longest path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5" y="2453465"/>
            <a:ext cx="5321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Timing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4" y="2117024"/>
            <a:ext cx="2522482" cy="653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Gate Delay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4" y="3097398"/>
            <a:ext cx="2522482" cy="653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Component Delay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4" y="4077772"/>
            <a:ext cx="2522482" cy="653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Interconnect Delay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4" y="5058146"/>
            <a:ext cx="2522482" cy="653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Circuit Delay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480445" y="2770286"/>
            <a:ext cx="0" cy="3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2480445" y="3750660"/>
            <a:ext cx="0" cy="3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480445" y="4731034"/>
            <a:ext cx="0" cy="3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88524" y="2141200"/>
                <a:ext cx="7067156" cy="361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 smtClean="0"/>
                  <a:t>Delay of individual gates using built in RC timing simulator. Obtained using Electric and IRSIM.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sz="8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/>
                  <a:t>Wire and gate delay combined into a node/edge weighted directed graph. Shortest/longest path algorithms run on </a:t>
                </a:r>
                <a:r>
                  <a:rPr lang="en-US" dirty="0" err="1"/>
                  <a:t>Matlab</a:t>
                </a:r>
                <a:r>
                  <a:rPr lang="en-US" dirty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n-US" sz="10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 smtClean="0"/>
                  <a:t>Delay </a:t>
                </a:r>
                <a:r>
                  <a:rPr lang="en-US" dirty="0"/>
                  <a:t>of wires connecting individual gates using a 4 segment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dirty="0"/>
                  <a:t>-model. Obtained using Electric ‘Layout’ and LTSPICE</a:t>
                </a:r>
                <a:r>
                  <a:rPr lang="en-US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sz="1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n-US" sz="7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/>
                  <a:t>Wire and component delay combined into a node/edge weighted directed graph. Shortest/longest path algorithms run on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524" y="2141200"/>
                <a:ext cx="7067156" cy="3616375"/>
              </a:xfrm>
              <a:prstGeom prst="rect">
                <a:avLst/>
              </a:prstGeom>
              <a:blipFill rotWithShape="0">
                <a:blip r:embed="rId2"/>
                <a:stretch>
                  <a:fillRect l="-777" t="-843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1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44" y="1030452"/>
            <a:ext cx="4410364" cy="637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Hamming (8,4,4) Encoder</a:t>
            </a:r>
            <a:br>
              <a:rPr lang="en-CA" dirty="0"/>
            </a:b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249732" cy="4023360"/>
              </a:xfrm>
            </p:spPr>
            <p:txBody>
              <a:bodyPr/>
              <a:lstStyle/>
              <a:p>
                <a:r>
                  <a:rPr lang="en-CA" dirty="0"/>
                  <a:t>Message: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 err="1"/>
                  <a:t>Codeword</a:t>
                </a:r>
                <a:r>
                  <a:rPr lang="en-CA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CA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249732" cy="4023360"/>
              </a:xfrm>
              <a:blipFill>
                <a:blip r:embed="rId3"/>
                <a:stretch>
                  <a:fillRect l="-1161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347012" y="1954108"/>
                <a:ext cx="5249732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Generator Matrix: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b="0" i="1" smtClean="0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CA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CA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2" y="1954108"/>
                <a:ext cx="5249732" cy="4023360"/>
              </a:xfrm>
              <a:prstGeom prst="rect">
                <a:avLst/>
              </a:prstGeom>
              <a:blipFill>
                <a:blip r:embed="rId4"/>
                <a:stretch>
                  <a:fillRect l="-2904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8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Timing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4" y="2117024"/>
            <a:ext cx="2522482" cy="653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Gate Delay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4" y="3097398"/>
            <a:ext cx="2522482" cy="653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Component Delay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4" y="4077772"/>
            <a:ext cx="2522482" cy="653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Interconnect Delay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4" y="5058146"/>
            <a:ext cx="2522482" cy="653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Circuit Delay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480445" y="2770286"/>
            <a:ext cx="0" cy="3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2480445" y="3750660"/>
            <a:ext cx="0" cy="3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480445" y="4731034"/>
            <a:ext cx="0" cy="3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88524" y="2141200"/>
                <a:ext cx="7067156" cy="361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 smtClean="0"/>
                  <a:t>Delay of individual gates using built in RC timing simulator. Obtained using Electric and IRSIM.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sz="8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/>
                  <a:t>Wire and gate delay combined into a node/edge weighted directed graph. Shortest/longest path algorithms run on </a:t>
                </a:r>
                <a:r>
                  <a:rPr lang="en-US" dirty="0" err="1"/>
                  <a:t>Matlab</a:t>
                </a:r>
                <a:r>
                  <a:rPr lang="en-US" dirty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n-US" sz="10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 smtClean="0"/>
                  <a:t>Delay </a:t>
                </a:r>
                <a:r>
                  <a:rPr lang="en-US" dirty="0"/>
                  <a:t>of wires connecting individual gates using a 4 segment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dirty="0"/>
                  <a:t>-model. Obtained using Electric ‘Layout’ and LTSPICE</a:t>
                </a:r>
                <a:r>
                  <a:rPr lang="en-US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sz="1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n-US" sz="7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/>
                  <a:t>Wire and component delay combined into a node/edge weighted directed graph. Shortest/longest path algorithms run on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524" y="2141200"/>
                <a:ext cx="7067156" cy="3616375"/>
              </a:xfrm>
              <a:prstGeom prst="rect">
                <a:avLst/>
              </a:prstGeom>
              <a:blipFill rotWithShape="0">
                <a:blip r:embed="rId2"/>
                <a:stretch>
                  <a:fillRect l="-777" t="-843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219204" y="4077772"/>
            <a:ext cx="2522482" cy="6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4" y="4077772"/>
            <a:ext cx="2522482" cy="6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Gate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07673"/>
          </a:xfrm>
        </p:spPr>
        <p:txBody>
          <a:bodyPr/>
          <a:lstStyle/>
          <a:p>
            <a:r>
              <a:rPr lang="en-US" dirty="0" smtClean="0"/>
              <a:t>Typically provided by </a:t>
            </a:r>
            <a:r>
              <a:rPr lang="en-US" dirty="0" smtClean="0"/>
              <a:t>manufacturer</a:t>
            </a:r>
          </a:p>
          <a:p>
            <a:r>
              <a:rPr lang="en-US" dirty="0" smtClean="0"/>
              <a:t>Can use IRSIM, a simulation program which uses rectangular waveforms, but takes into account an RC delay model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0" y="3041650"/>
            <a:ext cx="9575800" cy="2879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6310" y="5813136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24</a:t>
            </a:r>
            <a:r>
              <a:rPr lang="en-US" sz="1600" b="1" dirty="0" smtClean="0"/>
              <a:t>: </a:t>
            </a:r>
            <a:r>
              <a:rPr lang="en-US" sz="1600" dirty="0" smtClean="0"/>
              <a:t>Propagation delay for a typical gate measured in IRSIM.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5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84" y="0"/>
            <a:ext cx="7771316" cy="5938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2669" y="5938875"/>
            <a:ext cx="502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25</a:t>
            </a:r>
            <a:r>
              <a:rPr lang="en-US" sz="1600" b="1" dirty="0" smtClean="0"/>
              <a:t>: </a:t>
            </a:r>
            <a:r>
              <a:rPr lang="en-US" sz="1600" dirty="0" smtClean="0"/>
              <a:t>Gate </a:t>
            </a:r>
            <a:r>
              <a:rPr lang="en-US" sz="1600" dirty="0" smtClean="0"/>
              <a:t>delays for all main foundational gates.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20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845734"/>
            <a:ext cx="4914900" cy="4383616"/>
          </a:xfrm>
        </p:spPr>
        <p:txBody>
          <a:bodyPr>
            <a:normAutofit/>
          </a:bodyPr>
          <a:lstStyle/>
          <a:p>
            <a:r>
              <a:rPr lang="en-US" dirty="0" smtClean="0"/>
              <a:t>With the gate delay and </a:t>
            </a:r>
            <a:r>
              <a:rPr lang="en-US" dirty="0" smtClean="0"/>
              <a:t>neglecting wire delay</a:t>
            </a:r>
            <a:r>
              <a:rPr lang="en-US" dirty="0"/>
              <a:t> </a:t>
            </a:r>
            <a:r>
              <a:rPr lang="en-US" dirty="0" smtClean="0"/>
              <a:t>can determine longest/shortest path through various submodules, gradually moving up the hierarchy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adder_ksa</a:t>
            </a:r>
            <a:endParaRPr lang="en-US" dirty="0" smtClean="0"/>
          </a:p>
          <a:p>
            <a:r>
              <a:rPr lang="en-US" dirty="0" smtClean="0"/>
              <a:t>Longest Path:</a:t>
            </a:r>
          </a:p>
          <a:p>
            <a:pPr lvl="1"/>
            <a:r>
              <a:rPr lang="en-US" dirty="0" smtClean="0"/>
              <a:t>Largest delay: adder6_ksa</a:t>
            </a:r>
          </a:p>
          <a:p>
            <a:pPr lvl="1"/>
            <a:r>
              <a:rPr lang="en-US" dirty="0" smtClean="0"/>
              <a:t>2 x Largest delay: MUX6</a:t>
            </a:r>
          </a:p>
          <a:p>
            <a:r>
              <a:rPr lang="en-US" dirty="0" smtClean="0"/>
              <a:t>Shortest Path:</a:t>
            </a:r>
          </a:p>
          <a:p>
            <a:pPr lvl="1"/>
            <a:r>
              <a:rPr lang="en-US" dirty="0" smtClean="0"/>
              <a:t>Shortest path: inverter</a:t>
            </a:r>
          </a:p>
          <a:p>
            <a:pPr lvl="1"/>
            <a:r>
              <a:rPr lang="en-US" dirty="0" smtClean="0"/>
              <a:t>Shortest path: and3</a:t>
            </a:r>
          </a:p>
          <a:p>
            <a:pPr lvl="1"/>
            <a:r>
              <a:rPr lang="en-US" dirty="0" smtClean="0"/>
              <a:t>Shortest path:MUX6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3035" y="5733354"/>
            <a:ext cx="502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25</a:t>
            </a:r>
            <a:r>
              <a:rPr lang="en-US" sz="1600" b="1" dirty="0" smtClean="0"/>
              <a:t>: </a:t>
            </a:r>
            <a:r>
              <a:rPr lang="en-US" sz="1600" dirty="0" smtClean="0"/>
              <a:t>Visual detection of longest ands shortest path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8" y="1921934"/>
            <a:ext cx="5637072" cy="37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3"/>
          <a:stretch/>
        </p:blipFill>
        <p:spPr>
          <a:xfrm>
            <a:off x="336550" y="2317750"/>
            <a:ext cx="3771900" cy="267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91"/>
          <a:stretch/>
        </p:blipFill>
        <p:spPr>
          <a:xfrm>
            <a:off x="4240530" y="2305050"/>
            <a:ext cx="3771900" cy="271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10" y="2305050"/>
            <a:ext cx="3721100" cy="265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6161" y="5188486"/>
            <a:ext cx="502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Table</a:t>
            </a:r>
            <a:r>
              <a:rPr lang="en-US" sz="1600" b="1" dirty="0" smtClean="0"/>
              <a:t> 6: </a:t>
            </a:r>
            <a:r>
              <a:rPr lang="en-US" sz="1600" dirty="0" smtClean="0"/>
              <a:t>Delays for various sub-modules under various loading conditions.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55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0" y="1837216"/>
            <a:ext cx="5416062" cy="4531677"/>
          </a:xfrm>
        </p:spPr>
        <p:txBody>
          <a:bodyPr>
            <a:normAutofit/>
          </a:bodyPr>
          <a:lstStyle/>
          <a:p>
            <a:r>
              <a:rPr lang="en-US" dirty="0" smtClean="0"/>
              <a:t>Once all submodules have been calculated for each circuit implementation, can determine the overall delay of the circuit:</a:t>
            </a:r>
            <a:endParaRPr lang="en-US" dirty="0"/>
          </a:p>
          <a:p>
            <a:r>
              <a:rPr lang="en-US" dirty="0"/>
              <a:t>Longest Path:</a:t>
            </a:r>
          </a:p>
          <a:p>
            <a:pPr lvl="1"/>
            <a:r>
              <a:rPr lang="en-US" dirty="0" smtClean="0"/>
              <a:t>3 x Largest </a:t>
            </a:r>
            <a:r>
              <a:rPr lang="en-US" dirty="0"/>
              <a:t>delay: </a:t>
            </a:r>
            <a:r>
              <a:rPr lang="en-US" dirty="0" err="1" smtClean="0"/>
              <a:t>adder_ksa</a:t>
            </a:r>
            <a:endParaRPr lang="en-US" dirty="0"/>
          </a:p>
          <a:p>
            <a:pPr lvl="1"/>
            <a:r>
              <a:rPr lang="en-US" dirty="0" smtClean="0"/>
              <a:t>3 </a:t>
            </a:r>
            <a:r>
              <a:rPr lang="en-US" dirty="0"/>
              <a:t>x Largest delay: </a:t>
            </a:r>
            <a:r>
              <a:rPr lang="en-US" dirty="0" smtClean="0"/>
              <a:t>comparator</a:t>
            </a:r>
          </a:p>
          <a:p>
            <a:pPr lvl="1"/>
            <a:r>
              <a:rPr lang="en-US" dirty="0" smtClean="0"/>
              <a:t>2 x Largest Delay: MUX6</a:t>
            </a:r>
          </a:p>
          <a:p>
            <a:pPr lvl="1"/>
            <a:r>
              <a:rPr lang="en-US" dirty="0" smtClean="0"/>
              <a:t>Largest delay: MUX2</a:t>
            </a:r>
            <a:endParaRPr lang="en-US" dirty="0"/>
          </a:p>
          <a:p>
            <a:r>
              <a:rPr lang="en-US" dirty="0"/>
              <a:t>Shortest Path:</a:t>
            </a:r>
          </a:p>
          <a:p>
            <a:pPr lvl="1"/>
            <a:r>
              <a:rPr lang="en-US" dirty="0"/>
              <a:t>3 x </a:t>
            </a:r>
            <a:r>
              <a:rPr lang="en-US" dirty="0" smtClean="0"/>
              <a:t>shortest delay</a:t>
            </a:r>
            <a:r>
              <a:rPr lang="en-US" dirty="0"/>
              <a:t>: </a:t>
            </a:r>
            <a:r>
              <a:rPr lang="en-US" dirty="0" err="1" smtClean="0"/>
              <a:t>adder_ksa</a:t>
            </a:r>
            <a:endParaRPr lang="en-US" dirty="0" smtClean="0"/>
          </a:p>
          <a:p>
            <a:pPr lvl="1"/>
            <a:r>
              <a:rPr lang="en-US" dirty="0" smtClean="0"/>
              <a:t>Shortest delay: comparator</a:t>
            </a:r>
          </a:p>
          <a:p>
            <a:pPr lvl="1"/>
            <a:r>
              <a:rPr lang="en-US" dirty="0" smtClean="0"/>
              <a:t>Shortest delay: </a:t>
            </a:r>
            <a:r>
              <a:rPr lang="en-US" dirty="0"/>
              <a:t>inverter</a:t>
            </a:r>
          </a:p>
          <a:p>
            <a:pPr lvl="1"/>
            <a:r>
              <a:rPr lang="en-US" dirty="0" smtClean="0"/>
              <a:t>2 x Shortest delay: MUX2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7" y="1837216"/>
            <a:ext cx="4918594" cy="4186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356" y="6030340"/>
            <a:ext cx="502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26</a:t>
            </a:r>
            <a:r>
              <a:rPr lang="en-US" sz="1600" b="1" dirty="0" smtClean="0"/>
              <a:t>: </a:t>
            </a:r>
            <a:r>
              <a:rPr lang="en-US" sz="1600" dirty="0" smtClean="0"/>
              <a:t>Visual detection of longest and shortest path.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22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Delay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83" y="2476501"/>
            <a:ext cx="8109365" cy="1792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3299" y="4348653"/>
            <a:ext cx="502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Table 7: </a:t>
            </a:r>
            <a:r>
              <a:rPr lang="en-US" sz="1600" dirty="0" smtClean="0"/>
              <a:t>Delay of decoder implementations under various loading conditions.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67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with Typical Cases - ISIM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80126"/>
            <a:ext cx="10058400" cy="2707399"/>
          </a:xfrm>
        </p:spPr>
      </p:pic>
      <p:sp>
        <p:nvSpPr>
          <p:cNvPr id="5" name="TextBox 4"/>
          <p:cNvSpPr txBox="1"/>
          <p:nvPr/>
        </p:nvSpPr>
        <p:spPr>
          <a:xfrm>
            <a:off x="3203299" y="5339253"/>
            <a:ext cx="502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 smtClean="0"/>
              <a:t>27</a:t>
            </a:r>
            <a:r>
              <a:rPr lang="en-US" sz="1600" b="1" dirty="0" smtClean="0"/>
              <a:t>: </a:t>
            </a:r>
            <a:r>
              <a:rPr lang="en-US" sz="1600" dirty="0" smtClean="0"/>
              <a:t>Visualization of propagation delay and correct functionality of the circuit using IRSIM.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30630" y="1789088"/>
            <a:ext cx="9925050" cy="10196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verify the validity of the bounds by running a full simulation of certain test vectors on IRSIM. As a byproduct, we can determine whether the circuit functions correctly!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Delay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7" y="628650"/>
            <a:ext cx="10617726" cy="55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080" y="1845734"/>
            <a:ext cx="5438987" cy="4023360"/>
          </a:xfrm>
        </p:spPr>
        <p:txBody>
          <a:bodyPr/>
          <a:lstStyle/>
          <a:p>
            <a:r>
              <a:rPr lang="en-US" b="1" dirty="0" smtClean="0"/>
              <a:t>Design Implementation:</a:t>
            </a:r>
            <a:endParaRPr lang="en-US" b="1" dirty="0"/>
          </a:p>
          <a:p>
            <a:pPr lvl="1"/>
            <a:r>
              <a:rPr lang="en-US" dirty="0" smtClean="0"/>
              <a:t>Both designs pass all relevant design checks (DRC, ERC,NCC)</a:t>
            </a:r>
          </a:p>
          <a:p>
            <a:r>
              <a:rPr lang="en-US" b="1" dirty="0" smtClean="0"/>
              <a:t>F</a:t>
            </a:r>
            <a:r>
              <a:rPr lang="en-US" b="1" dirty="0" smtClean="0"/>
              <a:t>unctionality:</a:t>
            </a:r>
          </a:p>
          <a:p>
            <a:pPr lvl="1"/>
            <a:r>
              <a:rPr lang="en-US" dirty="0" smtClean="0"/>
              <a:t>Both implementations function accordingly in both </a:t>
            </a:r>
            <a:r>
              <a:rPr lang="en-US" dirty="0" err="1" smtClean="0"/>
              <a:t>ModelSim</a:t>
            </a:r>
            <a:r>
              <a:rPr lang="en-US" dirty="0" smtClean="0"/>
              <a:t> and IRSIM.</a:t>
            </a:r>
          </a:p>
          <a:p>
            <a:r>
              <a:rPr lang="en-US" b="1" dirty="0" smtClean="0"/>
              <a:t>Power Usage: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Kogge</a:t>
            </a:r>
            <a:r>
              <a:rPr lang="en-US" dirty="0" smtClean="0"/>
              <a:t>-Stone adder uses </a:t>
            </a:r>
            <a:r>
              <a:rPr lang="en-US" b="1" dirty="0" smtClean="0"/>
              <a:t>less</a:t>
            </a:r>
            <a:r>
              <a:rPr lang="en-US" dirty="0" smtClean="0"/>
              <a:t> power. (Topic of further investigation)</a:t>
            </a:r>
          </a:p>
          <a:p>
            <a:r>
              <a:rPr lang="en-US" b="1" dirty="0" smtClean="0"/>
              <a:t>Propagation Delay:</a:t>
            </a:r>
          </a:p>
          <a:p>
            <a:pPr marL="578358" lvl="1" indent="-285750"/>
            <a:r>
              <a:rPr lang="en-US" dirty="0" smtClean="0"/>
              <a:t>In 3 out of 4 cases </a:t>
            </a:r>
            <a:r>
              <a:rPr lang="en-US" dirty="0" err="1" smtClean="0"/>
              <a:t>Kogge</a:t>
            </a:r>
            <a:r>
              <a:rPr lang="en-US" dirty="0" smtClean="0"/>
              <a:t>-Stone is faster.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7" y="2230966"/>
            <a:ext cx="5744633" cy="1270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" y="3679613"/>
            <a:ext cx="5750751" cy="132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910" y="5096110"/>
            <a:ext cx="502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Table 8: </a:t>
            </a:r>
            <a:r>
              <a:rPr lang="en-US" sz="1600" dirty="0" smtClean="0"/>
              <a:t>Comparison of two decoder implementations.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7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44" y="1030452"/>
            <a:ext cx="4410364" cy="637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Hamming (8,4,4) Encoder: </a:t>
            </a:r>
            <a:br>
              <a:rPr lang="en-CA" dirty="0"/>
            </a:br>
            <a:r>
              <a:rPr lang="en-CA" dirty="0"/>
              <a:t>Optimized Trellis</a:t>
            </a:r>
          </a:p>
        </p:txBody>
      </p:sp>
      <p:sp>
        <p:nvSpPr>
          <p:cNvPr id="8" name="Oval 7"/>
          <p:cNvSpPr/>
          <p:nvPr/>
        </p:nvSpPr>
        <p:spPr>
          <a:xfrm>
            <a:off x="3164534" y="2023469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9" name="Oval 8"/>
          <p:cNvSpPr/>
          <p:nvPr/>
        </p:nvSpPr>
        <p:spPr>
          <a:xfrm>
            <a:off x="3164534" y="2965510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Oval 9"/>
          <p:cNvSpPr/>
          <p:nvPr/>
        </p:nvSpPr>
        <p:spPr>
          <a:xfrm>
            <a:off x="3164535" y="3992840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Oval 10"/>
          <p:cNvSpPr/>
          <p:nvPr/>
        </p:nvSpPr>
        <p:spPr>
          <a:xfrm>
            <a:off x="3164536" y="5020171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2" name="Oval 11"/>
          <p:cNvSpPr/>
          <p:nvPr/>
        </p:nvSpPr>
        <p:spPr>
          <a:xfrm>
            <a:off x="5956129" y="2006755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" name="Oval 12"/>
          <p:cNvSpPr/>
          <p:nvPr/>
        </p:nvSpPr>
        <p:spPr>
          <a:xfrm>
            <a:off x="5956129" y="2948796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5956130" y="3976126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Oval 14"/>
          <p:cNvSpPr/>
          <p:nvPr/>
        </p:nvSpPr>
        <p:spPr>
          <a:xfrm>
            <a:off x="5956131" y="5003457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16" name="Straight Arrow Connector 15"/>
          <p:cNvCxnSpPr>
            <a:stCxn id="8" idx="6"/>
            <a:endCxn id="12" idx="2"/>
          </p:cNvCxnSpPr>
          <p:nvPr/>
        </p:nvCxnSpPr>
        <p:spPr>
          <a:xfrm flipV="1">
            <a:off x="3684487" y="2266732"/>
            <a:ext cx="2271642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3" idx="2"/>
          </p:cNvCxnSpPr>
          <p:nvPr/>
        </p:nvCxnSpPr>
        <p:spPr>
          <a:xfrm>
            <a:off x="3684487" y="2283446"/>
            <a:ext cx="2271642" cy="92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3" idx="2"/>
          </p:cNvCxnSpPr>
          <p:nvPr/>
        </p:nvCxnSpPr>
        <p:spPr>
          <a:xfrm flipV="1">
            <a:off x="3684487" y="3208773"/>
            <a:ext cx="2271642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2" idx="2"/>
          </p:cNvCxnSpPr>
          <p:nvPr/>
        </p:nvCxnSpPr>
        <p:spPr>
          <a:xfrm flipV="1">
            <a:off x="3684487" y="2266732"/>
            <a:ext cx="2271642" cy="958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4" idx="2"/>
          </p:cNvCxnSpPr>
          <p:nvPr/>
        </p:nvCxnSpPr>
        <p:spPr>
          <a:xfrm flipV="1">
            <a:off x="3684488" y="4236103"/>
            <a:ext cx="2271642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5" idx="2"/>
          </p:cNvCxnSpPr>
          <p:nvPr/>
        </p:nvCxnSpPr>
        <p:spPr>
          <a:xfrm flipV="1">
            <a:off x="3684489" y="5263434"/>
            <a:ext cx="2271642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14" idx="2"/>
          </p:cNvCxnSpPr>
          <p:nvPr/>
        </p:nvCxnSpPr>
        <p:spPr>
          <a:xfrm flipV="1">
            <a:off x="3684489" y="4236103"/>
            <a:ext cx="2271641" cy="1044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6"/>
            <a:endCxn id="15" idx="2"/>
          </p:cNvCxnSpPr>
          <p:nvPr/>
        </p:nvCxnSpPr>
        <p:spPr>
          <a:xfrm>
            <a:off x="3684488" y="4252817"/>
            <a:ext cx="2271643" cy="101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747728" y="2023469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25" name="Oval 24"/>
          <p:cNvSpPr/>
          <p:nvPr/>
        </p:nvSpPr>
        <p:spPr>
          <a:xfrm>
            <a:off x="8747728" y="2965510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" name="Oval 25"/>
          <p:cNvSpPr/>
          <p:nvPr/>
        </p:nvSpPr>
        <p:spPr>
          <a:xfrm>
            <a:off x="8747729" y="3992840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/>
          <p:cNvSpPr/>
          <p:nvPr/>
        </p:nvSpPr>
        <p:spPr>
          <a:xfrm>
            <a:off x="8747730" y="5020171"/>
            <a:ext cx="519953" cy="519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28" name="Straight Arrow Connector 27"/>
          <p:cNvCxnSpPr>
            <a:stCxn id="12" idx="6"/>
            <a:endCxn id="24" idx="2"/>
          </p:cNvCxnSpPr>
          <p:nvPr/>
        </p:nvCxnSpPr>
        <p:spPr>
          <a:xfrm>
            <a:off x="6476082" y="2266732"/>
            <a:ext cx="2271646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  <a:endCxn id="25" idx="2"/>
          </p:cNvCxnSpPr>
          <p:nvPr/>
        </p:nvCxnSpPr>
        <p:spPr>
          <a:xfrm>
            <a:off x="6476082" y="2266732"/>
            <a:ext cx="2271646" cy="958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25" idx="2"/>
          </p:cNvCxnSpPr>
          <p:nvPr/>
        </p:nvCxnSpPr>
        <p:spPr>
          <a:xfrm>
            <a:off x="6476082" y="3208773"/>
            <a:ext cx="2271646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6"/>
            <a:endCxn id="24" idx="2"/>
          </p:cNvCxnSpPr>
          <p:nvPr/>
        </p:nvCxnSpPr>
        <p:spPr>
          <a:xfrm flipV="1">
            <a:off x="6476082" y="2283446"/>
            <a:ext cx="2271646" cy="92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6"/>
            <a:endCxn id="26" idx="2"/>
          </p:cNvCxnSpPr>
          <p:nvPr/>
        </p:nvCxnSpPr>
        <p:spPr>
          <a:xfrm>
            <a:off x="6476083" y="4236103"/>
            <a:ext cx="2271646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6"/>
            <a:endCxn id="27" idx="2"/>
          </p:cNvCxnSpPr>
          <p:nvPr/>
        </p:nvCxnSpPr>
        <p:spPr>
          <a:xfrm>
            <a:off x="6476084" y="5263434"/>
            <a:ext cx="2271646" cy="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  <a:endCxn id="26" idx="2"/>
          </p:cNvCxnSpPr>
          <p:nvPr/>
        </p:nvCxnSpPr>
        <p:spPr>
          <a:xfrm flipV="1">
            <a:off x="6476084" y="4252817"/>
            <a:ext cx="2271645" cy="101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27" idx="2"/>
          </p:cNvCxnSpPr>
          <p:nvPr/>
        </p:nvCxnSpPr>
        <p:spPr>
          <a:xfrm>
            <a:off x="6476083" y="4236103"/>
            <a:ext cx="2271647" cy="1044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97280" y="3637752"/>
            <a:ext cx="235990" cy="24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10910725" y="3630520"/>
            <a:ext cx="235990" cy="24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8" name="Straight Arrow Connector 37"/>
          <p:cNvCxnSpPr>
            <a:stCxn id="36" idx="6"/>
            <a:endCxn id="8" idx="2"/>
          </p:cNvCxnSpPr>
          <p:nvPr/>
        </p:nvCxnSpPr>
        <p:spPr>
          <a:xfrm flipV="1">
            <a:off x="1333270" y="2283446"/>
            <a:ext cx="1831264" cy="1476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6"/>
            <a:endCxn id="9" idx="2"/>
          </p:cNvCxnSpPr>
          <p:nvPr/>
        </p:nvCxnSpPr>
        <p:spPr>
          <a:xfrm flipV="1">
            <a:off x="1333270" y="3225487"/>
            <a:ext cx="1831264" cy="53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6"/>
            <a:endCxn id="10" idx="2"/>
          </p:cNvCxnSpPr>
          <p:nvPr/>
        </p:nvCxnSpPr>
        <p:spPr>
          <a:xfrm>
            <a:off x="1333270" y="3759680"/>
            <a:ext cx="1831265" cy="49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11" idx="2"/>
          </p:cNvCxnSpPr>
          <p:nvPr/>
        </p:nvCxnSpPr>
        <p:spPr>
          <a:xfrm>
            <a:off x="1333270" y="3759680"/>
            <a:ext cx="1831266" cy="152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6"/>
            <a:endCxn id="37" idx="2"/>
          </p:cNvCxnSpPr>
          <p:nvPr/>
        </p:nvCxnSpPr>
        <p:spPr>
          <a:xfrm>
            <a:off x="9267681" y="2283446"/>
            <a:ext cx="1643044" cy="1469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6"/>
            <a:endCxn id="37" idx="2"/>
          </p:cNvCxnSpPr>
          <p:nvPr/>
        </p:nvCxnSpPr>
        <p:spPr>
          <a:xfrm>
            <a:off x="9267681" y="3225487"/>
            <a:ext cx="1643044" cy="526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6"/>
            <a:endCxn id="37" idx="2"/>
          </p:cNvCxnSpPr>
          <p:nvPr/>
        </p:nvCxnSpPr>
        <p:spPr>
          <a:xfrm flipV="1">
            <a:off x="9267682" y="3752448"/>
            <a:ext cx="1643043" cy="50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6"/>
            <a:endCxn id="37" idx="2"/>
          </p:cNvCxnSpPr>
          <p:nvPr/>
        </p:nvCxnSpPr>
        <p:spPr>
          <a:xfrm flipV="1">
            <a:off x="9267683" y="3752448"/>
            <a:ext cx="1643042" cy="152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07068" y="1683590"/>
                <a:ext cx="631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68" y="1683590"/>
                <a:ext cx="631286" cy="646331"/>
              </a:xfrm>
              <a:prstGeom prst="rect">
                <a:avLst/>
              </a:prstGeom>
              <a:blipFill>
                <a:blip r:embed="rId3"/>
                <a:stretch>
                  <a:fillRect r="-165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60352" y="1714367"/>
                <a:ext cx="1486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52" y="1714367"/>
                <a:ext cx="148613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900463" y="1683590"/>
                <a:ext cx="631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463" y="1683590"/>
                <a:ext cx="631286" cy="646331"/>
              </a:xfrm>
              <a:prstGeom prst="rect">
                <a:avLst/>
              </a:prstGeom>
              <a:blipFill>
                <a:blip r:embed="rId5"/>
                <a:stretch>
                  <a:fillRect t="-3774" r="-262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692062" y="1679090"/>
                <a:ext cx="631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062" y="1679090"/>
                <a:ext cx="63128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75443" y="1709938"/>
                <a:ext cx="1486134" cy="604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43" y="1709938"/>
                <a:ext cx="1486134" cy="6040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868838" y="1709938"/>
                <a:ext cx="1486134" cy="604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838" y="1709938"/>
                <a:ext cx="1486134" cy="6040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841501" y="1713591"/>
                <a:ext cx="1486134" cy="604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0" dirty="0"/>
                  <a:t>-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CA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14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501" y="1713591"/>
                <a:ext cx="1486134" cy="604076"/>
              </a:xfrm>
              <a:prstGeom prst="rect">
                <a:avLst/>
              </a:prstGeom>
              <a:blipFill>
                <a:blip r:embed="rId9"/>
                <a:stretch>
                  <a:fillRect l="-1230" t="-2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260353" y="5782000"/>
                <a:ext cx="2200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Example: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=0101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53" y="5782000"/>
                <a:ext cx="2200024" cy="369332"/>
              </a:xfrm>
              <a:prstGeom prst="rect">
                <a:avLst/>
              </a:prstGeom>
              <a:blipFill>
                <a:blip r:embed="rId10"/>
                <a:stretch>
                  <a:fillRect l="-249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 rot="19167582">
            <a:off x="1939360" y="272317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00/00</a:t>
            </a:r>
            <a:endParaRPr lang="en-CA" dirty="0"/>
          </a:p>
        </p:txBody>
      </p:sp>
      <p:sp>
        <p:nvSpPr>
          <p:cNvPr id="55" name="TextBox 54"/>
          <p:cNvSpPr txBox="1"/>
          <p:nvPr/>
        </p:nvSpPr>
        <p:spPr>
          <a:xfrm rot="20646987">
            <a:off x="2175316" y="313882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11/11</a:t>
            </a:r>
            <a:endParaRPr lang="en-CA" dirty="0"/>
          </a:p>
        </p:txBody>
      </p:sp>
      <p:sp>
        <p:nvSpPr>
          <p:cNvPr id="56" name="TextBox 55"/>
          <p:cNvSpPr txBox="1"/>
          <p:nvPr/>
        </p:nvSpPr>
        <p:spPr>
          <a:xfrm rot="915579">
            <a:off x="2171803" y="401371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10/10</a:t>
            </a:r>
            <a:endParaRPr lang="en-CA" dirty="0"/>
          </a:p>
        </p:txBody>
      </p:sp>
      <p:sp>
        <p:nvSpPr>
          <p:cNvPr id="57" name="TextBox 56"/>
          <p:cNvSpPr txBox="1"/>
          <p:nvPr/>
        </p:nvSpPr>
        <p:spPr>
          <a:xfrm rot="2357920">
            <a:off x="1941106" y="450135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01/01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4508970" y="203001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0/00</a:t>
            </a:r>
            <a:endParaRPr lang="en-CA" dirty="0"/>
          </a:p>
        </p:txBody>
      </p:sp>
      <p:sp>
        <p:nvSpPr>
          <p:cNvPr id="59" name="TextBox 58"/>
          <p:cNvSpPr txBox="1"/>
          <p:nvPr/>
        </p:nvSpPr>
        <p:spPr>
          <a:xfrm>
            <a:off x="4508968" y="315797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0/00</a:t>
            </a:r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4508969" y="396635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0/01</a:t>
            </a:r>
            <a:endParaRPr lang="en-CA" dirty="0"/>
          </a:p>
        </p:txBody>
      </p:sp>
      <p:sp>
        <p:nvSpPr>
          <p:cNvPr id="61" name="TextBox 60"/>
          <p:cNvSpPr txBox="1"/>
          <p:nvPr/>
        </p:nvSpPr>
        <p:spPr>
          <a:xfrm>
            <a:off x="4508969" y="520169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0/01</a:t>
            </a:r>
            <a:endParaRPr lang="en-CA" dirty="0"/>
          </a:p>
        </p:txBody>
      </p:sp>
      <p:sp>
        <p:nvSpPr>
          <p:cNvPr id="62" name="TextBox 61"/>
          <p:cNvSpPr txBox="1"/>
          <p:nvPr/>
        </p:nvSpPr>
        <p:spPr>
          <a:xfrm>
            <a:off x="7305510" y="201223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0/00</a:t>
            </a:r>
            <a:endParaRPr lang="en-CA" dirty="0"/>
          </a:p>
        </p:txBody>
      </p:sp>
      <p:sp>
        <p:nvSpPr>
          <p:cNvPr id="63" name="TextBox 62"/>
          <p:cNvSpPr txBox="1"/>
          <p:nvPr/>
        </p:nvSpPr>
        <p:spPr>
          <a:xfrm>
            <a:off x="7305508" y="314019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0/00</a:t>
            </a:r>
            <a:endParaRPr lang="en-CA" dirty="0"/>
          </a:p>
        </p:txBody>
      </p:sp>
      <p:sp>
        <p:nvSpPr>
          <p:cNvPr id="64" name="TextBox 63"/>
          <p:cNvSpPr txBox="1"/>
          <p:nvPr/>
        </p:nvSpPr>
        <p:spPr>
          <a:xfrm>
            <a:off x="7305509" y="394857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0/01</a:t>
            </a:r>
            <a:endParaRPr lang="en-CA" dirty="0"/>
          </a:p>
        </p:txBody>
      </p:sp>
      <p:sp>
        <p:nvSpPr>
          <p:cNvPr id="65" name="TextBox 64"/>
          <p:cNvSpPr txBox="1"/>
          <p:nvPr/>
        </p:nvSpPr>
        <p:spPr>
          <a:xfrm>
            <a:off x="7305509" y="518391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0/01</a:t>
            </a:r>
            <a:endParaRPr lang="en-CA" dirty="0"/>
          </a:p>
        </p:txBody>
      </p:sp>
      <p:sp>
        <p:nvSpPr>
          <p:cNvPr id="66" name="TextBox 65"/>
          <p:cNvSpPr txBox="1"/>
          <p:nvPr/>
        </p:nvSpPr>
        <p:spPr>
          <a:xfrm rot="19167582">
            <a:off x="9843781" y="4500973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-/01</a:t>
            </a:r>
            <a:endParaRPr lang="en-CA" dirty="0"/>
          </a:p>
        </p:txBody>
      </p:sp>
      <p:sp>
        <p:nvSpPr>
          <p:cNvPr id="67" name="TextBox 66"/>
          <p:cNvSpPr txBox="1"/>
          <p:nvPr/>
        </p:nvSpPr>
        <p:spPr>
          <a:xfrm rot="20646987">
            <a:off x="9704615" y="3990678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-/10</a:t>
            </a:r>
            <a:endParaRPr lang="en-CA" dirty="0"/>
          </a:p>
        </p:txBody>
      </p:sp>
      <p:sp>
        <p:nvSpPr>
          <p:cNvPr id="68" name="TextBox 67"/>
          <p:cNvSpPr txBox="1"/>
          <p:nvPr/>
        </p:nvSpPr>
        <p:spPr>
          <a:xfrm rot="915579">
            <a:off x="9705325" y="318227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-/11</a:t>
            </a:r>
            <a:endParaRPr lang="en-CA" dirty="0"/>
          </a:p>
        </p:txBody>
      </p:sp>
      <p:sp>
        <p:nvSpPr>
          <p:cNvPr id="69" name="TextBox 68"/>
          <p:cNvSpPr txBox="1"/>
          <p:nvPr/>
        </p:nvSpPr>
        <p:spPr>
          <a:xfrm rot="2357920">
            <a:off x="9991292" y="2830084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-/00</a:t>
            </a:r>
            <a:endParaRPr lang="en-CA" dirty="0"/>
          </a:p>
        </p:txBody>
      </p:sp>
      <p:sp>
        <p:nvSpPr>
          <p:cNvPr id="70" name="TextBox 69"/>
          <p:cNvSpPr txBox="1"/>
          <p:nvPr/>
        </p:nvSpPr>
        <p:spPr>
          <a:xfrm rot="20174071">
            <a:off x="3981259" y="272739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1/11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 rot="1352448">
            <a:off x="5199266" y="274513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1/11</a:t>
            </a:r>
            <a:endParaRPr lang="en-CA" dirty="0"/>
          </a:p>
        </p:txBody>
      </p:sp>
      <p:sp>
        <p:nvSpPr>
          <p:cNvPr id="72" name="TextBox 71"/>
          <p:cNvSpPr txBox="1"/>
          <p:nvPr/>
        </p:nvSpPr>
        <p:spPr>
          <a:xfrm rot="20174071">
            <a:off x="3981259" y="476266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1/10</a:t>
            </a:r>
            <a:endParaRPr lang="en-CA" dirty="0"/>
          </a:p>
        </p:txBody>
      </p:sp>
      <p:sp>
        <p:nvSpPr>
          <p:cNvPr id="73" name="TextBox 72"/>
          <p:cNvSpPr txBox="1"/>
          <p:nvPr/>
        </p:nvSpPr>
        <p:spPr>
          <a:xfrm rot="1352448">
            <a:off x="5199266" y="478039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1/10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 rot="20174071">
            <a:off x="6733055" y="272739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1/11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 rot="1352448">
            <a:off x="7951062" y="274513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1/11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 rot="20174071">
            <a:off x="6733055" y="476266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1/10</a:t>
            </a:r>
            <a:endParaRPr lang="en-CA" dirty="0"/>
          </a:p>
        </p:txBody>
      </p:sp>
      <p:sp>
        <p:nvSpPr>
          <p:cNvPr id="77" name="TextBox 76"/>
          <p:cNvSpPr txBox="1"/>
          <p:nvPr/>
        </p:nvSpPr>
        <p:spPr>
          <a:xfrm rot="1352448">
            <a:off x="7951062" y="478039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1/10</a:t>
            </a:r>
            <a:endParaRPr lang="en-CA" dirty="0"/>
          </a:p>
        </p:txBody>
      </p:sp>
      <p:sp>
        <p:nvSpPr>
          <p:cNvPr id="78" name="TextBox 77"/>
          <p:cNvSpPr txBox="1"/>
          <p:nvPr/>
        </p:nvSpPr>
        <p:spPr>
          <a:xfrm>
            <a:off x="897633" y="3332148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12169" y="5782000"/>
                <a:ext cx="2065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⟹ </m:t>
                      </m:r>
                      <m:acc>
                        <m:accPr>
                          <m:chr m:val="⃑"/>
                          <m:ctrlPr>
                            <a:rPr lang="en-CA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=01011010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169" y="5782000"/>
                <a:ext cx="2065887" cy="369332"/>
              </a:xfrm>
              <a:prstGeom prst="rect">
                <a:avLst/>
              </a:prstGeom>
              <a:blipFill>
                <a:blip r:embed="rId11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36" idx="6"/>
            <a:endCxn id="11" idx="2"/>
          </p:cNvCxnSpPr>
          <p:nvPr/>
        </p:nvCxnSpPr>
        <p:spPr>
          <a:xfrm>
            <a:off x="1333270" y="3759680"/>
            <a:ext cx="1831266" cy="152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6"/>
            <a:endCxn id="15" idx="2"/>
          </p:cNvCxnSpPr>
          <p:nvPr/>
        </p:nvCxnSpPr>
        <p:spPr>
          <a:xfrm flipV="1">
            <a:off x="3684489" y="5263434"/>
            <a:ext cx="2271642" cy="1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" idx="6"/>
            <a:endCxn id="26" idx="2"/>
          </p:cNvCxnSpPr>
          <p:nvPr/>
        </p:nvCxnSpPr>
        <p:spPr>
          <a:xfrm flipV="1">
            <a:off x="6476084" y="4252817"/>
            <a:ext cx="2271645" cy="1010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6" idx="6"/>
            <a:endCxn id="37" idx="2"/>
          </p:cNvCxnSpPr>
          <p:nvPr/>
        </p:nvCxnSpPr>
        <p:spPr>
          <a:xfrm flipV="1">
            <a:off x="9267682" y="3752448"/>
            <a:ext cx="1643043" cy="50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88501" y="333214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7485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6" y="758952"/>
            <a:ext cx="10346324" cy="3566160"/>
          </a:xfrm>
        </p:spPr>
        <p:txBody>
          <a:bodyPr/>
          <a:lstStyle/>
          <a:p>
            <a:r>
              <a:rPr lang="en-CA" dirty="0" smtClean="0"/>
              <a:t>Summary </a:t>
            </a:r>
            <a:r>
              <a:rPr lang="en-CA" smtClean="0"/>
              <a:t>of Major 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7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Major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 indent="-342900">
              <a:buFont typeface="+mj-lt"/>
              <a:buAutoNum type="arabicPeriod"/>
            </a:pPr>
            <a:r>
              <a:rPr lang="en-US" dirty="0" smtClean="0"/>
              <a:t>Design of a custom architecture and data structure for the optimized encoding and decoding of (8,4,4) </a:t>
            </a:r>
            <a:r>
              <a:rPr lang="en-US" dirty="0" err="1" smtClean="0"/>
              <a:t>codewords</a:t>
            </a:r>
            <a:r>
              <a:rPr lang="en-US" dirty="0" smtClean="0"/>
              <a:t>.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 smtClean="0"/>
              <a:t>Implementation of design of two different implementations, one optimized for speed and the other power, on both Schematic and Layout.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 smtClean="0"/>
              <a:t>Full functional verification on </a:t>
            </a:r>
            <a:r>
              <a:rPr lang="en-US" dirty="0" err="1" smtClean="0"/>
              <a:t>ModelSim</a:t>
            </a:r>
            <a:r>
              <a:rPr lang="en-US" dirty="0" smtClean="0"/>
              <a:t> and partial verification on IRSIM.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 smtClean="0"/>
              <a:t>Fulfillment of all design checks (DRC, ERC, NCC).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 smtClean="0"/>
              <a:t>Exhaustive testing of decoder implementations under various loading  regimens.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 smtClean="0"/>
              <a:t>Determination of an upper and lower bound for power consumption and propagation delay.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 smtClean="0"/>
              <a:t>Partial validation of upper and lower bound via IRSIM simulation.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6" y="758952"/>
            <a:ext cx="10058400" cy="3566160"/>
          </a:xfrm>
        </p:spPr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92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359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Interconnect Delay</a:t>
                </a:r>
              </a:p>
              <a:p>
                <a:pPr lvl="1"/>
                <a:r>
                  <a:rPr lang="en-US" dirty="0" smtClean="0"/>
                  <a:t>Important </a:t>
                </a:r>
                <a:r>
                  <a:rPr lang="en-US" dirty="0" smtClean="0"/>
                  <a:t>to include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can account for up to 80% of overall delay of a </a:t>
                </a:r>
                <a:r>
                  <a:rPr lang="en-US" dirty="0" smtClean="0"/>
                  <a:t>circuit in modern processes [1].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4 </a:t>
                </a:r>
                <a:r>
                  <a:rPr lang="en-US" dirty="0" smtClean="0"/>
                  <a:t>segment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dirty="0" smtClean="0"/>
                  <a:t>-model is sufficient to characterize the wire.</a:t>
                </a:r>
                <a:endParaRPr lang="en-US" dirty="0"/>
              </a:p>
              <a:p>
                <a:r>
                  <a:rPr lang="en-US" b="1" dirty="0" smtClean="0"/>
                  <a:t>Comparator</a:t>
                </a:r>
                <a:endParaRPr lang="en-US" b="1" dirty="0"/>
              </a:p>
              <a:p>
                <a:pPr lvl="1"/>
                <a:r>
                  <a:rPr lang="en-US" dirty="0"/>
                  <a:t>R</a:t>
                </a:r>
                <a:r>
                  <a:rPr lang="en-CA" dirty="0" err="1" smtClean="0"/>
                  <a:t>eplace</a:t>
                </a:r>
                <a:r>
                  <a:rPr lang="en-CA" dirty="0" smtClean="0"/>
                  <a:t> the </a:t>
                </a:r>
                <a:r>
                  <a:rPr lang="en-CA" i="1" dirty="0" err="1" smtClean="0"/>
                  <a:t>fulladder</a:t>
                </a:r>
                <a:r>
                  <a:rPr lang="en-CA" dirty="0" smtClean="0"/>
                  <a:t> in the comparator with a </a:t>
                </a:r>
                <a:r>
                  <a:rPr lang="en-CA" dirty="0" err="1" smtClean="0"/>
                  <a:t>Kogge</a:t>
                </a:r>
                <a:r>
                  <a:rPr lang="en-CA" dirty="0" smtClean="0"/>
                  <a:t>-Stone adder.  Should increase speed and reduce critical path.</a:t>
                </a:r>
                <a:endParaRPr lang="en-US" dirty="0"/>
              </a:p>
              <a:p>
                <a:r>
                  <a:rPr lang="en-US" b="1" dirty="0" smtClean="0"/>
                  <a:t>Transistor Sizing</a:t>
                </a:r>
                <a:endParaRPr lang="en-US" b="1" dirty="0"/>
              </a:p>
              <a:p>
                <a:pPr lvl="1"/>
                <a:r>
                  <a:rPr lang="en-US" dirty="0" smtClean="0"/>
                  <a:t>Size the transistors to provide ideal ratio for propagation delay.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35966"/>
              </a:xfrm>
              <a:blipFill rotWithShape="0">
                <a:blip r:embed="rId2"/>
                <a:stretch>
                  <a:fillRect l="-606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8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6" y="758952"/>
            <a:ext cx="10058400" cy="3566160"/>
          </a:xfrm>
        </p:spPr>
        <p:txBody>
          <a:bodyPr/>
          <a:lstStyle/>
          <a:p>
            <a:r>
              <a:rPr lang="en-CA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98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66659" y="321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[1] </a:t>
            </a:r>
            <a:r>
              <a:rPr lang="en-US" dirty="0" err="1" smtClean="0"/>
              <a:t>CoN.West</a:t>
            </a:r>
            <a:r>
              <a:rPr lang="en-US" dirty="0" smtClean="0"/>
              <a:t> ad D.M. Harris, </a:t>
            </a:r>
            <a:r>
              <a:rPr lang="en-US" i="1" dirty="0" smtClean="0"/>
              <a:t>CMOS VLSI Design A Circuits and Systems Perspective,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ed., Addison-Wesley, 2011.</a:t>
            </a:r>
            <a:endParaRPr lang="en-US" i="1" dirty="0" smtClean="0"/>
          </a:p>
          <a:p>
            <a:r>
              <a:rPr lang="en-US" dirty="0"/>
              <a:t>[2] </a:t>
            </a:r>
            <a:r>
              <a:rPr lang="en-US" dirty="0" smtClean="0"/>
              <a:t>VLSI C</a:t>
            </a:r>
            <a:r>
              <a:rPr lang="en-US" dirty="0" smtClean="0">
                <a:hlinkClick r:id="rId2"/>
              </a:rPr>
              <a:t>o</a:t>
            </a:r>
            <a:r>
              <a:rPr lang="en-US" dirty="0" smtClean="0"/>
              <a:t>ncepts, and online center for all who have interest in the Semiconductor industry;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www.vlsi-expert.com/2011/03/static-timing-analysis-sta-basic-timing.html</a:t>
            </a:r>
            <a:r>
              <a:rPr lang="en-US" dirty="0" smtClean="0"/>
              <a:t>, </a:t>
            </a:r>
            <a:r>
              <a:rPr lang="en-US" dirty="0" err="1" smtClean="0"/>
              <a:t>Wed.March</a:t>
            </a:r>
            <a:r>
              <a:rPr lang="en-US" dirty="0" smtClean="0"/>
              <a:t> 9 2011.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Modulator</a:t>
            </a:r>
            <a:br>
              <a:rPr lang="en-CA" dirty="0"/>
            </a:br>
            <a:r>
              <a:rPr lang="en-CA" dirty="0"/>
              <a:t>and Channel</a:t>
            </a: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94" y="932094"/>
            <a:ext cx="4496586" cy="760081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097280" y="173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2012" y="1737360"/>
                <a:ext cx="2734176" cy="281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BPSK modulation scheme:</a:t>
                </a:r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0=−</m:t>
                    </m:r>
                    <m:f>
                      <m:f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b="0" dirty="0"/>
              </a:p>
              <a:p>
                <a:endParaRPr lang="en-CA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CA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Using this scheme, </a:t>
                </a:r>
                <a:r>
                  <a:rPr lang="en-CA" dirty="0" err="1"/>
                  <a:t>Codeword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CA" dirty="0"/>
                  <a:t> is modulated to the channel input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12" y="1737360"/>
                <a:ext cx="2734176" cy="2813591"/>
              </a:xfrm>
              <a:prstGeom prst="rect">
                <a:avLst/>
              </a:prstGeom>
              <a:blipFill>
                <a:blip r:embed="rId3"/>
                <a:stretch>
                  <a:fillRect l="-1782" t="-108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6188" y="1737359"/>
                <a:ext cx="7139492" cy="37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Channel:</a:t>
                </a:r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Source of noise, characterized by Signal to Noise ratio (SNR)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CA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𝑁𝑜𝑖𝑠𝑒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𝑠𝑝𝑒𝑐𝑡𝑟𝑎𝑙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𝑑𝑒𝑛𝑠𝑖𝑡𝑦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Generate Gaussian distributed noise samples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CA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	Change the variance of the Gaussian to achieve different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The noisy channel observation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CA" dirty="0"/>
                  <a:t> is computed using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88" y="1737359"/>
                <a:ext cx="7139492" cy="3776740"/>
              </a:xfrm>
              <a:prstGeom prst="rect">
                <a:avLst/>
              </a:prstGeom>
              <a:blipFill>
                <a:blip r:embed="rId4"/>
                <a:stretch>
                  <a:fillRect l="-76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9583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Hamming (8,4,4) </a:t>
            </a:r>
          </a:p>
          <a:p>
            <a:r>
              <a:rPr lang="en-CA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60032" y="2320190"/>
                <a:ext cx="561728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Maximum Likelihood decoder (MLE)</a:t>
                </a:r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Best decoding performance!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Generate the codebook</a:t>
                </a:r>
              </a:p>
              <a:p>
                <a:r>
                  <a:rPr lang="en-CA" dirty="0"/>
                  <a:t>	All possible </a:t>
                </a:r>
                <a:r>
                  <a:rPr lang="en-CA" dirty="0" err="1"/>
                  <a:t>codewords</a:t>
                </a:r>
                <a:r>
                  <a:rPr lang="en-CA" dirty="0"/>
                  <a:t> for the 2</a:t>
                </a:r>
                <a:r>
                  <a:rPr lang="en-CA" baseline="30000" dirty="0"/>
                  <a:t>4</a:t>
                </a:r>
                <a:r>
                  <a:rPr lang="en-CA" dirty="0"/>
                  <a:t> unique messages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Compute the distance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CA" dirty="0"/>
                  <a:t> and each </a:t>
                </a:r>
                <a:r>
                  <a:rPr lang="en-CA" dirty="0" err="1"/>
                  <a:t>codeword</a:t>
                </a: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Most probable transmitted </a:t>
                </a:r>
                <a:r>
                  <a:rPr lang="en-CA" dirty="0" err="1"/>
                  <a:t>codeword</a:t>
                </a:r>
                <a:r>
                  <a:rPr lang="en-CA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CA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CA" b="0" dirty="0"/>
              </a:p>
              <a:p>
                <a:pPr lvl="1"/>
                <a:r>
                  <a:rPr lang="en-CA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in the codebook</a:t>
                </a:r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Computationally intensive!</a:t>
                </a:r>
              </a:p>
              <a:p>
                <a:r>
                  <a:rPr lang="en-CA" dirty="0"/>
                  <a:t>	</a:t>
                </a:r>
                <a:r>
                  <a:rPr lang="en-CA" b="1" dirty="0"/>
                  <a:t>(≈ 383 flops)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32" y="2320190"/>
                <a:ext cx="5617285" cy="3970318"/>
              </a:xfrm>
              <a:prstGeom prst="rect">
                <a:avLst/>
              </a:prstGeom>
              <a:blipFill>
                <a:blip r:embed="rId2"/>
                <a:stretch>
                  <a:fillRect l="-868" t="-922" b="-15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97280" y="1746596"/>
                <a:ext cx="10058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u="sng" dirty="0"/>
                  <a:t>Aim:</a:t>
                </a:r>
                <a:r>
                  <a:rPr lang="en-CA" b="1" dirty="0"/>
                  <a:t> </a:t>
                </a:r>
                <a:r>
                  <a:rPr lang="en-CA" dirty="0"/>
                  <a:t>Retrieve the sent message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CA" dirty="0"/>
                  <a:t>, given the noisy channel observation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CA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46596"/>
                <a:ext cx="10058399" cy="369332"/>
              </a:xfrm>
              <a:prstGeom prst="rect">
                <a:avLst/>
              </a:prstGeom>
              <a:blipFill>
                <a:blip r:embed="rId3"/>
                <a:stretch>
                  <a:fillRect l="-485" t="-2333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80" y="2317434"/>
            <a:ext cx="4765887" cy="35055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135" y="952701"/>
            <a:ext cx="4538544" cy="749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0894" y="5811838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/>
              <a:t>1</a:t>
            </a:r>
            <a:r>
              <a:rPr lang="en-US" sz="1600" b="1" dirty="0" smtClean="0"/>
              <a:t>: </a:t>
            </a:r>
            <a:r>
              <a:rPr lang="en-US" sz="1600" dirty="0" smtClean="0"/>
              <a:t>Maximum likelihood decoder performance.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60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9583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Hamming (8,4,4) </a:t>
            </a:r>
          </a:p>
          <a:p>
            <a:r>
              <a:rPr lang="en-CA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7280" y="1746596"/>
                <a:ext cx="561728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Viterbi Decoder</a:t>
                </a:r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Same performance as the MLE decoder!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Uses the Viterbi Algorithm on the Trellis</a:t>
                </a:r>
              </a:p>
              <a:p>
                <a:r>
                  <a:rPr lang="en-CA" dirty="0"/>
                  <a:t>	Calculate the shortest path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CA" dirty="0"/>
                  <a:t> through the Trellis</a:t>
                </a:r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The most likely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CA" dirty="0"/>
                  <a:t> is extracted from the shortest path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The modulation scheme and symmetry of the Trellis can further reduce the number of computations</a:t>
                </a:r>
              </a:p>
              <a:p>
                <a:r>
                  <a:rPr lang="en-CA" dirty="0"/>
                  <a:t>	 </a:t>
                </a:r>
                <a:r>
                  <a:rPr lang="en-CA" b="1" dirty="0"/>
                  <a:t>(≈ 27 flops)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46596"/>
                <a:ext cx="5617285" cy="3693319"/>
              </a:xfrm>
              <a:prstGeom prst="rect">
                <a:avLst/>
              </a:prstGeom>
              <a:blipFill>
                <a:blip r:embed="rId2"/>
                <a:stretch>
                  <a:fillRect l="-869" t="-9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51" y="2295035"/>
            <a:ext cx="4459933" cy="3280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136" y="947961"/>
            <a:ext cx="4538544" cy="749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8231" y="5649800"/>
            <a:ext cx="72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Figure </a:t>
            </a:r>
            <a:r>
              <a:rPr lang="en-US" sz="1600" b="1" dirty="0"/>
              <a:t>2</a:t>
            </a:r>
            <a:r>
              <a:rPr lang="en-US" sz="1600" b="1" dirty="0" smtClean="0"/>
              <a:t>: </a:t>
            </a:r>
            <a:r>
              <a:rPr lang="en-US" sz="1600" dirty="0" smtClean="0"/>
              <a:t>Comparison of Viterbi decoder with MLE decoder.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922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6058</TotalTime>
  <Words>2868</Words>
  <Application>Microsoft Macintosh PowerPoint</Application>
  <PresentationFormat>Widescreen</PresentationFormat>
  <Paragraphs>483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Calibri</vt:lpstr>
      <vt:lpstr>Calibri Light</vt:lpstr>
      <vt:lpstr>Cambria Math</vt:lpstr>
      <vt:lpstr>Mangal</vt:lpstr>
      <vt:lpstr>宋体</vt:lpstr>
      <vt:lpstr>Arial</vt:lpstr>
      <vt:lpstr>Retrospect</vt:lpstr>
      <vt:lpstr>(8,4,4) Viterbi Decoder</vt:lpstr>
      <vt:lpstr>Overview</vt:lpstr>
      <vt:lpstr>Background</vt:lpstr>
      <vt:lpstr>Simplified Transmission Model</vt:lpstr>
      <vt:lpstr>Hamming (8,4,4) Encoder </vt:lpstr>
      <vt:lpstr>Hamming (8,4,4) Encoder:  Optimized Trellis</vt:lpstr>
      <vt:lpstr>Modulator and 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Schematic and Layout</vt:lpstr>
      <vt:lpstr>Design Summary</vt:lpstr>
      <vt:lpstr>Design Goals</vt:lpstr>
      <vt:lpstr>Required Modules</vt:lpstr>
      <vt:lpstr>Adder</vt:lpstr>
      <vt:lpstr>Carry-Ripple Adder</vt:lpstr>
      <vt:lpstr>Carry-Ripple Adder</vt:lpstr>
      <vt:lpstr>Kogge-Stone (Tree Adder) – General Diagram</vt:lpstr>
      <vt:lpstr>Kogge-Stone (Tree Adder) – Bitwise PG Logic</vt:lpstr>
      <vt:lpstr>Kogge-Stone (Tree Adder) – Group PG Logic</vt:lpstr>
      <vt:lpstr>Kogge-Stone (Tree Adder) – Group PG Logic</vt:lpstr>
      <vt:lpstr>Kogge-Stone (Tree Adder) – Overall Design</vt:lpstr>
      <vt:lpstr>Kogge-Stone (Tree Adder) – Overall Design</vt:lpstr>
      <vt:lpstr>Comparator - Components </vt:lpstr>
      <vt:lpstr>Comparator – Schematic and Layout</vt:lpstr>
      <vt:lpstr>Miscellaneous</vt:lpstr>
      <vt:lpstr>Miscellaneous - 6-bit mux</vt:lpstr>
      <vt:lpstr>Miscellaneous - 6-bit inverter</vt:lpstr>
      <vt:lpstr>Overall Design – Components</vt:lpstr>
      <vt:lpstr>Overall Design - Schematic</vt:lpstr>
      <vt:lpstr>Overall Design – Layout (with CRA)</vt:lpstr>
      <vt:lpstr>Overall Design – Layout (with KSA)</vt:lpstr>
      <vt:lpstr>Testing</vt:lpstr>
      <vt:lpstr>Logic Simulators</vt:lpstr>
      <vt:lpstr>ModelSim</vt:lpstr>
      <vt:lpstr>Electric</vt:lpstr>
      <vt:lpstr>Circuit Simulators</vt:lpstr>
      <vt:lpstr>Challenges and Assumptions</vt:lpstr>
      <vt:lpstr>Power Analysis</vt:lpstr>
      <vt:lpstr>Power Analysis</vt:lpstr>
      <vt:lpstr>Power Analysis</vt:lpstr>
      <vt:lpstr>Power Analysis</vt:lpstr>
      <vt:lpstr>Power Simulation – adder6_KSA_avg</vt:lpstr>
      <vt:lpstr>Module Results – Average/Max Load</vt:lpstr>
      <vt:lpstr>Circuit Results – Average/Max Load</vt:lpstr>
      <vt:lpstr>Propagation Delay: Static Timing Analysis</vt:lpstr>
      <vt:lpstr>Static Timing Analysis</vt:lpstr>
      <vt:lpstr>Static Timing Analysis</vt:lpstr>
      <vt:lpstr>Individual Gate Delays</vt:lpstr>
      <vt:lpstr>PowerPoint Presentation</vt:lpstr>
      <vt:lpstr>Component Delay</vt:lpstr>
      <vt:lpstr>Component Delay</vt:lpstr>
      <vt:lpstr>Circuit Delay</vt:lpstr>
      <vt:lpstr>Circuit Delay</vt:lpstr>
      <vt:lpstr>Verify with Typical Cases - ISIM</vt:lpstr>
      <vt:lpstr>Circuit Delay</vt:lpstr>
      <vt:lpstr>Results Summary</vt:lpstr>
      <vt:lpstr>Summary of Major Work</vt:lpstr>
      <vt:lpstr>Summary of Major Work</vt:lpstr>
      <vt:lpstr>Future Work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(8,4,4) Viterbi Decoder</dc:title>
  <dc:creator>Dylan Watts, Mr</dc:creator>
  <cp:lastModifiedBy>Dylan Watts, Mr</cp:lastModifiedBy>
  <cp:revision>144</cp:revision>
  <dcterms:created xsi:type="dcterms:W3CDTF">2016-11-24T19:06:02Z</dcterms:created>
  <dcterms:modified xsi:type="dcterms:W3CDTF">2016-12-01T14:43:08Z</dcterms:modified>
</cp:coreProperties>
</file>