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E5358-11B9-4F39-B5A9-587C3E0B99FF}" type="datetimeFigureOut">
              <a:rPr lang="en-CA" smtClean="0"/>
              <a:pPr/>
              <a:t>13-10-04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983FB-22E6-431C-B782-91BF53E9C1B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821354-05E8-2C48-8455-DAF62C7749C8}" type="slidenum">
              <a:rPr lang="en-US"/>
              <a:pPr/>
              <a:t>4</a:t>
            </a:fld>
            <a:endParaRPr lang="en-US"/>
          </a:p>
        </p:txBody>
      </p:sp>
      <p:sp>
        <p:nvSpPr>
          <p:cNvPr id="40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983FB-22E6-431C-B782-91BF53E9C1B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4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5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854B2E2D-5660-6B47-A9E8-5B943CE759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8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9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13-10-04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13-10-04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13-10-04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13-10-04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13-10-04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FF8E-B89E-7048-B7F2-8684CD581D82}" type="datetimeFigureOut">
              <a:rPr lang="en-US" smtClean="0"/>
              <a:pPr/>
              <a:t>13-10-04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2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FF8E-B89E-7048-B7F2-8684CD581D82}" type="datetimeFigureOut">
              <a:rPr lang="en-US" smtClean="0"/>
              <a:pPr/>
              <a:t>13-10-04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1324-148E-8B4F-9279-3671264A7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1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1133"/>
            <a:ext cx="7772400" cy="1470025"/>
          </a:xfrm>
        </p:spPr>
        <p:txBody>
          <a:bodyPr/>
          <a:lstStyle/>
          <a:p>
            <a:r>
              <a:rPr lang="en-US" u="sng" dirty="0" smtClean="0"/>
              <a:t>ENSC 450: Assignment 2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9396"/>
            <a:ext cx="64008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Barry </a:t>
            </a:r>
            <a:r>
              <a:rPr lang="en-US" dirty="0" err="1" smtClean="0"/>
              <a:t>Yim</a:t>
            </a:r>
            <a:r>
              <a:rPr lang="en-US" dirty="0" smtClean="0"/>
              <a:t> 					    byim@sfu.ca</a:t>
            </a:r>
          </a:p>
          <a:p>
            <a:pPr algn="l"/>
            <a:r>
              <a:rPr lang="en-US" dirty="0" smtClean="0"/>
              <a:t>Cheng </a:t>
            </a:r>
            <a:r>
              <a:rPr lang="en-US" dirty="0" err="1" smtClean="0"/>
              <a:t>Jie</a:t>
            </a:r>
            <a:r>
              <a:rPr lang="en-US" dirty="0" smtClean="0"/>
              <a:t> (</a:t>
            </a:r>
            <a:r>
              <a:rPr lang="en-US" dirty="0" err="1" smtClean="0"/>
              <a:t>Jadan</a:t>
            </a:r>
            <a:r>
              <a:rPr lang="en-US" dirty="0" smtClean="0"/>
              <a:t>) </a:t>
            </a:r>
            <a:r>
              <a:rPr lang="en-US" dirty="0" err="1" smtClean="0"/>
              <a:t>Ou</a:t>
            </a:r>
            <a:r>
              <a:rPr lang="en-US" dirty="0" smtClean="0"/>
              <a:t> 	    jou@sfu.ca</a:t>
            </a:r>
          </a:p>
          <a:p>
            <a:pPr algn="l"/>
            <a:r>
              <a:rPr lang="en-US" dirty="0" smtClean="0"/>
              <a:t>Bonnie Ha 					    bha20@sfu.ca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2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Outline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654"/>
            <a:ext cx="8229600" cy="482789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Scope of Presentation:</a:t>
            </a:r>
          </a:p>
          <a:p>
            <a:pPr lvl="1"/>
            <a:r>
              <a:rPr lang="en-US" sz="2600" dirty="0" smtClean="0"/>
              <a:t>Perform CMOS logic cell analysis, using HSPICE circuit </a:t>
            </a:r>
            <a:r>
              <a:rPr lang="en-US" sz="2600" dirty="0" smtClean="0"/>
              <a:t>simulator</a:t>
            </a:r>
          </a:p>
          <a:p>
            <a:pPr lvl="1"/>
            <a:r>
              <a:rPr lang="en-US" sz="2600" dirty="0"/>
              <a:t>Determine the size of internal transistors to yield raise/fall Output Transition Time &lt;100ps </a:t>
            </a:r>
            <a:endParaRPr lang="en-US" sz="2600" dirty="0" smtClean="0"/>
          </a:p>
          <a:p>
            <a:pPr lvl="1"/>
            <a:r>
              <a:rPr lang="en-US" sz="2600" dirty="0" smtClean="0"/>
              <a:t>Evaluate the setup and hold time of the Flip-Flop designed considering clock transition time of 100ps.</a:t>
            </a:r>
          </a:p>
          <a:p>
            <a:pPr marL="342900" lvl="1" indent="-342900">
              <a:buFont typeface="Arial"/>
              <a:buChar char="•"/>
            </a:pPr>
            <a:r>
              <a:rPr lang="en-US" sz="3000" dirty="0" smtClean="0"/>
              <a:t>Methodology </a:t>
            </a:r>
            <a:r>
              <a:rPr lang="en-US" sz="3000" dirty="0"/>
              <a:t>Used</a:t>
            </a:r>
          </a:p>
          <a:p>
            <a:r>
              <a:rPr lang="en-US" sz="3000" dirty="0" smtClean="0"/>
              <a:t>Results</a:t>
            </a:r>
            <a:endParaRPr lang="en-US" sz="3000" dirty="0" smtClean="0"/>
          </a:p>
          <a:p>
            <a:r>
              <a:rPr lang="en-US" sz="3000" dirty="0" smtClean="0"/>
              <a:t>Conclusion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7704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r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7" y="2091759"/>
            <a:ext cx="7455647" cy="345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4064"/>
            <a:ext cx="8229600" cy="1143000"/>
          </a:xfrm>
        </p:spPr>
        <p:txBody>
          <a:bodyPr/>
          <a:lstStyle/>
          <a:p>
            <a:r>
              <a:rPr lang="en-US" u="sng" dirty="0" smtClean="0"/>
              <a:t>Methodology (1)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018" y="1088936"/>
            <a:ext cx="8229600" cy="10028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Designed simple logic gates using HSPICE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9634" y="17224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6859" y="1732597"/>
            <a:ext cx="111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2623" y="17367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9659" y="5734114"/>
            <a:ext cx="4198585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Xnand</a:t>
            </a:r>
            <a:r>
              <a:rPr lang="en-US" sz="1600" dirty="0"/>
              <a:t> a b d </a:t>
            </a:r>
            <a:r>
              <a:rPr lang="en-US" sz="1600" dirty="0" err="1"/>
              <a:t>vdd</a:t>
            </a:r>
            <a:r>
              <a:rPr lang="en-US" sz="1600" dirty="0"/>
              <a:t> </a:t>
            </a:r>
            <a:r>
              <a:rPr lang="en-US" sz="1600" dirty="0" err="1"/>
              <a:t>gnd</a:t>
            </a:r>
            <a:r>
              <a:rPr lang="en-US" sz="1600" dirty="0"/>
              <a:t> </a:t>
            </a:r>
            <a:r>
              <a:rPr lang="en-US" sz="1600" dirty="0" err="1"/>
              <a:t>vdds</a:t>
            </a:r>
            <a:r>
              <a:rPr lang="en-US" sz="1600" dirty="0"/>
              <a:t> </a:t>
            </a:r>
            <a:r>
              <a:rPr lang="en-US" sz="1600" dirty="0" err="1"/>
              <a:t>gnds</a:t>
            </a:r>
            <a:r>
              <a:rPr lang="en-US" sz="1600" dirty="0"/>
              <a:t> NAND </a:t>
            </a:r>
            <a:r>
              <a:rPr lang="en-US" sz="1600" dirty="0" err="1"/>
              <a:t>Wn</a:t>
            </a:r>
            <a:r>
              <a:rPr lang="en-US" sz="1600" dirty="0"/>
              <a:t>=</a:t>
            </a:r>
            <a:r>
              <a:rPr lang="en-US" sz="1600" dirty="0" err="1"/>
              <a:t>Wm</a:t>
            </a:r>
            <a:r>
              <a:rPr lang="en-US" sz="1600" dirty="0"/>
              <a:t>#</a:t>
            </a:r>
          </a:p>
          <a:p>
            <a:r>
              <a:rPr lang="en-US" sz="1600" dirty="0" err="1"/>
              <a:t>Xinv</a:t>
            </a:r>
            <a:r>
              <a:rPr lang="en-US" sz="1600" dirty="0"/>
              <a:t> d z </a:t>
            </a:r>
            <a:r>
              <a:rPr lang="en-US" sz="1600" dirty="0" err="1"/>
              <a:t>vdd</a:t>
            </a:r>
            <a:r>
              <a:rPr lang="en-US" sz="1600" dirty="0"/>
              <a:t> </a:t>
            </a:r>
            <a:r>
              <a:rPr lang="en-US" sz="1600" dirty="0" err="1"/>
              <a:t>gnd</a:t>
            </a:r>
            <a:r>
              <a:rPr lang="en-US" sz="1600" dirty="0"/>
              <a:t> </a:t>
            </a:r>
            <a:r>
              <a:rPr lang="en-US" sz="1600" dirty="0" err="1"/>
              <a:t>vdds</a:t>
            </a:r>
            <a:r>
              <a:rPr lang="en-US" sz="1600" dirty="0"/>
              <a:t> </a:t>
            </a:r>
            <a:r>
              <a:rPr lang="en-US" sz="1600" dirty="0" err="1"/>
              <a:t>gnds</a:t>
            </a:r>
            <a:r>
              <a:rPr lang="en-US" sz="1600" dirty="0"/>
              <a:t> INV </a:t>
            </a:r>
            <a:r>
              <a:rPr lang="en-US" sz="1600" dirty="0" err="1"/>
              <a:t>Wn</a:t>
            </a:r>
            <a:r>
              <a:rPr lang="en-US" sz="1600" dirty="0"/>
              <a:t>=</a:t>
            </a:r>
            <a:r>
              <a:rPr lang="en-US" sz="1600" dirty="0" err="1"/>
              <a:t>Wm</a:t>
            </a:r>
            <a:r>
              <a:rPr lang="en-US" sz="1600" dirty="0"/>
              <a:t>#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33732" y="5738345"/>
            <a:ext cx="3932387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Xnor</a:t>
            </a:r>
            <a:r>
              <a:rPr lang="en-US" sz="1600" dirty="0"/>
              <a:t> a b d </a:t>
            </a:r>
            <a:r>
              <a:rPr lang="en-US" sz="1600" dirty="0" err="1"/>
              <a:t>vdd</a:t>
            </a:r>
            <a:r>
              <a:rPr lang="en-US" sz="1600" dirty="0"/>
              <a:t> </a:t>
            </a:r>
            <a:r>
              <a:rPr lang="en-US" sz="1600" dirty="0" err="1"/>
              <a:t>gnd</a:t>
            </a:r>
            <a:r>
              <a:rPr lang="en-US" sz="1600" dirty="0"/>
              <a:t> </a:t>
            </a:r>
            <a:r>
              <a:rPr lang="en-US" sz="1600" dirty="0" err="1"/>
              <a:t>vdds</a:t>
            </a:r>
            <a:r>
              <a:rPr lang="en-US" sz="1600" dirty="0"/>
              <a:t> </a:t>
            </a:r>
            <a:r>
              <a:rPr lang="en-US" sz="1600" dirty="0" err="1"/>
              <a:t>gnds</a:t>
            </a:r>
            <a:r>
              <a:rPr lang="en-US" sz="1600" dirty="0"/>
              <a:t> NOR </a:t>
            </a:r>
            <a:r>
              <a:rPr lang="en-US" sz="1600" dirty="0" err="1"/>
              <a:t>Wn</a:t>
            </a:r>
            <a:r>
              <a:rPr lang="en-US" sz="1600" dirty="0"/>
              <a:t>=</a:t>
            </a:r>
            <a:r>
              <a:rPr lang="en-US" sz="1600" dirty="0" err="1"/>
              <a:t>Wm</a:t>
            </a:r>
            <a:r>
              <a:rPr lang="en-US" sz="1600" dirty="0"/>
              <a:t>#</a:t>
            </a:r>
          </a:p>
          <a:p>
            <a:r>
              <a:rPr lang="en-US" sz="1600" dirty="0" err="1"/>
              <a:t>Xinv</a:t>
            </a:r>
            <a:r>
              <a:rPr lang="en-US" sz="1600" dirty="0"/>
              <a:t> d z </a:t>
            </a:r>
            <a:r>
              <a:rPr lang="en-US" sz="1600" dirty="0" err="1"/>
              <a:t>vdd</a:t>
            </a:r>
            <a:r>
              <a:rPr lang="en-US" sz="1600" dirty="0"/>
              <a:t> </a:t>
            </a:r>
            <a:r>
              <a:rPr lang="en-US" sz="1600" dirty="0" err="1"/>
              <a:t>gnd</a:t>
            </a:r>
            <a:r>
              <a:rPr lang="en-US" sz="1600" dirty="0"/>
              <a:t> </a:t>
            </a:r>
            <a:r>
              <a:rPr lang="en-US" sz="1600" dirty="0" err="1"/>
              <a:t>vdds</a:t>
            </a:r>
            <a:r>
              <a:rPr lang="en-US" sz="1600" dirty="0"/>
              <a:t> </a:t>
            </a:r>
            <a:r>
              <a:rPr lang="en-US" sz="1600" dirty="0" err="1"/>
              <a:t>gnds</a:t>
            </a:r>
            <a:r>
              <a:rPr lang="en-US" sz="1600" dirty="0"/>
              <a:t> INV </a:t>
            </a:r>
            <a:r>
              <a:rPr lang="en-US" sz="1600" dirty="0" err="1"/>
              <a:t>Wn</a:t>
            </a:r>
            <a:r>
              <a:rPr lang="en-US" sz="1600" dirty="0"/>
              <a:t>=</a:t>
            </a:r>
            <a:r>
              <a:rPr lang="en-US" sz="1600" dirty="0" err="1"/>
              <a:t>Wm</a:t>
            </a:r>
            <a:r>
              <a:rPr lang="en-US" sz="1600" dirty="0"/>
              <a:t>#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56859" y="5359284"/>
            <a:ext cx="184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of AND gate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00554" y="5355120"/>
            <a:ext cx="170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of OR 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1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22080" y="0"/>
            <a:ext cx="7856640" cy="722956"/>
          </a:xfrm>
          <a:ln/>
        </p:spPr>
        <p:txBody>
          <a:bodyPr tIns="35203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u="sng" dirty="0"/>
              <a:t>Methodology </a:t>
            </a:r>
            <a:r>
              <a:rPr lang="en-US" u="sng" dirty="0" smtClean="0"/>
              <a:t>(2)</a:t>
            </a:r>
            <a:endParaRPr lang="en-US" u="sng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14720" y="702794"/>
            <a:ext cx="8294400" cy="401802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20802" rIns="0" bIns="0" anchor="ctr">
            <a:normAutofit lnSpcReduction="10000"/>
          </a:bodyPr>
          <a:lstStyle/>
          <a:p>
            <a:pPr marL="0" indent="0">
              <a:spcAft>
                <a:spcPct val="0"/>
              </a:spcAft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 Designed a Flip-Flop using logic gates from Methodology 1</a:t>
            </a:r>
          </a:p>
          <a:p>
            <a:pPr marL="0" indent="0">
              <a:spcAft>
                <a:spcPct val="0"/>
              </a:spcAft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 Varied </a:t>
            </a:r>
            <a:r>
              <a:rPr lang="en-US" sz="2400" dirty="0"/>
              <a:t>size ratio between </a:t>
            </a:r>
            <a:r>
              <a:rPr lang="en-US" sz="2400" dirty="0" smtClean="0"/>
              <a:t>PMOS and NMOS </a:t>
            </a:r>
            <a:r>
              <a:rPr lang="en-US" sz="2400" dirty="0"/>
              <a:t>transistors in order to decrease rise and fall times to below 100ps</a:t>
            </a:r>
          </a:p>
          <a:p>
            <a:pPr marL="0" indent="0">
              <a:spcAft>
                <a:spcPct val="0"/>
              </a:spcAft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 Determined the setup time of FF by continuously decreasing the time frame between input transition (D) and clock transition until output (Q) becomes distorted</a:t>
            </a:r>
          </a:p>
          <a:p>
            <a:pPr marL="0" indent="0">
              <a:spcAft>
                <a:spcPct val="0"/>
              </a:spcAft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 Pin pointed the hold time of FF by changing the input (D) soon after clock begins to </a:t>
            </a:r>
            <a:r>
              <a:rPr lang="en-US" sz="2400" dirty="0" smtClean="0"/>
              <a:t>rise, </a:t>
            </a:r>
            <a:r>
              <a:rPr lang="en-US" sz="2400" dirty="0"/>
              <a:t>and viewing output to see if desired waveform is </a:t>
            </a:r>
            <a:r>
              <a:rPr lang="en-US" sz="2400" dirty="0" smtClean="0"/>
              <a:t>produced</a:t>
            </a:r>
          </a:p>
          <a:p>
            <a:pPr marL="0" indent="0">
              <a:spcAft>
                <a:spcPct val="0"/>
              </a:spcAft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 </a:t>
            </a:r>
            <a:r>
              <a:rPr lang="en-US" sz="2400" dirty="0" smtClean="0"/>
              <a:t>Reduced setup time until greater rise/fall transition times were observed</a:t>
            </a:r>
            <a:endParaRPr lang="en-US" sz="2400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866240" y="4656009"/>
            <a:ext cx="5289120" cy="207381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endParaRPr lang="en-US">
              <a:solidFill>
                <a:srgbClr val="000000"/>
              </a:solidFill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endParaRPr lang="en-US">
              <a:solidFill>
                <a:srgbClr val="000000"/>
              </a:solidFill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049281" y="6415874"/>
            <a:ext cx="95472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5221" rIns="81639" bIns="4082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LGC Sans" charset="0"/>
              </a:defRPr>
            </a:lvl9pPr>
          </a:lstStyle>
          <a:p>
            <a:r>
              <a:rPr lang="en-US"/>
              <a:t>Flip Flop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033" y="149417"/>
            <a:ext cx="4253750" cy="75161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Results</a:t>
            </a:r>
            <a:endParaRPr lang="en-US" u="sng" dirty="0"/>
          </a:p>
        </p:txBody>
      </p:sp>
      <p:pic>
        <p:nvPicPr>
          <p:cNvPr id="9" name="Picture 8" descr="do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6" y="3543228"/>
            <a:ext cx="3728563" cy="2999062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3177"/>
              </p:ext>
            </p:extLst>
          </p:nvPr>
        </p:nvGraphicFramePr>
        <p:xfrm>
          <a:off x="228603" y="1020644"/>
          <a:ext cx="3700926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0463"/>
                <a:gridCol w="1850463"/>
              </a:tblGrid>
              <a:tr h="250767">
                <a:tc>
                  <a:txBody>
                    <a:bodyPr/>
                    <a:lstStyle/>
                    <a:p>
                      <a:r>
                        <a:rPr lang="en-US" sz="1200" b="1" u="sng" dirty="0" smtClean="0"/>
                        <a:t>Logic Operation</a:t>
                      </a:r>
                      <a:endParaRPr lang="en-US" sz="1200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sng" dirty="0" smtClean="0"/>
                        <a:t>Number</a:t>
                      </a:r>
                      <a:r>
                        <a:rPr lang="en-US" sz="1200" b="1" u="sng" baseline="0" dirty="0" smtClean="0"/>
                        <a:t> of Transistors</a:t>
                      </a:r>
                      <a:endParaRPr lang="en-US" sz="1200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6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INVERTER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553" y="2896897"/>
            <a:ext cx="411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Setup Time Waveforms </a:t>
            </a:r>
          </a:p>
          <a:p>
            <a:pPr algn="ctr"/>
            <a:r>
              <a:rPr lang="en-US" dirty="0" smtClean="0"/>
              <a:t>with Greater Rise Times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81385" y="139527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Results:</a:t>
            </a:r>
          </a:p>
        </p:txBody>
      </p:sp>
      <p:pic>
        <p:nvPicPr>
          <p:cNvPr id="16" name="Picture 15" descr="Screen Shot 2013-10-05 at 3.33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88" y="1843604"/>
            <a:ext cx="4810944" cy="40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70428" y="1154051"/>
            <a:ext cx="6167513" cy="2694254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5221" rIns="81639" bIns="40820" anchor="ctr" anchorCtr="1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3592"/>
            <a:ext cx="8229600" cy="1143000"/>
          </a:xfrm>
        </p:spPr>
        <p:txBody>
          <a:bodyPr/>
          <a:lstStyle/>
          <a:p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28603" y="3591752"/>
            <a:ext cx="855938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Rise Time: 99.6ps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Fall Time: 86.5ps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Set-up Time: 25ps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If &lt;25ps, then rise time would increase &gt;100ps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Hold Time: 120ps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If &lt;120ps, then output is distorted 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3" y="784742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Width Ratios </a:t>
            </a:r>
            <a:r>
              <a:rPr lang="en-US" sz="2800" dirty="0"/>
              <a:t>of PMOS/NMOS: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4020" y="1584021"/>
            <a:ext cx="62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13/3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1321" y="1399355"/>
            <a:ext cx="62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30/3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8461" y="1584021"/>
            <a:ext cx="62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13/3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5412" y="1437443"/>
            <a:ext cx="62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24/</a:t>
            </a:r>
            <a:r>
              <a:rPr lang="en-US" dirty="0">
                <a:solidFill>
                  <a:srgbClr val="3366FF"/>
                </a:solidFill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0769" y="3571044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</a:t>
            </a:r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6124" y="2871125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</a:t>
            </a:r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0115" y="2871125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</a:t>
            </a:r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33116" y="3240457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708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342</Words>
  <Application>Microsoft Macintosh PowerPoint</Application>
  <PresentationFormat>On-screen Show (4:3)</PresentationFormat>
  <Paragraphs>67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ENSC 450: Assignment 2</vt:lpstr>
      <vt:lpstr>Outline</vt:lpstr>
      <vt:lpstr>Methodology (1)</vt:lpstr>
      <vt:lpstr>Methodology (2)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Ensc450 Assignment 1</dc:title>
  <dc:creator>Barry Yim</dc:creator>
  <cp:lastModifiedBy>Barry Yim</cp:lastModifiedBy>
  <cp:revision>44</cp:revision>
  <dcterms:created xsi:type="dcterms:W3CDTF">2013-09-25T18:42:35Z</dcterms:created>
  <dcterms:modified xsi:type="dcterms:W3CDTF">2013-10-05T23:05:25Z</dcterms:modified>
</cp:coreProperties>
</file>