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5238" autoAdjust="0"/>
  </p:normalViewPr>
  <p:slideViewPr>
    <p:cSldViewPr snapToGrid="0" snapToObjects="1">
      <p:cViewPr>
        <p:scale>
          <a:sx n="70" d="100"/>
          <a:sy n="70" d="100"/>
        </p:scale>
        <p:origin x="138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E5358-11B9-4F39-B5A9-587C3E0B99FF}" type="datetimeFigureOut">
              <a:rPr lang="en-CA" smtClean="0"/>
              <a:pPr/>
              <a:t>19/10/2013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983FB-22E6-431C-B782-91BF53E9C1B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 of the modifications you performed on the layout resulting from Task (1) to meet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Task(2) requirements and (brief) theoretical explanation for such modifications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983FB-22E6-431C-B782-91BF53E9C1B2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73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821354-05E8-2C48-8455-DAF62C7749C8}" type="slidenum">
              <a:rPr lang="en-US"/>
              <a:pPr/>
              <a:t>4</a:t>
            </a:fld>
            <a:endParaRPr 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 capture of the final layout picture (Clearly showing the modifications described above)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two spice simulation waveforms (post layout) for task 1 and task 2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Possibly showing the two V(z) on the same panel</a:t>
            </a:r>
          </a:p>
        </p:txBody>
      </p:sp>
    </p:spTree>
    <p:extLst>
      <p:ext uri="{BB962C8B-B14F-4D97-AF65-F5344CB8AC3E}">
        <p14:creationId xmlns:p14="http://schemas.microsoft.com/office/powerpoint/2010/main" val="1097810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table showing differences between the two circuits of task (1) and (2) in terms of Area,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Propagation Delay and Output transition time for both Raise and Falling 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983FB-22E6-431C-B782-91BF53E9C1B2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33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983FB-22E6-431C-B782-91BF53E9C1B2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9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4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9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50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854B2E2D-5660-6B47-A9E8-5B943CE759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8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9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8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2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2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EFF8E-B89E-7048-B7F2-8684CD581D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1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7165"/>
            <a:ext cx="7772400" cy="1470025"/>
          </a:xfrm>
        </p:spPr>
        <p:txBody>
          <a:bodyPr/>
          <a:lstStyle/>
          <a:p>
            <a:r>
              <a:rPr lang="en-US" u="sng" dirty="0" smtClean="0"/>
              <a:t>ENSC 450: Assignment 3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5428"/>
            <a:ext cx="640080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Barry </a:t>
            </a:r>
            <a:r>
              <a:rPr lang="en-US" dirty="0" err="1" smtClean="0"/>
              <a:t>Yim</a:t>
            </a:r>
            <a:r>
              <a:rPr lang="en-US" dirty="0" smtClean="0"/>
              <a:t> 					    byim@sfu.ca</a:t>
            </a:r>
          </a:p>
          <a:p>
            <a:pPr algn="l"/>
            <a:r>
              <a:rPr lang="en-US" dirty="0" smtClean="0"/>
              <a:t>Cheng </a:t>
            </a:r>
            <a:r>
              <a:rPr lang="en-US" dirty="0" err="1" smtClean="0"/>
              <a:t>Jie</a:t>
            </a:r>
            <a:r>
              <a:rPr lang="en-US" dirty="0" smtClean="0"/>
              <a:t> (</a:t>
            </a:r>
            <a:r>
              <a:rPr lang="en-US" dirty="0" err="1" smtClean="0"/>
              <a:t>Jadan</a:t>
            </a:r>
            <a:r>
              <a:rPr lang="en-US" dirty="0" smtClean="0"/>
              <a:t>) </a:t>
            </a:r>
            <a:r>
              <a:rPr lang="en-US" dirty="0" err="1" smtClean="0"/>
              <a:t>Ou</a:t>
            </a:r>
            <a:r>
              <a:rPr lang="en-US" dirty="0" smtClean="0"/>
              <a:t> 	    jou@sfu.ca</a:t>
            </a:r>
          </a:p>
          <a:p>
            <a:pPr algn="l"/>
            <a:r>
              <a:rPr lang="en-US" dirty="0" smtClean="0"/>
              <a:t>Bonnie Ha 					    bha20@sfu.ca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2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30"/>
            <a:ext cx="8229600" cy="1143000"/>
          </a:xfrm>
        </p:spPr>
        <p:txBody>
          <a:bodyPr/>
          <a:lstStyle/>
          <a:p>
            <a:r>
              <a:rPr lang="en-US" u="sng" dirty="0" smtClean="0"/>
              <a:t>Outline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654"/>
            <a:ext cx="8229600" cy="482789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Scope of Presentation:</a:t>
            </a:r>
          </a:p>
          <a:p>
            <a:pPr lvl="1"/>
            <a:r>
              <a:rPr lang="en-US" sz="2600" dirty="0" smtClean="0"/>
              <a:t>Designed schematics and layouts of an Inverter cell </a:t>
            </a:r>
          </a:p>
          <a:p>
            <a:pPr lvl="1"/>
            <a:r>
              <a:rPr lang="en-US" sz="2600" dirty="0" smtClean="0"/>
              <a:t>DRC/LVS </a:t>
            </a:r>
            <a:r>
              <a:rPr lang="en-US" sz="2600" dirty="0"/>
              <a:t>Checks operated </a:t>
            </a:r>
            <a:r>
              <a:rPr lang="en-US" sz="2600" dirty="0" smtClean="0"/>
              <a:t>over </a:t>
            </a:r>
            <a:r>
              <a:rPr lang="en-US" sz="2600" dirty="0"/>
              <a:t>layout </a:t>
            </a:r>
            <a:r>
              <a:rPr lang="en-US" sz="2600" dirty="0" smtClean="0"/>
              <a:t>design</a:t>
            </a:r>
          </a:p>
          <a:p>
            <a:pPr lvl="1"/>
            <a:r>
              <a:rPr lang="en-US" sz="2600" dirty="0" smtClean="0"/>
              <a:t>Simulated extracted schematic from </a:t>
            </a:r>
            <a:r>
              <a:rPr lang="en-US" sz="2600" dirty="0"/>
              <a:t>layout </a:t>
            </a:r>
            <a:r>
              <a:rPr lang="en-US" sz="2600" dirty="0" smtClean="0"/>
              <a:t>design</a:t>
            </a:r>
          </a:p>
          <a:p>
            <a:pPr lvl="1"/>
            <a:r>
              <a:rPr lang="en-US" sz="2600" dirty="0" smtClean="0"/>
              <a:t>Modified schematic and layout design to have equal rise and fall output transition times</a:t>
            </a:r>
          </a:p>
          <a:p>
            <a:pPr marL="342900" lvl="1" indent="-342900">
              <a:buFont typeface="Arial"/>
              <a:buChar char="•"/>
            </a:pPr>
            <a:r>
              <a:rPr lang="en-US" sz="3000" dirty="0" smtClean="0"/>
              <a:t>Methodology Used</a:t>
            </a:r>
          </a:p>
          <a:p>
            <a:r>
              <a:rPr lang="en-US" sz="3000" dirty="0" smtClean="0"/>
              <a:t>Results</a:t>
            </a:r>
          </a:p>
          <a:p>
            <a:r>
              <a:rPr lang="en-US" sz="3000" dirty="0" smtClean="0"/>
              <a:t>Conclusion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7704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Methodology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90196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By following the provided Layout Tutorial: </a:t>
            </a:r>
          </a:p>
          <a:p>
            <a:pPr lvl="1"/>
            <a:r>
              <a:rPr lang="en-CA" dirty="0" smtClean="0"/>
              <a:t>Designed and simulated schematic of Inverter cell with Width(PMOS) = Width(NMOS) </a:t>
            </a:r>
          </a:p>
          <a:p>
            <a:pPr lvl="1"/>
            <a:r>
              <a:rPr lang="en-CA" dirty="0" smtClean="0"/>
              <a:t>Designed and simulated a DRC-&amp;-LVS-free layout of Inverter cell with </a:t>
            </a:r>
            <a:r>
              <a:rPr lang="en-CA" dirty="0"/>
              <a:t>Width(PMOS) = Width(NMOS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Simulated net-lists of schematic and extracted circuits by HSPICE</a:t>
            </a:r>
          </a:p>
          <a:p>
            <a:r>
              <a:rPr lang="en-CA" dirty="0" smtClean="0"/>
              <a:t>Since schematic and extract circuits match, modify the PMOS width of one net-list such that rise and fall output transition times are equal</a:t>
            </a:r>
          </a:p>
          <a:p>
            <a:pPr lvl="1"/>
            <a:r>
              <a:rPr lang="en-CA" dirty="0" smtClean="0"/>
              <a:t>Implemented corresponding changes to schematic and DRC-&amp;-LVS-free layout designs</a:t>
            </a:r>
          </a:p>
          <a:p>
            <a:pPr lvl="1"/>
            <a:r>
              <a:rPr lang="en-CA" dirty="0" smtClean="0"/>
              <a:t>Simulated new designs</a:t>
            </a:r>
            <a:r>
              <a:rPr lang="en-CA" dirty="0"/>
              <a:t> 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64121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484622" y="-46678"/>
            <a:ext cx="3367215" cy="722956"/>
          </a:xfrm>
          <a:ln/>
        </p:spPr>
        <p:txBody>
          <a:bodyPr tIns="35203">
            <a:normAutofit fontScale="90000"/>
          </a:bodyPr>
          <a:lstStyle/>
          <a:p>
            <a:pPr algn="l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u="sng" dirty="0" smtClean="0"/>
              <a:t>Results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854864" y="94714"/>
            <a:ext cx="2318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Screen capture of final layout</a:t>
            </a:r>
            <a:endParaRPr lang="en-US" sz="1400" dirty="0"/>
          </a:p>
        </p:txBody>
      </p:sp>
      <p:pic>
        <p:nvPicPr>
          <p:cNvPr id="2" name="Picture 1" descr="Screen Shot 2013-10-19 at 11.43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70" y="379344"/>
            <a:ext cx="3499606" cy="2989585"/>
          </a:xfrm>
          <a:prstGeom prst="rect">
            <a:avLst/>
          </a:prstGeom>
        </p:spPr>
      </p:pic>
      <p:pic>
        <p:nvPicPr>
          <p:cNvPr id="3" name="Picture 2" descr="Screen Shot 2013-10-19 at 11.46.1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4" y="863427"/>
            <a:ext cx="3578010" cy="2511682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00236"/>
              </p:ext>
            </p:extLst>
          </p:nvPr>
        </p:nvGraphicFramePr>
        <p:xfrm>
          <a:off x="291882" y="3386471"/>
          <a:ext cx="8652824" cy="3380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412"/>
                <a:gridCol w="4326412"/>
              </a:tblGrid>
              <a:tr h="2574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     Spice </a:t>
                      </a:r>
                      <a:r>
                        <a:rPr lang="en-US" sz="1400" dirty="0" smtClean="0"/>
                        <a:t>Simulations Waveform (post layout) 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    Spice </a:t>
                      </a:r>
                      <a:r>
                        <a:rPr lang="en-US" sz="1400" dirty="0" smtClean="0"/>
                        <a:t>Simulations Waveform (post layout) Task 2</a:t>
                      </a:r>
                    </a:p>
                  </a:txBody>
                  <a:tcPr/>
                </a:tc>
              </a:tr>
              <a:tr h="30752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 descr="Screen Shot 2013-10-19 at 11.48.2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12" y="3652108"/>
            <a:ext cx="3886883" cy="3088285"/>
          </a:xfrm>
          <a:prstGeom prst="rect">
            <a:avLst/>
          </a:prstGeom>
        </p:spPr>
      </p:pic>
      <p:pic>
        <p:nvPicPr>
          <p:cNvPr id="12" name="Picture 11" descr="Screen Shot 2013-10-19 at 11.48.43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34" y="3652107"/>
            <a:ext cx="3812442" cy="30882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29176" y="586428"/>
            <a:ext cx="315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Final layout showing modifications made</a:t>
            </a:r>
            <a:endParaRPr 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033" y="367132"/>
            <a:ext cx="4253750" cy="751618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Results (</a:t>
            </a:r>
            <a:r>
              <a:rPr lang="en-US" u="sng" dirty="0" smtClean="0"/>
              <a:t>2)</a:t>
            </a:r>
            <a:endParaRPr lang="en-US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62729"/>
              </p:ext>
            </p:extLst>
          </p:nvPr>
        </p:nvGraphicFramePr>
        <p:xfrm>
          <a:off x="532265" y="1388128"/>
          <a:ext cx="8106767" cy="366255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30795"/>
                <a:gridCol w="1560350"/>
                <a:gridCol w="1327636"/>
                <a:gridCol w="1419775"/>
                <a:gridCol w="1468211"/>
              </a:tblGrid>
              <a:tr h="2447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1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 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44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Simulated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Extracted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Simulated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Extracted</a:t>
                      </a:r>
                      <a:endParaRPr lang="en-US" b="1" u="sng" dirty="0"/>
                    </a:p>
                  </a:txBody>
                  <a:tcPr/>
                </a:tc>
              </a:tr>
              <a:tr h="2651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Area</a:t>
                      </a:r>
                      <a:endParaRPr 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9.0087um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11.8854um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6926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Propagation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/>
                        <a:t>Delay of Rise Time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 smtClean="0"/>
                        <a:t>0.97091ns</a:t>
                      </a:r>
                      <a:endParaRPr lang="en-US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 smtClean="0"/>
                        <a:t>0.99032ns</a:t>
                      </a:r>
                      <a:endParaRPr lang="en-US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u="none" dirty="0" smtClean="0"/>
                        <a:t>0.43791ns</a:t>
                      </a:r>
                      <a:endParaRPr lang="en-US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 smtClean="0"/>
                        <a:t>0.4212ns</a:t>
                      </a:r>
                      <a:endParaRPr lang="en-US" b="0" u="none" dirty="0"/>
                    </a:p>
                  </a:txBody>
                  <a:tcPr anchor="ctr"/>
                </a:tc>
              </a:tr>
              <a:tr h="46916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Propagation Delay of Fall Time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 smtClean="0"/>
                        <a:t>0.40215ns</a:t>
                      </a:r>
                      <a:endParaRPr lang="en-US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 smtClean="0"/>
                        <a:t>0.40826ns</a:t>
                      </a:r>
                      <a:endParaRPr lang="en-US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 smtClean="0"/>
                        <a:t>0.41639ns</a:t>
                      </a:r>
                      <a:endParaRPr lang="en-US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 smtClean="0"/>
                        <a:t>0.42190ns</a:t>
                      </a:r>
                      <a:endParaRPr lang="en-US" b="0" u="none" dirty="0"/>
                    </a:p>
                  </a:txBody>
                  <a:tcPr anchor="ctr"/>
                </a:tc>
              </a:tr>
              <a:tr h="53646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 Rise Time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u="none" dirty="0" smtClean="0"/>
                        <a:t>1.3936ns</a:t>
                      </a:r>
                      <a:endParaRPr lang="en-CA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 smtClean="0"/>
                        <a:t>1.4404ns</a:t>
                      </a:r>
                      <a:endParaRPr lang="en-US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 smtClean="0"/>
                        <a:t>0.48308ns</a:t>
                      </a:r>
                      <a:endParaRPr lang="en-US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 smtClean="0"/>
                        <a:t>0.48919ns</a:t>
                      </a:r>
                      <a:endParaRPr lang="en-US" b="0" u="none" dirty="0"/>
                    </a:p>
                  </a:txBody>
                  <a:tcPr anchor="ctr"/>
                </a:tc>
              </a:tr>
              <a:tr h="5962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Fall Time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 smtClean="0"/>
                        <a:t>0.45432ns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 smtClean="0"/>
                        <a:t>0.46275ns</a:t>
                      </a:r>
                      <a:endParaRPr lang="en-US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 smtClean="0"/>
                        <a:t>0.45759ns</a:t>
                      </a:r>
                      <a:endParaRPr lang="en-US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 smtClean="0"/>
                        <a:t>0.46181ns</a:t>
                      </a:r>
                      <a:endParaRPr lang="en-US" b="0" u="non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59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995"/>
            <a:ext cx="8229600" cy="1143000"/>
          </a:xfrm>
        </p:spPr>
        <p:txBody>
          <a:bodyPr/>
          <a:lstStyle/>
          <a:p>
            <a:r>
              <a:rPr lang="en-US" u="sng" dirty="0" smtClean="0"/>
              <a:t>Conclusion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995"/>
            <a:ext cx="8229600" cy="4988947"/>
          </a:xfrm>
        </p:spPr>
        <p:txBody>
          <a:bodyPr>
            <a:normAutofit/>
          </a:bodyPr>
          <a:lstStyle/>
          <a:p>
            <a:r>
              <a:rPr lang="en-CA" sz="2400" dirty="0" smtClean="0"/>
              <a:t>Modified the PMOS width to 880nm, from task(1) design of </a:t>
            </a:r>
            <a:r>
              <a:rPr lang="en-CA" sz="2400" dirty="0" smtClean="0"/>
              <a:t>220nm</a:t>
            </a:r>
          </a:p>
          <a:p>
            <a:pPr lvl="1"/>
            <a:r>
              <a:rPr lang="en-CA" sz="1800" dirty="0" smtClean="0"/>
              <a:t>On </a:t>
            </a:r>
            <a:r>
              <a:rPr lang="en-CA" sz="1800" dirty="0" smtClean="0"/>
              <a:t>schematic, adjusted PMOS properties to </a:t>
            </a:r>
            <a:r>
              <a:rPr lang="en-CA" sz="1800" dirty="0" smtClean="0"/>
              <a:t>W=880nm</a:t>
            </a:r>
            <a:endParaRPr lang="en-CA" sz="1800" dirty="0"/>
          </a:p>
          <a:p>
            <a:pPr lvl="1"/>
            <a:r>
              <a:rPr lang="en-CA" sz="1800" dirty="0" smtClean="0"/>
              <a:t>On </a:t>
            </a:r>
            <a:r>
              <a:rPr lang="en-CA" sz="1800" dirty="0"/>
              <a:t>layout, </a:t>
            </a:r>
            <a:r>
              <a:rPr lang="en-CA" sz="1800" dirty="0" smtClean="0"/>
              <a:t>stretched active layer of PMOS to </a:t>
            </a:r>
            <a:r>
              <a:rPr lang="en-CA" sz="1800" dirty="0" smtClean="0"/>
              <a:t>W=880nm</a:t>
            </a:r>
          </a:p>
          <a:p>
            <a:pPr lvl="1"/>
            <a:r>
              <a:rPr lang="en-CA" sz="1800" dirty="0" smtClean="0"/>
              <a:t>To </a:t>
            </a:r>
            <a:r>
              <a:rPr lang="en-CA" sz="1800" dirty="0" smtClean="0"/>
              <a:t>not violate any design rules, stretch </a:t>
            </a:r>
            <a:r>
              <a:rPr lang="en-CA" sz="1800" dirty="0" err="1" smtClean="0"/>
              <a:t>Pplus</a:t>
            </a:r>
            <a:r>
              <a:rPr lang="en-CA" sz="1800" dirty="0" smtClean="0"/>
              <a:t> layer such that </a:t>
            </a:r>
            <a:r>
              <a:rPr lang="en-CA" sz="1800" dirty="0" err="1" smtClean="0"/>
              <a:t>Pplus</a:t>
            </a:r>
            <a:r>
              <a:rPr lang="en-CA" sz="1800" dirty="0" smtClean="0"/>
              <a:t>-Extension-Over-Channel W≥ 350ns</a:t>
            </a:r>
          </a:p>
          <a:p>
            <a:r>
              <a:rPr lang="en-CA" sz="2400" dirty="0" smtClean="0"/>
              <a:t>Since PMOS is used as a Pull-Up </a:t>
            </a:r>
            <a:r>
              <a:rPr lang="en-CA" sz="2400" dirty="0" smtClean="0"/>
              <a:t>network, </a:t>
            </a:r>
            <a:r>
              <a:rPr lang="en-CA" sz="2400" dirty="0" smtClean="0"/>
              <a:t>it determines the rise transition time of our inverter.  </a:t>
            </a:r>
            <a:endParaRPr lang="en-CA" sz="2400" dirty="0" smtClean="0"/>
          </a:p>
          <a:p>
            <a:pPr lvl="1"/>
            <a:r>
              <a:rPr lang="en-CA" sz="1800" dirty="0" smtClean="0"/>
              <a:t>We </a:t>
            </a:r>
            <a:r>
              <a:rPr lang="en-CA" sz="1800" dirty="0" smtClean="0"/>
              <a:t>increased the width of the PMOS in order to decrease it’s rise transition time because PMOS transistors rely on hole mobility which is slower than electron </a:t>
            </a:r>
            <a:r>
              <a:rPr lang="en-CA" sz="1800" dirty="0" smtClean="0"/>
              <a:t>mobility.</a:t>
            </a:r>
          </a:p>
          <a:p>
            <a:pPr lvl="1"/>
            <a:r>
              <a:rPr lang="en-CA" sz="1800" dirty="0" smtClean="0"/>
              <a:t>Thus </a:t>
            </a:r>
            <a:r>
              <a:rPr lang="en-CA" sz="1800" dirty="0" smtClean="0"/>
              <a:t>PMOS must be wider in order to provide the same current.  With a width of 4 times the width of the </a:t>
            </a:r>
            <a:r>
              <a:rPr lang="en-CA" sz="1800" dirty="0" smtClean="0"/>
              <a:t>NMOS, </a:t>
            </a:r>
            <a:r>
              <a:rPr lang="en-CA" sz="1800" dirty="0" smtClean="0"/>
              <a:t>the difference between our fall and rise transition times from both the extracted and simulated netlists is ~6%.</a:t>
            </a:r>
            <a:endParaRPr lang="en-CA" sz="1800" b="1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08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461</Words>
  <Application>Microsoft Office PowerPoint</Application>
  <PresentationFormat>On-screen Show (4:3)</PresentationFormat>
  <Paragraphs>76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ENSC 450: Assignment 3</vt:lpstr>
      <vt:lpstr>Outline</vt:lpstr>
      <vt:lpstr>Methodology</vt:lpstr>
      <vt:lpstr>Results</vt:lpstr>
      <vt:lpstr>Results (2)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Ensc450 Assignment 1</dc:title>
  <dc:creator>Barry Yim</dc:creator>
  <cp:lastModifiedBy>bonnie ha</cp:lastModifiedBy>
  <cp:revision>84</cp:revision>
  <dcterms:created xsi:type="dcterms:W3CDTF">2013-09-25T18:42:35Z</dcterms:created>
  <dcterms:modified xsi:type="dcterms:W3CDTF">2013-10-20T01:36:00Z</dcterms:modified>
</cp:coreProperties>
</file>