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63"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5" autoAdjust="0"/>
    <p:restoredTop sz="82967" autoAdjust="0"/>
  </p:normalViewPr>
  <p:slideViewPr>
    <p:cSldViewPr snapToGrid="0" snapToObjects="1">
      <p:cViewPr>
        <p:scale>
          <a:sx n="70" d="100"/>
          <a:sy n="70" d="100"/>
        </p:scale>
        <p:origin x="-1936" y="-2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4E5358-11B9-4F39-B5A9-587C3E0B99FF}" type="datetimeFigureOut">
              <a:rPr lang="en-CA" smtClean="0"/>
              <a:pPr/>
              <a:t>11/1/2013</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C983FB-22E6-431C-B782-91BF53E9C1B2}" type="slidenum">
              <a:rPr lang="en-CA" smtClean="0"/>
              <a:pPr/>
              <a:t>‹#›</a:t>
            </a:fld>
            <a:endParaRPr lang="en-CA"/>
          </a:p>
        </p:txBody>
      </p:sp>
    </p:spTree>
    <p:extLst>
      <p:ext uri="{BB962C8B-B14F-4D97-AF65-F5344CB8AC3E}">
        <p14:creationId xmlns:p14="http://schemas.microsoft.com/office/powerpoint/2010/main" val="41953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C983FB-22E6-431C-B782-91BF53E9C1B2}" type="slidenum">
              <a:rPr lang="en-CA" smtClean="0"/>
              <a:pPr/>
              <a:t>3</a:t>
            </a:fld>
            <a:endParaRPr lang="en-CA"/>
          </a:p>
        </p:txBody>
      </p:sp>
    </p:spTree>
    <p:extLst>
      <p:ext uri="{BB962C8B-B14F-4D97-AF65-F5344CB8AC3E}">
        <p14:creationId xmlns:p14="http://schemas.microsoft.com/office/powerpoint/2010/main" val="4067738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2821354-05E8-2C48-8455-DAF62C7749C8}" type="slidenum">
              <a:rPr lang="en-US"/>
              <a:pPr/>
              <a:t>4</a:t>
            </a:fld>
            <a:endParaRPr lang="en-US"/>
          </a:p>
        </p:txBody>
      </p:sp>
      <p:sp>
        <p:nvSpPr>
          <p:cNvPr id="4097"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098" name="Text Box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Tree>
    <p:extLst>
      <p:ext uri="{BB962C8B-B14F-4D97-AF65-F5344CB8AC3E}">
        <p14:creationId xmlns:p14="http://schemas.microsoft.com/office/powerpoint/2010/main" val="1097810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C983FB-22E6-431C-B782-91BF53E9C1B2}" type="slidenum">
              <a:rPr lang="en-CA" smtClean="0"/>
              <a:pPr/>
              <a:t>5</a:t>
            </a:fld>
            <a:endParaRPr lang="en-CA"/>
          </a:p>
        </p:txBody>
      </p:sp>
    </p:spTree>
    <p:extLst>
      <p:ext uri="{BB962C8B-B14F-4D97-AF65-F5344CB8AC3E}">
        <p14:creationId xmlns:p14="http://schemas.microsoft.com/office/powerpoint/2010/main" val="319533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BC983FB-22E6-431C-B782-91BF53E9C1B2}" type="slidenum">
              <a:rPr lang="en-CA" smtClean="0"/>
              <a:pPr/>
              <a:t>6</a:t>
            </a:fld>
            <a:endParaRPr lang="en-CA"/>
          </a:p>
        </p:txBody>
      </p:sp>
    </p:spTree>
    <p:extLst>
      <p:ext uri="{BB962C8B-B14F-4D97-AF65-F5344CB8AC3E}">
        <p14:creationId xmlns:p14="http://schemas.microsoft.com/office/powerpoint/2010/main" val="216195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011EFF8E-B89E-7048-B7F2-8684CD581D82}" type="datetimeFigureOut">
              <a:rPr lang="en-US" smtClean="0"/>
              <a:pPr/>
              <a:t>11/1/2013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F1324-148E-8B4F-9279-3671264A7117}" type="slidenum">
              <a:rPr lang="en-US" smtClean="0"/>
              <a:pPr/>
              <a:t>‹#›</a:t>
            </a:fld>
            <a:endParaRPr lang="en-US"/>
          </a:p>
        </p:txBody>
      </p:sp>
    </p:spTree>
    <p:extLst>
      <p:ext uri="{BB962C8B-B14F-4D97-AF65-F5344CB8AC3E}">
        <p14:creationId xmlns:p14="http://schemas.microsoft.com/office/powerpoint/2010/main" val="1023749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011EFF8E-B89E-7048-B7F2-8684CD581D82}" type="datetimeFigureOut">
              <a:rPr lang="en-US" smtClean="0"/>
              <a:pPr/>
              <a:t>11/1/2013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F1324-148E-8B4F-9279-3671264A7117}" type="slidenum">
              <a:rPr lang="en-US" smtClean="0"/>
              <a:pPr/>
              <a:t>‹#›</a:t>
            </a:fld>
            <a:endParaRPr lang="en-US"/>
          </a:p>
        </p:txBody>
      </p:sp>
    </p:spTree>
    <p:extLst>
      <p:ext uri="{BB962C8B-B14F-4D97-AF65-F5344CB8AC3E}">
        <p14:creationId xmlns:p14="http://schemas.microsoft.com/office/powerpoint/2010/main" val="1060596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011EFF8E-B89E-7048-B7F2-8684CD581D82}" type="datetimeFigureOut">
              <a:rPr lang="en-US" smtClean="0"/>
              <a:pPr/>
              <a:t>11/1/2013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F1324-148E-8B4F-9279-3671264A7117}" type="slidenum">
              <a:rPr lang="en-US" smtClean="0"/>
              <a:pPr/>
              <a:t>‹#›</a:t>
            </a:fld>
            <a:endParaRPr lang="en-US"/>
          </a:p>
        </p:txBody>
      </p:sp>
    </p:spTree>
    <p:extLst>
      <p:ext uri="{BB962C8B-B14F-4D97-AF65-F5344CB8AC3E}">
        <p14:creationId xmlns:p14="http://schemas.microsoft.com/office/powerpoint/2010/main" val="2303150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CA" smtClean="0"/>
              <a:t>Click to edit Master title style</a:t>
            </a:r>
            <a:endParaRPr lang="en-US"/>
          </a:p>
        </p:txBody>
      </p:sp>
      <p:sp>
        <p:nvSpPr>
          <p:cNvPr id="3" name="Date Placeholder 2"/>
          <p:cNvSpPr>
            <a:spLocks noGrp="1"/>
          </p:cNvSpPr>
          <p:nvPr>
            <p:ph type="dt" idx="10"/>
          </p:nvPr>
        </p:nvSpPr>
        <p:spPr>
          <a:xfrm>
            <a:off x="456481" y="6247376"/>
            <a:ext cx="2128320" cy="470930"/>
          </a:xfrm>
        </p:spPr>
        <p:txBody>
          <a:bodyPr/>
          <a:lstStyle>
            <a:lvl1pPr>
              <a:defRPr/>
            </a:lvl1pPr>
          </a:lstStyle>
          <a:p>
            <a:endParaRPr lang="en-US"/>
          </a:p>
        </p:txBody>
      </p:sp>
      <p:sp>
        <p:nvSpPr>
          <p:cNvPr id="4" name="Footer Placeholder 3"/>
          <p:cNvSpPr>
            <a:spLocks noGrp="1"/>
          </p:cNvSpPr>
          <p:nvPr>
            <p:ph type="ftr" idx="11"/>
          </p:nvPr>
        </p:nvSpPr>
        <p:spPr>
          <a:xfrm>
            <a:off x="3127680" y="6247376"/>
            <a:ext cx="2897280" cy="470930"/>
          </a:xfrm>
        </p:spPr>
        <p:txBody>
          <a:bodyPr/>
          <a:lstStyle>
            <a:lvl1pPr>
              <a:defRPr/>
            </a:lvl1pPr>
          </a:lstStyle>
          <a:p>
            <a:endParaRPr lang="en-US"/>
          </a:p>
        </p:txBody>
      </p:sp>
      <p:sp>
        <p:nvSpPr>
          <p:cNvPr id="5" name="Slide Number Placeholder 4"/>
          <p:cNvSpPr>
            <a:spLocks noGrp="1"/>
          </p:cNvSpPr>
          <p:nvPr>
            <p:ph type="sldNum" idx="12"/>
          </p:nvPr>
        </p:nvSpPr>
        <p:spPr>
          <a:xfrm>
            <a:off x="6556321" y="6247376"/>
            <a:ext cx="2128320" cy="470930"/>
          </a:xfrm>
        </p:spPr>
        <p:txBody>
          <a:bodyPr/>
          <a:lstStyle>
            <a:lvl1pPr>
              <a:defRPr/>
            </a:lvl1pPr>
          </a:lstStyle>
          <a:p>
            <a:fld id="{854B2E2D-5660-6B47-A9E8-5B943CE759D6}" type="slidenum">
              <a:rPr lang="en-US"/>
              <a:pPr/>
              <a:t>‹#›</a:t>
            </a:fld>
            <a:endParaRPr lang="en-US"/>
          </a:p>
        </p:txBody>
      </p:sp>
    </p:spTree>
    <p:extLst>
      <p:ext uri="{BB962C8B-B14F-4D97-AF65-F5344CB8AC3E}">
        <p14:creationId xmlns:p14="http://schemas.microsoft.com/office/powerpoint/2010/main" val="821184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011EFF8E-B89E-7048-B7F2-8684CD581D82}" type="datetimeFigureOut">
              <a:rPr lang="en-US" smtClean="0"/>
              <a:pPr/>
              <a:t>11/1/2013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F1324-148E-8B4F-9279-3671264A7117}" type="slidenum">
              <a:rPr lang="en-US" smtClean="0"/>
              <a:pPr/>
              <a:t>‹#›</a:t>
            </a:fld>
            <a:endParaRPr lang="en-US"/>
          </a:p>
        </p:txBody>
      </p:sp>
    </p:spTree>
    <p:extLst>
      <p:ext uri="{BB962C8B-B14F-4D97-AF65-F5344CB8AC3E}">
        <p14:creationId xmlns:p14="http://schemas.microsoft.com/office/powerpoint/2010/main" val="1941712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011EFF8E-B89E-7048-B7F2-8684CD581D82}" type="datetimeFigureOut">
              <a:rPr lang="en-US" smtClean="0"/>
              <a:pPr/>
              <a:t>11/1/2013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F1324-148E-8B4F-9279-3671264A7117}" type="slidenum">
              <a:rPr lang="en-US" smtClean="0"/>
              <a:pPr/>
              <a:t>‹#›</a:t>
            </a:fld>
            <a:endParaRPr lang="en-US"/>
          </a:p>
        </p:txBody>
      </p:sp>
    </p:spTree>
    <p:extLst>
      <p:ext uri="{BB962C8B-B14F-4D97-AF65-F5344CB8AC3E}">
        <p14:creationId xmlns:p14="http://schemas.microsoft.com/office/powerpoint/2010/main" val="2841999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011EFF8E-B89E-7048-B7F2-8684CD581D82}" type="datetimeFigureOut">
              <a:rPr lang="en-US" smtClean="0"/>
              <a:pPr/>
              <a:t>11/1/2013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3F1324-148E-8B4F-9279-3671264A7117}" type="slidenum">
              <a:rPr lang="en-US" smtClean="0"/>
              <a:pPr/>
              <a:t>‹#›</a:t>
            </a:fld>
            <a:endParaRPr lang="en-US"/>
          </a:p>
        </p:txBody>
      </p:sp>
    </p:spTree>
    <p:extLst>
      <p:ext uri="{BB962C8B-B14F-4D97-AF65-F5344CB8AC3E}">
        <p14:creationId xmlns:p14="http://schemas.microsoft.com/office/powerpoint/2010/main" val="188588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011EFF8E-B89E-7048-B7F2-8684CD581D82}" type="datetimeFigureOut">
              <a:rPr lang="en-US" smtClean="0"/>
              <a:pPr/>
              <a:t>11/1/2013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3F1324-148E-8B4F-9279-3671264A7117}" type="slidenum">
              <a:rPr lang="en-US" smtClean="0"/>
              <a:pPr/>
              <a:t>‹#›</a:t>
            </a:fld>
            <a:endParaRPr lang="en-US"/>
          </a:p>
        </p:txBody>
      </p:sp>
    </p:spTree>
    <p:extLst>
      <p:ext uri="{BB962C8B-B14F-4D97-AF65-F5344CB8AC3E}">
        <p14:creationId xmlns:p14="http://schemas.microsoft.com/office/powerpoint/2010/main" val="2163960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011EFF8E-B89E-7048-B7F2-8684CD581D82}" type="datetimeFigureOut">
              <a:rPr lang="en-US" smtClean="0"/>
              <a:pPr/>
              <a:t>11/1/2013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3F1324-148E-8B4F-9279-3671264A7117}" type="slidenum">
              <a:rPr lang="en-US" smtClean="0"/>
              <a:pPr/>
              <a:t>‹#›</a:t>
            </a:fld>
            <a:endParaRPr lang="en-US"/>
          </a:p>
        </p:txBody>
      </p:sp>
    </p:spTree>
    <p:extLst>
      <p:ext uri="{BB962C8B-B14F-4D97-AF65-F5344CB8AC3E}">
        <p14:creationId xmlns:p14="http://schemas.microsoft.com/office/powerpoint/2010/main" val="263108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1EFF8E-B89E-7048-B7F2-8684CD581D82}" type="datetimeFigureOut">
              <a:rPr lang="en-US" smtClean="0"/>
              <a:pPr/>
              <a:t>11/1/2013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3F1324-148E-8B4F-9279-3671264A7117}" type="slidenum">
              <a:rPr lang="en-US" smtClean="0"/>
              <a:pPr/>
              <a:t>‹#›</a:t>
            </a:fld>
            <a:endParaRPr lang="en-US"/>
          </a:p>
        </p:txBody>
      </p:sp>
    </p:spTree>
    <p:extLst>
      <p:ext uri="{BB962C8B-B14F-4D97-AF65-F5344CB8AC3E}">
        <p14:creationId xmlns:p14="http://schemas.microsoft.com/office/powerpoint/2010/main" val="960335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011EFF8E-B89E-7048-B7F2-8684CD581D82}" type="datetimeFigureOut">
              <a:rPr lang="en-US" smtClean="0"/>
              <a:pPr/>
              <a:t>11/1/2013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3F1324-148E-8B4F-9279-3671264A7117}" type="slidenum">
              <a:rPr lang="en-US" smtClean="0"/>
              <a:pPr/>
              <a:t>‹#›</a:t>
            </a:fld>
            <a:endParaRPr lang="en-US"/>
          </a:p>
        </p:txBody>
      </p:sp>
    </p:spTree>
    <p:extLst>
      <p:ext uri="{BB962C8B-B14F-4D97-AF65-F5344CB8AC3E}">
        <p14:creationId xmlns:p14="http://schemas.microsoft.com/office/powerpoint/2010/main" val="2791727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011EFF8E-B89E-7048-B7F2-8684CD581D82}" type="datetimeFigureOut">
              <a:rPr lang="en-US" smtClean="0"/>
              <a:pPr/>
              <a:t>11/1/2013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3F1324-148E-8B4F-9279-3671264A7117}" type="slidenum">
              <a:rPr lang="en-US" smtClean="0"/>
              <a:pPr/>
              <a:t>‹#›</a:t>
            </a:fld>
            <a:endParaRPr lang="en-US"/>
          </a:p>
        </p:txBody>
      </p:sp>
    </p:spTree>
    <p:extLst>
      <p:ext uri="{BB962C8B-B14F-4D97-AF65-F5344CB8AC3E}">
        <p14:creationId xmlns:p14="http://schemas.microsoft.com/office/powerpoint/2010/main" val="25003297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1EFF8E-B89E-7048-B7F2-8684CD581D82}" type="datetimeFigureOut">
              <a:rPr lang="en-US" smtClean="0"/>
              <a:pPr/>
              <a:t>11/1/2013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3F1324-148E-8B4F-9279-3671264A7117}" type="slidenum">
              <a:rPr lang="en-US" smtClean="0"/>
              <a:pPr/>
              <a:t>‹#›</a:t>
            </a:fld>
            <a:endParaRPr lang="en-US"/>
          </a:p>
        </p:txBody>
      </p:sp>
    </p:spTree>
    <p:extLst>
      <p:ext uri="{BB962C8B-B14F-4D97-AF65-F5344CB8AC3E}">
        <p14:creationId xmlns:p14="http://schemas.microsoft.com/office/powerpoint/2010/main" val="1483813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17165"/>
            <a:ext cx="7772400" cy="1470025"/>
          </a:xfrm>
        </p:spPr>
        <p:txBody>
          <a:bodyPr/>
          <a:lstStyle/>
          <a:p>
            <a:r>
              <a:rPr lang="en-US" u="sng" dirty="0" smtClean="0"/>
              <a:t>ENSC 450: Assignment 4</a:t>
            </a:r>
            <a:endParaRPr lang="en-US" u="sng" dirty="0"/>
          </a:p>
        </p:txBody>
      </p:sp>
      <p:sp>
        <p:nvSpPr>
          <p:cNvPr id="3" name="Subtitle 2"/>
          <p:cNvSpPr>
            <a:spLocks noGrp="1"/>
          </p:cNvSpPr>
          <p:nvPr>
            <p:ph type="subTitle" idx="1"/>
          </p:nvPr>
        </p:nvSpPr>
        <p:spPr>
          <a:xfrm>
            <a:off x="1371600" y="3535428"/>
            <a:ext cx="6400800" cy="1752600"/>
          </a:xfrm>
        </p:spPr>
        <p:txBody>
          <a:bodyPr>
            <a:normAutofit fontScale="92500"/>
          </a:bodyPr>
          <a:lstStyle/>
          <a:p>
            <a:pPr algn="l"/>
            <a:r>
              <a:rPr lang="en-US" dirty="0" smtClean="0"/>
              <a:t>Barry </a:t>
            </a:r>
            <a:r>
              <a:rPr lang="en-US" dirty="0" err="1" smtClean="0"/>
              <a:t>Yim</a:t>
            </a:r>
            <a:r>
              <a:rPr lang="en-US" dirty="0" smtClean="0"/>
              <a:t> 					    byim@sfu.ca</a:t>
            </a:r>
          </a:p>
          <a:p>
            <a:pPr algn="l"/>
            <a:r>
              <a:rPr lang="en-US" dirty="0" smtClean="0"/>
              <a:t>Cheng </a:t>
            </a:r>
            <a:r>
              <a:rPr lang="en-US" dirty="0" err="1" smtClean="0"/>
              <a:t>Jie</a:t>
            </a:r>
            <a:r>
              <a:rPr lang="en-US" dirty="0" smtClean="0"/>
              <a:t> (</a:t>
            </a:r>
            <a:r>
              <a:rPr lang="en-US" dirty="0" err="1" smtClean="0"/>
              <a:t>Jadan</a:t>
            </a:r>
            <a:r>
              <a:rPr lang="en-US" dirty="0" smtClean="0"/>
              <a:t>) </a:t>
            </a:r>
            <a:r>
              <a:rPr lang="en-US" dirty="0" err="1" smtClean="0"/>
              <a:t>Ou</a:t>
            </a:r>
            <a:r>
              <a:rPr lang="en-US" dirty="0" smtClean="0"/>
              <a:t> 	    jou@sfu.ca</a:t>
            </a:r>
          </a:p>
          <a:p>
            <a:pPr algn="l"/>
            <a:r>
              <a:rPr lang="en-US" dirty="0" smtClean="0"/>
              <a:t>Bonnie Ha 					    bha20@sfu.ca</a:t>
            </a:r>
            <a:endParaRPr lang="en-US" dirty="0"/>
          </a:p>
        </p:txBody>
      </p:sp>
    </p:spTree>
    <p:extLst>
      <p:ext uri="{BB962C8B-B14F-4D97-AF65-F5344CB8AC3E}">
        <p14:creationId xmlns:p14="http://schemas.microsoft.com/office/powerpoint/2010/main" val="3923220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4230"/>
            <a:ext cx="8229600" cy="1143000"/>
          </a:xfrm>
        </p:spPr>
        <p:txBody>
          <a:bodyPr/>
          <a:lstStyle/>
          <a:p>
            <a:r>
              <a:rPr lang="en-US" u="sng" dirty="0" smtClean="0"/>
              <a:t>Outline</a:t>
            </a:r>
            <a:endParaRPr lang="en-US" u="sng" dirty="0"/>
          </a:p>
        </p:txBody>
      </p:sp>
      <p:sp>
        <p:nvSpPr>
          <p:cNvPr id="3" name="Content Placeholder 2"/>
          <p:cNvSpPr>
            <a:spLocks noGrp="1"/>
          </p:cNvSpPr>
          <p:nvPr>
            <p:ph idx="1"/>
          </p:nvPr>
        </p:nvSpPr>
        <p:spPr>
          <a:xfrm>
            <a:off x="457200" y="1272654"/>
            <a:ext cx="8229600" cy="4827895"/>
          </a:xfrm>
        </p:spPr>
        <p:txBody>
          <a:bodyPr>
            <a:normAutofit/>
          </a:bodyPr>
          <a:lstStyle/>
          <a:p>
            <a:pPr marL="431800"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t>Scope of Presentation:</a:t>
            </a:r>
          </a:p>
          <a:p>
            <a:pPr marL="1295400" lvl="2" indent="-287338">
              <a:buSzPct val="75000"/>
              <a:buFont typeface="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t>Using HSPICE, obtained rise/fall propagation delay and output transition times of simple standard cells </a:t>
            </a:r>
          </a:p>
          <a:p>
            <a:pPr marL="1295400" lvl="2" indent="-287338">
              <a:buSzPct val="75000"/>
              <a:buFont typeface="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t>Conjured liberty file based on timing results</a:t>
            </a:r>
          </a:p>
          <a:p>
            <a:pPr marL="1295400" lvl="2" indent="-287338">
              <a:buSzPct val="75000"/>
              <a:buFont typeface="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t>Optimized liberty file by adding new cells</a:t>
            </a:r>
          </a:p>
          <a:p>
            <a:pPr marL="1295400" lvl="2" indent="-287338">
              <a:buSzPct val="75000"/>
              <a:buFont typeface="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t>PVT conditions for all synthesis and simulations: SS 1.05V 125C</a:t>
            </a:r>
          </a:p>
          <a:p>
            <a:pPr marL="431800"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t>Methodology</a:t>
            </a:r>
          </a:p>
          <a:p>
            <a:pPr marL="431800"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t>Results</a:t>
            </a:r>
          </a:p>
          <a:p>
            <a:pPr marL="431800"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t>Conclusion</a:t>
            </a:r>
          </a:p>
          <a:p>
            <a:endParaRPr lang="en-US" sz="3000" dirty="0"/>
          </a:p>
        </p:txBody>
      </p:sp>
    </p:spTree>
    <p:extLst>
      <p:ext uri="{BB962C8B-B14F-4D97-AF65-F5344CB8AC3E}">
        <p14:creationId xmlns:p14="http://schemas.microsoft.com/office/powerpoint/2010/main" val="477048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1352"/>
            <a:ext cx="8229600" cy="1143000"/>
          </a:xfrm>
        </p:spPr>
        <p:txBody>
          <a:bodyPr/>
          <a:lstStyle/>
          <a:p>
            <a:r>
              <a:rPr lang="en-US" u="sng" dirty="0" smtClean="0"/>
              <a:t>Methodology</a:t>
            </a:r>
            <a:endParaRPr lang="en-US" u="sng" dirty="0"/>
          </a:p>
        </p:txBody>
      </p:sp>
      <p:sp>
        <p:nvSpPr>
          <p:cNvPr id="3" name="Content Placeholder 2"/>
          <p:cNvSpPr>
            <a:spLocks noGrp="1"/>
          </p:cNvSpPr>
          <p:nvPr>
            <p:ph idx="1"/>
          </p:nvPr>
        </p:nvSpPr>
        <p:spPr>
          <a:xfrm>
            <a:off x="457200" y="1417638"/>
            <a:ext cx="8229600" cy="5190196"/>
          </a:xfrm>
        </p:spPr>
        <p:txBody>
          <a:bodyPr>
            <a:normAutofit fontScale="92500" lnSpcReduction="20000"/>
          </a:bodyPr>
          <a:lstStyle/>
          <a:p>
            <a:pPr marL="431800"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t>Created HSPICE file consisting of NOT, NAND, and NOR cells</a:t>
            </a:r>
          </a:p>
          <a:p>
            <a:pPr marL="1295400" lvl="2" indent="-287338">
              <a:buSzPct val="75000"/>
              <a:buFont typeface="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t>Stimulated rise/fall propagation delay and output transition times of cells</a:t>
            </a:r>
          </a:p>
          <a:p>
            <a:pPr marL="431800"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t>Manually calculated widths, area, and pin capacitance of cells  </a:t>
            </a:r>
          </a:p>
          <a:p>
            <a:pPr marL="431800"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t>Constructed worst case conditions liberty file based on simulated and calculated results</a:t>
            </a:r>
          </a:p>
          <a:p>
            <a:pPr marL="431800"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t>Synthesized VHDL code using constructed liberty file</a:t>
            </a:r>
          </a:p>
          <a:p>
            <a:pPr marL="431800"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t>Optimized liberty file by adding new cells</a:t>
            </a:r>
          </a:p>
          <a:p>
            <a:pPr marL="1295400" lvl="2" indent="-287338">
              <a:buSzPct val="75000"/>
              <a:buFont typeface="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t>As a result, decreases max delay of circuit</a:t>
            </a:r>
          </a:p>
          <a:p>
            <a:endParaRPr lang="en-CA" dirty="0" smtClean="0"/>
          </a:p>
        </p:txBody>
      </p:sp>
    </p:spTree>
    <p:extLst>
      <p:ext uri="{BB962C8B-B14F-4D97-AF65-F5344CB8AC3E}">
        <p14:creationId xmlns:p14="http://schemas.microsoft.com/office/powerpoint/2010/main" val="1641216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2950514" y="69114"/>
            <a:ext cx="3367215" cy="722956"/>
          </a:xfrm>
          <a:ln/>
        </p:spPr>
        <p:txBody>
          <a:bodyPr tIns="35203">
            <a:normAutofit fontScale="9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u="sng" dirty="0" smtClean="0"/>
              <a:t>Results</a:t>
            </a:r>
            <a:endParaRPr lang="en-US" u="sng" dirty="0"/>
          </a:p>
        </p:txBody>
      </p:sp>
      <p:sp>
        <p:nvSpPr>
          <p:cNvPr id="3" name="Rectangle 2"/>
          <p:cNvSpPr txBox="1">
            <a:spLocks noChangeArrowheads="1"/>
          </p:cNvSpPr>
          <p:nvPr/>
        </p:nvSpPr>
        <p:spPr>
          <a:xfrm>
            <a:off x="417742" y="1025986"/>
            <a:ext cx="9070975" cy="4899025"/>
          </a:xfrm>
          <a:prstGeom prst="rect">
            <a:avLst/>
          </a:prstGeom>
          <a:ln/>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31800"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800" dirty="0" smtClean="0"/>
              <a:t>Manually calculated widths, areas, and capacitance</a:t>
            </a:r>
            <a:endParaRPr lang="en-US" sz="2800" dirty="0"/>
          </a:p>
        </p:txBody>
      </p:sp>
      <p:graphicFrame>
        <p:nvGraphicFramePr>
          <p:cNvPr id="4" name="Group 3"/>
          <p:cNvGraphicFramePr>
            <a:graphicFrameLocks noGrp="1"/>
          </p:cNvGraphicFramePr>
          <p:nvPr>
            <p:extLst>
              <p:ext uri="{D42A27DB-BD31-4B8C-83A1-F6EECF244321}">
                <p14:modId xmlns:p14="http://schemas.microsoft.com/office/powerpoint/2010/main" val="2195104372"/>
              </p:ext>
            </p:extLst>
          </p:nvPr>
        </p:nvGraphicFramePr>
        <p:xfrm>
          <a:off x="908956" y="1692049"/>
          <a:ext cx="7491413" cy="4893810"/>
        </p:xfrm>
        <a:graphic>
          <a:graphicData uri="http://schemas.openxmlformats.org/drawingml/2006/table">
            <a:tbl>
              <a:tblPr>
                <a:tableStyleId>{616DA210-FB5B-4158-B5E0-FEB733F419BA}</a:tableStyleId>
              </a:tblPr>
              <a:tblGrid>
                <a:gridCol w="2278063"/>
                <a:gridCol w="1157287"/>
                <a:gridCol w="1443038"/>
                <a:gridCol w="1428750"/>
                <a:gridCol w="1184275"/>
              </a:tblGrid>
              <a:tr h="663575">
                <a:tc>
                  <a:txBody>
                    <a:bodyPr/>
                    <a:lstStyle/>
                    <a:p>
                      <a:endParaRPr lang="en-US" dirty="0"/>
                    </a:p>
                  </a:txBody>
                  <a:tcPr anchor="ctr" horzOverflow="overflow"/>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800" u="sng" strike="noStrike" cap="none" normalizeH="0" baseline="0" dirty="0">
                          <a:ln>
                            <a:noFill/>
                          </a:ln>
                          <a:effectLst/>
                        </a:rPr>
                        <a:t>NOT</a:t>
                      </a:r>
                      <a:endParaRPr kumimoji="0" lang="en-US" sz="1800" b="1" i="0" u="sng" strike="noStrike" cap="none" normalizeH="0" baseline="0" dirty="0">
                        <a:ln>
                          <a:noFill/>
                        </a:ln>
                        <a:solidFill>
                          <a:srgbClr val="000000"/>
                        </a:solidFill>
                        <a:effectLst/>
                        <a:latin typeface="Arial" charset="0"/>
                        <a:ea typeface="ＭＳ Ｐゴシック" charset="0"/>
                        <a:cs typeface="DejaVu LGC Sans" charset="0"/>
                      </a:endParaRPr>
                    </a:p>
                  </a:txBody>
                  <a:tcPr marL="90000" marR="90000" marT="62676" marB="46800" horzOverflow="overflow"/>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800" u="sng" strike="noStrike" cap="none" normalizeH="0" baseline="0" dirty="0">
                          <a:ln>
                            <a:noFill/>
                          </a:ln>
                          <a:effectLst/>
                        </a:rPr>
                        <a:t>NAND</a:t>
                      </a:r>
                      <a:endParaRPr kumimoji="0" lang="en-US" sz="1800" b="1" i="0" u="sng" strike="noStrike" cap="none" normalizeH="0" baseline="0" dirty="0">
                        <a:ln>
                          <a:noFill/>
                        </a:ln>
                        <a:solidFill>
                          <a:srgbClr val="000000"/>
                        </a:solidFill>
                        <a:effectLst/>
                        <a:latin typeface="Arial" charset="0"/>
                        <a:ea typeface="ＭＳ Ｐゴシック" charset="0"/>
                        <a:cs typeface="DejaVu LGC Sans" charset="0"/>
                      </a:endParaRPr>
                    </a:p>
                  </a:txBody>
                  <a:tcPr marL="90000" marR="90000" marT="62676" marB="46800" horzOverflow="overflow"/>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800" u="sng" strike="noStrike" cap="none" normalizeH="0" baseline="0" dirty="0">
                          <a:ln>
                            <a:noFill/>
                          </a:ln>
                          <a:effectLst/>
                        </a:rPr>
                        <a:t>NOR</a:t>
                      </a:r>
                      <a:endParaRPr kumimoji="0" lang="en-US" sz="1800" b="1" i="0" u="sng" strike="noStrike" cap="none" normalizeH="0" baseline="0" dirty="0">
                        <a:ln>
                          <a:noFill/>
                        </a:ln>
                        <a:solidFill>
                          <a:srgbClr val="000000"/>
                        </a:solidFill>
                        <a:effectLst/>
                        <a:latin typeface="Arial" charset="0"/>
                        <a:ea typeface="ＭＳ Ｐゴシック" charset="0"/>
                        <a:cs typeface="DejaVu LGC Sans" charset="0"/>
                      </a:endParaRPr>
                    </a:p>
                  </a:txBody>
                  <a:tcPr marL="90000" marR="90000" marT="62676" marB="46800" horzOverflow="overflow"/>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800" u="sng" strike="noStrike" cap="none" normalizeH="0" baseline="0" dirty="0">
                          <a:ln>
                            <a:noFill/>
                          </a:ln>
                          <a:effectLst/>
                        </a:rPr>
                        <a:t>AND</a:t>
                      </a:r>
                      <a:endParaRPr kumimoji="0" lang="en-US" sz="1800" b="1" i="0" u="sng" strike="noStrike" cap="none" normalizeH="0" baseline="0" dirty="0">
                        <a:ln>
                          <a:noFill/>
                        </a:ln>
                        <a:solidFill>
                          <a:srgbClr val="000000"/>
                        </a:solidFill>
                        <a:effectLst/>
                        <a:latin typeface="Arial" charset="0"/>
                        <a:ea typeface="ＭＳ Ｐゴシック" charset="0"/>
                        <a:cs typeface="DejaVu LGC Sans" charset="0"/>
                      </a:endParaRPr>
                    </a:p>
                  </a:txBody>
                  <a:tcPr marL="90000" marR="90000" marT="62676" marB="46800" horzOverflow="overflow"/>
                </a:tc>
              </a:tr>
              <a:tr h="663575">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800" u="sng" strike="noStrike" cap="none" normalizeH="0" baseline="0">
                          <a:ln>
                            <a:noFill/>
                          </a:ln>
                          <a:effectLst/>
                        </a:rPr>
                        <a:t>Wp/Wn Ratio</a:t>
                      </a:r>
                      <a:endParaRPr kumimoji="0" lang="en-US" sz="1800" b="1" i="0" u="sng" strike="noStrike" cap="none" normalizeH="0" baseline="0">
                        <a:ln>
                          <a:noFill/>
                        </a:ln>
                        <a:solidFill>
                          <a:srgbClr val="000000"/>
                        </a:solidFill>
                        <a:effectLst/>
                        <a:latin typeface="Arial" charset="0"/>
                        <a:ea typeface="ＭＳ Ｐゴシック" charset="0"/>
                        <a:cs typeface="DejaVu LGC Sans" charset="0"/>
                      </a:endParaRPr>
                    </a:p>
                  </a:txBody>
                  <a:tcPr marL="90000" marR="90000" marT="62676" marB="46800" horzOverflow="overflow"/>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800" u="none" strike="noStrike" cap="none" normalizeH="0" baseline="0" dirty="0">
                          <a:ln>
                            <a:noFill/>
                          </a:ln>
                          <a:effectLst/>
                        </a:rPr>
                        <a:t>4/1</a:t>
                      </a:r>
                      <a:endParaRPr kumimoji="0" lang="en-US" sz="1800" b="0" i="0" u="none" strike="noStrike" cap="none" normalizeH="0" baseline="0" dirty="0">
                        <a:ln>
                          <a:noFill/>
                        </a:ln>
                        <a:solidFill>
                          <a:srgbClr val="000000"/>
                        </a:solidFill>
                        <a:effectLst/>
                        <a:latin typeface="Arial" charset="0"/>
                        <a:ea typeface="ＭＳ Ｐゴシック" charset="0"/>
                        <a:cs typeface="DejaVu LGC Sans" charset="0"/>
                      </a:endParaRPr>
                    </a:p>
                  </a:txBody>
                  <a:tcPr marL="90000" marR="90000" marT="62676" marB="46800" horzOverflow="overflow"/>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800" u="none" strike="noStrike" cap="none" normalizeH="0" baseline="0">
                          <a:ln>
                            <a:noFill/>
                          </a:ln>
                          <a:effectLst/>
                        </a:rPr>
                        <a:t>4/2</a:t>
                      </a:r>
                      <a:endParaRPr kumimoji="0" lang="en-US" sz="1800" b="0" i="0" u="none" strike="noStrike" cap="none" normalizeH="0" baseline="0">
                        <a:ln>
                          <a:noFill/>
                        </a:ln>
                        <a:solidFill>
                          <a:srgbClr val="000000"/>
                        </a:solidFill>
                        <a:effectLst/>
                        <a:latin typeface="Arial" charset="0"/>
                        <a:ea typeface="ＭＳ Ｐゴシック" charset="0"/>
                        <a:cs typeface="DejaVu LGC Sans" charset="0"/>
                      </a:endParaRPr>
                    </a:p>
                  </a:txBody>
                  <a:tcPr marL="90000" marR="90000" marT="62676" marB="46800" horzOverflow="overflow"/>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800" u="none" strike="noStrike" cap="none" normalizeH="0" baseline="0">
                          <a:ln>
                            <a:noFill/>
                          </a:ln>
                          <a:effectLst/>
                        </a:rPr>
                        <a:t>8/1</a:t>
                      </a:r>
                      <a:endParaRPr kumimoji="0" lang="en-US" sz="1800" b="0" i="0" u="none" strike="noStrike" cap="none" normalizeH="0" baseline="0">
                        <a:ln>
                          <a:noFill/>
                        </a:ln>
                        <a:solidFill>
                          <a:srgbClr val="000000"/>
                        </a:solidFill>
                        <a:effectLst/>
                        <a:latin typeface="Arial" charset="0"/>
                        <a:ea typeface="ＭＳ Ｐゴシック" charset="0"/>
                        <a:cs typeface="DejaVu LGC Sans" charset="0"/>
                      </a:endParaRPr>
                    </a:p>
                  </a:txBody>
                  <a:tcPr marL="90000" marR="90000" marT="62676" marB="46800" horzOverflow="overflow"/>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800" u="none" strike="noStrike" cap="none" normalizeH="0" baseline="0" dirty="0">
                          <a:ln>
                            <a:noFill/>
                          </a:ln>
                          <a:effectLst/>
                        </a:rPr>
                        <a:t>4/1</a:t>
                      </a:r>
                      <a:endParaRPr kumimoji="0" lang="en-US" sz="1800" b="0" i="0" u="none" strike="noStrike" cap="none" normalizeH="0" baseline="0" dirty="0">
                        <a:ln>
                          <a:noFill/>
                        </a:ln>
                        <a:solidFill>
                          <a:srgbClr val="000000"/>
                        </a:solidFill>
                        <a:effectLst/>
                        <a:latin typeface="Arial" charset="0"/>
                        <a:ea typeface="ＭＳ Ｐゴシック" charset="0"/>
                        <a:cs typeface="DejaVu LGC Sans" charset="0"/>
                      </a:endParaRPr>
                    </a:p>
                  </a:txBody>
                  <a:tcPr marL="90000" marR="90000" marT="62676" marB="46800" horzOverflow="overflow"/>
                </a:tc>
              </a:tr>
              <a:tr h="663575">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800" u="sng" strike="noStrike" cap="none" normalizeH="0" baseline="0" dirty="0">
                          <a:ln>
                            <a:noFill/>
                          </a:ln>
                          <a:effectLst/>
                        </a:rPr>
                        <a:t>Width of PMOS (nm)</a:t>
                      </a:r>
                      <a:endParaRPr kumimoji="0" lang="en-US" sz="1800" b="1" i="0" u="sng" strike="noStrike" cap="none" normalizeH="0" baseline="0" dirty="0">
                        <a:ln>
                          <a:noFill/>
                        </a:ln>
                        <a:solidFill>
                          <a:srgbClr val="000000"/>
                        </a:solidFill>
                        <a:effectLst/>
                        <a:latin typeface="Arial" charset="0"/>
                        <a:ea typeface="ＭＳ Ｐゴシック" charset="0"/>
                        <a:cs typeface="DejaVu LGC Sans" charset="0"/>
                      </a:endParaRPr>
                    </a:p>
                  </a:txBody>
                  <a:tcPr marL="90000" marR="90000" marT="62676" marB="46800" horzOverflow="overflow"/>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800" u="none" strike="noStrike" cap="none" normalizeH="0" baseline="0" dirty="0">
                          <a:ln>
                            <a:noFill/>
                          </a:ln>
                          <a:effectLst/>
                        </a:rPr>
                        <a:t>880 </a:t>
                      </a:r>
                      <a:endParaRPr kumimoji="0" lang="en-US" sz="1800" b="0" i="0" u="none" strike="noStrike" cap="none" normalizeH="0" baseline="0" dirty="0">
                        <a:ln>
                          <a:noFill/>
                        </a:ln>
                        <a:solidFill>
                          <a:srgbClr val="000000"/>
                        </a:solidFill>
                        <a:effectLst/>
                        <a:latin typeface="Arial" charset="0"/>
                        <a:ea typeface="ＭＳ Ｐゴシック" charset="0"/>
                        <a:cs typeface="DejaVu LGC Sans" charset="0"/>
                      </a:endParaRPr>
                    </a:p>
                  </a:txBody>
                  <a:tcPr marL="90000" marR="90000" marT="62676" marB="46800" horzOverflow="overflow"/>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800" u="none" strike="noStrike" cap="none" normalizeH="0" baseline="0" dirty="0">
                          <a:ln>
                            <a:noFill/>
                          </a:ln>
                          <a:effectLst/>
                        </a:rPr>
                        <a:t>880</a:t>
                      </a:r>
                      <a:endParaRPr kumimoji="0" lang="en-US" sz="1800" b="0" i="0" u="none" strike="noStrike" cap="none" normalizeH="0" baseline="0" dirty="0">
                        <a:ln>
                          <a:noFill/>
                        </a:ln>
                        <a:solidFill>
                          <a:srgbClr val="000000"/>
                        </a:solidFill>
                        <a:effectLst/>
                        <a:latin typeface="Arial" charset="0"/>
                        <a:ea typeface="ＭＳ Ｐゴシック" charset="0"/>
                        <a:cs typeface="DejaVu LGC Sans" charset="0"/>
                      </a:endParaRPr>
                    </a:p>
                  </a:txBody>
                  <a:tcPr marL="90000" marR="90000" marT="62676" marB="46800" horzOverflow="overflow"/>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800" u="none" strike="noStrike" cap="none" normalizeH="0" baseline="0">
                          <a:ln>
                            <a:noFill/>
                          </a:ln>
                          <a:effectLst/>
                        </a:rPr>
                        <a:t>1760</a:t>
                      </a:r>
                      <a:endParaRPr kumimoji="0" lang="en-US" sz="1800" b="0" i="0" u="none" strike="noStrike" cap="none" normalizeH="0" baseline="0">
                        <a:ln>
                          <a:noFill/>
                        </a:ln>
                        <a:solidFill>
                          <a:srgbClr val="000000"/>
                        </a:solidFill>
                        <a:effectLst/>
                        <a:latin typeface="Arial" charset="0"/>
                        <a:ea typeface="ＭＳ Ｐゴシック" charset="0"/>
                        <a:cs typeface="DejaVu LGC Sans" charset="0"/>
                      </a:endParaRPr>
                    </a:p>
                  </a:txBody>
                  <a:tcPr marL="90000" marR="90000" marT="62676" marB="46800" horzOverflow="overflow"/>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800" u="none" strike="noStrike" cap="none" normalizeH="0" baseline="0">
                          <a:ln>
                            <a:noFill/>
                          </a:ln>
                          <a:effectLst/>
                        </a:rPr>
                        <a:t>880</a:t>
                      </a:r>
                      <a:endParaRPr kumimoji="0" lang="en-US" sz="1800" b="0" i="0" u="none" strike="noStrike" cap="none" normalizeH="0" baseline="0">
                        <a:ln>
                          <a:noFill/>
                        </a:ln>
                        <a:solidFill>
                          <a:srgbClr val="000000"/>
                        </a:solidFill>
                        <a:effectLst/>
                        <a:latin typeface="Arial" charset="0"/>
                        <a:ea typeface="ＭＳ Ｐゴシック" charset="0"/>
                        <a:cs typeface="DejaVu LGC Sans" charset="0"/>
                      </a:endParaRPr>
                    </a:p>
                  </a:txBody>
                  <a:tcPr marL="90000" marR="90000" marT="62676" marB="46800" horzOverflow="overflow"/>
                </a:tc>
              </a:tr>
              <a:tr h="663575">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800" u="sng" strike="noStrike" cap="none" normalizeH="0" baseline="0">
                          <a:ln>
                            <a:noFill/>
                          </a:ln>
                          <a:effectLst/>
                        </a:rPr>
                        <a:t>Width of NMOS (nm)</a:t>
                      </a:r>
                      <a:endParaRPr kumimoji="0" lang="en-US" sz="1800" b="1" i="0" u="sng" strike="noStrike" cap="none" normalizeH="0" baseline="0">
                        <a:ln>
                          <a:noFill/>
                        </a:ln>
                        <a:solidFill>
                          <a:srgbClr val="000000"/>
                        </a:solidFill>
                        <a:effectLst/>
                        <a:latin typeface="Arial" charset="0"/>
                        <a:ea typeface="ＭＳ Ｐゴシック" charset="0"/>
                        <a:cs typeface="DejaVu LGC Sans" charset="0"/>
                      </a:endParaRPr>
                    </a:p>
                  </a:txBody>
                  <a:tcPr marL="90000" marR="90000" marT="62676" marB="46800" horzOverflow="overflow"/>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800" u="none" strike="noStrike" cap="none" normalizeH="0" baseline="0">
                          <a:ln>
                            <a:noFill/>
                          </a:ln>
                          <a:effectLst/>
                        </a:rPr>
                        <a:t>220</a:t>
                      </a:r>
                      <a:endParaRPr kumimoji="0" lang="en-US" sz="1800" b="0" i="0" u="none" strike="noStrike" cap="none" normalizeH="0" baseline="0">
                        <a:ln>
                          <a:noFill/>
                        </a:ln>
                        <a:solidFill>
                          <a:srgbClr val="000000"/>
                        </a:solidFill>
                        <a:effectLst/>
                        <a:latin typeface="Arial" charset="0"/>
                        <a:ea typeface="ＭＳ Ｐゴシック" charset="0"/>
                        <a:cs typeface="DejaVu LGC Sans" charset="0"/>
                      </a:endParaRPr>
                    </a:p>
                  </a:txBody>
                  <a:tcPr marL="90000" marR="90000" marT="62676" marB="46800" horzOverflow="overflow"/>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800" u="none" strike="noStrike" cap="none" normalizeH="0" baseline="0" dirty="0">
                          <a:ln>
                            <a:noFill/>
                          </a:ln>
                          <a:effectLst/>
                        </a:rPr>
                        <a:t>440</a:t>
                      </a:r>
                      <a:endParaRPr kumimoji="0" lang="en-US" sz="1800" b="0" i="0" u="none" strike="noStrike" cap="none" normalizeH="0" baseline="0" dirty="0">
                        <a:ln>
                          <a:noFill/>
                        </a:ln>
                        <a:solidFill>
                          <a:srgbClr val="000000"/>
                        </a:solidFill>
                        <a:effectLst/>
                        <a:latin typeface="Arial" charset="0"/>
                        <a:ea typeface="ＭＳ Ｐゴシック" charset="0"/>
                        <a:cs typeface="DejaVu LGC Sans" charset="0"/>
                      </a:endParaRPr>
                    </a:p>
                  </a:txBody>
                  <a:tcPr marL="90000" marR="90000" marT="62676" marB="46800" horzOverflow="overflow"/>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800" u="none" strike="noStrike" cap="none" normalizeH="0" baseline="0" dirty="0">
                          <a:ln>
                            <a:noFill/>
                          </a:ln>
                          <a:effectLst/>
                        </a:rPr>
                        <a:t>220</a:t>
                      </a:r>
                      <a:endParaRPr kumimoji="0" lang="en-US" sz="1800" b="0" i="0" u="none" strike="noStrike" cap="none" normalizeH="0" baseline="0" dirty="0">
                        <a:ln>
                          <a:noFill/>
                        </a:ln>
                        <a:solidFill>
                          <a:srgbClr val="000000"/>
                        </a:solidFill>
                        <a:effectLst/>
                        <a:latin typeface="Arial" charset="0"/>
                        <a:ea typeface="ＭＳ Ｐゴシック" charset="0"/>
                        <a:cs typeface="DejaVu LGC Sans" charset="0"/>
                      </a:endParaRPr>
                    </a:p>
                  </a:txBody>
                  <a:tcPr marL="90000" marR="90000" marT="62676" marB="46800" horzOverflow="overflow"/>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800" u="none" strike="noStrike" cap="none" normalizeH="0" baseline="0">
                          <a:ln>
                            <a:noFill/>
                          </a:ln>
                          <a:effectLst/>
                        </a:rPr>
                        <a:t>220</a:t>
                      </a:r>
                      <a:endParaRPr kumimoji="0" lang="en-US" sz="1800" b="0" i="0" u="none" strike="noStrike" cap="none" normalizeH="0" baseline="0">
                        <a:ln>
                          <a:noFill/>
                        </a:ln>
                        <a:solidFill>
                          <a:srgbClr val="000000"/>
                        </a:solidFill>
                        <a:effectLst/>
                        <a:latin typeface="Arial" charset="0"/>
                        <a:ea typeface="ＭＳ Ｐゴシック" charset="0"/>
                        <a:cs typeface="DejaVu LGC Sans" charset="0"/>
                      </a:endParaRPr>
                    </a:p>
                  </a:txBody>
                  <a:tcPr marL="90000" marR="90000" marT="62676" marB="46800" horzOverflow="overflow"/>
                </a:tc>
              </a:tr>
              <a:tr h="663575">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800" u="sng" strike="noStrike" cap="none" normalizeH="0" baseline="0">
                          <a:ln>
                            <a:noFill/>
                          </a:ln>
                          <a:effectLst/>
                        </a:rPr>
                        <a:t>Area of Cell (μm^2)</a:t>
                      </a:r>
                      <a:endParaRPr kumimoji="0" lang="en-US" sz="1800" b="1" i="0" u="sng" strike="noStrike" cap="none" normalizeH="0" baseline="0">
                        <a:ln>
                          <a:noFill/>
                        </a:ln>
                        <a:solidFill>
                          <a:srgbClr val="000000"/>
                        </a:solidFill>
                        <a:effectLst/>
                        <a:latin typeface="Arial" charset="0"/>
                        <a:ea typeface="ＭＳ Ｐゴシック" charset="0"/>
                        <a:cs typeface="Arial" charset="0"/>
                      </a:endParaRPr>
                    </a:p>
                  </a:txBody>
                  <a:tcPr marL="90000" marR="90000" marT="62676" marB="46800" horzOverflow="overflow"/>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800" u="none" strike="noStrike" cap="none" normalizeH="0" baseline="0">
                          <a:ln>
                            <a:noFill/>
                          </a:ln>
                          <a:effectLst/>
                        </a:rPr>
                        <a:t>5</a:t>
                      </a:r>
                      <a:endParaRPr kumimoji="0" lang="en-US" sz="1800" b="0" i="0" u="none" strike="noStrike" cap="none" normalizeH="0" baseline="0">
                        <a:ln>
                          <a:noFill/>
                        </a:ln>
                        <a:solidFill>
                          <a:srgbClr val="000000"/>
                        </a:solidFill>
                        <a:effectLst/>
                        <a:latin typeface="Arial" charset="0"/>
                        <a:ea typeface="ＭＳ Ｐゴシック" charset="0"/>
                        <a:cs typeface="DejaVu LGC Sans" charset="0"/>
                      </a:endParaRPr>
                    </a:p>
                  </a:txBody>
                  <a:tcPr marL="90000" marR="90000" marT="62676" marB="46800" horzOverflow="overflow"/>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800" u="none" strike="noStrike" cap="none" normalizeH="0" baseline="0">
                          <a:ln>
                            <a:noFill/>
                          </a:ln>
                          <a:effectLst/>
                        </a:rPr>
                        <a:t>12</a:t>
                      </a:r>
                      <a:endParaRPr kumimoji="0" lang="en-US" sz="1800" b="0" i="0" u="none" strike="noStrike" cap="none" normalizeH="0" baseline="0">
                        <a:ln>
                          <a:noFill/>
                        </a:ln>
                        <a:solidFill>
                          <a:srgbClr val="000000"/>
                        </a:solidFill>
                        <a:effectLst/>
                        <a:latin typeface="Arial" charset="0"/>
                        <a:ea typeface="ＭＳ Ｐゴシック" charset="0"/>
                        <a:cs typeface="DejaVu LGC Sans" charset="0"/>
                      </a:endParaRPr>
                    </a:p>
                  </a:txBody>
                  <a:tcPr marL="90000" marR="90000" marT="62676" marB="46800" horzOverflow="overflow"/>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800" u="none" strike="noStrike" cap="none" normalizeH="0" baseline="0" dirty="0">
                          <a:ln>
                            <a:noFill/>
                          </a:ln>
                          <a:effectLst/>
                        </a:rPr>
                        <a:t>18</a:t>
                      </a:r>
                      <a:endParaRPr kumimoji="0" lang="en-US" sz="1800" b="0" i="0" u="none" strike="noStrike" cap="none" normalizeH="0" baseline="0" dirty="0">
                        <a:ln>
                          <a:noFill/>
                        </a:ln>
                        <a:solidFill>
                          <a:srgbClr val="000000"/>
                        </a:solidFill>
                        <a:effectLst/>
                        <a:latin typeface="Arial" charset="0"/>
                        <a:ea typeface="ＭＳ Ｐゴシック" charset="0"/>
                        <a:cs typeface="DejaVu LGC Sans" charset="0"/>
                      </a:endParaRPr>
                    </a:p>
                  </a:txBody>
                  <a:tcPr marL="90000" marR="90000" marT="62676" marB="46800" horzOverflow="overflow"/>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800" u="none" strike="noStrike" cap="none" normalizeH="0" baseline="0">
                          <a:ln>
                            <a:noFill/>
                          </a:ln>
                          <a:effectLst/>
                        </a:rPr>
                        <a:t>17</a:t>
                      </a:r>
                      <a:endParaRPr kumimoji="0" lang="en-US" sz="1800" b="0" i="0" u="none" strike="noStrike" cap="none" normalizeH="0" baseline="0">
                        <a:ln>
                          <a:noFill/>
                        </a:ln>
                        <a:solidFill>
                          <a:srgbClr val="000000"/>
                        </a:solidFill>
                        <a:effectLst/>
                        <a:latin typeface="Arial" charset="0"/>
                        <a:ea typeface="ＭＳ Ｐゴシック" charset="0"/>
                        <a:cs typeface="DejaVu LGC Sans" charset="0"/>
                      </a:endParaRPr>
                    </a:p>
                  </a:txBody>
                  <a:tcPr marL="90000" marR="90000" marT="62676" marB="46800" horzOverflow="overflow"/>
                </a:tc>
              </a:tr>
              <a:tr h="663575">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800" u="sng" strike="noStrike" cap="none" normalizeH="0" baseline="0">
                          <a:ln>
                            <a:noFill/>
                          </a:ln>
                          <a:effectLst/>
                        </a:rPr>
                        <a:t>Worst Case Capacitance of A</a:t>
                      </a:r>
                      <a:endParaRPr kumimoji="0" lang="en-US" sz="1800" b="1" i="0" u="sng" strike="noStrike" cap="none" normalizeH="0" baseline="0">
                        <a:ln>
                          <a:noFill/>
                        </a:ln>
                        <a:solidFill>
                          <a:srgbClr val="000000"/>
                        </a:solidFill>
                        <a:effectLst/>
                        <a:latin typeface="Arial" charset="0"/>
                        <a:ea typeface="ＭＳ Ｐゴシック" charset="0"/>
                        <a:cs typeface="DejaVu LGC Sans" charset="0"/>
                      </a:endParaRPr>
                    </a:p>
                  </a:txBody>
                  <a:tcPr marL="90000" marR="90000" marT="62676" marB="46800" horzOverflow="overflow"/>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800" u="none" strike="noStrike" cap="none" normalizeH="0" baseline="0">
                          <a:ln>
                            <a:noFill/>
                          </a:ln>
                          <a:effectLst/>
                        </a:rPr>
                        <a:t>4</a:t>
                      </a:r>
                    </a:p>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Lst>
                      </a:pPr>
                      <a:endParaRPr kumimoji="0" lang="en-US" sz="1800" b="0" i="0" u="none" strike="noStrike" cap="none" normalizeH="0" baseline="0">
                        <a:ln>
                          <a:noFill/>
                        </a:ln>
                        <a:solidFill>
                          <a:srgbClr val="000000"/>
                        </a:solidFill>
                        <a:effectLst/>
                        <a:latin typeface="Arial" charset="0"/>
                        <a:ea typeface="ＭＳ Ｐゴシック" charset="0"/>
                        <a:cs typeface="DejaVu LGC Sans" charset="0"/>
                      </a:endParaRPr>
                    </a:p>
                  </a:txBody>
                  <a:tcPr marL="90000" marR="90000" marT="62676" marB="46800" horzOverflow="overflow"/>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800" u="none" strike="noStrike" cap="none" normalizeH="0" baseline="0" dirty="0">
                          <a:ln>
                            <a:noFill/>
                          </a:ln>
                          <a:effectLst/>
                        </a:rPr>
                        <a:t>4</a:t>
                      </a:r>
                      <a:endParaRPr kumimoji="0" lang="en-US" sz="1800" b="0" i="0" u="none" strike="noStrike" cap="none" normalizeH="0" baseline="0" dirty="0">
                        <a:ln>
                          <a:noFill/>
                        </a:ln>
                        <a:solidFill>
                          <a:srgbClr val="000000"/>
                        </a:solidFill>
                        <a:effectLst/>
                        <a:latin typeface="Arial" charset="0"/>
                        <a:ea typeface="ＭＳ Ｐゴシック" charset="0"/>
                        <a:cs typeface="DejaVu LGC Sans" charset="0"/>
                      </a:endParaRPr>
                    </a:p>
                  </a:txBody>
                  <a:tcPr marL="90000" marR="90000" marT="62676" marB="46800" horzOverflow="overflow"/>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800" u="none" strike="noStrike" cap="none" normalizeH="0" baseline="0" dirty="0">
                          <a:ln>
                            <a:noFill/>
                          </a:ln>
                          <a:effectLst/>
                        </a:rPr>
                        <a:t>8</a:t>
                      </a:r>
                      <a:endParaRPr kumimoji="0" lang="en-US" sz="1800" b="0" i="0" u="none" strike="noStrike" cap="none" normalizeH="0" baseline="0" dirty="0">
                        <a:ln>
                          <a:noFill/>
                        </a:ln>
                        <a:solidFill>
                          <a:srgbClr val="000000"/>
                        </a:solidFill>
                        <a:effectLst/>
                        <a:latin typeface="Arial" charset="0"/>
                        <a:ea typeface="ＭＳ Ｐゴシック" charset="0"/>
                        <a:cs typeface="DejaVu LGC Sans" charset="0"/>
                      </a:endParaRPr>
                    </a:p>
                  </a:txBody>
                  <a:tcPr marL="90000" marR="90000" marT="62676" marB="46800" horzOverflow="overflow"/>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800" u="none" strike="noStrike" cap="none" normalizeH="0" baseline="0">
                          <a:ln>
                            <a:noFill/>
                          </a:ln>
                          <a:effectLst/>
                        </a:rPr>
                        <a:t>4</a:t>
                      </a:r>
                      <a:endParaRPr kumimoji="0" lang="en-US" sz="1800" b="0" i="0" u="none" strike="noStrike" cap="none" normalizeH="0" baseline="0">
                        <a:ln>
                          <a:noFill/>
                        </a:ln>
                        <a:solidFill>
                          <a:srgbClr val="000000"/>
                        </a:solidFill>
                        <a:effectLst/>
                        <a:latin typeface="Arial" charset="0"/>
                        <a:ea typeface="ＭＳ Ｐゴシック" charset="0"/>
                        <a:cs typeface="DejaVu LGC Sans" charset="0"/>
                      </a:endParaRPr>
                    </a:p>
                  </a:txBody>
                  <a:tcPr marL="90000" marR="90000" marT="62676" marB="46800" horzOverflow="overflow"/>
                </a:tc>
              </a:tr>
              <a:tr h="912360">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800" u="sng" strike="noStrike" cap="none" normalizeH="0" baseline="0" dirty="0">
                          <a:ln>
                            <a:noFill/>
                          </a:ln>
                          <a:effectLst/>
                        </a:rPr>
                        <a:t>Worst Case Capacitance of B</a:t>
                      </a:r>
                      <a:endParaRPr kumimoji="0" lang="en-US" sz="1800" b="1" i="0" u="sng" strike="noStrike" cap="none" normalizeH="0" baseline="0" dirty="0">
                        <a:ln>
                          <a:noFill/>
                        </a:ln>
                        <a:solidFill>
                          <a:srgbClr val="000000"/>
                        </a:solidFill>
                        <a:effectLst/>
                        <a:latin typeface="Arial" charset="0"/>
                        <a:ea typeface="ＭＳ Ｐゴシック" charset="0"/>
                        <a:cs typeface="DejaVu LGC Sans" charset="0"/>
                      </a:endParaRPr>
                    </a:p>
                  </a:txBody>
                  <a:tcPr marL="90000" marR="90000" marT="62676" marB="46800" horzOverflow="overflow"/>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800" u="none" strike="noStrike" cap="none" normalizeH="0" baseline="0">
                          <a:ln>
                            <a:noFill/>
                          </a:ln>
                          <a:effectLst/>
                        </a:rPr>
                        <a:t>N/A</a:t>
                      </a:r>
                      <a:endParaRPr kumimoji="0" lang="en-US" sz="1800" b="0" i="0" u="none" strike="noStrike" cap="none" normalizeH="0" baseline="0">
                        <a:ln>
                          <a:noFill/>
                        </a:ln>
                        <a:solidFill>
                          <a:srgbClr val="000000"/>
                        </a:solidFill>
                        <a:effectLst/>
                        <a:latin typeface="Arial" charset="0"/>
                        <a:ea typeface="ＭＳ Ｐゴシック" charset="0"/>
                        <a:cs typeface="DejaVu LGC Sans" charset="0"/>
                      </a:endParaRPr>
                    </a:p>
                  </a:txBody>
                  <a:tcPr marL="90000" marR="90000" marT="62676" marB="46800" horzOverflow="overflow"/>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800" u="none" strike="noStrike" cap="none" normalizeH="0" baseline="0" dirty="0">
                          <a:ln>
                            <a:noFill/>
                          </a:ln>
                          <a:effectLst/>
                        </a:rPr>
                        <a:t>2</a:t>
                      </a:r>
                      <a:endParaRPr kumimoji="0" lang="en-US" sz="1800" b="0" i="0" u="none" strike="noStrike" cap="none" normalizeH="0" baseline="0" dirty="0">
                        <a:ln>
                          <a:noFill/>
                        </a:ln>
                        <a:solidFill>
                          <a:srgbClr val="000000"/>
                        </a:solidFill>
                        <a:effectLst/>
                        <a:latin typeface="Arial" charset="0"/>
                        <a:ea typeface="ＭＳ Ｐゴシック" charset="0"/>
                        <a:cs typeface="DejaVu LGC Sans" charset="0"/>
                      </a:endParaRPr>
                    </a:p>
                  </a:txBody>
                  <a:tcPr marL="90000" marR="90000" marT="62676" marB="46800" horzOverflow="overflow"/>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800" u="none" strike="noStrike" cap="none" normalizeH="0" baseline="0" dirty="0">
                          <a:ln>
                            <a:noFill/>
                          </a:ln>
                          <a:effectLst/>
                        </a:rPr>
                        <a:t>1</a:t>
                      </a:r>
                      <a:endParaRPr kumimoji="0" lang="en-US" sz="1800" b="0" i="0" u="none" strike="noStrike" cap="none" normalizeH="0" baseline="0" dirty="0">
                        <a:ln>
                          <a:noFill/>
                        </a:ln>
                        <a:solidFill>
                          <a:srgbClr val="000000"/>
                        </a:solidFill>
                        <a:effectLst/>
                        <a:latin typeface="Arial" charset="0"/>
                        <a:ea typeface="ＭＳ Ｐゴシック" charset="0"/>
                        <a:cs typeface="DejaVu LGC Sans" charset="0"/>
                      </a:endParaRPr>
                    </a:p>
                  </a:txBody>
                  <a:tcPr marL="90000" marR="90000" marT="62676" marB="46800" horzOverflow="overflow"/>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n-US" sz="1800" u="none" strike="noStrike" cap="none" normalizeH="0" baseline="0" dirty="0">
                          <a:ln>
                            <a:noFill/>
                          </a:ln>
                          <a:effectLst/>
                        </a:rPr>
                        <a:t>1</a:t>
                      </a:r>
                      <a:endParaRPr kumimoji="0" lang="en-US" sz="1800" b="0" i="0" u="none" strike="noStrike" cap="none" normalizeH="0" baseline="0" dirty="0">
                        <a:ln>
                          <a:noFill/>
                        </a:ln>
                        <a:solidFill>
                          <a:srgbClr val="000000"/>
                        </a:solidFill>
                        <a:effectLst/>
                        <a:latin typeface="Arial" charset="0"/>
                        <a:ea typeface="ＭＳ Ｐゴシック" charset="0"/>
                        <a:cs typeface="DejaVu LGC Sans" charset="0"/>
                      </a:endParaRPr>
                    </a:p>
                  </a:txBody>
                  <a:tcPr marL="90000" marR="90000" marT="62676" marB="46800" horzOverflow="overflow"/>
                </a:tc>
              </a:tr>
            </a:tbl>
          </a:graphicData>
        </a:graphic>
      </p:graphicFrame>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5033" y="240131"/>
            <a:ext cx="4253750" cy="751618"/>
          </a:xfrm>
        </p:spPr>
        <p:txBody>
          <a:bodyPr>
            <a:normAutofit fontScale="90000"/>
          </a:bodyPr>
          <a:lstStyle/>
          <a:p>
            <a:r>
              <a:rPr lang="en-US" u="sng" dirty="0" smtClean="0"/>
              <a:t>Results (2)</a:t>
            </a:r>
            <a:endParaRPr lang="en-US" u="sng" dirty="0"/>
          </a:p>
        </p:txBody>
      </p:sp>
      <p:sp>
        <p:nvSpPr>
          <p:cNvPr id="5" name="Rectangle 4"/>
          <p:cNvSpPr/>
          <p:nvPr/>
        </p:nvSpPr>
        <p:spPr>
          <a:xfrm>
            <a:off x="108858" y="847907"/>
            <a:ext cx="8781141" cy="6091411"/>
          </a:xfrm>
          <a:prstGeom prst="rect">
            <a:avLst/>
          </a:prstGeom>
        </p:spPr>
        <p:txBody>
          <a:bodyPr wrap="square">
            <a:spAutoFit/>
          </a:bodyPr>
          <a:lstStyle/>
          <a:p>
            <a:pPr marL="1295400" lvl="2" indent="-287338">
              <a:spcAft>
                <a:spcPts val="850"/>
              </a:spcAft>
              <a:buSzPct val="7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sz="3600" b="1" baseline="33000" dirty="0"/>
          </a:p>
          <a:p>
            <a:pPr marL="431800" indent="-323850">
              <a:spcAft>
                <a:spcPts val="1425"/>
              </a:spcAft>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600" baseline="33000" dirty="0"/>
              <a:t>As seen from our graph, after the addition of an AND cell, the max delay of the critical path only dropped by a mere 0.02ns</a:t>
            </a:r>
            <a:r>
              <a:rPr lang="en-US" sz="3600" baseline="33000" dirty="0" smtClean="0"/>
              <a:t>. </a:t>
            </a:r>
            <a:r>
              <a:rPr lang="en-US" sz="3600" baseline="33000" dirty="0"/>
              <a:t>This is due to the fact that:</a:t>
            </a:r>
          </a:p>
          <a:p>
            <a:pPr marL="1295400" lvl="2" indent="-287338">
              <a:spcAft>
                <a:spcPts val="850"/>
              </a:spcAft>
              <a:buSzPct val="75000"/>
              <a:buFont typeface="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200" baseline="33000" dirty="0"/>
              <a:t>Our AND cell was composed of a NAND, followed by a NOT</a:t>
            </a:r>
          </a:p>
          <a:p>
            <a:pPr marL="1295400" lvl="2" indent="-287338">
              <a:spcAft>
                <a:spcPts val="850"/>
              </a:spcAft>
              <a:buSzPct val="75000"/>
              <a:buFont typeface="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200" baseline="33000" dirty="0"/>
              <a:t>The addition of our AND cell to the library was not optimized as we did not increase the transistor widths of the NAND or NOT cell. </a:t>
            </a:r>
          </a:p>
          <a:p>
            <a:pPr marL="1295400" lvl="2" indent="-287338">
              <a:spcAft>
                <a:spcPts val="850"/>
              </a:spcAft>
              <a:buSzPct val="75000"/>
              <a:buFont typeface="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200" baseline="33000" dirty="0"/>
              <a:t>Because the driving strength of cells depend on their transistors' size, there was no significant change in the max delay</a:t>
            </a:r>
          </a:p>
          <a:p>
            <a:pPr marL="1295400" lvl="2" indent="-287338">
              <a:spcAft>
                <a:spcPts val="850"/>
              </a:spcAft>
              <a:buSzPct val="75000"/>
              <a:buFont typeface="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200" baseline="33000" dirty="0"/>
              <a:t>To obtain a significantly lower max delay with the AND cell, we would need to decrease the transistor widths of the NAND cell and increase the transistor widths of the NOT cell. </a:t>
            </a:r>
          </a:p>
          <a:p>
            <a:pPr marL="1295400" lvl="2" indent="-287338">
              <a:spcAft>
                <a:spcPts val="850"/>
              </a:spcAft>
              <a:buSzPct val="75000"/>
              <a:buFont typeface="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200" baseline="33000" dirty="0"/>
              <a:t>By increasing the transistor widths of the NOT cell, we are increasing the output driving strength and thus, decreasing the max delay.</a:t>
            </a:r>
          </a:p>
        </p:txBody>
      </p:sp>
    </p:spTree>
    <p:extLst>
      <p:ext uri="{BB962C8B-B14F-4D97-AF65-F5344CB8AC3E}">
        <p14:creationId xmlns:p14="http://schemas.microsoft.com/office/powerpoint/2010/main" val="3486592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u="sng" dirty="0" smtClean="0"/>
              <a:t>Conclusion</a:t>
            </a:r>
            <a:endParaRPr lang="en-US" u="sng" dirty="0"/>
          </a:p>
        </p:txBody>
      </p:sp>
      <p:sp>
        <p:nvSpPr>
          <p:cNvPr id="3" name="Content Placeholder 2"/>
          <p:cNvSpPr>
            <a:spLocks noGrp="1"/>
          </p:cNvSpPr>
          <p:nvPr>
            <p:ph idx="1"/>
          </p:nvPr>
        </p:nvSpPr>
        <p:spPr>
          <a:xfrm>
            <a:off x="457200" y="1310995"/>
            <a:ext cx="8229600" cy="4988947"/>
          </a:xfrm>
        </p:spPr>
        <p:txBody>
          <a:bodyPr>
            <a:normAutofit/>
          </a:bodyPr>
          <a:lstStyle/>
          <a:p>
            <a:pPr marL="431800"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900" baseline="33000" dirty="0"/>
              <a:t>The purpose of this lab is to create a worst case scenario library with 40% speed up from a minimal standard cell library. </a:t>
            </a:r>
          </a:p>
          <a:p>
            <a:pPr marL="431800"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900" baseline="33000" dirty="0" smtClean="0"/>
              <a:t>Adding an AND cell, composing of a NAND and NOT cell without adjusting transistor widths, did not make noticeable improvements to the delay.</a:t>
            </a:r>
          </a:p>
          <a:p>
            <a:pPr marL="431800"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900" baseline="33000" dirty="0" smtClean="0"/>
              <a:t>In order to quickly speed up the delay time, we need to increase the driving power by increasing the widths of the transistors in the last stage of the cell. To optimize the AND cell, we would increase the transistor widths of the NOT cell. </a:t>
            </a:r>
          </a:p>
          <a:p>
            <a:pPr marL="431800"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900" baseline="33000" dirty="0" smtClean="0"/>
              <a:t>Another way to decrease max delay is to place NOT cells, with large transistor widths, at the input and output nodes of the circuit. This will increase the input and output driving strengths of the circuit. </a:t>
            </a:r>
          </a:p>
          <a:p>
            <a:pPr marL="431800"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900" baseline="33000" dirty="0" smtClean="0"/>
              <a:t>For example, to optimize the NAND cell, we can place NOT cells at the input and output nodes of the NAND. These NOT cells will have significantly larger transistor widths and thus have significantly larger driving strengths, which will result in much lower max delay times.</a:t>
            </a:r>
          </a:p>
          <a:p>
            <a:endParaRPr lang="en-CA" sz="1800" b="1" u="sng" dirty="0" smtClean="0">
              <a:solidFill>
                <a:srgbClr val="FF0000"/>
              </a:solidFill>
            </a:endParaRPr>
          </a:p>
        </p:txBody>
      </p:sp>
    </p:spTree>
    <p:extLst>
      <p:ext uri="{BB962C8B-B14F-4D97-AF65-F5344CB8AC3E}">
        <p14:creationId xmlns:p14="http://schemas.microsoft.com/office/powerpoint/2010/main" val="1787086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2023</TotalTime>
  <Words>566</Words>
  <Application>Microsoft Macintosh PowerPoint</Application>
  <PresentationFormat>On-screen Show (4:3)</PresentationFormat>
  <Paragraphs>75</Paragraphs>
  <Slides>6</Slides>
  <Notes>4</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ENSC 450: Assignment 4</vt:lpstr>
      <vt:lpstr>Outline</vt:lpstr>
      <vt:lpstr>Methodology</vt:lpstr>
      <vt:lpstr>Results</vt:lpstr>
      <vt:lpstr>Results (2)</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Ensc450 Assignment 1</dc:title>
  <dc:creator>Barry Yim</dc:creator>
  <cp:lastModifiedBy>Barry Yim</cp:lastModifiedBy>
  <cp:revision>90</cp:revision>
  <dcterms:created xsi:type="dcterms:W3CDTF">2013-09-25T18:42:35Z</dcterms:created>
  <dcterms:modified xsi:type="dcterms:W3CDTF">2013-11-01T23:18:03Z</dcterms:modified>
</cp:coreProperties>
</file>