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2967" autoAdjust="0"/>
  </p:normalViewPr>
  <p:slideViewPr>
    <p:cSldViewPr snapToGrid="0" snapToObjects="1">
      <p:cViewPr>
        <p:scale>
          <a:sx n="70" d="100"/>
          <a:sy n="70" d="100"/>
        </p:scale>
        <p:origin x="-1936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5358-11B9-4F39-B5A9-587C3E0B99FF}" type="datetimeFigureOut">
              <a:rPr lang="en-CA" smtClean="0"/>
              <a:pPr/>
              <a:t>11/29/2013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83FB-22E6-431C-B782-91BF53E9C1B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B6FBA4-3337-5948-8F92-262FA62F5BB4}" type="slidenum">
              <a:rPr lang="en-US"/>
              <a:pPr/>
              <a:t>3</a:t>
            </a:fld>
            <a:endParaRPr lang="en-US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48CD85-A77A-2B45-9A74-AA6C33F84EC4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72448-ECB1-ED4D-BA37-C8AE9279B634}" type="slidenum">
              <a:rPr lang="en-US"/>
              <a:pPr/>
              <a:t>5</a:t>
            </a:fld>
            <a:endParaRPr lang="en-US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983FB-22E6-431C-B782-91BF53E9C1B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54B2E2D-5660-6B47-A9E8-5B943CE75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FF8E-B89E-7048-B7F2-8684CD581D82}" type="datetimeFigureOut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65"/>
            <a:ext cx="7772400" cy="1470025"/>
          </a:xfrm>
        </p:spPr>
        <p:txBody>
          <a:bodyPr/>
          <a:lstStyle/>
          <a:p>
            <a:r>
              <a:rPr lang="en-US" u="sng" dirty="0" smtClean="0"/>
              <a:t>ENSC 450: Assignment 5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28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Barry </a:t>
            </a:r>
            <a:r>
              <a:rPr lang="en-US" dirty="0" err="1" smtClean="0"/>
              <a:t>Yim</a:t>
            </a:r>
            <a:r>
              <a:rPr lang="en-US" dirty="0" smtClean="0"/>
              <a:t> 					    byim@sfu.ca</a:t>
            </a:r>
          </a:p>
          <a:p>
            <a:pPr algn="l"/>
            <a:r>
              <a:rPr lang="en-US" dirty="0" smtClean="0"/>
              <a:t>Cheng </a:t>
            </a:r>
            <a:r>
              <a:rPr lang="en-US" dirty="0" err="1" smtClean="0"/>
              <a:t>Jie</a:t>
            </a:r>
            <a:r>
              <a:rPr lang="en-US" dirty="0" smtClean="0"/>
              <a:t> (</a:t>
            </a:r>
            <a:r>
              <a:rPr lang="en-US" dirty="0" err="1" smtClean="0"/>
              <a:t>Jadan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	    jou@sfu.ca</a:t>
            </a:r>
          </a:p>
          <a:p>
            <a:pPr algn="l"/>
            <a:r>
              <a:rPr lang="en-US" dirty="0" smtClean="0"/>
              <a:t>Bonnie Ha 					    bha20@sfu.ca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30"/>
            <a:ext cx="8229600" cy="1143000"/>
          </a:xfrm>
        </p:spPr>
        <p:txBody>
          <a:bodyPr/>
          <a:lstStyle/>
          <a:p>
            <a:r>
              <a:rPr lang="en-US" u="sng" dirty="0" smtClean="0"/>
              <a:t>Outline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654"/>
            <a:ext cx="8229600" cy="4827895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Scope of Presentation</a:t>
            </a:r>
            <a:r>
              <a:rPr lang="en-US" dirty="0" smtClean="0"/>
              <a:t>:</a:t>
            </a:r>
          </a:p>
          <a:p>
            <a:pPr marL="850900" lvl="1" indent="-342900">
              <a:buSzPct val="8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Built </a:t>
            </a:r>
            <a:r>
              <a:rPr lang="en-US" sz="2400" dirty="0"/>
              <a:t>6TSRAM </a:t>
            </a:r>
            <a:r>
              <a:rPr lang="en-US" sz="2400" dirty="0" err="1"/>
              <a:t>subcircuit</a:t>
            </a:r>
            <a:endParaRPr lang="en-US" sz="2400" dirty="0"/>
          </a:p>
          <a:p>
            <a:pPr marL="850900" lvl="1" indent="-342900">
              <a:buSzPct val="8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Instantiate </a:t>
            </a:r>
            <a:r>
              <a:rPr lang="en-US" sz="2400" dirty="0" smtClean="0"/>
              <a:t>2 cells: cell 0 and cell </a:t>
            </a:r>
            <a:r>
              <a:rPr lang="en-US" sz="2400" dirty="0" smtClean="0"/>
              <a:t>1</a:t>
            </a:r>
          </a:p>
          <a:p>
            <a:pPr marL="850900" lvl="1" indent="-342900">
              <a:buSzPct val="8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cs typeface="Calibri"/>
              </a:rPr>
              <a:t>Want </a:t>
            </a:r>
            <a:r>
              <a:rPr lang="en-US" sz="2400" dirty="0">
                <a:cs typeface="Calibri"/>
              </a:rPr>
              <a:t>to write one into cell 0, zero into cell 1, read from cell 0, and read from cell </a:t>
            </a:r>
            <a:r>
              <a:rPr lang="en-US" sz="2400" dirty="0" smtClean="0">
                <a:cs typeface="Calibri"/>
              </a:rPr>
              <a:t>1</a:t>
            </a:r>
            <a:endParaRPr lang="en-US" sz="2400" dirty="0" smtClean="0"/>
          </a:p>
          <a:p>
            <a:pPr marL="850900" lvl="1" indent="-342900">
              <a:buSzPct val="85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Optimization </a:t>
            </a:r>
            <a:r>
              <a:rPr lang="en-US" sz="2400" dirty="0" smtClean="0"/>
              <a:t>of criteria for transistor balancing</a:t>
            </a:r>
            <a:endParaRPr lang="en-US" sz="2400" dirty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Methodology</a:t>
            </a:r>
            <a:endParaRPr lang="en-US" dirty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Results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Conclusion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70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931" y="788371"/>
            <a:ext cx="874368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Built SRAM using 6 transistors with PMOS having width 2*</a:t>
            </a:r>
            <a:r>
              <a:rPr lang="en-US" dirty="0" err="1">
                <a:latin typeface="Calibri"/>
                <a:cs typeface="Calibri"/>
              </a:rPr>
              <a:t>Wm</a:t>
            </a:r>
            <a:r>
              <a:rPr lang="en-US" dirty="0">
                <a:latin typeface="Calibri"/>
                <a:cs typeface="Calibri"/>
              </a:rPr>
              <a:t> and NMOS having width </a:t>
            </a:r>
            <a:r>
              <a:rPr lang="en-US" dirty="0" err="1">
                <a:latin typeface="Calibri"/>
                <a:cs typeface="Calibri"/>
              </a:rPr>
              <a:t>Wm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3" y="1171718"/>
            <a:ext cx="3317760" cy="21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0" y="1288385"/>
            <a:ext cx="3525120" cy="186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1285" y="108857"/>
            <a:ext cx="271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u="sng" dirty="0">
                <a:solidFill>
                  <a:prstClr val="black"/>
                </a:solidFill>
                <a:cs typeface="Calibri"/>
              </a:rPr>
              <a:t>Methodology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360" y="3331084"/>
            <a:ext cx="860632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5000"/>
              <a:buFont typeface="Wingdings" charset="0"/>
              <a:buChar char=""/>
            </a:pPr>
            <a:r>
              <a:rPr lang="en-US" sz="1550" dirty="0" smtClean="0">
                <a:cs typeface="Calibri"/>
              </a:rPr>
              <a:t> Instantiated 2 SRAM </a:t>
            </a:r>
            <a:r>
              <a:rPr lang="en-US" sz="1550" dirty="0" err="1" smtClean="0">
                <a:cs typeface="Calibri"/>
              </a:rPr>
              <a:t>subcircuit</a:t>
            </a:r>
            <a:r>
              <a:rPr lang="en-US" sz="1550" dirty="0" smtClean="0">
                <a:cs typeface="Calibri"/>
              </a:rPr>
              <a:t>: cell 0 and cell 1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 smtClean="0">
                <a:cs typeface="Calibri"/>
              </a:rPr>
              <a:t> Want to write one into cell 0, zero into cell 1, read from cell 0, and read from cell 1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 smtClean="0">
                <a:cs typeface="Calibri"/>
              </a:rPr>
              <a:t> Added transmission gates for </a:t>
            </a:r>
            <a:r>
              <a:rPr lang="en-US" sz="1550" dirty="0" err="1" smtClean="0">
                <a:cs typeface="Calibri"/>
              </a:rPr>
              <a:t>bitlines</a:t>
            </a:r>
            <a:r>
              <a:rPr lang="en-US" sz="1550" dirty="0" smtClean="0">
                <a:cs typeface="Calibri"/>
              </a:rPr>
              <a:t> in order to control when </a:t>
            </a:r>
            <a:r>
              <a:rPr lang="en-US" sz="1550" dirty="0" err="1" smtClean="0">
                <a:cs typeface="Calibri"/>
              </a:rPr>
              <a:t>bitline</a:t>
            </a:r>
            <a:r>
              <a:rPr lang="en-US" sz="1550" dirty="0" smtClean="0">
                <a:cs typeface="Calibri"/>
              </a:rPr>
              <a:t> is an input and when it's an output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 smtClean="0">
                <a:cs typeface="Calibri"/>
              </a:rPr>
              <a:t> Write: </a:t>
            </a:r>
          </a:p>
          <a:p>
            <a:pPr lvl="1">
              <a:buSzPct val="45000"/>
              <a:buFont typeface="Wingdings" charset="0"/>
              <a:buNone/>
            </a:pPr>
            <a:r>
              <a:rPr lang="en-US" sz="1550" dirty="0" smtClean="0">
                <a:cs typeface="Calibri"/>
              </a:rPr>
              <a:t>1</a:t>
            </a:r>
            <a:r>
              <a:rPr lang="en-US" sz="1550" dirty="0">
                <a:cs typeface="Calibri"/>
              </a:rPr>
              <a:t>. Force desired value onto </a:t>
            </a:r>
            <a:r>
              <a:rPr lang="en-US" sz="1550" dirty="0" err="1">
                <a:cs typeface="Calibri"/>
              </a:rPr>
              <a:t>bitline</a:t>
            </a:r>
            <a:r>
              <a:rPr lang="en-US" sz="1550" dirty="0">
                <a:cs typeface="Calibri"/>
              </a:rPr>
              <a:t> by enabling transmission gate </a:t>
            </a:r>
          </a:p>
          <a:p>
            <a:pPr lvl="1">
              <a:buSzPct val="45000"/>
              <a:buFont typeface="Wingdings" charset="0"/>
              <a:buNone/>
            </a:pPr>
            <a:r>
              <a:rPr lang="en-US" sz="1550" dirty="0">
                <a:cs typeface="Calibri"/>
              </a:rPr>
              <a:t>2. Raise </a:t>
            </a:r>
            <a:r>
              <a:rPr lang="en-US" sz="1550" dirty="0" err="1">
                <a:cs typeface="Calibri"/>
              </a:rPr>
              <a:t>wordline</a:t>
            </a:r>
            <a:endParaRPr lang="en-US" sz="1550" dirty="0">
              <a:cs typeface="Calibri"/>
            </a:endParaRP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>
                <a:cs typeface="Calibri"/>
              </a:rPr>
              <a:t> Read: </a:t>
            </a:r>
          </a:p>
          <a:p>
            <a:pPr lvl="1">
              <a:buSzPct val="45000"/>
              <a:buFont typeface="Wingdings" charset="0"/>
              <a:buNone/>
            </a:pPr>
            <a:r>
              <a:rPr lang="en-US" sz="1550" dirty="0">
                <a:cs typeface="Calibri"/>
              </a:rPr>
              <a:t>1. Pre-charge </a:t>
            </a:r>
            <a:r>
              <a:rPr lang="en-US" sz="1550" dirty="0" err="1">
                <a:cs typeface="Calibri"/>
              </a:rPr>
              <a:t>bitline</a:t>
            </a:r>
            <a:r>
              <a:rPr lang="en-US" sz="1550" dirty="0">
                <a:cs typeface="Calibri"/>
              </a:rPr>
              <a:t> and </a:t>
            </a:r>
            <a:r>
              <a:rPr lang="en-US" sz="1550" dirty="0" err="1">
                <a:cs typeface="Calibri"/>
              </a:rPr>
              <a:t>bit_b</a:t>
            </a:r>
            <a:r>
              <a:rPr lang="en-US" sz="1550" dirty="0">
                <a:cs typeface="Calibri"/>
              </a:rPr>
              <a:t> to 1 </a:t>
            </a:r>
          </a:p>
          <a:p>
            <a:pPr lvl="1">
              <a:buSzPct val="45000"/>
              <a:buFont typeface="Wingdings" charset="0"/>
              <a:buNone/>
            </a:pPr>
            <a:r>
              <a:rPr lang="en-US" sz="1550" dirty="0">
                <a:cs typeface="Calibri"/>
              </a:rPr>
              <a:t>2. Disable transmission gates </a:t>
            </a:r>
          </a:p>
          <a:p>
            <a:pPr lvl="1">
              <a:buSzPct val="45000"/>
              <a:buFont typeface="Wingdings" charset="0"/>
              <a:buNone/>
            </a:pPr>
            <a:r>
              <a:rPr lang="en-US" sz="1550" dirty="0">
                <a:cs typeface="Calibri"/>
              </a:rPr>
              <a:t>3. Raise </a:t>
            </a:r>
            <a:r>
              <a:rPr lang="en-US" sz="1550" dirty="0" err="1">
                <a:cs typeface="Calibri"/>
              </a:rPr>
              <a:t>wordline</a:t>
            </a:r>
            <a:endParaRPr lang="en-US" sz="1550" dirty="0">
              <a:cs typeface="Calibri"/>
            </a:endParaRP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>
                <a:cs typeface="Calibri"/>
              </a:rPr>
              <a:t> Once the SRAM was able to be correctly written into and read out from (above waveform </a:t>
            </a:r>
          </a:p>
          <a:p>
            <a:pPr>
              <a:buSzPct val="45000"/>
              <a:buFont typeface="Wingdings" charset="0"/>
              <a:buNone/>
            </a:pPr>
            <a:r>
              <a:rPr lang="en-US" sz="1550" dirty="0">
                <a:cs typeface="Calibri"/>
              </a:rPr>
              <a:t> diagram) we determined the minimal widths of the transistors.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US" sz="1550" dirty="0">
                <a:cs typeface="Calibri"/>
              </a:rPr>
              <a:t> After the minimal width was determined we moved on to building an extra 6 SRAM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0291" y="108856"/>
            <a:ext cx="8228160" cy="775100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u="sng" dirty="0"/>
              <a:t>Results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5862" y="1028818"/>
            <a:ext cx="4014720" cy="694755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/>
              <a:t>Write 0 into cell 1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76257" y="974671"/>
            <a:ext cx="4014720" cy="730759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900" dirty="0"/>
              <a:t>Read 0 from cell 1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22" y="1669141"/>
            <a:ext cx="4328338" cy="491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Picture 1" descr="Write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" y="1650999"/>
            <a:ext cx="4112425" cy="4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8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80960" y="-108012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u="sng" dirty="0"/>
              <a:t>Results (2)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2" y="1018765"/>
            <a:ext cx="8748730" cy="572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9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2486"/>
            <a:ext cx="8229600" cy="4525963"/>
          </a:xfrm>
        </p:spPr>
        <p:txBody>
          <a:bodyPr/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Final area of 8 SRAM cells is 6*8*1 = 48um^2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 decided leave all PMOS and NMOS transistor widths to just </a:t>
            </a:r>
            <a:r>
              <a:rPr lang="en-US" dirty="0" err="1"/>
              <a:t>Wm</a:t>
            </a:r>
            <a:endParaRPr lang="en-US" dirty="0"/>
          </a:p>
          <a:p>
            <a:pPr marL="1175057" lvl="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From the diagram below it is evident that this balancing works</a:t>
            </a:r>
          </a:p>
          <a:p>
            <a:pPr marL="1175057" lvl="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With such small areas we can have higher density and lower power consumption in a cell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292</Words>
  <Application>Microsoft Macintosh PowerPoint</Application>
  <PresentationFormat>On-screen Show (4:3)</PresentationFormat>
  <Paragraphs>41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ENSC 450: Assignment 5</vt:lpstr>
      <vt:lpstr>Outline</vt:lpstr>
      <vt:lpstr>PowerPoint Presentation</vt:lpstr>
      <vt:lpstr>Results</vt:lpstr>
      <vt:lpstr>Results (2)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Ensc450 Assignment 1</dc:title>
  <dc:creator>Barry Yim</dc:creator>
  <cp:lastModifiedBy>Barry Yim</cp:lastModifiedBy>
  <cp:revision>98</cp:revision>
  <dcterms:created xsi:type="dcterms:W3CDTF">2013-09-25T18:42:35Z</dcterms:created>
  <dcterms:modified xsi:type="dcterms:W3CDTF">2013-11-29T08:34:16Z</dcterms:modified>
</cp:coreProperties>
</file>