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7" r:id="rId4"/>
    <p:sldId id="268" r:id="rId5"/>
    <p:sldId id="264" r:id="rId6"/>
    <p:sldId id="270" r:id="rId7"/>
    <p:sldId id="269" r:id="rId8"/>
    <p:sldId id="265" r:id="rId9"/>
    <p:sldId id="266"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82967" autoAdjust="0"/>
  </p:normalViewPr>
  <p:slideViewPr>
    <p:cSldViewPr snapToGrid="0" snapToObjects="1">
      <p:cViewPr>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cjadan\Dropbox\ENSC%20450\Final%20Project\Optimization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cjadan\Dropbox\ENSC%20450\Final%20Project\Optimization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Dynamic Power vs. Frequency in CMOS 045</a:t>
            </a:r>
          </a:p>
        </c:rich>
      </c:tx>
      <c:layout/>
      <c:overlay val="1"/>
    </c:title>
    <c:plotArea>
      <c:layout/>
      <c:scatterChart>
        <c:scatterStyle val="lineMarker"/>
        <c:ser>
          <c:idx val="0"/>
          <c:order val="0"/>
          <c:marker>
            <c:symbol val="none"/>
          </c:marker>
          <c:xVal>
            <c:numRef>
              <c:f>Sheet1!$B$2:$B$10</c:f>
              <c:numCache>
                <c:formatCode>General</c:formatCode>
                <c:ptCount val="9"/>
                <c:pt idx="0">
                  <c:v>40</c:v>
                </c:pt>
                <c:pt idx="1">
                  <c:v>67</c:v>
                </c:pt>
                <c:pt idx="2">
                  <c:v>100</c:v>
                </c:pt>
                <c:pt idx="3">
                  <c:v>143</c:v>
                </c:pt>
                <c:pt idx="4">
                  <c:v>286</c:v>
                </c:pt>
                <c:pt idx="5">
                  <c:v>308</c:v>
                </c:pt>
              </c:numCache>
            </c:numRef>
          </c:xVal>
          <c:yVal>
            <c:numRef>
              <c:f>Sheet1!$F$2:$F$10</c:f>
              <c:numCache>
                <c:formatCode>General</c:formatCode>
                <c:ptCount val="9"/>
                <c:pt idx="0">
                  <c:v>191.4785</c:v>
                </c:pt>
                <c:pt idx="1">
                  <c:v>319.13080000000002</c:v>
                </c:pt>
                <c:pt idx="2">
                  <c:v>478.69619999999998</c:v>
                </c:pt>
                <c:pt idx="3">
                  <c:v>683.85180000000003</c:v>
                </c:pt>
                <c:pt idx="4">
                  <c:v>1367.8</c:v>
                </c:pt>
                <c:pt idx="5">
                  <c:v>1487.3</c:v>
                </c:pt>
              </c:numCache>
            </c:numRef>
          </c:yVal>
        </c:ser>
        <c:axId val="40287616"/>
        <c:axId val="40298368"/>
      </c:scatterChart>
      <c:valAx>
        <c:axId val="40287616"/>
        <c:scaling>
          <c:orientation val="minMax"/>
        </c:scaling>
        <c:axPos val="b"/>
        <c:numFmt formatCode="General" sourceLinked="1"/>
        <c:tickLblPos val="nextTo"/>
        <c:crossAx val="40298368"/>
        <c:crosses val="autoZero"/>
        <c:crossBetween val="midCat"/>
      </c:valAx>
      <c:valAx>
        <c:axId val="40298368"/>
        <c:scaling>
          <c:orientation val="minMax"/>
        </c:scaling>
        <c:axPos val="l"/>
        <c:majorGridlines/>
        <c:numFmt formatCode="General" sourceLinked="1"/>
        <c:tickLblPos val="nextTo"/>
        <c:crossAx val="40287616"/>
        <c:crosses val="autoZero"/>
        <c:crossBetween val="midCat"/>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Area vs. Frequency in CMOS045</a:t>
            </a:r>
          </a:p>
        </c:rich>
      </c:tx>
      <c:layout/>
      <c:overlay val="1"/>
    </c:title>
    <c:plotArea>
      <c:layout/>
      <c:scatterChart>
        <c:scatterStyle val="lineMarker"/>
        <c:ser>
          <c:idx val="0"/>
          <c:order val="0"/>
          <c:marker>
            <c:symbol val="none"/>
          </c:marker>
          <c:xVal>
            <c:numRef>
              <c:f>Sheet1!$B$2:$B$10</c:f>
              <c:numCache>
                <c:formatCode>General</c:formatCode>
                <c:ptCount val="9"/>
                <c:pt idx="0">
                  <c:v>40</c:v>
                </c:pt>
                <c:pt idx="1">
                  <c:v>67</c:v>
                </c:pt>
                <c:pt idx="2">
                  <c:v>100</c:v>
                </c:pt>
                <c:pt idx="3">
                  <c:v>143</c:v>
                </c:pt>
                <c:pt idx="4">
                  <c:v>286</c:v>
                </c:pt>
                <c:pt idx="5">
                  <c:v>308</c:v>
                </c:pt>
              </c:numCache>
            </c:numRef>
          </c:xVal>
          <c:yVal>
            <c:numRef>
              <c:f>Sheet1!$C$2:$C$10</c:f>
              <c:numCache>
                <c:formatCode>General</c:formatCode>
                <c:ptCount val="9"/>
                <c:pt idx="0">
                  <c:v>5962.3901139999998</c:v>
                </c:pt>
                <c:pt idx="1">
                  <c:v>5962.3901139999998</c:v>
                </c:pt>
                <c:pt idx="2">
                  <c:v>5962.3901139999998</c:v>
                </c:pt>
                <c:pt idx="3">
                  <c:v>5962.3901139999998</c:v>
                </c:pt>
                <c:pt idx="4">
                  <c:v>5962.6561140000003</c:v>
                </c:pt>
                <c:pt idx="5">
                  <c:v>5977.0201150000003</c:v>
                </c:pt>
              </c:numCache>
            </c:numRef>
          </c:yVal>
        </c:ser>
        <c:axId val="58230272"/>
        <c:axId val="59114624"/>
      </c:scatterChart>
      <c:valAx>
        <c:axId val="58230272"/>
        <c:scaling>
          <c:orientation val="minMax"/>
        </c:scaling>
        <c:axPos val="b"/>
        <c:numFmt formatCode="General" sourceLinked="1"/>
        <c:tickLblPos val="nextTo"/>
        <c:crossAx val="59114624"/>
        <c:crosses val="autoZero"/>
        <c:crossBetween val="midCat"/>
      </c:valAx>
      <c:valAx>
        <c:axId val="59114624"/>
        <c:scaling>
          <c:orientation val="minMax"/>
        </c:scaling>
        <c:axPos val="l"/>
        <c:majorGridlines/>
        <c:numFmt formatCode="General" sourceLinked="1"/>
        <c:tickLblPos val="nextTo"/>
        <c:crossAx val="58230272"/>
        <c:crosses val="autoZero"/>
        <c:crossBetween val="midCat"/>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E5358-11B9-4F39-B5A9-587C3E0B99FF}" type="datetimeFigureOut">
              <a:rPr lang="en-CA" smtClean="0"/>
              <a:pPr/>
              <a:t>02/12/2013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983FB-22E6-431C-B782-91BF53E9C1B2}" type="slidenum">
              <a:rPr lang="en-CA" smtClean="0"/>
              <a:pPr/>
              <a:t>‹#›</a:t>
            </a:fld>
            <a:endParaRPr lang="en-CA"/>
          </a:p>
        </p:txBody>
      </p:sp>
    </p:spTree>
    <p:extLst>
      <p:ext uri="{BB962C8B-B14F-4D97-AF65-F5344CB8AC3E}">
        <p14:creationId xmlns="" xmlns:p14="http://schemas.microsoft.com/office/powerpoint/2010/main" val="4195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B6FBA4-3337-5948-8F92-262FA62F5BB4}" type="slidenum">
              <a:rPr lang="en-US"/>
              <a:pPr/>
              <a:t>5</a:t>
            </a:fld>
            <a:endParaRPr lang="en-US"/>
          </a:p>
        </p:txBody>
      </p:sp>
      <p:sp>
        <p:nvSpPr>
          <p:cNvPr id="819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48CD85-A77A-2B45-9A74-AA6C33F84EC4}" type="slidenum">
              <a:rPr lang="en-US"/>
              <a:pPr/>
              <a:t>8</a:t>
            </a:fld>
            <a:endParaRPr lang="en-US"/>
          </a:p>
        </p:txBody>
      </p:sp>
      <p:sp>
        <p:nvSpPr>
          <p:cNvPr id="92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92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F72448-ECB1-ED4D-BA37-C8AE9279B634}" type="slidenum">
              <a:rPr lang="en-US"/>
              <a:pPr/>
              <a:t>9</a:t>
            </a:fld>
            <a:endParaRPr lang="en-US"/>
          </a:p>
        </p:txBody>
      </p:sp>
      <p:sp>
        <p:nvSpPr>
          <p:cNvPr id="1024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1024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C983FB-22E6-431C-B782-91BF53E9C1B2}" type="slidenum">
              <a:rPr lang="en-CA" smtClean="0"/>
              <a:pPr/>
              <a:t>10</a:t>
            </a:fld>
            <a:endParaRPr lang="en-CA"/>
          </a:p>
        </p:txBody>
      </p:sp>
    </p:spTree>
    <p:extLst>
      <p:ext uri="{BB962C8B-B14F-4D97-AF65-F5344CB8AC3E}">
        <p14:creationId xmlns="" xmlns:p14="http://schemas.microsoft.com/office/powerpoint/2010/main" val="2161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102374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106059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30315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CA" smtClean="0"/>
              <a:t>Click to edit Master title style</a:t>
            </a:r>
            <a:endParaRPr lang="en-US"/>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854B2E2D-5660-6B47-A9E8-5B943CE759D6}" type="slidenum">
              <a:rPr lang="en-US"/>
              <a:pPr/>
              <a:t>‹#›</a:t>
            </a:fld>
            <a:endParaRPr lang="en-US"/>
          </a:p>
        </p:txBody>
      </p:sp>
    </p:spTree>
    <p:extLst>
      <p:ext uri="{BB962C8B-B14F-4D97-AF65-F5344CB8AC3E}">
        <p14:creationId xmlns="" xmlns:p14="http://schemas.microsoft.com/office/powerpoint/2010/main" val="82118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194171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11EFF8E-B89E-7048-B7F2-8684CD581D82}"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84199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11EFF8E-B89E-7048-B7F2-8684CD581D82}"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188588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11EFF8E-B89E-7048-B7F2-8684CD581D82}" type="datetimeFigureOut">
              <a:rPr lang="en-US" smtClean="0"/>
              <a:pPr/>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16396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11EFF8E-B89E-7048-B7F2-8684CD581D82}" type="datetimeFigureOut">
              <a:rPr lang="en-US" smtClean="0"/>
              <a:pPr/>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6310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EFF8E-B89E-7048-B7F2-8684CD581D82}" type="datetimeFigureOut">
              <a:rPr lang="en-US" smtClean="0"/>
              <a:pPr/>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9603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79172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250032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EFF8E-B89E-7048-B7F2-8684CD581D82}" type="datetimeFigureOut">
              <a:rPr lang="en-US" smtClean="0"/>
              <a:pPr/>
              <a:t>12/2/2013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F1324-148E-8B4F-9279-3671264A7117}" type="slidenum">
              <a:rPr lang="en-US" smtClean="0"/>
              <a:pPr/>
              <a:t>‹#›</a:t>
            </a:fld>
            <a:endParaRPr lang="en-US"/>
          </a:p>
        </p:txBody>
      </p:sp>
    </p:spTree>
    <p:extLst>
      <p:ext uri="{BB962C8B-B14F-4D97-AF65-F5344CB8AC3E}">
        <p14:creationId xmlns="" xmlns:p14="http://schemas.microsoft.com/office/powerpoint/2010/main" val="148381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65"/>
            <a:ext cx="7772400" cy="1470025"/>
          </a:xfrm>
        </p:spPr>
        <p:txBody>
          <a:bodyPr/>
          <a:lstStyle/>
          <a:p>
            <a:r>
              <a:rPr lang="en-US" u="sng" dirty="0" smtClean="0"/>
              <a:t>ENSC 450: Final Project</a:t>
            </a:r>
            <a:endParaRPr lang="en-US" u="sng" dirty="0"/>
          </a:p>
        </p:txBody>
      </p:sp>
      <p:sp>
        <p:nvSpPr>
          <p:cNvPr id="3" name="Subtitle 2"/>
          <p:cNvSpPr>
            <a:spLocks noGrp="1"/>
          </p:cNvSpPr>
          <p:nvPr>
            <p:ph type="subTitle" idx="1"/>
          </p:nvPr>
        </p:nvSpPr>
        <p:spPr>
          <a:xfrm>
            <a:off x="1371600" y="3535428"/>
            <a:ext cx="6400800" cy="1752600"/>
          </a:xfrm>
        </p:spPr>
        <p:txBody>
          <a:bodyPr>
            <a:normAutofit fontScale="92500"/>
          </a:bodyPr>
          <a:lstStyle/>
          <a:p>
            <a:pPr algn="l"/>
            <a:r>
              <a:rPr lang="en-US" dirty="0" smtClean="0"/>
              <a:t>Barry </a:t>
            </a:r>
            <a:r>
              <a:rPr lang="en-US" dirty="0" err="1" smtClean="0"/>
              <a:t>Yim</a:t>
            </a:r>
            <a:r>
              <a:rPr lang="en-US" dirty="0" smtClean="0"/>
              <a:t> 					    byim@sfu.ca</a:t>
            </a:r>
          </a:p>
          <a:p>
            <a:pPr algn="l"/>
            <a:r>
              <a:rPr lang="en-US" dirty="0" smtClean="0"/>
              <a:t>Cheng </a:t>
            </a:r>
            <a:r>
              <a:rPr lang="en-US" dirty="0" err="1" smtClean="0"/>
              <a:t>Jie</a:t>
            </a:r>
            <a:r>
              <a:rPr lang="en-US" dirty="0" smtClean="0"/>
              <a:t> (</a:t>
            </a:r>
            <a:r>
              <a:rPr lang="en-US" dirty="0" err="1" smtClean="0"/>
              <a:t>Jadan</a:t>
            </a:r>
            <a:r>
              <a:rPr lang="en-US" dirty="0" smtClean="0"/>
              <a:t>) </a:t>
            </a:r>
            <a:r>
              <a:rPr lang="en-US" dirty="0" err="1" smtClean="0"/>
              <a:t>Ou</a:t>
            </a:r>
            <a:r>
              <a:rPr lang="en-US" dirty="0" smtClean="0"/>
              <a:t> 	    jou@sfu.ca</a:t>
            </a:r>
          </a:p>
          <a:p>
            <a:pPr algn="l"/>
            <a:r>
              <a:rPr lang="en-US" dirty="0" smtClean="0"/>
              <a:t>Bonnie Ha 					    bha20@sfu.ca</a:t>
            </a:r>
            <a:endParaRPr lang="en-US" dirty="0"/>
          </a:p>
        </p:txBody>
      </p:sp>
    </p:spTree>
    <p:extLst>
      <p:ext uri="{BB962C8B-B14F-4D97-AF65-F5344CB8AC3E}">
        <p14:creationId xmlns="" xmlns:p14="http://schemas.microsoft.com/office/powerpoint/2010/main" val="392322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Conclusion</a:t>
            </a:r>
            <a:endParaRPr lang="en-US" u="sng" dirty="0"/>
          </a:p>
        </p:txBody>
      </p:sp>
    </p:spTree>
    <p:extLst>
      <p:ext uri="{BB962C8B-B14F-4D97-AF65-F5344CB8AC3E}">
        <p14:creationId xmlns="" xmlns:p14="http://schemas.microsoft.com/office/powerpoint/2010/main" val="178708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u="sng" dirty="0" smtClean="0"/>
              <a:t>Outline</a:t>
            </a:r>
            <a:endParaRPr lang="en-US" u="sng" dirty="0"/>
          </a:p>
        </p:txBody>
      </p:sp>
      <p:sp>
        <p:nvSpPr>
          <p:cNvPr id="3" name="Content Placeholder 2"/>
          <p:cNvSpPr>
            <a:spLocks noGrp="1"/>
          </p:cNvSpPr>
          <p:nvPr>
            <p:ph idx="1"/>
          </p:nvPr>
        </p:nvSpPr>
        <p:spPr>
          <a:xfrm>
            <a:off x="457200" y="1272654"/>
            <a:ext cx="8229600" cy="4827895"/>
          </a:xfrm>
        </p:spPr>
        <p:txBody>
          <a:bodyPr>
            <a:normAutofit fontScale="70000" lnSpcReduction="20000"/>
          </a:bodyPr>
          <a:lstStyle/>
          <a:p>
            <a:pPr fontAlgn="base"/>
            <a:r>
              <a:rPr lang="en-CA" sz="3400" dirty="0" smtClean="0"/>
              <a:t>Designed a Register File containing 32 16-bit registers in VHDL</a:t>
            </a:r>
          </a:p>
          <a:p>
            <a:pPr fontAlgn="base"/>
            <a:r>
              <a:rPr lang="en-CA" sz="3400" dirty="0" smtClean="0"/>
              <a:t>First performed Front End design on the Register File, including synthesis and design optimization</a:t>
            </a:r>
          </a:p>
          <a:p>
            <a:pPr fontAlgn="base"/>
            <a:r>
              <a:rPr lang="en-CA" sz="3400" dirty="0" smtClean="0"/>
              <a:t>After obtaining and charting the results from Front End design we moved on to Back End design with original Register File</a:t>
            </a:r>
          </a:p>
          <a:p>
            <a:pPr fontAlgn="base"/>
            <a:r>
              <a:rPr lang="en-CA" sz="3400" dirty="0" smtClean="0"/>
              <a:t>After completely finishing Back End design with no design flaws/errors we looked back at Front End design data in order to choose a best and worst configuration for Register File</a:t>
            </a:r>
          </a:p>
          <a:p>
            <a:pPr fontAlgn="base"/>
            <a:r>
              <a:rPr lang="en-CA" sz="3400" dirty="0" smtClean="0"/>
              <a:t>Using the best and worst configurations we once again ran through Back End design for both configurations</a:t>
            </a:r>
          </a:p>
          <a:p>
            <a:pPr fontAlgn="base"/>
            <a:r>
              <a:rPr lang="en-CA" sz="3400" dirty="0" smtClean="0"/>
              <a:t>After removing all design violations/errors we conclude on which configuration (best/worst) is better suited for our Register File</a:t>
            </a:r>
          </a:p>
          <a:p>
            <a:endParaRPr lang="en-US" sz="3000" dirty="0"/>
          </a:p>
        </p:txBody>
      </p:sp>
    </p:spTree>
    <p:extLst>
      <p:ext uri="{BB962C8B-B14F-4D97-AF65-F5344CB8AC3E}">
        <p14:creationId xmlns="" xmlns:p14="http://schemas.microsoft.com/office/powerpoint/2010/main" val="47704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VHDL</a:t>
            </a:r>
            <a:endParaRPr lang="en-US" dirty="0"/>
          </a:p>
        </p:txBody>
      </p:sp>
      <p:sp>
        <p:nvSpPr>
          <p:cNvPr id="3" name="Content Placeholder 2"/>
          <p:cNvSpPr>
            <a:spLocks noGrp="1"/>
          </p:cNvSpPr>
          <p:nvPr>
            <p:ph idx="1"/>
          </p:nvPr>
        </p:nvSpPr>
        <p:spPr>
          <a:xfrm>
            <a:off x="457200" y="1367081"/>
            <a:ext cx="8229600" cy="4525963"/>
          </a:xfrm>
        </p:spPr>
        <p:txBody>
          <a:bodyPr/>
          <a:lstStyle/>
          <a:p>
            <a:r>
              <a:rPr lang="en-CA" sz="2400" dirty="0" smtClean="0"/>
              <a:t>Designed 16-bit register with clock, reset and a write (enable)</a:t>
            </a:r>
          </a:p>
          <a:p>
            <a:endParaRPr lang="en-CA" sz="2400" dirty="0" smtClean="0"/>
          </a:p>
          <a:p>
            <a:endParaRPr lang="en-CA" sz="2400" dirty="0" smtClean="0"/>
          </a:p>
          <a:p>
            <a:endParaRPr lang="en-CA" sz="2400" dirty="0" smtClean="0"/>
          </a:p>
          <a:p>
            <a:pPr>
              <a:buNone/>
            </a:pPr>
            <a:endParaRPr lang="en-CA" sz="2400" dirty="0" smtClean="0"/>
          </a:p>
          <a:p>
            <a:r>
              <a:rPr lang="en-CA" sz="2400" dirty="0" smtClean="0"/>
              <a:t>Created many registers by using the “generate” command</a:t>
            </a:r>
          </a:p>
          <a:p>
            <a:endParaRPr lang="en-CA" sz="2400" dirty="0" smtClean="0"/>
          </a:p>
          <a:p>
            <a:endParaRPr lang="en-CA" sz="2400" dirty="0" smtClean="0"/>
          </a:p>
          <a:p>
            <a:r>
              <a:rPr lang="en-CA" sz="2400" dirty="0" smtClean="0"/>
              <a:t>Tested VHDL by successfully writing into and reading out bits from registers</a:t>
            </a:r>
          </a:p>
          <a:p>
            <a:endParaRPr lang="en-US" sz="2400" dirty="0"/>
          </a:p>
        </p:txBody>
      </p:sp>
      <p:pic>
        <p:nvPicPr>
          <p:cNvPr id="4" name="Picture 3" descr="generate.png"/>
          <p:cNvPicPr>
            <a:picLocks noChangeAspect="1"/>
          </p:cNvPicPr>
          <p:nvPr/>
        </p:nvPicPr>
        <p:blipFill>
          <a:blip r:embed="rId2"/>
          <a:stretch>
            <a:fillRect/>
          </a:stretch>
        </p:blipFill>
        <p:spPr>
          <a:xfrm>
            <a:off x="895706" y="4046384"/>
            <a:ext cx="5087060" cy="781159"/>
          </a:xfrm>
          <a:prstGeom prst="rect">
            <a:avLst/>
          </a:prstGeom>
        </p:spPr>
      </p:pic>
      <p:pic>
        <p:nvPicPr>
          <p:cNvPr id="5" name="Picture 4" descr="registervhdl.png"/>
          <p:cNvPicPr>
            <a:picLocks noChangeAspect="1"/>
          </p:cNvPicPr>
          <p:nvPr/>
        </p:nvPicPr>
        <p:blipFill>
          <a:blip r:embed="rId3"/>
          <a:stretch>
            <a:fillRect/>
          </a:stretch>
        </p:blipFill>
        <p:spPr>
          <a:xfrm>
            <a:off x="895706" y="1965521"/>
            <a:ext cx="3886743" cy="1609950"/>
          </a:xfrm>
          <a:prstGeom prst="rect">
            <a:avLst/>
          </a:prstGeom>
        </p:spPr>
      </p:pic>
    </p:spTree>
    <p:extLst>
      <p:ext uri="{BB962C8B-B14F-4D97-AF65-F5344CB8AC3E}">
        <p14:creationId xmlns="" xmlns:p14="http://schemas.microsoft.com/office/powerpoint/2010/main" val="104583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Synthesis Results</a:t>
            </a:r>
            <a:endParaRPr lang="en-US" dirty="0"/>
          </a:p>
        </p:txBody>
      </p:sp>
      <p:sp>
        <p:nvSpPr>
          <p:cNvPr id="3" name="Content Placeholder 2"/>
          <p:cNvSpPr>
            <a:spLocks noGrp="1"/>
          </p:cNvSpPr>
          <p:nvPr>
            <p:ph idx="1"/>
          </p:nvPr>
        </p:nvSpPr>
        <p:spPr/>
        <p:txBody>
          <a:bodyPr>
            <a:normAutofit lnSpcReduction="10000"/>
          </a:bodyPr>
          <a:lstStyle/>
          <a:p>
            <a:r>
              <a:rPr lang="en-CA" sz="2400" dirty="0" smtClean="0"/>
              <a:t>Performed optimization in order to realize circuit potential</a:t>
            </a:r>
          </a:p>
          <a:p>
            <a:endParaRPr lang="en-CA" sz="2400" dirty="0" smtClean="0"/>
          </a:p>
          <a:p>
            <a:endParaRPr lang="en-CA" sz="2400" dirty="0" smtClean="0"/>
          </a:p>
          <a:p>
            <a:endParaRPr lang="en-CA" sz="2400" dirty="0" smtClean="0"/>
          </a:p>
          <a:p>
            <a:endParaRPr lang="en-CA" sz="2400" dirty="0" smtClean="0"/>
          </a:p>
          <a:p>
            <a:endParaRPr lang="en-CA" sz="2400" dirty="0" smtClean="0"/>
          </a:p>
          <a:p>
            <a:r>
              <a:rPr lang="en-CA" sz="2400" dirty="0" smtClean="0"/>
              <a:t>As can be seen from the graphs above, circuit can be ran at either 286MHz or 40MHz without sacrificing Area or Power</a:t>
            </a:r>
          </a:p>
          <a:p>
            <a:r>
              <a:rPr lang="en-CA" sz="2400" dirty="0" smtClean="0"/>
              <a:t>The path of data travel is essentially the same for each register, but some will have longer input and output wires due to the number of registers and will become the Critical Path</a:t>
            </a:r>
            <a:endParaRPr lang="en-US" sz="2400" dirty="0"/>
          </a:p>
        </p:txBody>
      </p:sp>
      <p:graphicFrame>
        <p:nvGraphicFramePr>
          <p:cNvPr id="6" name="Chart 5"/>
          <p:cNvGraphicFramePr/>
          <p:nvPr/>
        </p:nvGraphicFramePr>
        <p:xfrm>
          <a:off x="4599296" y="1992573"/>
          <a:ext cx="3521123" cy="2006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888241" y="1989161"/>
          <a:ext cx="3519985" cy="20096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Optimization</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 xmlns:p14="http://schemas.microsoft.com/office/powerpoint/2010/main" val="1071263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Place &amp; Route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Constraints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60291" y="108856"/>
            <a:ext cx="8228160" cy="775100"/>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u="sng" dirty="0"/>
              <a:t>Results</a:t>
            </a:r>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half" idx="1"/>
          </p:nvPr>
        </p:nvSpPr>
        <p:spPr/>
        <p:txBody>
          <a:bodyPr/>
          <a:lstStyle/>
          <a:p>
            <a:endParaRPr lang="en-US"/>
          </a:p>
        </p:txBody>
      </p:sp>
    </p:spTree>
    <p:extLst>
      <p:ext uri="{BB962C8B-B14F-4D97-AF65-F5344CB8AC3E}">
        <p14:creationId xmlns="" xmlns:p14="http://schemas.microsoft.com/office/powerpoint/2010/main" val="4220948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80960" y="-108012"/>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u="sng" dirty="0"/>
              <a:t>Results (2)</a:t>
            </a:r>
          </a:p>
        </p:txBody>
      </p:sp>
    </p:spTree>
    <p:extLst>
      <p:ext uri="{BB962C8B-B14F-4D97-AF65-F5344CB8AC3E}">
        <p14:creationId xmlns="" xmlns:p14="http://schemas.microsoft.com/office/powerpoint/2010/main" val="200969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2226</TotalTime>
  <Words>253</Words>
  <Application>Microsoft Office PowerPoint</Application>
  <PresentationFormat>On-screen Show (4:3)</PresentationFormat>
  <Paragraphs>42</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ENSC 450: Final Project</vt:lpstr>
      <vt:lpstr>Outline</vt:lpstr>
      <vt:lpstr>VHDL</vt:lpstr>
      <vt:lpstr>Synthesis Results</vt:lpstr>
      <vt:lpstr>Optimization</vt:lpstr>
      <vt:lpstr>Place &amp; Route</vt:lpstr>
      <vt:lpstr>Constraints</vt:lpstr>
      <vt:lpstr>Results</vt:lpstr>
      <vt:lpstr>Results (2)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Ensc450 Assignment 1</dc:title>
  <dc:creator>Barry Yim</dc:creator>
  <cp:lastModifiedBy>ocjadan</cp:lastModifiedBy>
  <cp:revision>110</cp:revision>
  <dcterms:created xsi:type="dcterms:W3CDTF">2013-09-25T18:42:35Z</dcterms:created>
  <dcterms:modified xsi:type="dcterms:W3CDTF">2013-12-03T00:11:51Z</dcterms:modified>
</cp:coreProperties>
</file>