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89" r:id="rId2"/>
    <p:sldMasterId id="2147483691" r:id="rId3"/>
  </p:sldMasterIdLst>
  <p:notesMasterIdLst>
    <p:notesMasterId r:id="rId16"/>
  </p:notesMasterIdLst>
  <p:sldIdLst>
    <p:sldId id="256" r:id="rId4"/>
    <p:sldId id="257" r:id="rId5"/>
    <p:sldId id="268" r:id="rId6"/>
    <p:sldId id="269" r:id="rId7"/>
    <p:sldId id="270" r:id="rId8"/>
    <p:sldId id="259" r:id="rId9"/>
    <p:sldId id="260" r:id="rId10"/>
    <p:sldId id="267" r:id="rId11"/>
    <p:sldId id="262" r:id="rId12"/>
    <p:sldId id="272" r:id="rId13"/>
    <p:sldId id="271" r:id="rId14"/>
    <p:sldId id="274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6F0BF6-C101-4B62-9E11-917D3CB1B735}">
  <a:tblStyle styleId="{306F0BF6-C101-4B62-9E11-917D3CB1B735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7E7E7"/>
          </a:solidFill>
        </a:fill>
      </a:tcStyle>
    </a:lastRow>
    <a:firstRow>
      <a:tcTxStyle b="on" i="off"/>
      <a:tcStyle>
        <a:tcBdr/>
        <a:fill>
          <a:solidFill>
            <a:srgbClr val="E7E7E7"/>
          </a:solidFill>
        </a:fill>
      </a:tcStyle>
    </a:firstRow>
  </a:tblStyle>
  <a:tblStyle styleId="{B4D3C3F8-9509-45B7-9068-8663EE41E572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7CC3685-850C-4B2F-9487-A92158F6D04B}" styleName="Table_2"/>
  <a:tblStyle styleId="{F44DC66A-D4E4-4FDF-9A62-3CF564AC06CD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-7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71999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1680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83309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75228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2320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9349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4320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4154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9004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4638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2890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3610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21843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6481" y="205221"/>
            <a:ext cx="8226719" cy="857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6481" y="4685532"/>
            <a:ext cx="2128319" cy="35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7680" y="4685532"/>
            <a:ext cx="2897279" cy="35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6321" y="4685532"/>
            <a:ext cx="2128319" cy="35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ctrTitle"/>
          </p:nvPr>
        </p:nvSpPr>
        <p:spPr>
          <a:xfrm>
            <a:off x="427662" y="131621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latin typeface="Calibri" panose="020F0502020204030204" pitchFamily="34" charset="0"/>
              </a:rPr>
              <a:t>ENSC 450: </a:t>
            </a:r>
            <a:r>
              <a:rPr lang="en" b="0" dirty="0" smtClean="0">
                <a:latin typeface="Calibri" panose="020F0502020204030204" pitchFamily="34" charset="0"/>
              </a:rPr>
              <a:t>Register File </a:t>
            </a:r>
            <a:r>
              <a:rPr lang="en" dirty="0" smtClean="0">
                <a:latin typeface="Calibri" panose="020F0502020204030204" pitchFamily="34" charset="0"/>
              </a:rPr>
              <a:t> </a:t>
            </a:r>
            <a:endParaRPr lang="en" dirty="0">
              <a:latin typeface="Calibri" panose="020F0502020204030204" pitchFamily="34" charset="0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ubTitle" idx="1"/>
          </p:nvPr>
        </p:nvSpPr>
        <p:spPr>
          <a:xfrm>
            <a:off x="943938" y="2819496"/>
            <a:ext cx="7256124" cy="17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dirty="0">
                <a:latin typeface="Calibri" panose="020F0502020204030204" pitchFamily="34" charset="0"/>
              </a:rPr>
              <a:t>Barry Yim 		</a:t>
            </a:r>
            <a:r>
              <a:rPr lang="en" dirty="0" smtClean="0">
                <a:latin typeface="Calibri" panose="020F0502020204030204" pitchFamily="34" charset="0"/>
              </a:rPr>
              <a:t>	</a:t>
            </a:r>
            <a:r>
              <a:rPr lang="en" dirty="0">
                <a:latin typeface="Calibri" panose="020F0502020204030204" pitchFamily="34" charset="0"/>
              </a:rPr>
              <a:t>	</a:t>
            </a:r>
            <a:r>
              <a:rPr lang="en" dirty="0" smtClean="0">
                <a:latin typeface="Calibri" panose="020F0502020204030204" pitchFamily="34" charset="0"/>
              </a:rPr>
              <a:t>byim@sfu.ca</a:t>
            </a:r>
            <a:endParaRPr lang="en" dirty="0">
              <a:latin typeface="Calibri" panose="020F0502020204030204" pitchFamily="34" charset="0"/>
            </a:endParaRPr>
          </a:p>
          <a:p>
            <a:pPr lvl="0" algn="l" rtl="0">
              <a:buNone/>
            </a:pPr>
            <a:r>
              <a:rPr lang="en" dirty="0">
                <a:latin typeface="Calibri" panose="020F0502020204030204" pitchFamily="34" charset="0"/>
              </a:rPr>
              <a:t>Cheng Jie (Jadan) Ou 	</a:t>
            </a:r>
            <a:r>
              <a:rPr lang="en" dirty="0" smtClean="0">
                <a:latin typeface="Calibri" panose="020F0502020204030204" pitchFamily="34" charset="0"/>
              </a:rPr>
              <a:t>	jou@sfu.ca</a:t>
            </a:r>
            <a:endParaRPr lang="en" dirty="0">
              <a:latin typeface="Calibri" panose="020F0502020204030204" pitchFamily="34" charset="0"/>
            </a:endParaRPr>
          </a:p>
          <a:p>
            <a:pPr lvl="0" algn="l" rtl="0">
              <a:buNone/>
            </a:pPr>
            <a:r>
              <a:rPr lang="en" dirty="0">
                <a:latin typeface="Calibri" panose="020F0502020204030204" pitchFamily="34" charset="0"/>
              </a:rPr>
              <a:t>Bonnie Ha 		</a:t>
            </a:r>
            <a:r>
              <a:rPr lang="en" dirty="0" smtClean="0">
                <a:latin typeface="Calibri" panose="020F0502020204030204" pitchFamily="34" charset="0"/>
              </a:rPr>
              <a:t>		bha20@sfu.ca</a:t>
            </a:r>
            <a:endParaRPr lang="en" dirty="0">
              <a:latin typeface="Calibri" panose="020F0502020204030204" pitchFamily="34" charset="0"/>
            </a:endParaRPr>
          </a:p>
          <a:p>
            <a:endParaRPr lang="e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 Design</a:t>
            </a:r>
            <a:r>
              <a:rPr lang="en" sz="4400" b="1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lang="en" sz="4400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8229599" cy="3731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dirty="0" smtClean="0"/>
              <a:t>Period 3.5ns: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b="0" dirty="0" smtClean="0"/>
          </a:p>
          <a:p>
            <a:pPr marL="457200" lvl="0" indent="-381000">
              <a:buSzPct val="100000"/>
              <a:buFont typeface="Calibri"/>
              <a:buChar char="•"/>
            </a:pPr>
            <a:r>
              <a:rPr lang="en" b="0" dirty="0"/>
              <a:t>Since our circuit is a Register File, speed is important. Hence, it would be best to run at 3.5ns for faster arrival time, despite small increase in area and density</a:t>
            </a:r>
            <a:endParaRPr lang="en" sz="1600" b="0" dirty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 smtClean="0"/>
              <a:t>Period 25ns:</a:t>
            </a:r>
            <a:endParaRPr lang="en-CA" b="0" dirty="0"/>
          </a:p>
        </p:txBody>
      </p:sp>
      <p:graphicFrame>
        <p:nvGraphicFramePr>
          <p:cNvPr id="7" name="Shape 302"/>
          <p:cNvGraphicFramePr/>
          <p:nvPr>
            <p:extLst>
              <p:ext uri="{D42A27DB-BD31-4B8C-83A1-F6EECF244321}">
                <p14:modId xmlns="" xmlns:p14="http://schemas.microsoft.com/office/powerpoint/2010/main" val="3917310658"/>
              </p:ext>
            </p:extLst>
          </p:nvPr>
        </p:nvGraphicFramePr>
        <p:xfrm>
          <a:off x="457200" y="1618861"/>
          <a:ext cx="3969597" cy="2203328"/>
        </p:xfrm>
        <a:graphic>
          <a:graphicData uri="http://schemas.openxmlformats.org/drawingml/2006/table">
            <a:tbl>
              <a:tblPr>
                <a:noFill/>
                <a:tableStyleId>{97CC3685-850C-4B2F-9487-A92158F6D04B}</a:tableStyleId>
              </a:tblPr>
              <a:tblGrid>
                <a:gridCol w="929692"/>
                <a:gridCol w="897366"/>
                <a:gridCol w="814939"/>
                <a:gridCol w="565739"/>
                <a:gridCol w="761861"/>
              </a:tblGrid>
              <a:tr h="38141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>
                          <a:latin typeface="Calibri" panose="020F0502020204030204" pitchFamily="34" charset="0"/>
                        </a:rPr>
                        <a:t>Stage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>
                          <a:latin typeface="Calibri" panose="020F0502020204030204" pitchFamily="34" charset="0"/>
                        </a:rPr>
                        <a:t>Number of Cells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>
                          <a:latin typeface="Calibri" panose="020F0502020204030204" pitchFamily="34" charset="0"/>
                        </a:rPr>
                        <a:t>Cell Area μm2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 smtClean="0">
                          <a:latin typeface="Calibri" panose="020F0502020204030204" pitchFamily="34" charset="0"/>
                        </a:rPr>
                        <a:t>Data Arrival Time</a:t>
                      </a:r>
                      <a:endParaRPr lang="en" sz="1050" b="1" dirty="0">
                        <a:latin typeface="Calibri" panose="020F0502020204030204" pitchFamily="34" charset="0"/>
                      </a:endParaRPr>
                    </a:p>
                  </a:txBody>
                  <a:tcPr marL="12700" marR="0" marT="0" marB="0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Post-Synthesis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3647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  <a:tc>
                  <a:txBody>
                    <a:bodyPr/>
                    <a:lstStyle/>
                    <a:p>
                      <a:pPr algn="ctr"/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2.3439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Placing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3518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5807.844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87.66%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2.65340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Post-Place </a:t>
                      </a:r>
                      <a:r>
                        <a:rPr lang="en" sz="1050" dirty="0">
                          <a:latin typeface="Calibri" panose="020F0502020204030204" pitchFamily="34" charset="0"/>
                        </a:rPr>
                        <a:t>OPT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3567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5852.798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88.34%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2.61520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CTS</a:t>
                      </a:r>
                      <a:endParaRPr lang="en" sz="1050" dirty="0">
                        <a:latin typeface="Calibri" panose="020F0502020204030204" pitchFamily="34" charset="0"/>
                      </a:endParaRP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3682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5872.748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88.64%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2.61780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ost-CTS </a:t>
                      </a:r>
                      <a:r>
                        <a:rPr lang="en" sz="1050" dirty="0">
                          <a:latin typeface="Calibri" panose="020F0502020204030204" pitchFamily="34" charset="0"/>
                        </a:rPr>
                        <a:t>OPT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3582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5874.344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88.66%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2.57260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Routing/Signoff</a:t>
                      </a:r>
                      <a:endParaRPr lang="en" sz="1050" dirty="0">
                        <a:latin typeface="Calibri" panose="020F0502020204030204" pitchFamily="34" charset="0"/>
                      </a:endParaRP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3582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5874.344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88.66%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2.55380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4667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5874.344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99.90%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2.55380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</a:tbl>
          </a:graphicData>
        </a:graphic>
      </p:graphicFrame>
      <p:graphicFrame>
        <p:nvGraphicFramePr>
          <p:cNvPr id="8" name="Shape 303"/>
          <p:cNvGraphicFramePr/>
          <p:nvPr>
            <p:extLst>
              <p:ext uri="{D42A27DB-BD31-4B8C-83A1-F6EECF244321}">
                <p14:modId xmlns="" xmlns:p14="http://schemas.microsoft.com/office/powerpoint/2010/main" val="2671622565"/>
              </p:ext>
            </p:extLst>
          </p:nvPr>
        </p:nvGraphicFramePr>
        <p:xfrm>
          <a:off x="4645025" y="1527604"/>
          <a:ext cx="4365750" cy="2341175"/>
        </p:xfrm>
        <a:graphic>
          <a:graphicData uri="http://schemas.openxmlformats.org/drawingml/2006/table">
            <a:tbl>
              <a:tblPr>
                <a:noFill/>
                <a:tableStyleId>{F44DC66A-D4E4-4FDF-9A62-3CF564AC06CD}</a:tableStyleId>
              </a:tblPr>
              <a:tblGrid>
                <a:gridCol w="857875"/>
                <a:gridCol w="1058525"/>
                <a:gridCol w="952525"/>
                <a:gridCol w="757875"/>
                <a:gridCol w="738950"/>
              </a:tblGrid>
              <a:tr h="19729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Stage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Number of Cells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Cell Area μm2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 smtClean="0">
                          <a:latin typeface="Calibri" panose="020F0502020204030204" pitchFamily="34" charset="0"/>
                        </a:rPr>
                        <a:t>Data Arrival Time</a:t>
                      </a:r>
                      <a:endParaRPr lang="en" sz="1000" b="1" dirty="0">
                        <a:latin typeface="Calibri" panose="020F0502020204030204" pitchFamily="34" charset="0"/>
                      </a:endParaRPr>
                    </a:p>
                  </a:txBody>
                  <a:tcPr marL="12700" marR="12700" marT="9525" marB="0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Post-Synthesis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3647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sz="100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algn="ctr"/>
                      <a:endParaRPr sz="100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2.34391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Placing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3518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5807.578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87.66%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2.67560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postplace OPT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3527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5801.194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87.56%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2.68840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cts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5821.144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87.87%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2.67830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post cts OPT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5826.996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87.95%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2.6266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routing/signoff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5826.996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87.95%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2.68661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21206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4880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5826.996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99.90%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2.68661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3610794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 Design</a:t>
            </a:r>
            <a:r>
              <a:rPr lang="en" sz="4400" b="1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 (2)</a:t>
            </a:r>
            <a:endParaRPr lang="en" sz="4400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063225"/>
            <a:ext cx="8229600" cy="395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After performing Place &amp; Route, we were happy with our results. Thus, no changes to Floor Plan or constraints were applied.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We did not run into any violations in our circuit. 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During optimization steps, trial routing was performed to estimate wire loads and delays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Buffers were inserted to decrease timing delays 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="" xmlns:p14="http://schemas.microsoft.com/office/powerpoint/2010/main" val="58520730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" sz="4400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063228"/>
            <a:ext cx="8229600" cy="395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>
              <a:buSzPct val="100000"/>
            </a:pPr>
            <a:r>
              <a:rPr lang="en" sz="2400" dirty="0" smtClean="0"/>
              <a:t>Chose to conclude with a Register F</a:t>
            </a:r>
            <a:r>
              <a:rPr lang="en-US" sz="2400" dirty="0" err="1" smtClean="0"/>
              <a:t>i</a:t>
            </a:r>
            <a:r>
              <a:rPr lang="en" sz="2400" dirty="0" smtClean="0"/>
              <a:t>le made with 45nm technology and 3.5ns clock period </a:t>
            </a:r>
          </a:p>
          <a:p>
            <a:pPr marL="1257300" lvl="2" indent="-381000">
              <a:buSzPct val="100000"/>
            </a:pPr>
            <a:r>
              <a:rPr lang="en-US" sz="1600" dirty="0" smtClean="0"/>
              <a:t>C</a:t>
            </a:r>
            <a:r>
              <a:rPr lang="en" sz="1600" dirty="0" smtClean="0"/>
              <a:t>ompared to the 25ns clock period, </a:t>
            </a:r>
            <a:r>
              <a:rPr lang="en" sz="1600" smtClean="0"/>
              <a:t>area </a:t>
            </a:r>
            <a:r>
              <a:rPr lang="en" sz="1600" smtClean="0"/>
              <a:t>is</a:t>
            </a:r>
            <a:r>
              <a:rPr lang="en" sz="1600" smtClean="0"/>
              <a:t> </a:t>
            </a:r>
            <a:r>
              <a:rPr lang="en" sz="1600" dirty="0" smtClean="0"/>
              <a:t>basically the same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Can run 7x faster than 25ns clock period</a:t>
            </a:r>
          </a:p>
          <a:p>
            <a:pPr marL="457200" lvl="0" indent="-381000">
              <a:buSzPct val="100000"/>
            </a:pPr>
            <a:r>
              <a:rPr lang="en" sz="2400" dirty="0" smtClean="0"/>
              <a:t>At </a:t>
            </a:r>
            <a:r>
              <a:rPr lang="en" sz="2400" dirty="0"/>
              <a:t>Period=3.5ns, the performance of our device is: 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Area of Standard Cells: </a:t>
            </a:r>
            <a:r>
              <a:rPr lang="en" sz="1600" dirty="0"/>
              <a:t>5874.344 </a:t>
            </a:r>
            <a:r>
              <a:rPr lang="el-GR" sz="1600" dirty="0"/>
              <a:t>μ</a:t>
            </a:r>
            <a:r>
              <a:rPr lang="en-CA" sz="1600" dirty="0"/>
              <a:t>m</a:t>
            </a:r>
            <a:r>
              <a:rPr lang="en-CA" sz="1600" baseline="30000" dirty="0"/>
              <a:t>2</a:t>
            </a:r>
            <a:endParaRPr lang="en" sz="1600" baseline="30000" dirty="0"/>
          </a:p>
          <a:p>
            <a:pPr marL="1257300" lvl="2" indent="-381000">
              <a:buSzPct val="100000"/>
            </a:pPr>
            <a:r>
              <a:rPr lang="en" sz="1600" dirty="0" smtClean="0"/>
              <a:t>Cell Utilization: 88.755%</a:t>
            </a:r>
            <a:endParaRPr lang="en" sz="1600" dirty="0"/>
          </a:p>
          <a:p>
            <a:pPr marL="1257300" lvl="2" indent="-381000">
              <a:buSzPct val="100000"/>
            </a:pPr>
            <a:r>
              <a:rPr lang="en" sz="1600" dirty="0" smtClean="0"/>
              <a:t>Core Density </a:t>
            </a:r>
            <a:r>
              <a:rPr lang="en" sz="1600" dirty="0"/>
              <a:t>(without filler cells): 88.66% 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Unresolved violations and problems: None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Power Analysis: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Data Arrival </a:t>
            </a:r>
            <a:r>
              <a:rPr lang="en" sz="1600" dirty="0"/>
              <a:t>Time: 2.55380 </a:t>
            </a:r>
            <a:r>
              <a:rPr lang="en" sz="1600" dirty="0" smtClean="0"/>
              <a:t>ns</a:t>
            </a:r>
          </a:p>
        </p:txBody>
      </p:sp>
    </p:spTree>
    <p:extLst>
      <p:ext uri="{BB962C8B-B14F-4D97-AF65-F5344CB8AC3E}">
        <p14:creationId xmlns="" xmlns:p14="http://schemas.microsoft.com/office/powerpoint/2010/main" val="13000943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49668" y="216253"/>
            <a:ext cx="8126858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400" u="sng" dirty="0">
                <a:latin typeface="Calibri" panose="020F0502020204030204" pitchFamily="34" charset="0"/>
              </a:rPr>
              <a:t>Outline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46926" y="10736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Scope of Presentation: 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 smtClean="0">
                <a:latin typeface="Calibri" panose="020F0502020204030204" pitchFamily="34" charset="0"/>
              </a:rPr>
              <a:t>Designed Register File in VHDL 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 smtClean="0">
                <a:latin typeface="Calibri" panose="020F0502020204030204" pitchFamily="34" charset="0"/>
              </a:rPr>
              <a:t>Performed automated layout implementation of Register F</a:t>
            </a:r>
            <a:r>
              <a:rPr lang="en-CA" sz="1800" dirty="0" err="1" smtClean="0">
                <a:latin typeface="Calibri" panose="020F0502020204030204" pitchFamily="34" charset="0"/>
              </a:rPr>
              <a:t>i</a:t>
            </a:r>
            <a:r>
              <a:rPr lang="en" sz="1800" dirty="0" smtClean="0">
                <a:latin typeface="Calibri" panose="020F0502020204030204" pitchFamily="34" charset="0"/>
              </a:rPr>
              <a:t>le 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 smtClean="0">
                <a:latin typeface="Calibri" panose="020F0502020204030204" pitchFamily="34" charset="0"/>
              </a:rPr>
              <a:t>Record timing anaylsis and understand design trade-offs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Description of Register File 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Methodology: Front End &amp; Back End Design 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Results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95325"/>
            <a:ext cx="8229600" cy="9236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b="1" i="0" u="sng" strike="noStrike" cap="none" baseline="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Register File</a:t>
            </a:r>
            <a:endParaRPr lang="en" b="1" i="0" u="sng" strike="noStrike" cap="none" baseline="0" dirty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025298"/>
            <a:ext cx="8229600" cy="392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Contains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32 16-bit registers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Block Diagram: 			       Single Register: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i="0" u="none" strike="noStrike" cap="none" baseline="0" dirty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>
              <a:latin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i="0" u="none" strike="noStrike" cap="none" baseline="0" dirty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>
              <a:latin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Functions: 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dirty="0" smtClean="0">
                <a:latin typeface="Calibri" panose="020F0502020204030204" pitchFamily="34" charset="0"/>
              </a:rPr>
              <a:t>Writes data to specified Data Address location when Write is enabled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dirty="0" smtClean="0">
                <a:latin typeface="Calibri" panose="020F0502020204030204" pitchFamily="34" charset="0"/>
              </a:rPr>
              <a:t>Outputs data from specified Address1 and Address2 registers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VHDL was written by ourselves, with Fabio’s assistance </a:t>
            </a:r>
            <a:endParaRPr lang="en" sz="2400" b="0" i="0" u="none" strike="noStrike" cap="none" baseline="0" dirty="0" smtClean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9" name="Shape 268"/>
          <p:cNvSpPr/>
          <p:nvPr/>
        </p:nvSpPr>
        <p:spPr>
          <a:xfrm>
            <a:off x="4572000" y="1831413"/>
            <a:ext cx="3912606" cy="1425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80" y="1821139"/>
            <a:ext cx="272415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4127182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370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 (2)</a:t>
            </a:r>
            <a:endParaRPr lang="en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025298"/>
            <a:ext cx="8229600" cy="392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temporary storage inside CPU to store values, such as computational, counters, pointers, etc. 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Testbench Inputs: 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AddressA,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AddressB, AddressIn, DataIn, Clk, Reset, and Write signals as shown below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654" t="17588" r="2029" b="63862"/>
          <a:stretch/>
        </p:blipFill>
        <p:spPr>
          <a:xfrm>
            <a:off x="457200" y="3057992"/>
            <a:ext cx="8019738" cy="1601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60283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913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400" u="sng" dirty="0" smtClean="0">
                <a:latin typeface="Calibri" panose="020F0502020204030204" pitchFamily="34" charset="0"/>
              </a:rPr>
              <a:t>Methodology – Front End Design</a:t>
            </a:r>
            <a:endParaRPr lang="en" sz="4400" u="sng" dirty="0">
              <a:latin typeface="Calibri" panose="020F0502020204030204" pitchFamily="34" charset="0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Using ModelSim, simulate testbench for expected behaviour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Using Synopsys Design </a:t>
            </a:r>
            <a:r>
              <a:rPr lang="en" sz="2400" dirty="0" smtClean="0">
                <a:latin typeface="Calibri" panose="020F0502020204030204" pitchFamily="34" charset="0"/>
              </a:rPr>
              <a:t>Compiler</a:t>
            </a:r>
            <a:r>
              <a:rPr lang="en" sz="2400" dirty="0" smtClean="0">
                <a:latin typeface="Calibri" panose="020F0502020204030204" pitchFamily="34" charset="0"/>
              </a:rPr>
              <a:t>, perform logic synthesis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>
                <a:latin typeface="Calibri" panose="020F0502020204030204" pitchFamily="34" charset="0"/>
              </a:rPr>
              <a:t>To evaluate the best possible achievable performance and area/power penality, synthesis design unconstrained (at a high period) and constrained (at the faster possible period)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>
                <a:latin typeface="Calibri" panose="020F0502020204030204" pitchFamily="34" charset="0"/>
              </a:rPr>
              <a:t>Evaluate timing, area, and power results </a:t>
            </a:r>
            <a:endParaRPr lang="en" sz="2400" dirty="0" smtClean="0">
              <a:latin typeface="Calibri" panose="020F0502020204030204" pitchFamily="34" charset="0"/>
            </a:endParaRP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Optimize Design by selecting reasonable period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Using ModelSim, verify expected behaviour of synthesized netlist</a:t>
            </a:r>
          </a:p>
        </p:txBody>
      </p:sp>
    </p:spTree>
    <p:extLst>
      <p:ext uri="{BB962C8B-B14F-4D97-AF65-F5344CB8AC3E}">
        <p14:creationId xmlns="" xmlns:p14="http://schemas.microsoft.com/office/powerpoint/2010/main" val="175604039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Results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81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Critical Path: from addressA[1] to outA[0]</a:t>
            </a:r>
            <a:endParaRPr lang="en" sz="2400" b="0" i="0" u="none" strike="noStrike" cap="none" baseline="0" dirty="0">
              <a:solidFill>
                <a:schemeClr val="dk1"/>
              </a:solidFill>
              <a:sym typeface="Calibri"/>
            </a:endParaRPr>
          </a:p>
          <a:p>
            <a:pPr marL="1257300" lvl="2" indent="-342900">
              <a:lnSpc>
                <a:spcPct val="90000"/>
              </a:lnSpc>
              <a:buSzPct val="100000"/>
            </a:pPr>
            <a:r>
              <a:rPr lang="en-CA" sz="1800" dirty="0" smtClean="0"/>
              <a:t>Longest delay is input external delay = 0.80ns</a:t>
            </a:r>
          </a:p>
          <a:p>
            <a:pPr marL="1257300" lvl="2" indent="-342900">
              <a:lnSpc>
                <a:spcPct val="90000"/>
              </a:lnSpc>
              <a:buSzPct val="100000"/>
            </a:pPr>
            <a:r>
              <a:rPr lang="en-CA" sz="1800" dirty="0" smtClean="0"/>
              <a:t>Input external delay is due to input and output wires parasitic from the clock to </a:t>
            </a:r>
            <a:r>
              <a:rPr lang="en-CA" sz="1800" smtClean="0"/>
              <a:t>the register</a:t>
            </a:r>
            <a:endParaRPr lang="en-CA" sz="1800" dirty="0" smtClean="0"/>
          </a:p>
          <a:p>
            <a:pPr marL="1257300" lvl="2" indent="-342900">
              <a:lnSpc>
                <a:spcPct val="90000"/>
              </a:lnSpc>
              <a:buSzPct val="100000"/>
            </a:pPr>
            <a:r>
              <a:rPr lang="en-CA" sz="1800" b="0" i="0" u="none" strike="noStrike" cap="none" baseline="0" dirty="0" smtClean="0">
                <a:solidFill>
                  <a:schemeClr val="dk1"/>
                </a:solidFill>
                <a:sym typeface="Calibri"/>
              </a:rPr>
              <a:t>Total data</a:t>
            </a:r>
            <a:r>
              <a:rPr lang="en-CA" sz="1800" b="0" i="0" u="none" strike="noStrike" cap="none" dirty="0" smtClean="0">
                <a:solidFill>
                  <a:schemeClr val="dk1"/>
                </a:solidFill>
                <a:sym typeface="Calibri"/>
              </a:rPr>
              <a:t> arrival time = 2.60ns</a:t>
            </a:r>
            <a:endParaRPr lang="en" sz="1800" b="0" i="0" u="none" strike="noStrike" cap="none" baseline="0" dirty="0" smtClean="0">
              <a:solidFill>
                <a:schemeClr val="dk1"/>
              </a:solidFill>
              <a:sym typeface="Calibri"/>
            </a:endParaRPr>
          </a:p>
          <a:p>
            <a:pPr marL="1257300" lvl="2" indent="-342900">
              <a:lnSpc>
                <a:spcPct val="90000"/>
              </a:lnSpc>
              <a:buSzPct val="100000"/>
            </a:pPr>
            <a:endParaRPr lang="en" sz="1800" b="0" i="0" u="none" strike="noStrike" cap="none" baseline="0" dirty="0">
              <a:solidFill>
                <a:schemeClr val="dk1"/>
              </a:solidFill>
              <a:sym typeface="Calibri"/>
            </a:endParaRPr>
          </a:p>
        </p:txBody>
      </p:sp>
      <p:graphicFrame>
        <p:nvGraphicFramePr>
          <p:cNvPr id="6" name="Shape 282"/>
          <p:cNvGraphicFramePr/>
          <p:nvPr>
            <p:extLst>
              <p:ext uri="{D42A27DB-BD31-4B8C-83A1-F6EECF244321}">
                <p14:modId xmlns="" xmlns:p14="http://schemas.microsoft.com/office/powerpoint/2010/main" val="3791428545"/>
              </p:ext>
            </p:extLst>
          </p:nvPr>
        </p:nvGraphicFramePr>
        <p:xfrm>
          <a:off x="575352" y="1200150"/>
          <a:ext cx="8111448" cy="1468873"/>
        </p:xfrm>
        <a:graphic>
          <a:graphicData uri="http://schemas.openxmlformats.org/drawingml/2006/table">
            <a:tbl>
              <a:tblPr>
                <a:noFill/>
                <a:tableStyleId>{306F0BF6-C101-4B62-9E11-917D3CB1B735}</a:tableStyleId>
              </a:tblPr>
              <a:tblGrid>
                <a:gridCol w="979498"/>
                <a:gridCol w="1327050"/>
                <a:gridCol w="1140432"/>
                <a:gridCol w="1572948"/>
                <a:gridCol w="811136"/>
                <a:gridCol w="2280384"/>
              </a:tblGrid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 dirty="0"/>
                        <a:t>Period (ns)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Frequency(MHz)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Area (um^2)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 dirty="0"/>
                        <a:t>Data Arrival </a:t>
                      </a:r>
                      <a:r>
                        <a:rPr lang="en" sz="1100" b="1" u="none" strike="noStrike" dirty="0" smtClean="0"/>
                        <a:t>Time (ns)</a:t>
                      </a:r>
                      <a:endParaRPr lang="en" sz="1100" b="1" u="none" strike="noStrike" dirty="0"/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MET/VIO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Total Dynamic Power (uW)</a:t>
                      </a:r>
                    </a:p>
                  </a:txBody>
                  <a:tcPr marL="12700" marR="12700" marT="9525" marB="0" anchor="ctr"/>
                </a:tc>
              </a:tr>
              <a:tr h="2402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3.25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308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5977.020115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2.44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 smtClean="0"/>
                        <a:t>MET</a:t>
                      </a:r>
                      <a:endParaRPr lang="en" sz="1100" u="none" strike="noStrike" dirty="0"/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1487.3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3.5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286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5962.656114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1367.8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7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143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683.8518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10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100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478.6962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15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67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319.1308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25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40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 smtClean="0"/>
                        <a:t>MET</a:t>
                      </a:r>
                      <a:endParaRPr lang="en" sz="1100" u="none" strike="noStrike" dirty="0"/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191.4785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0787" y="1015638"/>
            <a:ext cx="4954615" cy="3394472"/>
          </a:xfrm>
        </p:spPr>
        <p:txBody>
          <a:bodyPr/>
          <a:lstStyle/>
          <a:p>
            <a:pPr marL="457200" lvl="0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00" dirty="0">
                <a:latin typeface="Calibri" panose="020F0502020204030204" pitchFamily="34" charset="0"/>
              </a:rPr>
              <a:t>Plotting the results</a:t>
            </a:r>
            <a:r>
              <a:rPr lang="en" sz="2400" dirty="0" smtClean="0">
                <a:latin typeface="Calibri" panose="020F0502020204030204" pitchFamily="34" charset="0"/>
              </a:rPr>
              <a:t>:</a:t>
            </a:r>
            <a:endParaRPr lang="en" sz="2400" dirty="0">
              <a:latin typeface="Calibri" panose="020F0502020204030204" pitchFamily="34" charset="0"/>
            </a:endParaRPr>
          </a:p>
          <a:p>
            <a:pPr marL="914400" lvl="4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dirty="0">
                <a:latin typeface="Calibri" panose="020F0502020204030204" pitchFamily="34" charset="0"/>
              </a:rPr>
              <a:t>The highest frequency we can run our circuit at without compromising area is at 286MHz</a:t>
            </a:r>
          </a:p>
          <a:p>
            <a:pPr marL="900113" lvl="2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800" dirty="0" smtClean="0">
                <a:latin typeface="Calibri" panose="020F0502020204030204" pitchFamily="34" charset="0"/>
              </a:rPr>
              <a:t>Additionally</a:t>
            </a:r>
            <a:r>
              <a:rPr lang="en" sz="1800" dirty="0">
                <a:latin typeface="Calibri" panose="020F0502020204030204" pitchFamily="34" charset="0"/>
              </a:rPr>
              <a:t>, 40Mhz is the lowest frequency we can run our circuit at without violating setup times</a:t>
            </a:r>
          </a:p>
          <a:p>
            <a:pPr marL="457200" lvl="2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00" dirty="0">
                <a:latin typeface="Calibri" panose="020F0502020204030204" pitchFamily="34" charset="0"/>
              </a:rPr>
              <a:t>Thus, we will perform Back End Design at 286MHz (period = 3.5ns) and 40Mhz (period = 25ns) </a:t>
            </a:r>
          </a:p>
          <a:p>
            <a:pPr marL="457200" indent="-342900">
              <a:buClr>
                <a:srgbClr val="000000"/>
              </a:buClr>
              <a:buSzPct val="100000"/>
              <a:buFont typeface="Calibri"/>
              <a:buChar char="●"/>
            </a:pPr>
            <a:endParaRPr lang="en" sz="2400" dirty="0">
              <a:latin typeface="Calibri" panose="020F0502020204030204" pitchFamily="34" charset="0"/>
            </a:endParaRPr>
          </a:p>
          <a:p>
            <a:endParaRPr lang="en" sz="2400" dirty="0">
              <a:latin typeface="Calibri" panose="020F0502020204030204" pitchFamily="34" charset="0"/>
            </a:endParaRPr>
          </a:p>
          <a:p>
            <a:endParaRPr lang="en-CA" dirty="0"/>
          </a:p>
        </p:txBody>
      </p:sp>
      <p:sp>
        <p:nvSpPr>
          <p:cNvPr id="5" name="Shape 275"/>
          <p:cNvSpPr/>
          <p:nvPr/>
        </p:nvSpPr>
        <p:spPr>
          <a:xfrm>
            <a:off x="5411815" y="2780016"/>
            <a:ext cx="3330809" cy="19515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276"/>
          <p:cNvSpPr/>
          <p:nvPr/>
        </p:nvSpPr>
        <p:spPr>
          <a:xfrm>
            <a:off x="5411815" y="1015638"/>
            <a:ext cx="3291397" cy="176437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000" u="sng" dirty="0" smtClean="0"/>
              <a:t>Methodology – Back End Design</a:t>
            </a:r>
            <a:endParaRPr lang="en" sz="4000" u="sng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063378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 smtClean="0"/>
              <a:t>Using Encounter and scripts provided, perform: 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Import Design &amp; Floor Planning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Placing &amp; Optimization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Clock Tree Synthesis &amp; Optimization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Routing &amp; Finishing</a:t>
            </a:r>
          </a:p>
          <a:p>
            <a:pPr marL="457200" indent="-342900">
              <a:buSzPct val="166666"/>
              <a:buFont typeface="Arial"/>
              <a:buChar char="•"/>
            </a:pPr>
            <a:r>
              <a:rPr lang="en" sz="2400" dirty="0" smtClean="0"/>
              <a:t>Checked session </a:t>
            </a:r>
            <a:r>
              <a:rPr lang="en" sz="2400" dirty="0"/>
              <a:t>logs </a:t>
            </a:r>
            <a:r>
              <a:rPr lang="en" sz="2400" dirty="0" smtClean="0"/>
              <a:t>for errors and major warnings. Also, checked reports for design violations</a:t>
            </a:r>
          </a:p>
          <a:p>
            <a:pPr marL="457200" indent="-342900">
              <a:buSzPct val="166666"/>
              <a:buFont typeface="Arial"/>
              <a:buChar char="•"/>
            </a:pPr>
            <a:r>
              <a:rPr lang="en" sz="2400" dirty="0" smtClean="0"/>
              <a:t>Analyzed timing reports and summaries </a:t>
            </a:r>
            <a:endParaRPr lang="en" sz="2400" dirty="0"/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="" xmlns:p14="http://schemas.microsoft.com/office/powerpoint/2010/main" val="57638484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521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/>
              <a:t>Using TT transistor characteristics </a:t>
            </a:r>
            <a:r>
              <a:rPr lang="en" sz="2400" dirty="0" smtClean="0"/>
              <a:t>with 045nm </a:t>
            </a:r>
            <a:r>
              <a:rPr lang="en" sz="2400" dirty="0"/>
              <a:t>technology at 25</a:t>
            </a:r>
            <a:r>
              <a:rPr lang="en" sz="2400" baseline="30000" dirty="0"/>
              <a:t>o</a:t>
            </a:r>
            <a:r>
              <a:rPr lang="en" sz="2400" dirty="0"/>
              <a:t>C, constrained design with a 3.5ns and 25ns clock period.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Fitted </a:t>
            </a:r>
            <a:r>
              <a:rPr lang="en" sz="2400" dirty="0"/>
              <a:t>design into a chip with an area of ~8000um</a:t>
            </a:r>
            <a:r>
              <a:rPr lang="en" sz="2400" baseline="30000" dirty="0"/>
              <a:t>2</a:t>
            </a:r>
            <a:r>
              <a:rPr lang="en" sz="2400" dirty="0"/>
              <a:t>.</a:t>
            </a:r>
          </a:p>
          <a:p>
            <a:endParaRPr lang="en" sz="2400" dirty="0"/>
          </a:p>
          <a:p>
            <a:endParaRPr lang="en" sz="2400" dirty="0"/>
          </a:p>
          <a:p>
            <a:endParaRPr lang="en" sz="2400" dirty="0"/>
          </a:p>
          <a:p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Floor plan density = 90%</a:t>
            </a:r>
            <a:endParaRPr lang="en" sz="2400" dirty="0"/>
          </a:p>
        </p:txBody>
      </p:sp>
      <p:graphicFrame>
        <p:nvGraphicFramePr>
          <p:cNvPr id="296" name="Shape 296"/>
          <p:cNvGraphicFramePr/>
          <p:nvPr/>
        </p:nvGraphicFramePr>
        <p:xfrm>
          <a:off x="952500" y="2574744"/>
          <a:ext cx="7239000" cy="1256475"/>
        </p:xfrm>
        <a:graphic>
          <a:graphicData uri="http://schemas.openxmlformats.org/drawingml/2006/table">
            <a:tbl>
              <a:tblPr>
                <a:noFill/>
                <a:tableStyleId>{B4D3C3F8-9509-45B7-9068-8663EE41E572}</a:tableStyleId>
              </a:tblPr>
              <a:tblGrid>
                <a:gridCol w="2413000"/>
                <a:gridCol w="2413000"/>
                <a:gridCol w="2413000"/>
              </a:tblGrid>
              <a:tr h="424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/>
                        <a:t>Period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Max Clock Skew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Max Latency</a:t>
                      </a:r>
                    </a:p>
                  </a:txBody>
                  <a:tcPr marL="91425" marR="91425" marT="91425" marB="91425"/>
                </a:tc>
              </a:tr>
              <a:tr h="42425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 dirty="0" smtClean="0"/>
                        <a:t>25ns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0.625ns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3.29ns</a:t>
                      </a:r>
                    </a:p>
                  </a:txBody>
                  <a:tcPr marL="91425" marR="91425" marT="91425" marB="91425"/>
                </a:tc>
              </a:tr>
              <a:tr h="407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/>
                        <a:t>3.5ns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/>
                        <a:t>0.686ns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3.28ns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738</Words>
  <Application>Microsoft Office PowerPoint</Application>
  <PresentationFormat>On-screen Show (16:9)</PresentationFormat>
  <Paragraphs>220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simple-light</vt:lpstr>
      <vt:lpstr>Office Theme</vt:lpstr>
      <vt:lpstr>Office Theme</vt:lpstr>
      <vt:lpstr>ENSC 450: Register File  </vt:lpstr>
      <vt:lpstr>Outline</vt:lpstr>
      <vt:lpstr>Register File</vt:lpstr>
      <vt:lpstr>Register File (2)</vt:lpstr>
      <vt:lpstr>Methodology – Front End Design</vt:lpstr>
      <vt:lpstr>Synthesis Results</vt:lpstr>
      <vt:lpstr>Optimization</vt:lpstr>
      <vt:lpstr>Methodology – Back End Design</vt:lpstr>
      <vt:lpstr>Constraints</vt:lpstr>
      <vt:lpstr>Back End Design Results</vt:lpstr>
      <vt:lpstr>Back End Design Results (2)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450: Register File</dc:title>
  <dc:creator>bonnie</dc:creator>
  <cp:lastModifiedBy>ocjadan</cp:lastModifiedBy>
  <cp:revision>27</cp:revision>
  <dcterms:modified xsi:type="dcterms:W3CDTF">2013-12-03T19:09:51Z</dcterms:modified>
</cp:coreProperties>
</file>