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59" r:id="rId7"/>
    <p:sldId id="260" r:id="rId8"/>
    <p:sldId id="261"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89BA73-943B-3FF7-CFB0-AF9648AD3CD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1FA1997-1520-AAC1-954C-9BBC091EF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9DEB852-C6D1-B4CF-28D2-788A1DCE5835}"/>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5" name="Espace réservé du pied de page 4">
            <a:extLst>
              <a:ext uri="{FF2B5EF4-FFF2-40B4-BE49-F238E27FC236}">
                <a16:creationId xmlns:a16="http://schemas.microsoft.com/office/drawing/2014/main" id="{653998E9-781D-7F31-6FA2-02BE993272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F2A5CF-E9D7-8057-2022-6E7A948EFF62}"/>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184716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84EAA5-F979-1C5C-069F-1A43BAFD5BB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1C3970-B444-2445-6D4F-2A7EA59A2E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4C51E9-8DBC-F805-7AD8-E5291DD5D0C8}"/>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5" name="Espace réservé du pied de page 4">
            <a:extLst>
              <a:ext uri="{FF2B5EF4-FFF2-40B4-BE49-F238E27FC236}">
                <a16:creationId xmlns:a16="http://schemas.microsoft.com/office/drawing/2014/main" id="{3550835C-8E2F-5958-6AD6-814DEFFF8A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45DAA4-9299-DC0D-C638-839E3F4B1C1A}"/>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53048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644E168-6537-C816-2237-460DA1B21DE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B53D759-633D-3E38-5706-14CFB4031AF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6D5F1B-BB01-05C9-589E-D7A632F9E455}"/>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5" name="Espace réservé du pied de page 4">
            <a:extLst>
              <a:ext uri="{FF2B5EF4-FFF2-40B4-BE49-F238E27FC236}">
                <a16:creationId xmlns:a16="http://schemas.microsoft.com/office/drawing/2014/main" id="{FBFEDDC4-1C8B-3159-76F0-30703BA974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6D9B52-CE9A-343B-5321-D3ADC9B992DC}"/>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6295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AF79B0-C780-CC90-E56E-C243215847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426D6AA-8EFA-291B-8B72-701FBB52935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F39A60-C198-71CD-B06A-3AC74A2E1A5F}"/>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5" name="Espace réservé du pied de page 4">
            <a:extLst>
              <a:ext uri="{FF2B5EF4-FFF2-40B4-BE49-F238E27FC236}">
                <a16:creationId xmlns:a16="http://schemas.microsoft.com/office/drawing/2014/main" id="{43C39679-8853-FCF6-356F-E76957294B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22D47B-25CB-6B3F-5C52-B25E07F933ED}"/>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64293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D155F-1ACE-349F-FB6D-D337807BDA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39641EE-6FC3-5D7F-8B03-865C47687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8418837-72FC-66F4-B263-49F734288490}"/>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5" name="Espace réservé du pied de page 4">
            <a:extLst>
              <a:ext uri="{FF2B5EF4-FFF2-40B4-BE49-F238E27FC236}">
                <a16:creationId xmlns:a16="http://schemas.microsoft.com/office/drawing/2014/main" id="{76F78769-1538-A21F-D0AA-8A12175EC8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2C6585-0E42-1DAF-44BB-56DD0DBBDDF2}"/>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205376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D9D69-F44B-9443-83BC-CE2081A8E2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954E902-0234-9EE7-08AD-9C77E0C03B3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31F661-C5BF-B823-4C46-5F5A12C673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142F90D-EBED-BA8B-12BF-BB8F7B7218AA}"/>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6" name="Espace réservé du pied de page 5">
            <a:extLst>
              <a:ext uri="{FF2B5EF4-FFF2-40B4-BE49-F238E27FC236}">
                <a16:creationId xmlns:a16="http://schemas.microsoft.com/office/drawing/2014/main" id="{E3A6ABCE-02FE-3E84-15CB-74FEBFAE99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1FABD0-0AD9-F42F-1D34-C4044D11C7AB}"/>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11204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33543-42BA-ACBA-3BF8-964D7BAED57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6C6A99-489D-31A1-B7F1-AADAF46E4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5A1717C-B197-6EED-93F6-102FFD709F6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AA21465-50C2-33F3-6275-040BB3F7D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68D28B5-D189-49C6-3DEA-637099E770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AE88775-138D-4702-95A5-B452B99289FD}"/>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8" name="Espace réservé du pied de page 7">
            <a:extLst>
              <a:ext uri="{FF2B5EF4-FFF2-40B4-BE49-F238E27FC236}">
                <a16:creationId xmlns:a16="http://schemas.microsoft.com/office/drawing/2014/main" id="{6A035579-60B9-78E9-B2C5-78B196C256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C256BA9-9926-A20E-E1E6-EAE849714D65}"/>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374267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3E121-2427-2A08-C5D8-D7078F44B2E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71BC1C4-B35C-763E-3ADA-BF6CBCA6B4F8}"/>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4" name="Espace réservé du pied de page 3">
            <a:extLst>
              <a:ext uri="{FF2B5EF4-FFF2-40B4-BE49-F238E27FC236}">
                <a16:creationId xmlns:a16="http://schemas.microsoft.com/office/drawing/2014/main" id="{773EA56E-1707-A62A-A9C2-0927A1E06F4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2C39D7A-A14E-C720-5045-5B621F8764EB}"/>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65974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8032569-85B5-B65E-DC15-BCF589114C63}"/>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3" name="Espace réservé du pied de page 2">
            <a:extLst>
              <a:ext uri="{FF2B5EF4-FFF2-40B4-BE49-F238E27FC236}">
                <a16:creationId xmlns:a16="http://schemas.microsoft.com/office/drawing/2014/main" id="{D1F55C97-55E1-A941-5C81-F1A4CAE883B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4711150-B471-ADA9-5142-EC993390B986}"/>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391691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6A2C5-2B02-2BA8-E532-DA10537668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2B1B88-4AE4-1AB3-7577-3F6902C27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A68D7C5-B9D5-B9DF-CFC6-21C4C553D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C1EFF1-B6D6-4D86-64FE-4F3E16828997}"/>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6" name="Espace réservé du pied de page 5">
            <a:extLst>
              <a:ext uri="{FF2B5EF4-FFF2-40B4-BE49-F238E27FC236}">
                <a16:creationId xmlns:a16="http://schemas.microsoft.com/office/drawing/2014/main" id="{26723C2C-C4F1-2E7E-0233-58CDDEBBF8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41C78D-F28D-68CC-E9F6-F6DAD2C6C37B}"/>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317714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30BAF-7C40-CEA5-B086-80560E4B72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F3F93F2-E15E-684F-8584-221F1BB8C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4AE1F2D-FF56-21BA-3DF8-7783525B2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2F5958-CFB5-CC63-6B85-6CFF965A60C0}"/>
              </a:ext>
            </a:extLst>
          </p:cNvPr>
          <p:cNvSpPr>
            <a:spLocks noGrp="1"/>
          </p:cNvSpPr>
          <p:nvPr>
            <p:ph type="dt" sz="half" idx="10"/>
          </p:nvPr>
        </p:nvSpPr>
        <p:spPr/>
        <p:txBody>
          <a:bodyPr/>
          <a:lstStyle/>
          <a:p>
            <a:fld id="{29F8DE71-9E15-4100-92C7-E6B30742071F}" type="datetimeFigureOut">
              <a:rPr lang="fr-FR" smtClean="0"/>
              <a:t>12/02/2024</a:t>
            </a:fld>
            <a:endParaRPr lang="fr-FR"/>
          </a:p>
        </p:txBody>
      </p:sp>
      <p:sp>
        <p:nvSpPr>
          <p:cNvPr id="6" name="Espace réservé du pied de page 5">
            <a:extLst>
              <a:ext uri="{FF2B5EF4-FFF2-40B4-BE49-F238E27FC236}">
                <a16:creationId xmlns:a16="http://schemas.microsoft.com/office/drawing/2014/main" id="{7A597AE0-185D-8717-47C0-FC6FD556AF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F94BB7-6D35-45E9-6AAA-C1B00DF92274}"/>
              </a:ext>
            </a:extLst>
          </p:cNvPr>
          <p:cNvSpPr>
            <a:spLocks noGrp="1"/>
          </p:cNvSpPr>
          <p:nvPr>
            <p:ph type="sldNum" sz="quarter" idx="12"/>
          </p:nvPr>
        </p:nvSpPr>
        <p:spPr/>
        <p:txBody>
          <a:bodyPr/>
          <a:lstStyle/>
          <a:p>
            <a:fld id="{F1729C25-D6AF-4317-BD9B-36F7FFB6C244}" type="slidenum">
              <a:rPr lang="fr-FR" smtClean="0"/>
              <a:t>‹N°›</a:t>
            </a:fld>
            <a:endParaRPr lang="fr-FR"/>
          </a:p>
        </p:txBody>
      </p:sp>
    </p:spTree>
    <p:extLst>
      <p:ext uri="{BB962C8B-B14F-4D97-AF65-F5344CB8AC3E}">
        <p14:creationId xmlns:p14="http://schemas.microsoft.com/office/powerpoint/2010/main" val="136341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52EB126-8CC0-9103-16A8-659B5DE4B5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402B286-2EF4-06C8-244A-7E4BC6A4E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055F1C-F85C-43CD-0894-0F81D88AA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8DE71-9E15-4100-92C7-E6B30742071F}" type="datetimeFigureOut">
              <a:rPr lang="fr-FR" smtClean="0"/>
              <a:t>12/02/2024</a:t>
            </a:fld>
            <a:endParaRPr lang="fr-FR"/>
          </a:p>
        </p:txBody>
      </p:sp>
      <p:sp>
        <p:nvSpPr>
          <p:cNvPr id="5" name="Espace réservé du pied de page 4">
            <a:extLst>
              <a:ext uri="{FF2B5EF4-FFF2-40B4-BE49-F238E27FC236}">
                <a16:creationId xmlns:a16="http://schemas.microsoft.com/office/drawing/2014/main" id="{56E0A3B3-7492-58F3-4F80-0868D1732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6AC0EF4-7273-2D17-3B4E-F03D08D6A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29C25-D6AF-4317-BD9B-36F7FFB6C244}" type="slidenum">
              <a:rPr lang="fr-FR" smtClean="0"/>
              <a:t>‹N°›</a:t>
            </a:fld>
            <a:endParaRPr lang="fr-FR"/>
          </a:p>
        </p:txBody>
      </p:sp>
    </p:spTree>
    <p:extLst>
      <p:ext uri="{BB962C8B-B14F-4D97-AF65-F5344CB8AC3E}">
        <p14:creationId xmlns:p14="http://schemas.microsoft.com/office/powerpoint/2010/main" val="290011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localhost:3000/api/usersroute/connex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E20F2-3485-DF6B-523C-F39C865C2072}"/>
              </a:ext>
            </a:extLst>
          </p:cNvPr>
          <p:cNvSpPr>
            <a:spLocks noGrp="1"/>
          </p:cNvSpPr>
          <p:nvPr>
            <p:ph type="ctrTitle"/>
          </p:nvPr>
        </p:nvSpPr>
        <p:spPr/>
        <p:txBody>
          <a:bodyPr/>
          <a:lstStyle/>
          <a:p>
            <a:r>
              <a:rPr lang="fr-FR" dirty="0"/>
              <a:t>Documentation Technique M2L</a:t>
            </a:r>
          </a:p>
        </p:txBody>
      </p:sp>
      <p:sp>
        <p:nvSpPr>
          <p:cNvPr id="3" name="Sous-titre 2">
            <a:extLst>
              <a:ext uri="{FF2B5EF4-FFF2-40B4-BE49-F238E27FC236}">
                <a16:creationId xmlns:a16="http://schemas.microsoft.com/office/drawing/2014/main" id="{CB648F12-D4DB-B760-9FD7-8B0F4C70E7CA}"/>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8827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58C8D1-DD2A-50F6-1D49-AD3ADA32157A}"/>
              </a:ext>
            </a:extLst>
          </p:cNvPr>
          <p:cNvSpPr>
            <a:spLocks noGrp="1"/>
          </p:cNvSpPr>
          <p:nvPr>
            <p:ph type="title"/>
          </p:nvPr>
        </p:nvSpPr>
        <p:spPr>
          <a:xfrm>
            <a:off x="466722" y="586855"/>
            <a:ext cx="3201366" cy="3387497"/>
          </a:xfrm>
        </p:spPr>
        <p:txBody>
          <a:bodyPr anchor="b">
            <a:normAutofit/>
          </a:bodyPr>
          <a:lstStyle/>
          <a:p>
            <a:pPr algn="r"/>
            <a:r>
              <a:rPr lang="fr-FR" sz="4000">
                <a:solidFill>
                  <a:srgbClr val="FFFFFF"/>
                </a:solidFill>
              </a:rPr>
              <a:t> Technologies Utilisées</a:t>
            </a:r>
            <a:br>
              <a:rPr lang="fr-FR" sz="4000">
                <a:solidFill>
                  <a:srgbClr val="FFFFFF"/>
                </a:solidFill>
              </a:rPr>
            </a:br>
            <a:endParaRPr lang="fr-FR" sz="4000">
              <a:solidFill>
                <a:srgbClr val="FFFFFF"/>
              </a:solidFill>
            </a:endParaRPr>
          </a:p>
        </p:txBody>
      </p:sp>
      <p:sp>
        <p:nvSpPr>
          <p:cNvPr id="3" name="Espace réservé du contenu 2">
            <a:extLst>
              <a:ext uri="{FF2B5EF4-FFF2-40B4-BE49-F238E27FC236}">
                <a16:creationId xmlns:a16="http://schemas.microsoft.com/office/drawing/2014/main" id="{A7D5584A-7252-364D-CA47-EABDF769F189}"/>
              </a:ext>
            </a:extLst>
          </p:cNvPr>
          <p:cNvSpPr>
            <a:spLocks noGrp="1"/>
          </p:cNvSpPr>
          <p:nvPr>
            <p:ph idx="1"/>
          </p:nvPr>
        </p:nvSpPr>
        <p:spPr>
          <a:xfrm>
            <a:off x="4810259" y="649480"/>
            <a:ext cx="6555347" cy="5546047"/>
          </a:xfrm>
        </p:spPr>
        <p:txBody>
          <a:bodyPr anchor="ctr">
            <a:normAutofit/>
          </a:bodyPr>
          <a:lstStyle/>
          <a:p>
            <a:r>
              <a:rPr lang="fr-FR" sz="2000"/>
              <a:t>Langage de programmation : JavaScript.</a:t>
            </a:r>
          </a:p>
          <a:p>
            <a:r>
              <a:rPr lang="fr-FR" sz="2000"/>
              <a:t>Framework :   Express.js</a:t>
            </a:r>
          </a:p>
          <a:p>
            <a:r>
              <a:rPr lang="fr-FR" sz="2000"/>
              <a:t>Base de données : Identifier la base de données utilisée ( MySQL).</a:t>
            </a:r>
          </a:p>
          <a:p>
            <a:r>
              <a:rPr lang="fr-FR" sz="2000"/>
              <a:t>Dépendances :</a:t>
            </a:r>
          </a:p>
          <a:p>
            <a:r>
              <a:rPr lang="fr-FR" sz="2000"/>
              <a:t>Js-cookie pour la gestion des sessions et la personnalisation du contenu</a:t>
            </a:r>
          </a:p>
          <a:p>
            <a:r>
              <a:rPr lang="fr-FR" sz="2000"/>
              <a:t>bcrypt pour le hachage des mots de passe</a:t>
            </a:r>
          </a:p>
          <a:p>
            <a:r>
              <a:rPr lang="fr-FR" sz="2000"/>
              <a:t>jsonwebtoken pour la gestion des tokens JWT</a:t>
            </a:r>
          </a:p>
          <a:p>
            <a:r>
              <a:rPr lang="fr-FR" sz="2000"/>
              <a:t>crypto pour la génération d'UUID cryptographiquement sécurisés</a:t>
            </a:r>
          </a:p>
          <a:p>
            <a:endParaRPr lang="fr-FR" sz="2000"/>
          </a:p>
        </p:txBody>
      </p:sp>
    </p:spTree>
    <p:extLst>
      <p:ext uri="{BB962C8B-B14F-4D97-AF65-F5344CB8AC3E}">
        <p14:creationId xmlns:p14="http://schemas.microsoft.com/office/powerpoint/2010/main" val="79414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16698D-772F-7134-D33D-ADE528293CF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Formulaire de connexion</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F9588DA2-6999-9F5A-55EA-5B8D6926B197}"/>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L'utilisateur remplit le formulaire de connexion en fournissant son adresse e-mail et son mot de passe.</a:t>
            </a:r>
          </a:p>
          <a:p>
            <a:pPr indent="-228600">
              <a:lnSpc>
                <a:spcPct val="90000"/>
              </a:lnSpc>
              <a:spcAft>
                <a:spcPts val="600"/>
              </a:spcAft>
              <a:buFont typeface="Arial" panose="020B0604020202020204" pitchFamily="34" charset="0"/>
              <a:buChar char="•"/>
            </a:pPr>
            <a:endParaRPr lang="en-US" sz="2200"/>
          </a:p>
        </p:txBody>
      </p:sp>
      <p:pic>
        <p:nvPicPr>
          <p:cNvPr id="5" name="Espace réservé du contenu 4">
            <a:extLst>
              <a:ext uri="{FF2B5EF4-FFF2-40B4-BE49-F238E27FC236}">
                <a16:creationId xmlns:a16="http://schemas.microsoft.com/office/drawing/2014/main" id="{ADCF1E60-51E6-5E14-EE4D-A63AF8CEFD09}"/>
              </a:ext>
            </a:extLst>
          </p:cNvPr>
          <p:cNvPicPr>
            <a:picLocks noGrp="1" noChangeAspect="1"/>
          </p:cNvPicPr>
          <p:nvPr>
            <p:ph idx="1"/>
          </p:nvPr>
        </p:nvPicPr>
        <p:blipFill rotWithShape="1">
          <a:blip r:embed="rId2"/>
          <a:srcRect r="11321" b="-5"/>
          <a:stretch/>
        </p:blipFill>
        <p:spPr>
          <a:xfrm>
            <a:off x="7675658" y="2093976"/>
            <a:ext cx="3941064" cy="4096512"/>
          </a:xfrm>
          <a:prstGeom prst="rect">
            <a:avLst/>
          </a:prstGeom>
        </p:spPr>
      </p:pic>
    </p:spTree>
    <p:extLst>
      <p:ext uri="{BB962C8B-B14F-4D97-AF65-F5344CB8AC3E}">
        <p14:creationId xmlns:p14="http://schemas.microsoft.com/office/powerpoint/2010/main" val="277377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36732D-67B4-76C4-4397-F035723B746F}"/>
              </a:ext>
            </a:extLst>
          </p:cNvPr>
          <p:cNvSpPr>
            <a:spLocks noGrp="1"/>
          </p:cNvSpPr>
          <p:nvPr>
            <p:ph type="title"/>
          </p:nvPr>
        </p:nvSpPr>
        <p:spPr>
          <a:xfrm>
            <a:off x="589009" y="502400"/>
            <a:ext cx="3367171" cy="1818064"/>
          </a:xfrm>
        </p:spPr>
        <p:txBody>
          <a:bodyPr vert="horz" lIns="91440" tIns="45720" rIns="91440" bIns="45720" rtlCol="0" anchor="ctr">
            <a:normAutofit/>
          </a:bodyPr>
          <a:lstStyle/>
          <a:p>
            <a:pPr algn="ctr"/>
            <a:r>
              <a:rPr lang="en-US" sz="2800" kern="1200">
                <a:solidFill>
                  <a:schemeClr val="tx1"/>
                </a:solidFill>
                <a:latin typeface="+mj-lt"/>
                <a:ea typeface="+mj-ea"/>
                <a:cs typeface="+mj-cs"/>
              </a:rPr>
              <a:t>Gestion des Données de Formulaire et soumission</a:t>
            </a:r>
            <a:br>
              <a:rPr lang="en-US" sz="2800" kern="1200">
                <a:solidFill>
                  <a:schemeClr val="tx1"/>
                </a:solidFill>
                <a:latin typeface="+mj-lt"/>
                <a:ea typeface="+mj-ea"/>
                <a:cs typeface="+mj-cs"/>
              </a:rPr>
            </a:br>
            <a:endParaRPr lang="en-US" sz="2800" kern="1200">
              <a:solidFill>
                <a:schemeClr val="tx1"/>
              </a:solidFill>
              <a:latin typeface="+mj-lt"/>
              <a:ea typeface="+mj-ea"/>
              <a:cs typeface="+mj-cs"/>
            </a:endParaRPr>
          </a:p>
        </p:txBody>
      </p:sp>
      <p:pic>
        <p:nvPicPr>
          <p:cNvPr id="6" name="Espace réservé du contenu 5">
            <a:extLst>
              <a:ext uri="{FF2B5EF4-FFF2-40B4-BE49-F238E27FC236}">
                <a16:creationId xmlns:a16="http://schemas.microsoft.com/office/drawing/2014/main" id="{865BFC37-77EB-7294-27DA-8E6DC091057D}"/>
              </a:ext>
            </a:extLst>
          </p:cNvPr>
          <p:cNvPicPr>
            <a:picLocks noGrp="1" noChangeAspect="1"/>
          </p:cNvPicPr>
          <p:nvPr>
            <p:ph idx="1"/>
          </p:nvPr>
        </p:nvPicPr>
        <p:blipFill rotWithShape="1">
          <a:blip r:embed="rId2"/>
          <a:srcRect r="5229" b="2"/>
          <a:stretch/>
        </p:blipFill>
        <p:spPr>
          <a:xfrm>
            <a:off x="4555236" y="6"/>
            <a:ext cx="7636763" cy="2762724"/>
          </a:xfrm>
          <a:prstGeom prst="rect">
            <a:avLst/>
          </a:prstGeom>
        </p:spPr>
      </p:pic>
      <p:sp>
        <p:nvSpPr>
          <p:cNvPr id="19" name="Rectangle 18">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 name="Image 7">
            <a:extLst>
              <a:ext uri="{FF2B5EF4-FFF2-40B4-BE49-F238E27FC236}">
                <a16:creationId xmlns:a16="http://schemas.microsoft.com/office/drawing/2014/main" id="{3C1B940B-D365-1933-A59E-629DF77DC2CE}"/>
              </a:ext>
            </a:extLst>
          </p:cNvPr>
          <p:cNvPicPr>
            <a:picLocks noChangeAspect="1"/>
          </p:cNvPicPr>
          <p:nvPr/>
        </p:nvPicPr>
        <p:blipFill rotWithShape="1">
          <a:blip r:embed="rId3"/>
          <a:srcRect r="6542" b="-4"/>
          <a:stretch/>
        </p:blipFill>
        <p:spPr>
          <a:xfrm>
            <a:off x="-1" y="2826737"/>
            <a:ext cx="4565779" cy="4031263"/>
          </a:xfrm>
          <a:prstGeom prst="rect">
            <a:avLst/>
          </a:prstGeom>
        </p:spPr>
      </p:pic>
      <p:sp>
        <p:nvSpPr>
          <p:cNvPr id="9" name="ZoneTexte 8">
            <a:extLst>
              <a:ext uri="{FF2B5EF4-FFF2-40B4-BE49-F238E27FC236}">
                <a16:creationId xmlns:a16="http://schemas.microsoft.com/office/drawing/2014/main" id="{2B7EDF0F-B9EA-0172-D53C-E34AF9F5A267}"/>
              </a:ext>
            </a:extLst>
          </p:cNvPr>
          <p:cNvSpPr txBox="1"/>
          <p:nvPr/>
        </p:nvSpPr>
        <p:spPr>
          <a:xfrm>
            <a:off x="5449633" y="3455208"/>
            <a:ext cx="5742432" cy="234470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t>Lorsque l'utilisateur soumet le formulaire, le navigateur envoie une requête POST au point de terminaison de connexion de l'API de l'application, a LURL spécifique ( </a:t>
            </a:r>
            <a:r>
              <a:rPr lang="en-US" sz="1400">
                <a:hlinkClick r:id="rId4"/>
              </a:rPr>
              <a:t>http://localhost:3000/api/usersroute/connexion</a:t>
            </a:r>
            <a:r>
              <a:rPr lang="en-US" sz="1400"/>
              <a:t>). Une fois que le token JWT est généré, le serveur renvoie ce token dans la réponse HTTP vers le client. Côté client, le token est stocké dans un cookie nommé 'token' à l'aide de la méthode Cookies.set('token', token);. Ce cookie est automatiquement envoyé dans toutes les futures requêtes HTTP envoyées au serveur, facilitant ainsi l'authentification de l'utilisateur.</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sp>
        <p:nvSpPr>
          <p:cNvPr id="18" name="Rectangle 17">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20424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99C2C2-D13F-7311-2651-B36E81DB7C52}"/>
              </a:ext>
            </a:extLst>
          </p:cNvPr>
          <p:cNvSpPr>
            <a:spLocks noGrp="1"/>
          </p:cNvSpPr>
          <p:nvPr>
            <p:ph type="title"/>
          </p:nvPr>
        </p:nvSpPr>
        <p:spPr>
          <a:xfrm>
            <a:off x="1149716" y="499397"/>
            <a:ext cx="5929422" cy="1640180"/>
          </a:xfrm>
        </p:spPr>
        <p:txBody>
          <a:bodyPr vert="horz" lIns="91440" tIns="45720" rIns="91440" bIns="45720" rtlCol="0" anchor="b">
            <a:normAutofit/>
          </a:bodyPr>
          <a:lstStyle/>
          <a:p>
            <a:r>
              <a:rPr lang="en-US" sz="3700" kern="1200">
                <a:solidFill>
                  <a:schemeClr val="tx1"/>
                </a:solidFill>
                <a:latin typeface="+mj-lt"/>
                <a:ea typeface="+mj-ea"/>
                <a:cs typeface="+mj-cs"/>
              </a:rPr>
              <a:t>Redirection et Rafraîchissement de la Page</a:t>
            </a:r>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
        <p:nvSpPr>
          <p:cNvPr id="8" name="ZoneTexte 7">
            <a:extLst>
              <a:ext uri="{FF2B5EF4-FFF2-40B4-BE49-F238E27FC236}">
                <a16:creationId xmlns:a16="http://schemas.microsoft.com/office/drawing/2014/main" id="{462769B4-468D-232E-026C-BA0201224EA4}"/>
              </a:ext>
            </a:extLst>
          </p:cNvPr>
          <p:cNvSpPr txBox="1"/>
          <p:nvPr/>
        </p:nvSpPr>
        <p:spPr>
          <a:xfrm>
            <a:off x="1149717" y="2423821"/>
            <a:ext cx="5929422" cy="351978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Après la création et le stockage du token JWT, l'application peut rediriger l'utilisateur vers une page spécifique, telle que le tableau de bord de l'utilisateur, ou lui permettre d'accéder à d'autres fonctionnalités réservées aux utilisateurs connectés.</a:t>
            </a:r>
          </a:p>
        </p:txBody>
      </p:sp>
      <p:pic>
        <p:nvPicPr>
          <p:cNvPr id="7" name="Espace réservé du contenu 6">
            <a:extLst>
              <a:ext uri="{FF2B5EF4-FFF2-40B4-BE49-F238E27FC236}">
                <a16:creationId xmlns:a16="http://schemas.microsoft.com/office/drawing/2014/main" id="{FFB6BB97-F577-125F-EF63-F37444AFF00D}"/>
              </a:ext>
            </a:extLst>
          </p:cNvPr>
          <p:cNvPicPr>
            <a:picLocks noGrp="1" noChangeAspect="1"/>
          </p:cNvPicPr>
          <p:nvPr>
            <p:ph idx="1"/>
          </p:nvPr>
        </p:nvPicPr>
        <p:blipFill>
          <a:blip r:embed="rId2"/>
          <a:stretch>
            <a:fillRect/>
          </a:stretch>
        </p:blipFill>
        <p:spPr>
          <a:xfrm>
            <a:off x="7745506" y="2252183"/>
            <a:ext cx="3765176" cy="2246057"/>
          </a:xfrm>
          <a:prstGeom prst="rect">
            <a:avLst/>
          </a:prstGeom>
        </p:spPr>
      </p:pic>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404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EA58B9-8BEF-4306-E6A9-01212821F4CE}"/>
              </a:ext>
            </a:extLst>
          </p:cNvPr>
          <p:cNvSpPr>
            <a:spLocks noGrp="1"/>
          </p:cNvSpPr>
          <p:nvPr>
            <p:ph type="title"/>
          </p:nvPr>
        </p:nvSpPr>
        <p:spPr/>
        <p:txBody>
          <a:bodyPr>
            <a:normAutofit fontScale="90000"/>
          </a:bodyPr>
          <a:lstStyle/>
          <a:p>
            <a:r>
              <a:rPr lang="fr-FR" dirty="0"/>
              <a:t> Vérification de l'existence de l'utilisateur dans la base de données</a:t>
            </a:r>
            <a:br>
              <a:rPr lang="fr-FR" dirty="0"/>
            </a:br>
            <a:endParaRPr lang="fr-FR" dirty="0"/>
          </a:p>
        </p:txBody>
      </p:sp>
      <p:pic>
        <p:nvPicPr>
          <p:cNvPr id="6" name="Espace réservé du contenu 5">
            <a:extLst>
              <a:ext uri="{FF2B5EF4-FFF2-40B4-BE49-F238E27FC236}">
                <a16:creationId xmlns:a16="http://schemas.microsoft.com/office/drawing/2014/main" id="{B845C1AD-DD52-F666-93A9-24D16E8936F5}"/>
              </a:ext>
            </a:extLst>
          </p:cNvPr>
          <p:cNvPicPr>
            <a:picLocks noGrp="1" noChangeAspect="1"/>
          </p:cNvPicPr>
          <p:nvPr>
            <p:ph idx="1"/>
          </p:nvPr>
        </p:nvPicPr>
        <p:blipFill>
          <a:blip r:embed="rId2"/>
          <a:stretch>
            <a:fillRect/>
          </a:stretch>
        </p:blipFill>
        <p:spPr>
          <a:xfrm>
            <a:off x="5599897" y="2008291"/>
            <a:ext cx="5753903" cy="3019846"/>
          </a:xfrm>
        </p:spPr>
      </p:pic>
      <p:sp>
        <p:nvSpPr>
          <p:cNvPr id="7" name="ZoneTexte 6">
            <a:extLst>
              <a:ext uri="{FF2B5EF4-FFF2-40B4-BE49-F238E27FC236}">
                <a16:creationId xmlns:a16="http://schemas.microsoft.com/office/drawing/2014/main" id="{7E1D751D-99E5-00AB-38AE-224DCA7580F3}"/>
              </a:ext>
            </a:extLst>
          </p:cNvPr>
          <p:cNvSpPr txBox="1"/>
          <p:nvPr/>
        </p:nvSpPr>
        <p:spPr>
          <a:xfrm>
            <a:off x="838200" y="2122098"/>
            <a:ext cx="3190336" cy="1754326"/>
          </a:xfrm>
          <a:prstGeom prst="rect">
            <a:avLst/>
          </a:prstGeom>
          <a:noFill/>
        </p:spPr>
        <p:txBody>
          <a:bodyPr wrap="square" rtlCol="0">
            <a:spAutoFit/>
          </a:bodyPr>
          <a:lstStyle/>
          <a:p>
            <a:r>
              <a:rPr lang="fr-FR" sz="1800" dirty="0"/>
              <a:t>Dans le contrôleur de connexion, les informations d'identification fournies par l'utilisateur (adresse e-mail et mot de passe) sont extraites de la requête</a:t>
            </a:r>
            <a:endParaRPr lang="fr-FR" dirty="0"/>
          </a:p>
        </p:txBody>
      </p:sp>
    </p:spTree>
    <p:extLst>
      <p:ext uri="{BB962C8B-B14F-4D97-AF65-F5344CB8AC3E}">
        <p14:creationId xmlns:p14="http://schemas.microsoft.com/office/powerpoint/2010/main" val="301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8C64DE-AFCE-0EF2-6EA3-84E21B4B114F}"/>
              </a:ext>
            </a:extLst>
          </p:cNvPr>
          <p:cNvSpPr>
            <a:spLocks noGrp="1"/>
          </p:cNvSpPr>
          <p:nvPr>
            <p:ph type="title"/>
          </p:nvPr>
        </p:nvSpPr>
        <p:spPr/>
        <p:txBody>
          <a:bodyPr/>
          <a:lstStyle/>
          <a:p>
            <a:r>
              <a:rPr lang="fr-FR" dirty="0"/>
              <a:t>Vérification de la correspondance du mot de passe</a:t>
            </a:r>
          </a:p>
        </p:txBody>
      </p:sp>
      <p:pic>
        <p:nvPicPr>
          <p:cNvPr id="5" name="Espace réservé du contenu 4">
            <a:extLst>
              <a:ext uri="{FF2B5EF4-FFF2-40B4-BE49-F238E27FC236}">
                <a16:creationId xmlns:a16="http://schemas.microsoft.com/office/drawing/2014/main" id="{781E434A-AB84-F75C-325F-D6ADD17A413E}"/>
              </a:ext>
            </a:extLst>
          </p:cNvPr>
          <p:cNvPicPr>
            <a:picLocks noGrp="1" noChangeAspect="1"/>
          </p:cNvPicPr>
          <p:nvPr>
            <p:ph idx="1"/>
          </p:nvPr>
        </p:nvPicPr>
        <p:blipFill>
          <a:blip r:embed="rId2"/>
          <a:stretch>
            <a:fillRect/>
          </a:stretch>
        </p:blipFill>
        <p:spPr>
          <a:xfrm>
            <a:off x="5513675" y="1799998"/>
            <a:ext cx="5753903" cy="1629002"/>
          </a:xfrm>
        </p:spPr>
      </p:pic>
      <p:sp>
        <p:nvSpPr>
          <p:cNvPr id="6" name="ZoneTexte 5">
            <a:extLst>
              <a:ext uri="{FF2B5EF4-FFF2-40B4-BE49-F238E27FC236}">
                <a16:creationId xmlns:a16="http://schemas.microsoft.com/office/drawing/2014/main" id="{C11A643C-5FCA-15C1-EE14-113E4A609BAA}"/>
              </a:ext>
            </a:extLst>
          </p:cNvPr>
          <p:cNvSpPr txBox="1"/>
          <p:nvPr/>
        </p:nvSpPr>
        <p:spPr>
          <a:xfrm>
            <a:off x="319177" y="2078965"/>
            <a:ext cx="4537495" cy="923330"/>
          </a:xfrm>
          <a:prstGeom prst="rect">
            <a:avLst/>
          </a:prstGeom>
          <a:noFill/>
        </p:spPr>
        <p:txBody>
          <a:bodyPr wrap="square" rtlCol="0">
            <a:spAutoFit/>
          </a:bodyPr>
          <a:lstStyle/>
          <a:p>
            <a:r>
              <a:rPr lang="fr-FR" sz="1800"/>
              <a:t>Vérification de la correspondance entre le mot de passe fourni et le mot de passe hashé stocké dans la base de données.</a:t>
            </a:r>
            <a:endParaRPr lang="fr-FR" sz="1800" dirty="0"/>
          </a:p>
        </p:txBody>
      </p:sp>
    </p:spTree>
    <p:extLst>
      <p:ext uri="{BB962C8B-B14F-4D97-AF65-F5344CB8AC3E}">
        <p14:creationId xmlns:p14="http://schemas.microsoft.com/office/powerpoint/2010/main" val="33733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3731A-2841-9DAC-87BB-20D2A9D0C096}"/>
              </a:ext>
            </a:extLst>
          </p:cNvPr>
          <p:cNvSpPr>
            <a:spLocks noGrp="1"/>
          </p:cNvSpPr>
          <p:nvPr>
            <p:ph type="title"/>
          </p:nvPr>
        </p:nvSpPr>
        <p:spPr/>
        <p:txBody>
          <a:bodyPr/>
          <a:lstStyle/>
          <a:p>
            <a:r>
              <a:rPr lang="fr-FR" dirty="0"/>
              <a:t> Génération du </a:t>
            </a:r>
            <a:r>
              <a:rPr lang="fr-FR" dirty="0" err="1"/>
              <a:t>token</a:t>
            </a:r>
            <a:r>
              <a:rPr lang="fr-FR" dirty="0"/>
              <a:t> JWT</a:t>
            </a:r>
            <a:br>
              <a:rPr lang="fr-FR" dirty="0"/>
            </a:br>
            <a:endParaRPr lang="fr-FR" dirty="0"/>
          </a:p>
        </p:txBody>
      </p:sp>
      <p:pic>
        <p:nvPicPr>
          <p:cNvPr id="6" name="Espace réservé du contenu 5">
            <a:extLst>
              <a:ext uri="{FF2B5EF4-FFF2-40B4-BE49-F238E27FC236}">
                <a16:creationId xmlns:a16="http://schemas.microsoft.com/office/drawing/2014/main" id="{C7DA9F99-3D7C-55EF-963A-729509E6B46F}"/>
              </a:ext>
            </a:extLst>
          </p:cNvPr>
          <p:cNvPicPr>
            <a:picLocks noGrp="1" noChangeAspect="1"/>
          </p:cNvPicPr>
          <p:nvPr>
            <p:ph idx="1"/>
          </p:nvPr>
        </p:nvPicPr>
        <p:blipFill>
          <a:blip r:embed="rId2"/>
          <a:stretch>
            <a:fillRect/>
          </a:stretch>
        </p:blipFill>
        <p:spPr>
          <a:xfrm>
            <a:off x="3219048" y="3062950"/>
            <a:ext cx="5753903" cy="1876687"/>
          </a:xfrm>
        </p:spPr>
      </p:pic>
      <p:sp>
        <p:nvSpPr>
          <p:cNvPr id="7" name="ZoneTexte 6">
            <a:extLst>
              <a:ext uri="{FF2B5EF4-FFF2-40B4-BE49-F238E27FC236}">
                <a16:creationId xmlns:a16="http://schemas.microsoft.com/office/drawing/2014/main" id="{9CA7CB72-423C-C85B-8C00-0BC168219425}"/>
              </a:ext>
            </a:extLst>
          </p:cNvPr>
          <p:cNvSpPr txBox="1"/>
          <p:nvPr/>
        </p:nvSpPr>
        <p:spPr>
          <a:xfrm>
            <a:off x="1147313" y="1250830"/>
            <a:ext cx="9169880" cy="1477328"/>
          </a:xfrm>
          <a:prstGeom prst="rect">
            <a:avLst/>
          </a:prstGeom>
          <a:noFill/>
        </p:spPr>
        <p:txBody>
          <a:bodyPr wrap="square" rtlCol="0">
            <a:spAutoFit/>
          </a:bodyPr>
          <a:lstStyle/>
          <a:p>
            <a:r>
              <a:rPr lang="fr-FR" dirty="0"/>
              <a:t>Si les informations d'identification sont valides, l'application génère un JSON Web </a:t>
            </a:r>
            <a:r>
              <a:rPr lang="fr-FR" dirty="0" err="1"/>
              <a:t>Token</a:t>
            </a:r>
            <a:r>
              <a:rPr lang="fr-FR" dirty="0"/>
              <a:t> (JWT) en utilisant la fonction </a:t>
            </a:r>
            <a:r>
              <a:rPr lang="fr-FR" dirty="0" err="1"/>
              <a:t>jwt.sign</a:t>
            </a:r>
            <a:r>
              <a:rPr lang="fr-FR" dirty="0"/>
              <a:t>() fournie par le package </a:t>
            </a:r>
            <a:r>
              <a:rPr lang="fr-FR" dirty="0" err="1"/>
              <a:t>jsonwebtoken</a:t>
            </a:r>
            <a:r>
              <a:rPr lang="fr-FR" dirty="0"/>
              <a:t>. Ce </a:t>
            </a:r>
            <a:r>
              <a:rPr lang="fr-FR" dirty="0" err="1"/>
              <a:t>token</a:t>
            </a:r>
            <a:r>
              <a:rPr lang="fr-FR" dirty="0"/>
              <a:t> contient des informations sur l'utilisateur (telles que son UID, son adresse e-mail, son </a:t>
            </a:r>
            <a:r>
              <a:rPr lang="fr-FR" dirty="0" err="1"/>
              <a:t>status</a:t>
            </a:r>
            <a:r>
              <a:rPr lang="fr-FR" dirty="0"/>
              <a:t> admin.) ainsi que la date d'expiration.</a:t>
            </a:r>
          </a:p>
          <a:p>
            <a:endParaRPr lang="fr-FR" dirty="0"/>
          </a:p>
        </p:txBody>
      </p:sp>
    </p:spTree>
    <p:extLst>
      <p:ext uri="{BB962C8B-B14F-4D97-AF65-F5344CB8AC3E}">
        <p14:creationId xmlns:p14="http://schemas.microsoft.com/office/powerpoint/2010/main" val="322591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39B49-BCB2-D604-9026-2684A167110B}"/>
              </a:ext>
            </a:extLst>
          </p:cNvPr>
          <p:cNvSpPr>
            <a:spLocks noGrp="1"/>
          </p:cNvSpPr>
          <p:nvPr>
            <p:ph type="title"/>
          </p:nvPr>
        </p:nvSpPr>
        <p:spPr/>
        <p:txBody>
          <a:bodyPr/>
          <a:lstStyle/>
          <a:p>
            <a:r>
              <a:rPr lang="fr-FR" dirty="0"/>
              <a:t> Stockage du </a:t>
            </a:r>
            <a:r>
              <a:rPr lang="fr-FR" dirty="0" err="1"/>
              <a:t>token</a:t>
            </a:r>
            <a:r>
              <a:rPr lang="fr-FR" dirty="0"/>
              <a:t> dans un cookie</a:t>
            </a:r>
          </a:p>
        </p:txBody>
      </p:sp>
      <p:pic>
        <p:nvPicPr>
          <p:cNvPr id="5" name="Espace réservé du contenu 4">
            <a:extLst>
              <a:ext uri="{FF2B5EF4-FFF2-40B4-BE49-F238E27FC236}">
                <a16:creationId xmlns:a16="http://schemas.microsoft.com/office/drawing/2014/main" id="{5C043964-9746-AF38-902A-79C669CC60A6}"/>
              </a:ext>
            </a:extLst>
          </p:cNvPr>
          <p:cNvPicPr>
            <a:picLocks noGrp="1" noChangeAspect="1"/>
          </p:cNvPicPr>
          <p:nvPr>
            <p:ph idx="1"/>
          </p:nvPr>
        </p:nvPicPr>
        <p:blipFill>
          <a:blip r:embed="rId2"/>
          <a:stretch>
            <a:fillRect/>
          </a:stretch>
        </p:blipFill>
        <p:spPr>
          <a:xfrm>
            <a:off x="3471496" y="3634530"/>
            <a:ext cx="5249008" cy="733527"/>
          </a:xfrm>
        </p:spPr>
      </p:pic>
      <p:sp>
        <p:nvSpPr>
          <p:cNvPr id="6" name="ZoneTexte 5">
            <a:extLst>
              <a:ext uri="{FF2B5EF4-FFF2-40B4-BE49-F238E27FC236}">
                <a16:creationId xmlns:a16="http://schemas.microsoft.com/office/drawing/2014/main" id="{4840AA3C-B63B-F319-4C81-02841E9976ED}"/>
              </a:ext>
            </a:extLst>
          </p:cNvPr>
          <p:cNvSpPr txBox="1"/>
          <p:nvPr/>
        </p:nvSpPr>
        <p:spPr>
          <a:xfrm>
            <a:off x="1414732" y="1777042"/>
            <a:ext cx="8936966" cy="1325563"/>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6804034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387</Words>
  <Application>Microsoft Office PowerPoint</Application>
  <PresentationFormat>Grand écran</PresentationFormat>
  <Paragraphs>23</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Documentation Technique M2L</vt:lpstr>
      <vt:lpstr> Technologies Utilisées </vt:lpstr>
      <vt:lpstr>Formulaire de connexion</vt:lpstr>
      <vt:lpstr>Gestion des Données de Formulaire et soumission </vt:lpstr>
      <vt:lpstr>Redirection et Rafraîchissement de la Page </vt:lpstr>
      <vt:lpstr> Vérification de l'existence de l'utilisateur dans la base de données </vt:lpstr>
      <vt:lpstr>Vérification de la correspondance du mot de passe</vt:lpstr>
      <vt:lpstr> Génération du token JWT </vt:lpstr>
      <vt:lpstr> Stockage du token dans un cookie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Technique M2L</dc:title>
  <dc:creator>Christian LATOUR</dc:creator>
  <cp:lastModifiedBy>Christian LATOUR</cp:lastModifiedBy>
  <cp:revision>1</cp:revision>
  <dcterms:created xsi:type="dcterms:W3CDTF">2024-02-12T10:03:31Z</dcterms:created>
  <dcterms:modified xsi:type="dcterms:W3CDTF">2024-02-12T11:51:44Z</dcterms:modified>
</cp:coreProperties>
</file>