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62" r:id="rId4"/>
    <p:sldId id="263" r:id="rId5"/>
    <p:sldId id="264" r:id="rId6"/>
    <p:sldId id="265" r:id="rId7"/>
    <p:sldId id="280" r:id="rId8"/>
    <p:sldId id="281" r:id="rId9"/>
    <p:sldId id="282" r:id="rId10"/>
    <p:sldId id="294" r:id="rId11"/>
    <p:sldId id="295" r:id="rId12"/>
    <p:sldId id="258" r:id="rId13"/>
    <p:sldId id="266" r:id="rId14"/>
    <p:sldId id="267" r:id="rId15"/>
    <p:sldId id="268" r:id="rId16"/>
    <p:sldId id="269" r:id="rId17"/>
    <p:sldId id="270" r:id="rId18"/>
    <p:sldId id="287" r:id="rId19"/>
    <p:sldId id="288" r:id="rId20"/>
    <p:sldId id="289" r:id="rId21"/>
    <p:sldId id="290" r:id="rId22"/>
    <p:sldId id="291" r:id="rId23"/>
    <p:sldId id="292" r:id="rId24"/>
    <p:sldId id="293" r:id="rId25"/>
    <p:sldId id="259" r:id="rId26"/>
    <p:sldId id="283" r:id="rId27"/>
    <p:sldId id="284" r:id="rId28"/>
    <p:sldId id="285" r:id="rId29"/>
    <p:sldId id="286" r:id="rId30"/>
    <p:sldId id="260" r:id="rId31"/>
    <p:sldId id="271" r:id="rId32"/>
    <p:sldId id="272" r:id="rId33"/>
    <p:sldId id="273" r:id="rId34"/>
    <p:sldId id="274" r:id="rId35"/>
    <p:sldId id="275" r:id="rId36"/>
    <p:sldId id="261" r:id="rId37"/>
    <p:sldId id="276" r:id="rId38"/>
    <p:sldId id="277" r:id="rId39"/>
    <p:sldId id="278" r:id="rId40"/>
    <p:sldId id="279"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64" autoAdjust="0"/>
  </p:normalViewPr>
  <p:slideViewPr>
    <p:cSldViewPr>
      <p:cViewPr varScale="1">
        <p:scale>
          <a:sx n="109" d="100"/>
          <a:sy n="109" d="100"/>
        </p:scale>
        <p:origin x="-16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18021-958D-437D-8D8F-D7011B1BFAD3}" type="datetimeFigureOut">
              <a:rPr lang="ru-RU" smtClean="0"/>
              <a:t>28.03.2022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CC6ECD-20F8-43CD-9D9B-0D1913A683CB}" type="slidenum">
              <a:rPr lang="ru-RU" smtClean="0"/>
              <a:t>‹#›</a:t>
            </a:fld>
            <a:endParaRPr lang="ru-RU"/>
          </a:p>
        </p:txBody>
      </p:sp>
    </p:spTree>
    <p:extLst>
      <p:ext uri="{BB962C8B-B14F-4D97-AF65-F5344CB8AC3E}">
        <p14:creationId xmlns:p14="http://schemas.microsoft.com/office/powerpoint/2010/main" val="140382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F1D7957-2DB1-4A86-8982-0A7CECC13FEB}" type="datetimeFigureOut">
              <a:rPr lang="ru-RU" smtClean="0"/>
              <a:t>28.03.2022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365755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1D7957-2DB1-4A86-8982-0A7CECC13FEB}" type="datetimeFigureOut">
              <a:rPr lang="ru-RU" smtClean="0"/>
              <a:t>28.03.2022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240427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1D7957-2DB1-4A86-8982-0A7CECC13FEB}" type="datetimeFigureOut">
              <a:rPr lang="ru-RU" smtClean="0"/>
              <a:t>28.03.2022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79954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1D7957-2DB1-4A86-8982-0A7CECC13FEB}" type="datetimeFigureOut">
              <a:rPr lang="ru-RU" smtClean="0"/>
              <a:t>28.03.2022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349747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F1D7957-2DB1-4A86-8982-0A7CECC13FEB}" type="datetimeFigureOut">
              <a:rPr lang="ru-RU" smtClean="0"/>
              <a:t>28.03.2022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111295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F1D7957-2DB1-4A86-8982-0A7CECC13FEB}" type="datetimeFigureOut">
              <a:rPr lang="ru-RU" smtClean="0"/>
              <a:t>28.03.2022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199747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F1D7957-2DB1-4A86-8982-0A7CECC13FEB}" type="datetimeFigureOut">
              <a:rPr lang="ru-RU" smtClean="0"/>
              <a:t>28.03.2022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25004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F1D7957-2DB1-4A86-8982-0A7CECC13FEB}" type="datetimeFigureOut">
              <a:rPr lang="ru-RU" smtClean="0"/>
              <a:t>28.03.2022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309671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F1D7957-2DB1-4A86-8982-0A7CECC13FEB}" type="datetimeFigureOut">
              <a:rPr lang="ru-RU" smtClean="0"/>
              <a:t>28.03.2022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53140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F1D7957-2DB1-4A86-8982-0A7CECC13FEB}" type="datetimeFigureOut">
              <a:rPr lang="ru-RU" smtClean="0"/>
              <a:t>28.03.2022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1815471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F1D7957-2DB1-4A86-8982-0A7CECC13FEB}" type="datetimeFigureOut">
              <a:rPr lang="ru-RU" smtClean="0"/>
              <a:t>28.03.2022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3EF097-66EE-43B5-B9DF-E322A9BC1FAE}" type="slidenum">
              <a:rPr lang="ru-RU" smtClean="0"/>
              <a:t>‹#›</a:t>
            </a:fld>
            <a:endParaRPr lang="ru-RU"/>
          </a:p>
        </p:txBody>
      </p:sp>
    </p:spTree>
    <p:extLst>
      <p:ext uri="{BB962C8B-B14F-4D97-AF65-F5344CB8AC3E}">
        <p14:creationId xmlns:p14="http://schemas.microsoft.com/office/powerpoint/2010/main" val="12997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D7957-2DB1-4A86-8982-0A7CECC13FEB}" type="datetimeFigureOut">
              <a:rPr lang="ru-RU" smtClean="0"/>
              <a:t>28.03.2022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EF097-66EE-43B5-B9DF-E322A9BC1FAE}" type="slidenum">
              <a:rPr lang="ru-RU" smtClean="0"/>
              <a:t>‹#›</a:t>
            </a:fld>
            <a:endParaRPr lang="ru-RU"/>
          </a:p>
        </p:txBody>
      </p:sp>
    </p:spTree>
    <p:extLst>
      <p:ext uri="{BB962C8B-B14F-4D97-AF65-F5344CB8AC3E}">
        <p14:creationId xmlns:p14="http://schemas.microsoft.com/office/powerpoint/2010/main" val="409888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6136" y="332656"/>
            <a:ext cx="8831235" cy="1368152"/>
          </a:xfrm>
        </p:spPr>
        <p:txBody>
          <a:bodyPr>
            <a:normAutofit/>
          </a:bodyPr>
          <a:lstStyle/>
          <a:p>
            <a:r>
              <a:rPr lang="ru-RU" sz="4000" dirty="0" smtClean="0">
                <a:solidFill>
                  <a:schemeClr val="bg1">
                    <a:lumMod val="50000"/>
                  </a:schemeClr>
                </a:solidFill>
              </a:rPr>
              <a:t>Повторение основ проектирования БД</a:t>
            </a:r>
            <a:endParaRPr lang="ru-RU" sz="4000" dirty="0">
              <a:solidFill>
                <a:schemeClr val="bg1">
                  <a:lumMod val="50000"/>
                </a:schemeClr>
              </a:solidFill>
            </a:endParaRPr>
          </a:p>
        </p:txBody>
      </p:sp>
      <p:sp>
        <p:nvSpPr>
          <p:cNvPr id="3" name="Подзаголовок 2"/>
          <p:cNvSpPr>
            <a:spLocks noGrp="1"/>
          </p:cNvSpPr>
          <p:nvPr>
            <p:ph type="subTitle" idx="1"/>
          </p:nvPr>
        </p:nvSpPr>
        <p:spPr>
          <a:xfrm>
            <a:off x="755576" y="2276872"/>
            <a:ext cx="7920880" cy="1752600"/>
          </a:xfrm>
        </p:spPr>
        <p:txBody>
          <a:bodyPr anchor="ctr">
            <a:normAutofit fontScale="92500" lnSpcReduction="10000"/>
          </a:bodyPr>
          <a:lstStyle/>
          <a:p>
            <a:r>
              <a:rPr lang="ru-RU" dirty="0">
                <a:solidFill>
                  <a:schemeClr val="tx1"/>
                </a:solidFill>
              </a:rPr>
              <a:t>Подключение БД. Работа с </a:t>
            </a:r>
            <a:r>
              <a:rPr lang="ru-RU" dirty="0" err="1">
                <a:solidFill>
                  <a:schemeClr val="tx1"/>
                </a:solidFill>
              </a:rPr>
              <a:t>Entity</a:t>
            </a:r>
            <a:r>
              <a:rPr lang="ru-RU" dirty="0">
                <a:solidFill>
                  <a:schemeClr val="tx1"/>
                </a:solidFill>
              </a:rPr>
              <a:t> </a:t>
            </a:r>
            <a:r>
              <a:rPr lang="ru-RU" dirty="0" err="1">
                <a:solidFill>
                  <a:schemeClr val="tx1"/>
                </a:solidFill>
              </a:rPr>
              <a:t>Framework</a:t>
            </a:r>
            <a:r>
              <a:rPr lang="ru-RU" dirty="0">
                <a:solidFill>
                  <a:schemeClr val="tx1"/>
                </a:solidFill>
              </a:rPr>
              <a:t>. Привязка данных (</a:t>
            </a:r>
            <a:r>
              <a:rPr lang="ru-RU" dirty="0" err="1">
                <a:solidFill>
                  <a:schemeClr val="tx1"/>
                </a:solidFill>
              </a:rPr>
              <a:t>Binding</a:t>
            </a:r>
            <a:r>
              <a:rPr lang="ru-RU" dirty="0">
                <a:solidFill>
                  <a:schemeClr val="tx1"/>
                </a:solidFill>
              </a:rPr>
              <a:t>). Лямбда-выражения. Язык интегрированных запросов LINQ.</a:t>
            </a:r>
          </a:p>
        </p:txBody>
      </p:sp>
      <p:sp>
        <p:nvSpPr>
          <p:cNvPr id="4" name="TextBox 3"/>
          <p:cNvSpPr txBox="1"/>
          <p:nvPr/>
        </p:nvSpPr>
        <p:spPr>
          <a:xfrm>
            <a:off x="5076056" y="4941168"/>
            <a:ext cx="3888432" cy="1477328"/>
          </a:xfrm>
          <a:prstGeom prst="rect">
            <a:avLst/>
          </a:prstGeom>
          <a:noFill/>
        </p:spPr>
        <p:txBody>
          <a:bodyPr wrap="square" rtlCol="0">
            <a:spAutoFit/>
          </a:bodyPr>
          <a:lstStyle/>
          <a:p>
            <a:pPr algn="r"/>
            <a:r>
              <a:rPr lang="ru-RU" dirty="0" smtClean="0"/>
              <a:t>Выполнили студенты группы 4332</a:t>
            </a:r>
          </a:p>
          <a:p>
            <a:pPr algn="r"/>
            <a:r>
              <a:rPr lang="ru-RU" dirty="0" smtClean="0"/>
              <a:t>Большаков А.А.</a:t>
            </a:r>
          </a:p>
          <a:p>
            <a:pPr algn="r"/>
            <a:r>
              <a:rPr lang="ru-RU" dirty="0" err="1" smtClean="0"/>
              <a:t>Галимбекова</a:t>
            </a:r>
            <a:r>
              <a:rPr lang="ru-RU" dirty="0" smtClean="0"/>
              <a:t> Д.И.</a:t>
            </a:r>
          </a:p>
          <a:p>
            <a:pPr algn="r"/>
            <a:r>
              <a:rPr lang="ru-RU" dirty="0" err="1" smtClean="0"/>
              <a:t>Латыпова</a:t>
            </a:r>
            <a:r>
              <a:rPr lang="ru-RU" dirty="0" smtClean="0"/>
              <a:t> Д.И.</a:t>
            </a:r>
          </a:p>
          <a:p>
            <a:pPr algn="r"/>
            <a:r>
              <a:rPr lang="ru-RU" dirty="0" err="1" smtClean="0"/>
              <a:t>Файзрахманов</a:t>
            </a:r>
            <a:r>
              <a:rPr lang="ru-RU" dirty="0" smtClean="0"/>
              <a:t> А.А.</a:t>
            </a:r>
            <a:endParaRPr lang="ru-RU" dirty="0"/>
          </a:p>
        </p:txBody>
      </p:sp>
    </p:spTree>
    <p:extLst>
      <p:ext uri="{BB962C8B-B14F-4D97-AF65-F5344CB8AC3E}">
        <p14:creationId xmlns:p14="http://schemas.microsoft.com/office/powerpoint/2010/main" val="2172520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Autofit/>
          </a:bodyPr>
          <a:lstStyle/>
          <a:p>
            <a:r>
              <a:rPr lang="ru-RU" sz="4000" b="1" dirty="0">
                <a:solidFill>
                  <a:prstClr val="black"/>
                </a:solidFill>
              </a:rPr>
              <a:t>Подключение к БД с использованием </a:t>
            </a:r>
            <a:r>
              <a:rPr lang="en-US" sz="4000" b="1" dirty="0">
                <a:solidFill>
                  <a:prstClr val="black"/>
                </a:solidFill>
              </a:rPr>
              <a:t>MS SQL SERVER</a:t>
            </a:r>
            <a:endParaRPr lang="ru-RU" dirty="0"/>
          </a:p>
        </p:txBody>
      </p:sp>
      <p:sp>
        <p:nvSpPr>
          <p:cNvPr id="3" name="TextBox 2"/>
          <p:cNvSpPr txBox="1"/>
          <p:nvPr/>
        </p:nvSpPr>
        <p:spPr>
          <a:xfrm>
            <a:off x="483014" y="2132856"/>
            <a:ext cx="8223707" cy="2677656"/>
          </a:xfrm>
          <a:prstGeom prst="rect">
            <a:avLst/>
          </a:prstGeom>
          <a:noFill/>
        </p:spPr>
        <p:txBody>
          <a:bodyPr wrap="square" rtlCol="0">
            <a:spAutoFit/>
          </a:bodyPr>
          <a:lstStyle/>
          <a:p>
            <a:r>
              <a:rPr lang="ru-RU" dirty="0" smtClean="0"/>
              <a:t>Разбор </a:t>
            </a:r>
            <a:r>
              <a:rPr lang="ru-RU" dirty="0"/>
              <a:t>строки подключения к базе </a:t>
            </a:r>
            <a:r>
              <a:rPr lang="ru-RU" dirty="0" smtClean="0"/>
              <a:t>данных:</a:t>
            </a:r>
            <a:endParaRPr lang="en-US" dirty="0" smtClean="0"/>
          </a:p>
          <a:p>
            <a:endParaRPr lang="en-US" dirty="0" smtClean="0"/>
          </a:p>
          <a:p>
            <a:pPr algn="ctr"/>
            <a:r>
              <a:rPr lang="en-US" sz="1400" i="1" dirty="0" err="1" smtClean="0"/>
              <a:t>SqlConnection</a:t>
            </a:r>
            <a:r>
              <a:rPr lang="en-US" sz="1400" i="1" dirty="0" smtClean="0"/>
              <a:t> </a:t>
            </a:r>
            <a:r>
              <a:rPr lang="en-US" sz="1400" i="1" dirty="0" err="1"/>
              <a:t>sqlConnection</a:t>
            </a:r>
            <a:r>
              <a:rPr lang="en-US" sz="1400" i="1" dirty="0"/>
              <a:t> = new </a:t>
            </a:r>
            <a:r>
              <a:rPr lang="en-US" sz="1400" i="1" dirty="0" err="1"/>
              <a:t>SqlConnection</a:t>
            </a:r>
            <a:r>
              <a:rPr lang="en-US" sz="1400" i="1" dirty="0"/>
              <a:t>(@"Data </a:t>
            </a:r>
            <a:r>
              <a:rPr lang="en-US" sz="1400" i="1" dirty="0" smtClean="0"/>
              <a:t>Source=DESKTOP EL9NRJS\SQLEXPRESS01;Trusted_Connection=</a:t>
            </a:r>
            <a:r>
              <a:rPr lang="en-US" sz="1400" i="1" dirty="0" err="1" smtClean="0"/>
              <a:t>Yes;DataBase</a:t>
            </a:r>
            <a:r>
              <a:rPr lang="en-US" sz="1400" i="1" dirty="0" smtClean="0"/>
              <a:t>=Flowers;");</a:t>
            </a:r>
          </a:p>
          <a:p>
            <a:pPr algn="ctr"/>
            <a:endParaRPr lang="en-US" sz="1400" i="1" dirty="0" smtClean="0"/>
          </a:p>
          <a:p>
            <a:r>
              <a:rPr lang="en-US" b="1" dirty="0" smtClean="0"/>
              <a:t>Data source</a:t>
            </a:r>
            <a:r>
              <a:rPr lang="ru-RU" dirty="0"/>
              <a:t> – здесь указывается имя </a:t>
            </a:r>
            <a:r>
              <a:rPr lang="ru-RU" dirty="0" smtClean="0"/>
              <a:t>сервера</a:t>
            </a:r>
            <a:endParaRPr lang="en-US" dirty="0" smtClean="0"/>
          </a:p>
          <a:p>
            <a:r>
              <a:rPr lang="ru-RU" b="1" dirty="0" err="1" smtClean="0"/>
              <a:t>DataBase</a:t>
            </a:r>
            <a:r>
              <a:rPr lang="ru-RU" dirty="0"/>
              <a:t> — название базы данных к которой происходит подключение;</a:t>
            </a:r>
          </a:p>
          <a:p>
            <a:r>
              <a:rPr lang="ru-RU" b="1" dirty="0" err="1"/>
              <a:t>Trusted_Connection</a:t>
            </a:r>
            <a:r>
              <a:rPr lang="ru-RU" dirty="0"/>
              <a:t> – безопасное подключение, используется только в тех случаях если сервер установлен локально и при подключении происходит проверка подлинности </a:t>
            </a:r>
            <a:r>
              <a:rPr lang="ru-RU" dirty="0" err="1"/>
              <a:t>Windows</a:t>
            </a:r>
            <a:r>
              <a:rPr lang="ru-RU" dirty="0"/>
              <a:t>;</a:t>
            </a:r>
          </a:p>
        </p:txBody>
      </p:sp>
    </p:spTree>
    <p:extLst>
      <p:ext uri="{BB962C8B-B14F-4D97-AF65-F5344CB8AC3E}">
        <p14:creationId xmlns:p14="http://schemas.microsoft.com/office/powerpoint/2010/main" val="424318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Autofit/>
          </a:bodyPr>
          <a:lstStyle/>
          <a:p>
            <a:r>
              <a:rPr lang="ru-RU" sz="4000" b="1" dirty="0">
                <a:solidFill>
                  <a:prstClr val="black"/>
                </a:solidFill>
              </a:rPr>
              <a:t>Подключение к БД с использованием </a:t>
            </a:r>
            <a:r>
              <a:rPr lang="en-US" sz="4000" b="1" dirty="0">
                <a:solidFill>
                  <a:prstClr val="black"/>
                </a:solidFill>
              </a:rPr>
              <a:t>MS SQL SERVER</a:t>
            </a:r>
            <a:endParaRPr lang="ru-RU" dirty="0"/>
          </a:p>
        </p:txBody>
      </p:sp>
      <p:sp>
        <p:nvSpPr>
          <p:cNvPr id="3" name="TextBox 2"/>
          <p:cNvSpPr txBox="1"/>
          <p:nvPr/>
        </p:nvSpPr>
        <p:spPr>
          <a:xfrm>
            <a:off x="486003" y="1628800"/>
            <a:ext cx="8223707" cy="861774"/>
          </a:xfrm>
          <a:prstGeom prst="rect">
            <a:avLst/>
          </a:prstGeom>
          <a:noFill/>
        </p:spPr>
        <p:txBody>
          <a:bodyPr wrap="square" rtlCol="0">
            <a:spAutoFit/>
          </a:bodyPr>
          <a:lstStyle/>
          <a:p>
            <a:r>
              <a:rPr lang="en-US" dirty="0" smtClean="0"/>
              <a:t>	</a:t>
            </a:r>
            <a:r>
              <a:rPr lang="ru-RU" sz="1600" dirty="0" smtClean="0"/>
              <a:t>После </a:t>
            </a:r>
            <a:r>
              <a:rPr lang="ru-RU" sz="1600" dirty="0"/>
              <a:t>того как ошибки исчезли и приложение запускается, стоит научиться пользоваться данной функцией. Для этого после инициализации компонентов нужно прописать код:</a:t>
            </a:r>
          </a:p>
        </p:txBody>
      </p:sp>
      <p:sp>
        <p:nvSpPr>
          <p:cNvPr id="5" name="TextBox 4"/>
          <p:cNvSpPr txBox="1"/>
          <p:nvPr/>
        </p:nvSpPr>
        <p:spPr>
          <a:xfrm>
            <a:off x="486003" y="2564904"/>
            <a:ext cx="8334469" cy="1446550"/>
          </a:xfrm>
          <a:prstGeom prst="rect">
            <a:avLst/>
          </a:prstGeom>
          <a:noFill/>
          <a:ln>
            <a:solidFill>
              <a:schemeClr val="bg1">
                <a:lumMod val="75000"/>
              </a:schemeClr>
            </a:solidFill>
          </a:ln>
        </p:spPr>
        <p:txBody>
          <a:bodyPr wrap="square" rtlCol="0">
            <a:spAutoFit/>
          </a:bodyPr>
          <a:lstStyle/>
          <a:p>
            <a:r>
              <a:rPr lang="en-US" dirty="0"/>
              <a:t> </a:t>
            </a:r>
            <a:r>
              <a:rPr lang="en-US" sz="1400" dirty="0" err="1"/>
              <a:t>DataTable</a:t>
            </a:r>
            <a:r>
              <a:rPr lang="en-US" sz="1400" dirty="0"/>
              <a:t> </a:t>
            </a:r>
            <a:r>
              <a:rPr lang="en-US" sz="1400" dirty="0" err="1"/>
              <a:t>dt_flower</a:t>
            </a:r>
            <a:r>
              <a:rPr lang="en-US" sz="1400" dirty="0"/>
              <a:t> = Select("SELECT * FROM [</a:t>
            </a:r>
            <a:r>
              <a:rPr lang="en-US" sz="1400" dirty="0" err="1"/>
              <a:t>dbo</a:t>
            </a:r>
            <a:r>
              <a:rPr lang="en-US" sz="1400" dirty="0"/>
              <a:t>].[flowers]"); // </a:t>
            </a:r>
            <a:r>
              <a:rPr lang="ru-RU" sz="1400" dirty="0"/>
              <a:t>получаем данные из таблицы</a:t>
            </a:r>
          </a:p>
          <a:p>
            <a:endParaRPr lang="ru-RU" sz="1400" dirty="0"/>
          </a:p>
          <a:p>
            <a:r>
              <a:rPr lang="en-US" sz="1400" dirty="0"/>
              <a:t>            for (</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dt_flower.Rows.Count</a:t>
            </a:r>
            <a:r>
              <a:rPr lang="en-US" sz="1400" dirty="0"/>
              <a:t>; </a:t>
            </a:r>
            <a:r>
              <a:rPr lang="en-US" sz="1400" dirty="0" err="1"/>
              <a:t>i</a:t>
            </a:r>
            <a:r>
              <a:rPr lang="en-US" sz="1400" dirty="0"/>
              <a:t>++)</a:t>
            </a:r>
          </a:p>
          <a:p>
            <a:r>
              <a:rPr lang="ru-RU" sz="1400" dirty="0"/>
              <a:t>            { // перебираем данные</a:t>
            </a:r>
          </a:p>
          <a:p>
            <a:r>
              <a:rPr lang="en-US" sz="1400" dirty="0"/>
              <a:t>                </a:t>
            </a:r>
            <a:r>
              <a:rPr lang="en-US" sz="1400" dirty="0" err="1"/>
              <a:t>MessageBox.Show</a:t>
            </a:r>
            <a:r>
              <a:rPr lang="en-US" sz="1400" dirty="0"/>
              <a:t>(</a:t>
            </a:r>
            <a:r>
              <a:rPr lang="en-US" sz="1400" dirty="0" err="1"/>
              <a:t>dt_flower.Rows</a:t>
            </a:r>
            <a:r>
              <a:rPr lang="en-US" sz="1400" dirty="0"/>
              <a:t>[</a:t>
            </a:r>
            <a:r>
              <a:rPr lang="en-US" sz="1400" dirty="0" err="1"/>
              <a:t>i</a:t>
            </a:r>
            <a:r>
              <a:rPr lang="en-US" sz="1400" dirty="0"/>
              <a:t>][0] + "|" + </a:t>
            </a:r>
            <a:r>
              <a:rPr lang="en-US" sz="1400" dirty="0" err="1"/>
              <a:t>dt_flower.Rows</a:t>
            </a:r>
            <a:r>
              <a:rPr lang="en-US" sz="1400" dirty="0"/>
              <a:t>[</a:t>
            </a:r>
            <a:r>
              <a:rPr lang="en-US" sz="1400" dirty="0" err="1"/>
              <a:t>i</a:t>
            </a:r>
            <a:r>
              <a:rPr lang="en-US" sz="1400" dirty="0"/>
              <a:t>][1]); // </a:t>
            </a:r>
            <a:r>
              <a:rPr lang="ru-RU" sz="1400" dirty="0"/>
              <a:t>выводим данные</a:t>
            </a:r>
          </a:p>
          <a:p>
            <a:r>
              <a:rPr lang="ru-RU" sz="1400" dirty="0"/>
              <a:t>            }</a:t>
            </a:r>
            <a:endParaRPr lang="ru-RU" sz="1400" dirty="0"/>
          </a:p>
        </p:txBody>
      </p:sp>
      <p:sp>
        <p:nvSpPr>
          <p:cNvPr id="6" name="Прямоугольник 5"/>
          <p:cNvSpPr/>
          <p:nvPr/>
        </p:nvSpPr>
        <p:spPr>
          <a:xfrm>
            <a:off x="486003" y="4077072"/>
            <a:ext cx="8334469" cy="1631216"/>
          </a:xfrm>
          <a:prstGeom prst="rect">
            <a:avLst/>
          </a:prstGeom>
        </p:spPr>
        <p:txBody>
          <a:bodyPr wrap="square">
            <a:spAutoFit/>
          </a:bodyPr>
          <a:lstStyle/>
          <a:p>
            <a:r>
              <a:rPr lang="en-US" sz="1600" dirty="0" smtClean="0"/>
              <a:t>	</a:t>
            </a:r>
            <a:r>
              <a:rPr lang="ru-RU" sz="1400" dirty="0" smtClean="0"/>
              <a:t>Первой </a:t>
            </a:r>
            <a:r>
              <a:rPr lang="ru-RU" sz="1400" dirty="0"/>
              <a:t>строкой выполняется подключение к базе данных и передаётся запрос, после чего обрабатывается ответ и возвращается обратно. Далее цикл, для перебора строк, поскольку </a:t>
            </a:r>
            <a:r>
              <a:rPr lang="ru-RU" sz="1400" dirty="0" err="1"/>
              <a:t>dt_user.Rows</a:t>
            </a:r>
            <a:r>
              <a:rPr lang="ru-RU" sz="1400" dirty="0"/>
              <a:t> представляет собой таблицу где есть строки и столбцы.  </a:t>
            </a:r>
            <a:r>
              <a:rPr lang="ru-RU" sz="1400" dirty="0" err="1"/>
              <a:t>MessageBox.Show</a:t>
            </a:r>
            <a:r>
              <a:rPr lang="ru-RU" sz="1400" dirty="0"/>
              <a:t> отвечает за вывод окна в котором располагается текст.</a:t>
            </a:r>
          </a:p>
          <a:p>
            <a:r>
              <a:rPr lang="ru-RU" sz="1400" dirty="0" err="1"/>
              <a:t>dt_user.Rows</a:t>
            </a:r>
            <a:r>
              <a:rPr lang="ru-RU" sz="1400" dirty="0"/>
              <a:t>[i][0] — 1 столбец </a:t>
            </a:r>
            <a:r>
              <a:rPr lang="ru-RU" sz="1400" dirty="0" smtClean="0"/>
              <a:t>с </a:t>
            </a:r>
            <a:r>
              <a:rPr lang="en-US" sz="1400" dirty="0" smtClean="0"/>
              <a:t>id </a:t>
            </a:r>
            <a:r>
              <a:rPr lang="ru-RU" sz="1400" dirty="0" smtClean="0"/>
              <a:t>цветка</a:t>
            </a:r>
            <a:endParaRPr lang="ru-RU" sz="1400" dirty="0"/>
          </a:p>
          <a:p>
            <a:r>
              <a:rPr lang="ru-RU" sz="1400" dirty="0" err="1"/>
              <a:t>dt_user.Rows</a:t>
            </a:r>
            <a:r>
              <a:rPr lang="ru-RU" sz="1400" dirty="0"/>
              <a:t>[i][1] — 2 столбец с </a:t>
            </a:r>
            <a:r>
              <a:rPr lang="ru-RU" sz="1400" dirty="0" smtClean="0"/>
              <a:t>названием цветка</a:t>
            </a:r>
            <a:endParaRPr lang="ru-RU" sz="1400" dirty="0"/>
          </a:p>
          <a:p>
            <a:r>
              <a:rPr lang="ru-RU" sz="1400" dirty="0" smtClean="0"/>
              <a:t>	Запустив </a:t>
            </a:r>
            <a:r>
              <a:rPr lang="ru-RU" sz="1400" dirty="0"/>
              <a:t>программу можно увидеть, что данный код работает:</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334" y="5723001"/>
            <a:ext cx="921805" cy="102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51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lstStyle/>
          <a:p>
            <a:r>
              <a:rPr lang="ru-RU" dirty="0" smtClean="0"/>
              <a:t>Работа с </a:t>
            </a:r>
            <a:r>
              <a:rPr lang="ru-RU" dirty="0" err="1" smtClean="0"/>
              <a:t>Entity</a:t>
            </a:r>
            <a:r>
              <a:rPr lang="ru-RU" dirty="0" smtClean="0"/>
              <a:t> </a:t>
            </a:r>
            <a:r>
              <a:rPr lang="ru-RU" dirty="0" err="1" smtClean="0"/>
              <a:t>Framework</a:t>
            </a:r>
            <a:endParaRPr lang="ru-RU" dirty="0"/>
          </a:p>
        </p:txBody>
      </p:sp>
    </p:spTree>
    <p:extLst>
      <p:ext uri="{BB962C8B-B14F-4D97-AF65-F5344CB8AC3E}">
        <p14:creationId xmlns:p14="http://schemas.microsoft.com/office/powerpoint/2010/main" val="20752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rmAutofit/>
          </a:bodyPr>
          <a:lstStyle/>
          <a:p>
            <a:r>
              <a:rPr lang="ru-RU" b="1" dirty="0"/>
              <a:t>Введение в </a:t>
            </a:r>
            <a:r>
              <a:rPr lang="en-US" b="1" dirty="0"/>
              <a:t>Entity </a:t>
            </a:r>
            <a:r>
              <a:rPr lang="en-US" b="1" dirty="0" smtClean="0"/>
              <a:t>Framework</a:t>
            </a:r>
            <a:endParaRPr lang="ru-RU" dirty="0"/>
          </a:p>
        </p:txBody>
      </p:sp>
      <p:sp>
        <p:nvSpPr>
          <p:cNvPr id="4" name="TextBox 3"/>
          <p:cNvSpPr txBox="1"/>
          <p:nvPr/>
        </p:nvSpPr>
        <p:spPr>
          <a:xfrm>
            <a:off x="755576" y="1916832"/>
            <a:ext cx="7632848" cy="3139321"/>
          </a:xfrm>
          <a:prstGeom prst="rect">
            <a:avLst/>
          </a:prstGeom>
          <a:noFill/>
        </p:spPr>
        <p:txBody>
          <a:bodyPr wrap="square" rtlCol="0">
            <a:spAutoFit/>
          </a:bodyPr>
          <a:lstStyle/>
          <a:p>
            <a:pPr algn="just"/>
            <a:r>
              <a:rPr lang="en-US" b="1" dirty="0" smtClean="0"/>
              <a:t>	</a:t>
            </a:r>
            <a:r>
              <a:rPr lang="ru-RU" b="1" dirty="0" err="1" smtClean="0"/>
              <a:t>Entity</a:t>
            </a:r>
            <a:r>
              <a:rPr lang="ru-RU" b="1" dirty="0" smtClean="0"/>
              <a:t> </a:t>
            </a:r>
            <a:r>
              <a:rPr lang="ru-RU" b="1" dirty="0" err="1"/>
              <a:t>Framework</a:t>
            </a:r>
            <a:r>
              <a:rPr lang="ru-RU" dirty="0"/>
              <a:t> представляет специальную объектно-ориентированную технологию на базе </a:t>
            </a:r>
            <a:r>
              <a:rPr lang="ru-RU" dirty="0" err="1"/>
              <a:t>фреймворка</a:t>
            </a:r>
            <a:r>
              <a:rPr lang="ru-RU" dirty="0"/>
              <a:t> .NET для работы с данными. Если традиционные средства ADO.NET позволяют создавать подключения, команды и прочие объекты для взаимодействия с базами данных, то </a:t>
            </a:r>
            <a:r>
              <a:rPr lang="ru-RU" dirty="0" err="1"/>
              <a:t>Entity</a:t>
            </a:r>
            <a:r>
              <a:rPr lang="ru-RU" dirty="0"/>
              <a:t> </a:t>
            </a:r>
            <a:r>
              <a:rPr lang="ru-RU" dirty="0" err="1"/>
              <a:t>Framework</a:t>
            </a:r>
            <a:r>
              <a:rPr lang="ru-RU" dirty="0"/>
              <a:t> представляет собой более высокий уровень абстракции, который позволяет абстрагироваться от самой базы данных и работать с данными независимо от типа хранилища. Если на физическом уровне мы оперируем таблицами, индексами, первичными и внешними ключами, но на концептуальном уровне, который нам предлагает </a:t>
            </a:r>
            <a:r>
              <a:rPr lang="ru-RU" dirty="0" err="1"/>
              <a:t>Entity</a:t>
            </a:r>
            <a:r>
              <a:rPr lang="ru-RU" dirty="0"/>
              <a:t> </a:t>
            </a:r>
            <a:r>
              <a:rPr lang="ru-RU" dirty="0" err="1"/>
              <a:t>Framework</a:t>
            </a:r>
            <a:r>
              <a:rPr lang="ru-RU" dirty="0"/>
              <a:t>, мы уже работает с объектами</a:t>
            </a:r>
            <a:r>
              <a:rPr lang="ru-RU" dirty="0" smtClean="0"/>
              <a:t>.</a:t>
            </a:r>
            <a:endParaRPr lang="en-US" dirty="0" smtClean="0"/>
          </a:p>
          <a:p>
            <a:endParaRPr lang="ru-RU" dirty="0"/>
          </a:p>
        </p:txBody>
      </p:sp>
    </p:spTree>
    <p:extLst>
      <p:ext uri="{BB962C8B-B14F-4D97-AF65-F5344CB8AC3E}">
        <p14:creationId xmlns:p14="http://schemas.microsoft.com/office/powerpoint/2010/main" val="64442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rmAutofit/>
          </a:bodyPr>
          <a:lstStyle/>
          <a:p>
            <a:r>
              <a:rPr lang="ru-RU" b="1" dirty="0"/>
              <a:t>Введение в </a:t>
            </a:r>
            <a:r>
              <a:rPr lang="en-US" b="1" dirty="0"/>
              <a:t>Entity </a:t>
            </a:r>
            <a:r>
              <a:rPr lang="en-US" b="1" dirty="0" smtClean="0"/>
              <a:t>Framework</a:t>
            </a:r>
            <a:endParaRPr lang="ru-RU" dirty="0"/>
          </a:p>
        </p:txBody>
      </p:sp>
      <p:sp>
        <p:nvSpPr>
          <p:cNvPr id="4" name="TextBox 3"/>
          <p:cNvSpPr txBox="1"/>
          <p:nvPr/>
        </p:nvSpPr>
        <p:spPr>
          <a:xfrm>
            <a:off x="755576" y="1412776"/>
            <a:ext cx="7776864" cy="4524315"/>
          </a:xfrm>
          <a:prstGeom prst="rect">
            <a:avLst/>
          </a:prstGeom>
          <a:noFill/>
        </p:spPr>
        <p:txBody>
          <a:bodyPr wrap="square" rtlCol="0">
            <a:spAutoFit/>
          </a:bodyPr>
          <a:lstStyle/>
          <a:p>
            <a:pPr algn="just"/>
            <a:r>
              <a:rPr lang="en-US" b="1" dirty="0" smtClean="0"/>
              <a:t>	</a:t>
            </a:r>
            <a:r>
              <a:rPr lang="ru-RU" dirty="0"/>
              <a:t>Центральной концепцией </a:t>
            </a:r>
            <a:r>
              <a:rPr lang="ru-RU" dirty="0" err="1"/>
              <a:t>Entity</a:t>
            </a:r>
            <a:r>
              <a:rPr lang="ru-RU" dirty="0"/>
              <a:t> </a:t>
            </a:r>
            <a:r>
              <a:rPr lang="ru-RU" dirty="0" err="1"/>
              <a:t>Framework</a:t>
            </a:r>
            <a:r>
              <a:rPr lang="ru-RU" dirty="0"/>
              <a:t> является понятие </a:t>
            </a:r>
            <a:r>
              <a:rPr lang="ru-RU" b="1" dirty="0"/>
              <a:t>сущности</a:t>
            </a:r>
            <a:r>
              <a:rPr lang="ru-RU" dirty="0"/>
              <a:t> или </a:t>
            </a:r>
            <a:r>
              <a:rPr lang="ru-RU" dirty="0" err="1"/>
              <a:t>entity</a:t>
            </a:r>
            <a:r>
              <a:rPr lang="ru-RU" dirty="0"/>
              <a:t>. Сущность представляет набор данных, ассоциированных с определенным объектом. Поэтому данная технология предполагает работу не с таблицами, а с объектами и их наборами.</a:t>
            </a:r>
          </a:p>
          <a:p>
            <a:pPr algn="just"/>
            <a:r>
              <a:rPr lang="en-US" dirty="0" smtClean="0"/>
              <a:t>	</a:t>
            </a:r>
            <a:r>
              <a:rPr lang="ru-RU" dirty="0" smtClean="0"/>
              <a:t>Любая </a:t>
            </a:r>
            <a:r>
              <a:rPr lang="ru-RU" dirty="0"/>
              <a:t>сущность, как и любой объект из реального мира, обладает рядом свойств. Например, если сущность описывает человека, то мы можем выделить такие свойства, как имя, фамилия, рост, возраст, вес. Свойства необязательно представляют простые данные типа </a:t>
            </a:r>
            <a:r>
              <a:rPr lang="ru-RU" dirty="0" err="1"/>
              <a:t>int</a:t>
            </a:r>
            <a:r>
              <a:rPr lang="ru-RU" dirty="0"/>
              <a:t>, но и могут представлять более комплексные структуры данных. И у каждой сущности может быть одно или несколько свойств, которые будут отличать эту сущность от других и будут уникально определять эту сущность. Подобные свойства называют </a:t>
            </a:r>
            <a:r>
              <a:rPr lang="ru-RU" b="1" dirty="0"/>
              <a:t>ключами</a:t>
            </a:r>
            <a:r>
              <a:rPr lang="ru-RU" dirty="0"/>
              <a:t>.</a:t>
            </a:r>
          </a:p>
          <a:p>
            <a:pPr algn="just"/>
            <a:r>
              <a:rPr lang="en-US" dirty="0" smtClean="0"/>
              <a:t>	</a:t>
            </a:r>
            <a:r>
              <a:rPr lang="ru-RU" dirty="0" smtClean="0"/>
              <a:t>При </a:t>
            </a:r>
            <a:r>
              <a:rPr lang="ru-RU" dirty="0"/>
              <a:t>этом сущности могут быть связаны ассоциативной связью один-ко-многим, один-ко-одному и многие-ко-многим, подобно тому, как в реальной базе данных происходит связь через внешние ключи.</a:t>
            </a:r>
          </a:p>
          <a:p>
            <a:endParaRPr lang="ru-RU" dirty="0"/>
          </a:p>
        </p:txBody>
      </p:sp>
    </p:spTree>
    <p:extLst>
      <p:ext uri="{BB962C8B-B14F-4D97-AF65-F5344CB8AC3E}">
        <p14:creationId xmlns:p14="http://schemas.microsoft.com/office/powerpoint/2010/main" val="262114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rmAutofit/>
          </a:bodyPr>
          <a:lstStyle/>
          <a:p>
            <a:r>
              <a:rPr lang="ru-RU" b="1" dirty="0"/>
              <a:t>Введение в </a:t>
            </a:r>
            <a:r>
              <a:rPr lang="en-US" b="1" dirty="0"/>
              <a:t>Entity </a:t>
            </a:r>
            <a:r>
              <a:rPr lang="en-US" b="1" dirty="0" smtClean="0"/>
              <a:t>Framework</a:t>
            </a:r>
            <a:endParaRPr lang="ru-RU" dirty="0"/>
          </a:p>
        </p:txBody>
      </p:sp>
      <p:sp>
        <p:nvSpPr>
          <p:cNvPr id="4" name="TextBox 3"/>
          <p:cNvSpPr txBox="1"/>
          <p:nvPr/>
        </p:nvSpPr>
        <p:spPr>
          <a:xfrm>
            <a:off x="769017" y="1268760"/>
            <a:ext cx="7776864" cy="5355312"/>
          </a:xfrm>
          <a:prstGeom prst="rect">
            <a:avLst/>
          </a:prstGeom>
          <a:noFill/>
        </p:spPr>
        <p:txBody>
          <a:bodyPr wrap="square" rtlCol="0">
            <a:spAutoFit/>
          </a:bodyPr>
          <a:lstStyle/>
          <a:p>
            <a:r>
              <a:rPr lang="en-US" b="1" dirty="0" smtClean="0"/>
              <a:t>	</a:t>
            </a:r>
            <a:r>
              <a:rPr lang="ru-RU" dirty="0"/>
              <a:t>Отличительной чертой </a:t>
            </a:r>
            <a:r>
              <a:rPr lang="ru-RU" dirty="0" err="1"/>
              <a:t>Entity</a:t>
            </a:r>
            <a:r>
              <a:rPr lang="ru-RU" dirty="0"/>
              <a:t> </a:t>
            </a:r>
            <a:r>
              <a:rPr lang="ru-RU" dirty="0" err="1"/>
              <a:t>Framework</a:t>
            </a:r>
            <a:r>
              <a:rPr lang="ru-RU" dirty="0"/>
              <a:t> является использование запросов LINQ для выборки данных из БД. С помощью LINQ мы можем не только извлекать определенные строки, хранящие объекты, из </a:t>
            </a:r>
            <a:r>
              <a:rPr lang="ru-RU" dirty="0" err="1"/>
              <a:t>бд</a:t>
            </a:r>
            <a:r>
              <a:rPr lang="ru-RU" dirty="0"/>
              <a:t>, но и получать объекты, связанные различными ассоциативными связями.</a:t>
            </a:r>
          </a:p>
          <a:p>
            <a:r>
              <a:rPr lang="ru-RU" dirty="0"/>
              <a:t>Другим ключевым понятием является </a:t>
            </a:r>
            <a:r>
              <a:rPr lang="ru-RU" b="1" dirty="0" err="1"/>
              <a:t>Entity</a:t>
            </a:r>
            <a:r>
              <a:rPr lang="ru-RU" b="1" dirty="0"/>
              <a:t> </a:t>
            </a:r>
            <a:r>
              <a:rPr lang="ru-RU" b="1" dirty="0" err="1"/>
              <a:t>Data</a:t>
            </a:r>
            <a:r>
              <a:rPr lang="ru-RU" b="1" dirty="0"/>
              <a:t> </a:t>
            </a:r>
            <a:r>
              <a:rPr lang="ru-RU" b="1" dirty="0" err="1"/>
              <a:t>Model</a:t>
            </a:r>
            <a:r>
              <a:rPr lang="ru-RU" dirty="0"/>
              <a:t>. Эта модель сопоставляет классы сущностей с реальными таблицами в БД.</a:t>
            </a:r>
          </a:p>
          <a:p>
            <a:r>
              <a:rPr lang="en-US" dirty="0" smtClean="0"/>
              <a:t>	</a:t>
            </a:r>
            <a:r>
              <a:rPr lang="ru-RU" dirty="0" err="1" smtClean="0"/>
              <a:t>Entity</a:t>
            </a:r>
            <a:r>
              <a:rPr lang="ru-RU" dirty="0" smtClean="0"/>
              <a:t> </a:t>
            </a:r>
            <a:r>
              <a:rPr lang="ru-RU" dirty="0" err="1"/>
              <a:t>Data</a:t>
            </a:r>
            <a:r>
              <a:rPr lang="ru-RU" dirty="0"/>
              <a:t> </a:t>
            </a:r>
            <a:r>
              <a:rPr lang="ru-RU" dirty="0" err="1"/>
              <a:t>Model</a:t>
            </a:r>
            <a:r>
              <a:rPr lang="ru-RU" dirty="0"/>
              <a:t> состоит из трех уровней: концептуального, уровень хранилища и уровень сопоставления (</a:t>
            </a:r>
            <a:r>
              <a:rPr lang="ru-RU" dirty="0" err="1"/>
              <a:t>маппинга</a:t>
            </a:r>
            <a:r>
              <a:rPr lang="ru-RU" dirty="0"/>
              <a:t>).</a:t>
            </a:r>
          </a:p>
          <a:p>
            <a:r>
              <a:rPr lang="en-US" dirty="0" smtClean="0"/>
              <a:t>	</a:t>
            </a:r>
            <a:r>
              <a:rPr lang="ru-RU" dirty="0" smtClean="0"/>
              <a:t>На </a:t>
            </a:r>
            <a:r>
              <a:rPr lang="ru-RU" dirty="0"/>
              <a:t>концептуальном уровне происходит определение классов сущностей, используемых в приложении.</a:t>
            </a:r>
          </a:p>
          <a:p>
            <a:r>
              <a:rPr lang="en-US" dirty="0" smtClean="0"/>
              <a:t>	</a:t>
            </a:r>
            <a:r>
              <a:rPr lang="ru-RU" dirty="0" smtClean="0"/>
              <a:t>Уровень </a:t>
            </a:r>
            <a:r>
              <a:rPr lang="ru-RU" dirty="0"/>
              <a:t>хранилища определяет таблицы, столбцы, отношения между таблицами и типы данных, с которыми сопоставляется используемая база данных.</a:t>
            </a:r>
          </a:p>
          <a:p>
            <a:r>
              <a:rPr lang="en-US" dirty="0" smtClean="0"/>
              <a:t>	</a:t>
            </a:r>
            <a:r>
              <a:rPr lang="ru-RU" dirty="0" smtClean="0"/>
              <a:t>Уровень </a:t>
            </a:r>
            <a:r>
              <a:rPr lang="ru-RU" dirty="0"/>
              <a:t>сопоставления (</a:t>
            </a:r>
            <a:r>
              <a:rPr lang="ru-RU" dirty="0" err="1"/>
              <a:t>маппинга</a:t>
            </a:r>
            <a:r>
              <a:rPr lang="ru-RU" dirty="0"/>
              <a:t>) служит посредником между предыдущими двумя, определяя сопоставление между свойствами класса сущности и столбцами таблиц.</a:t>
            </a:r>
          </a:p>
          <a:p>
            <a:r>
              <a:rPr lang="en-US" dirty="0" smtClean="0"/>
              <a:t>	</a:t>
            </a:r>
            <a:r>
              <a:rPr lang="ru-RU" dirty="0" smtClean="0"/>
              <a:t>Таким </a:t>
            </a:r>
            <a:r>
              <a:rPr lang="ru-RU" dirty="0"/>
              <a:t>образом, мы можем через классы, определенные в приложении, взаимодействовать с таблицами из базы данных.</a:t>
            </a:r>
          </a:p>
          <a:p>
            <a:endParaRPr lang="ru-RU" dirty="0"/>
          </a:p>
        </p:txBody>
      </p:sp>
    </p:spTree>
    <p:extLst>
      <p:ext uri="{BB962C8B-B14F-4D97-AF65-F5344CB8AC3E}">
        <p14:creationId xmlns:p14="http://schemas.microsoft.com/office/powerpoint/2010/main" val="167625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rmAutofit/>
          </a:bodyPr>
          <a:lstStyle/>
          <a:p>
            <a:r>
              <a:rPr lang="ru-RU" b="1" dirty="0"/>
              <a:t>Введение в </a:t>
            </a:r>
            <a:r>
              <a:rPr lang="en-US" b="1" dirty="0"/>
              <a:t>Entity </a:t>
            </a:r>
            <a:r>
              <a:rPr lang="en-US" b="1" dirty="0" smtClean="0"/>
              <a:t>Framework</a:t>
            </a:r>
            <a:endParaRPr lang="ru-RU" dirty="0"/>
          </a:p>
        </p:txBody>
      </p:sp>
      <p:sp>
        <p:nvSpPr>
          <p:cNvPr id="4" name="TextBox 3"/>
          <p:cNvSpPr txBox="1"/>
          <p:nvPr/>
        </p:nvSpPr>
        <p:spPr>
          <a:xfrm>
            <a:off x="843470" y="1878101"/>
            <a:ext cx="7776864" cy="2862322"/>
          </a:xfrm>
          <a:prstGeom prst="rect">
            <a:avLst/>
          </a:prstGeom>
          <a:noFill/>
        </p:spPr>
        <p:txBody>
          <a:bodyPr wrap="square" rtlCol="0">
            <a:spAutoFit/>
          </a:bodyPr>
          <a:lstStyle/>
          <a:p>
            <a:pPr algn="just"/>
            <a:r>
              <a:rPr lang="en-US" dirty="0" smtClean="0"/>
              <a:t>	</a:t>
            </a:r>
            <a:r>
              <a:rPr lang="ru-RU" dirty="0" err="1" smtClean="0"/>
              <a:t>Entity</a:t>
            </a:r>
            <a:r>
              <a:rPr lang="ru-RU" dirty="0" smtClean="0"/>
              <a:t> </a:t>
            </a:r>
            <a:r>
              <a:rPr lang="ru-RU" dirty="0" err="1"/>
              <a:t>Framework</a:t>
            </a:r>
            <a:r>
              <a:rPr lang="ru-RU" dirty="0"/>
              <a:t> предполагает три возможных способа взаимодействия с базой данных:</a:t>
            </a:r>
          </a:p>
          <a:p>
            <a:pPr marL="742950" lvl="1" indent="-285750" algn="just">
              <a:buFont typeface="Arial" panose="020B0604020202020204" pitchFamily="34" charset="0"/>
              <a:buChar char="•"/>
            </a:pPr>
            <a:r>
              <a:rPr lang="ru-RU" b="1" dirty="0" err="1"/>
              <a:t>Database</a:t>
            </a:r>
            <a:r>
              <a:rPr lang="ru-RU" b="1" dirty="0"/>
              <a:t> </a:t>
            </a:r>
            <a:r>
              <a:rPr lang="ru-RU" b="1" dirty="0" err="1"/>
              <a:t>first</a:t>
            </a:r>
            <a:r>
              <a:rPr lang="ru-RU" dirty="0"/>
              <a:t>: </a:t>
            </a:r>
            <a:r>
              <a:rPr lang="ru-RU" dirty="0" err="1"/>
              <a:t>Entity</a:t>
            </a:r>
            <a:r>
              <a:rPr lang="ru-RU" dirty="0"/>
              <a:t> </a:t>
            </a:r>
            <a:r>
              <a:rPr lang="ru-RU" dirty="0" err="1"/>
              <a:t>Framework</a:t>
            </a:r>
            <a:r>
              <a:rPr lang="ru-RU" dirty="0"/>
              <a:t> создает набор классов, которые отражают модель конкретной базы данных</a:t>
            </a:r>
          </a:p>
          <a:p>
            <a:pPr marL="742950" lvl="1" indent="-285750" algn="just">
              <a:buFont typeface="Arial" panose="020B0604020202020204" pitchFamily="34" charset="0"/>
              <a:buChar char="•"/>
            </a:pPr>
            <a:r>
              <a:rPr lang="ru-RU" b="1" dirty="0" err="1"/>
              <a:t>Model</a:t>
            </a:r>
            <a:r>
              <a:rPr lang="ru-RU" b="1" dirty="0"/>
              <a:t> </a:t>
            </a:r>
            <a:r>
              <a:rPr lang="ru-RU" b="1" dirty="0" err="1"/>
              <a:t>first</a:t>
            </a:r>
            <a:r>
              <a:rPr lang="ru-RU" dirty="0"/>
              <a:t>: сначала разработчик создает модель базы данных, по которой затем </a:t>
            </a:r>
            <a:r>
              <a:rPr lang="ru-RU" dirty="0" err="1"/>
              <a:t>Entity</a:t>
            </a:r>
            <a:r>
              <a:rPr lang="ru-RU" dirty="0"/>
              <a:t> </a:t>
            </a:r>
            <a:r>
              <a:rPr lang="ru-RU" dirty="0" err="1"/>
              <a:t>Framework</a:t>
            </a:r>
            <a:r>
              <a:rPr lang="ru-RU" dirty="0"/>
              <a:t> создает реальную базу данных на сервере.</a:t>
            </a:r>
          </a:p>
          <a:p>
            <a:pPr marL="742950" lvl="1" indent="-285750" algn="just">
              <a:buFont typeface="Arial" panose="020B0604020202020204" pitchFamily="34" charset="0"/>
              <a:buChar char="•"/>
            </a:pPr>
            <a:r>
              <a:rPr lang="ru-RU" b="1" dirty="0" err="1"/>
              <a:t>Code</a:t>
            </a:r>
            <a:r>
              <a:rPr lang="ru-RU" b="1" dirty="0"/>
              <a:t> </a:t>
            </a:r>
            <a:r>
              <a:rPr lang="ru-RU" b="1" dirty="0" err="1"/>
              <a:t>first</a:t>
            </a:r>
            <a:r>
              <a:rPr lang="ru-RU" dirty="0"/>
              <a:t>: разработчик создает класс модели данных, которые будут храниться в </a:t>
            </a:r>
            <a:r>
              <a:rPr lang="ru-RU" dirty="0" err="1"/>
              <a:t>бд</a:t>
            </a:r>
            <a:r>
              <a:rPr lang="ru-RU" dirty="0"/>
              <a:t>, а затем </a:t>
            </a:r>
            <a:r>
              <a:rPr lang="ru-RU" dirty="0" err="1"/>
              <a:t>Entity</a:t>
            </a:r>
            <a:r>
              <a:rPr lang="ru-RU" dirty="0"/>
              <a:t> </a:t>
            </a:r>
            <a:r>
              <a:rPr lang="ru-RU" dirty="0" err="1"/>
              <a:t>Framework</a:t>
            </a:r>
            <a:r>
              <a:rPr lang="ru-RU" dirty="0"/>
              <a:t> по этой модели генерирует базу данных и ее таблицы</a:t>
            </a:r>
          </a:p>
        </p:txBody>
      </p:sp>
    </p:spTree>
    <p:extLst>
      <p:ext uri="{BB962C8B-B14F-4D97-AF65-F5344CB8AC3E}">
        <p14:creationId xmlns:p14="http://schemas.microsoft.com/office/powerpoint/2010/main" val="284660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0648"/>
            <a:ext cx="9144000" cy="1143000"/>
          </a:xfrm>
        </p:spPr>
        <p:txBody>
          <a:bodyPr>
            <a:normAutofit/>
          </a:bodyPr>
          <a:lstStyle/>
          <a:p>
            <a:r>
              <a:rPr lang="ru-RU" b="1" dirty="0" smtClean="0"/>
              <a:t>Работа с </a:t>
            </a:r>
            <a:r>
              <a:rPr lang="en-US" b="1" dirty="0" smtClean="0"/>
              <a:t>Entity Framework</a:t>
            </a:r>
            <a:endParaRPr lang="ru-RU" dirty="0"/>
          </a:p>
        </p:txBody>
      </p:sp>
      <p:sp>
        <p:nvSpPr>
          <p:cNvPr id="4" name="TextBox 3"/>
          <p:cNvSpPr txBox="1"/>
          <p:nvPr/>
        </p:nvSpPr>
        <p:spPr>
          <a:xfrm>
            <a:off x="843470" y="1556792"/>
            <a:ext cx="7776864" cy="1200329"/>
          </a:xfrm>
          <a:prstGeom prst="rect">
            <a:avLst/>
          </a:prstGeom>
          <a:noFill/>
        </p:spPr>
        <p:txBody>
          <a:bodyPr wrap="square" rtlCol="0">
            <a:spAutoFit/>
          </a:bodyPr>
          <a:lstStyle/>
          <a:p>
            <a:r>
              <a:rPr lang="en-US" dirty="0" smtClean="0"/>
              <a:t>	</a:t>
            </a:r>
            <a:r>
              <a:rPr lang="ru-RU" dirty="0"/>
              <a:t>Чтобы начать работу с </a:t>
            </a:r>
            <a:r>
              <a:rPr lang="ru-RU" dirty="0" err="1"/>
              <a:t>Entity</a:t>
            </a:r>
            <a:r>
              <a:rPr lang="ru-RU" dirty="0"/>
              <a:t> </a:t>
            </a:r>
            <a:r>
              <a:rPr lang="ru-RU" dirty="0" err="1"/>
              <a:t>Framework</a:t>
            </a:r>
            <a:r>
              <a:rPr lang="ru-RU" dirty="0"/>
              <a:t>, </a:t>
            </a:r>
            <a:r>
              <a:rPr lang="ru-RU" dirty="0" smtClean="0"/>
              <a:t>создаем проект. В центре в </a:t>
            </a:r>
            <a:r>
              <a:rPr lang="ru-RU" dirty="0"/>
              <a:t>левой части выберем секцию </a:t>
            </a:r>
            <a:r>
              <a:rPr lang="ru-RU" b="1" dirty="0" err="1"/>
              <a:t>Visual</a:t>
            </a:r>
            <a:r>
              <a:rPr lang="ru-RU" b="1" dirty="0"/>
              <a:t> C#-&gt;</a:t>
            </a:r>
            <a:r>
              <a:rPr lang="ru-RU" b="1" dirty="0" err="1"/>
              <a:t>Windows</a:t>
            </a:r>
            <a:r>
              <a:rPr lang="ru-RU" b="1" dirty="0"/>
              <a:t> </a:t>
            </a:r>
            <a:r>
              <a:rPr lang="ru-RU" b="1" dirty="0" err="1"/>
              <a:t>Desktop</a:t>
            </a:r>
            <a:r>
              <a:rPr lang="ru-RU" dirty="0"/>
              <a:t> и в центральной части окна в качестве типа проекта выберем </a:t>
            </a:r>
            <a:r>
              <a:rPr lang="ru-RU" b="1" dirty="0"/>
              <a:t>консольное приложение (.NET </a:t>
            </a:r>
            <a:r>
              <a:rPr lang="ru-RU" b="1" dirty="0" err="1"/>
              <a:t>Framework</a:t>
            </a:r>
            <a:r>
              <a:rPr lang="ru-RU" b="1" dirty="0" smtClean="0"/>
              <a:t>)</a:t>
            </a:r>
            <a:r>
              <a:rPr lang="ru-RU" dirty="0" smtClean="0"/>
              <a:t>.</a:t>
            </a:r>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169" y="2784593"/>
            <a:ext cx="4527466" cy="360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94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0648"/>
            <a:ext cx="9144000" cy="1143000"/>
          </a:xfrm>
        </p:spPr>
        <p:txBody>
          <a:bodyPr>
            <a:normAutofit/>
          </a:bodyPr>
          <a:lstStyle/>
          <a:p>
            <a:r>
              <a:rPr lang="ru-RU" b="1" dirty="0" smtClean="0"/>
              <a:t>Работа с </a:t>
            </a:r>
            <a:r>
              <a:rPr lang="en-US" b="1" dirty="0" smtClean="0"/>
              <a:t>Entity Framework</a:t>
            </a:r>
            <a:endParaRPr lang="ru-RU" dirty="0"/>
          </a:p>
        </p:txBody>
      </p:sp>
      <p:sp>
        <p:nvSpPr>
          <p:cNvPr id="4" name="TextBox 3"/>
          <p:cNvSpPr txBox="1"/>
          <p:nvPr/>
        </p:nvSpPr>
        <p:spPr>
          <a:xfrm>
            <a:off x="843470" y="1556792"/>
            <a:ext cx="7776864" cy="923330"/>
          </a:xfrm>
          <a:prstGeom prst="rect">
            <a:avLst/>
          </a:prstGeom>
          <a:noFill/>
        </p:spPr>
        <p:txBody>
          <a:bodyPr wrap="square" rtlCol="0">
            <a:spAutoFit/>
          </a:bodyPr>
          <a:lstStyle/>
          <a:p>
            <a:r>
              <a:rPr lang="en-US" dirty="0" smtClean="0"/>
              <a:t>	</a:t>
            </a:r>
            <a:r>
              <a:rPr lang="ru-RU" dirty="0"/>
              <a:t>Теперь первым делом добавим новый класс, который будет описывать данные. Это приложение будет посвящено </a:t>
            </a:r>
            <a:r>
              <a:rPr lang="ru-RU" dirty="0" smtClean="0"/>
              <a:t>цветочному магазину.</a:t>
            </a:r>
            <a:r>
              <a:rPr lang="ru-RU" dirty="0"/>
              <a:t> Поэтому добавим в проект новый класс </a:t>
            </a:r>
            <a:r>
              <a:rPr lang="ru-RU" dirty="0" smtClean="0"/>
              <a:t>Цветы:</a:t>
            </a:r>
            <a:endParaRPr lang="ru-RU" dirty="0"/>
          </a:p>
        </p:txBody>
      </p:sp>
      <p:pic>
        <p:nvPicPr>
          <p:cNvPr id="122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331" y="2852936"/>
            <a:ext cx="3467141" cy="272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19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0648"/>
            <a:ext cx="9144000" cy="1143000"/>
          </a:xfrm>
        </p:spPr>
        <p:txBody>
          <a:bodyPr>
            <a:normAutofit/>
          </a:bodyPr>
          <a:lstStyle/>
          <a:p>
            <a:r>
              <a:rPr lang="ru-RU" b="1" dirty="0" smtClean="0"/>
              <a:t>Работа с </a:t>
            </a:r>
            <a:r>
              <a:rPr lang="en-US" b="1" dirty="0" smtClean="0"/>
              <a:t>Entity Framework</a:t>
            </a:r>
            <a:endParaRPr lang="ru-RU" dirty="0"/>
          </a:p>
        </p:txBody>
      </p:sp>
      <p:sp>
        <p:nvSpPr>
          <p:cNvPr id="4" name="TextBox 3"/>
          <p:cNvSpPr txBox="1"/>
          <p:nvPr/>
        </p:nvSpPr>
        <p:spPr>
          <a:xfrm>
            <a:off x="843470" y="1556792"/>
            <a:ext cx="7776864" cy="2031325"/>
          </a:xfrm>
          <a:prstGeom prst="rect">
            <a:avLst/>
          </a:prstGeom>
          <a:noFill/>
        </p:spPr>
        <p:txBody>
          <a:bodyPr wrap="square" rtlCol="0">
            <a:spAutoFit/>
          </a:bodyPr>
          <a:lstStyle/>
          <a:p>
            <a:r>
              <a:rPr lang="en-US" dirty="0" smtClean="0"/>
              <a:t>	</a:t>
            </a:r>
            <a:r>
              <a:rPr lang="ru-RU" dirty="0"/>
              <a:t>Теперь для аромата с </a:t>
            </a:r>
            <a:r>
              <a:rPr lang="ru-RU" dirty="0" err="1"/>
              <a:t>бд</a:t>
            </a:r>
            <a:r>
              <a:rPr lang="ru-RU" dirty="0"/>
              <a:t> нам нужен контекст данных. Это своего рода посредник между </a:t>
            </a:r>
            <a:r>
              <a:rPr lang="ru-RU" dirty="0" err="1"/>
              <a:t>бд</a:t>
            </a:r>
            <a:r>
              <a:rPr lang="ru-RU" dirty="0"/>
              <a:t> и классами, описывающими данные. Но, у нас по умолчанию еще не добавлена ​​библиотека для EF. Чтобы добавить ее, нажмем на проект правой кнопкой мыши и выберем в контекстном меню Управление пакетами </a:t>
            </a:r>
            <a:r>
              <a:rPr lang="ru-RU" dirty="0" err="1"/>
              <a:t>NuGet</a:t>
            </a:r>
            <a:r>
              <a:rPr lang="ru-RU" dirty="0" smtClean="0"/>
              <a:t>...</a:t>
            </a:r>
            <a:r>
              <a:rPr lang="en-US" dirty="0" smtClean="0"/>
              <a:t>. </a:t>
            </a:r>
            <a:r>
              <a:rPr lang="ru-RU" dirty="0" smtClean="0"/>
              <a:t>Затем </a:t>
            </a:r>
            <a:r>
              <a:rPr lang="ru-RU" dirty="0"/>
              <a:t>в окне управления </a:t>
            </a:r>
            <a:r>
              <a:rPr lang="ru-RU" dirty="0" err="1"/>
              <a:t>NuGet</a:t>
            </a:r>
            <a:r>
              <a:rPr lang="ru-RU" dirty="0"/>
              <a:t>-пакетами в окне поиска вводится слово «</a:t>
            </a:r>
            <a:r>
              <a:rPr lang="ru-RU" dirty="0" err="1"/>
              <a:t>Entity</a:t>
            </a:r>
            <a:r>
              <a:rPr lang="ru-RU" dirty="0"/>
              <a:t>» и выберем пакет собственно </a:t>
            </a:r>
            <a:r>
              <a:rPr lang="ru-RU" dirty="0" err="1"/>
              <a:t>Entity</a:t>
            </a:r>
            <a:r>
              <a:rPr lang="ru-RU" dirty="0"/>
              <a:t> </a:t>
            </a:r>
            <a:r>
              <a:rPr lang="ru-RU" dirty="0" err="1"/>
              <a:t>Framework</a:t>
            </a:r>
            <a:r>
              <a:rPr lang="ru-RU" dirty="0"/>
              <a:t> и установим его:</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633" y="3861048"/>
            <a:ext cx="5608538" cy="201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71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lstStyle/>
          <a:p>
            <a:r>
              <a:rPr lang="ru-RU" dirty="0" smtClean="0"/>
              <a:t>Подключение БД</a:t>
            </a:r>
            <a:endParaRPr lang="ru-RU" dirty="0"/>
          </a:p>
        </p:txBody>
      </p:sp>
    </p:spTree>
    <p:extLst>
      <p:ext uri="{BB962C8B-B14F-4D97-AF65-F5344CB8AC3E}">
        <p14:creationId xmlns:p14="http://schemas.microsoft.com/office/powerpoint/2010/main" val="424565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0648"/>
            <a:ext cx="9144000" cy="1143000"/>
          </a:xfrm>
        </p:spPr>
        <p:txBody>
          <a:bodyPr>
            <a:normAutofit/>
          </a:bodyPr>
          <a:lstStyle/>
          <a:p>
            <a:r>
              <a:rPr lang="ru-RU" b="1" dirty="0" smtClean="0"/>
              <a:t>Работа с </a:t>
            </a:r>
            <a:r>
              <a:rPr lang="en-US" b="1" dirty="0" smtClean="0"/>
              <a:t>Entity Framework</a:t>
            </a:r>
            <a:endParaRPr lang="ru-RU" dirty="0"/>
          </a:p>
        </p:txBody>
      </p:sp>
      <p:sp>
        <p:nvSpPr>
          <p:cNvPr id="4" name="TextBox 3"/>
          <p:cNvSpPr txBox="1"/>
          <p:nvPr/>
        </p:nvSpPr>
        <p:spPr>
          <a:xfrm>
            <a:off x="843470" y="1412776"/>
            <a:ext cx="7776864" cy="646331"/>
          </a:xfrm>
          <a:prstGeom prst="rect">
            <a:avLst/>
          </a:prstGeom>
          <a:noFill/>
        </p:spPr>
        <p:txBody>
          <a:bodyPr wrap="square" rtlCol="0">
            <a:spAutoFit/>
          </a:bodyPr>
          <a:lstStyle/>
          <a:p>
            <a:r>
              <a:rPr lang="en-US" dirty="0" smtClean="0"/>
              <a:t>	</a:t>
            </a:r>
            <a:r>
              <a:rPr lang="ru-RU" dirty="0"/>
              <a:t>После установки пакета </a:t>
            </a:r>
            <a:r>
              <a:rPr lang="ru-RU" dirty="0" smtClean="0"/>
              <a:t>добавляем </a:t>
            </a:r>
            <a:r>
              <a:rPr lang="ru-RU" dirty="0"/>
              <a:t>в проект новый класс </a:t>
            </a:r>
            <a:r>
              <a:rPr lang="en-US" dirty="0" smtClean="0"/>
              <a:t>Flower</a:t>
            </a:r>
            <a:r>
              <a:rPr lang="ru-RU" dirty="0" err="1" smtClean="0"/>
              <a:t>Context</a:t>
            </a:r>
            <a:r>
              <a:rPr lang="ru-RU"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223" y="2059107"/>
            <a:ext cx="3898800" cy="221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50191" y="4509120"/>
            <a:ext cx="7776864" cy="2092881"/>
          </a:xfrm>
          <a:prstGeom prst="rect">
            <a:avLst/>
          </a:prstGeom>
          <a:noFill/>
        </p:spPr>
        <p:txBody>
          <a:bodyPr wrap="square" rtlCol="0">
            <a:spAutoFit/>
          </a:bodyPr>
          <a:lstStyle/>
          <a:p>
            <a:r>
              <a:rPr lang="en-US" sz="1400" dirty="0" smtClean="0"/>
              <a:t>	</a:t>
            </a:r>
            <a:r>
              <a:rPr lang="ru-RU" sz="1400" dirty="0" smtClean="0"/>
              <a:t>В </a:t>
            </a:r>
            <a:r>
              <a:rPr lang="ru-RU" sz="1400" dirty="0"/>
              <a:t>конструкторе этого класса возникает вызов конструктора базового класса, в котором находится строка "</a:t>
            </a:r>
            <a:r>
              <a:rPr lang="ru-RU" sz="1400" dirty="0" err="1"/>
              <a:t>DbConnection</a:t>
            </a:r>
            <a:r>
              <a:rPr lang="ru-RU" sz="1400" dirty="0"/>
              <a:t>" - это имя ближайшей строки подключения к базе данных. В принципе, мы можем не использовать конструктор, тогда в этом случае подключение носило бы имя самого класса контекста данных.</a:t>
            </a:r>
          </a:p>
          <a:p>
            <a:r>
              <a:rPr lang="en-US" sz="1400" dirty="0" smtClean="0"/>
              <a:t>	</a:t>
            </a:r>
            <a:r>
              <a:rPr lang="ru-RU" sz="1400" dirty="0" smtClean="0"/>
              <a:t>И </a:t>
            </a:r>
            <a:r>
              <a:rPr lang="ru-RU" sz="1400" dirty="0"/>
              <a:t>также в классе определено одно свойство </a:t>
            </a:r>
            <a:r>
              <a:rPr lang="en-US" sz="1400" dirty="0" smtClean="0"/>
              <a:t>Flowers</a:t>
            </a:r>
            <a:r>
              <a:rPr lang="ru-RU" sz="1400" dirty="0" smtClean="0"/>
              <a:t>, </a:t>
            </a:r>
            <a:r>
              <a:rPr lang="ru-RU" sz="1400" dirty="0"/>
              <a:t>в котором будет храниться набор объектов </a:t>
            </a:r>
            <a:r>
              <a:rPr lang="en-US" sz="1400" dirty="0" smtClean="0"/>
              <a:t>Flower</a:t>
            </a:r>
            <a:r>
              <a:rPr lang="ru-RU" sz="1400" dirty="0" smtClean="0"/>
              <a:t>.</a:t>
            </a:r>
            <a:r>
              <a:rPr lang="ru-RU" sz="1400" dirty="0"/>
              <a:t> В классе контекста данных набор объектов представляет собой класс </a:t>
            </a:r>
            <a:r>
              <a:rPr lang="ru-RU" sz="1400" dirty="0" err="1"/>
              <a:t>DbSet</a:t>
            </a:r>
            <a:r>
              <a:rPr lang="ru-RU" sz="1400" dirty="0"/>
              <a:t>&lt;T&gt;. Через это свойство будет происходить соединение с таблицами объектов </a:t>
            </a:r>
            <a:r>
              <a:rPr lang="en-US" sz="1400" dirty="0" smtClean="0"/>
              <a:t>Flower </a:t>
            </a:r>
            <a:r>
              <a:rPr lang="ru-RU" sz="1400" dirty="0" err="1" smtClean="0"/>
              <a:t>in</a:t>
            </a:r>
            <a:r>
              <a:rPr lang="ru-RU" sz="1400" dirty="0" smtClean="0"/>
              <a:t> </a:t>
            </a:r>
            <a:r>
              <a:rPr lang="ru-RU" sz="1400" dirty="0" err="1"/>
              <a:t>bd</a:t>
            </a:r>
            <a:r>
              <a:rPr lang="ru-RU" sz="1400" dirty="0"/>
              <a:t>.</a:t>
            </a:r>
          </a:p>
          <a:p>
            <a:endParaRPr lang="ru-RU" dirty="0"/>
          </a:p>
        </p:txBody>
      </p:sp>
    </p:spTree>
    <p:extLst>
      <p:ext uri="{BB962C8B-B14F-4D97-AF65-F5344CB8AC3E}">
        <p14:creationId xmlns:p14="http://schemas.microsoft.com/office/powerpoint/2010/main" val="1348414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0648"/>
            <a:ext cx="9144000" cy="1143000"/>
          </a:xfrm>
        </p:spPr>
        <p:txBody>
          <a:bodyPr>
            <a:normAutofit/>
          </a:bodyPr>
          <a:lstStyle/>
          <a:p>
            <a:r>
              <a:rPr lang="ru-RU" b="1" dirty="0" smtClean="0"/>
              <a:t>Работа с </a:t>
            </a:r>
            <a:r>
              <a:rPr lang="en-US" b="1" dirty="0" smtClean="0"/>
              <a:t>Entity Framework</a:t>
            </a:r>
            <a:endParaRPr lang="ru-RU" dirty="0"/>
          </a:p>
        </p:txBody>
      </p:sp>
      <p:sp>
        <p:nvSpPr>
          <p:cNvPr id="4" name="TextBox 3"/>
          <p:cNvSpPr txBox="1"/>
          <p:nvPr/>
        </p:nvSpPr>
        <p:spPr>
          <a:xfrm>
            <a:off x="843470" y="1412776"/>
            <a:ext cx="7776864" cy="1354217"/>
          </a:xfrm>
          <a:prstGeom prst="rect">
            <a:avLst/>
          </a:prstGeom>
          <a:noFill/>
        </p:spPr>
        <p:txBody>
          <a:bodyPr wrap="square" rtlCol="0">
            <a:spAutoFit/>
          </a:bodyPr>
          <a:lstStyle/>
          <a:p>
            <a:r>
              <a:rPr lang="en-US" dirty="0" smtClean="0"/>
              <a:t>	</a:t>
            </a:r>
            <a:r>
              <a:rPr lang="ru-RU" sz="1600" dirty="0"/>
              <a:t>И теперь нам необходимо установить подключение к базе данных</a:t>
            </a:r>
            <a:r>
              <a:rPr lang="ru-RU" sz="1600" dirty="0" smtClean="0"/>
              <a:t>.</a:t>
            </a:r>
            <a:r>
              <a:rPr lang="en-US" sz="1600" dirty="0" smtClean="0"/>
              <a:t> </a:t>
            </a:r>
            <a:r>
              <a:rPr lang="ru-RU" sz="1600" dirty="0"/>
              <a:t> Для установки обычно используется файл сборки приложения. В проектах для </a:t>
            </a:r>
            <a:r>
              <a:rPr lang="ru-RU" sz="1600" dirty="0" err="1"/>
              <a:t>десктопных</a:t>
            </a:r>
            <a:r>
              <a:rPr lang="ru-RU" sz="1600" dirty="0"/>
              <a:t> приложений файл называется </a:t>
            </a:r>
            <a:r>
              <a:rPr lang="ru-RU" sz="1600" i="1" dirty="0" err="1"/>
              <a:t>App.config</a:t>
            </a:r>
            <a:r>
              <a:rPr lang="ru-RU" sz="1600" dirty="0"/>
              <a:t> (как в нашем случае), в проектах веб-приложений — </a:t>
            </a:r>
            <a:r>
              <a:rPr lang="ru-RU" sz="1600" i="1" dirty="0" err="1"/>
              <a:t>web.config</a:t>
            </a:r>
            <a:r>
              <a:rPr lang="ru-RU" sz="1600" dirty="0"/>
              <a:t> . В нашем случае, поскольку у нас консольное приложение, это файл </a:t>
            </a:r>
            <a:r>
              <a:rPr lang="ru-RU" sz="1600" b="1" dirty="0" err="1"/>
              <a:t>App.config</a:t>
            </a:r>
            <a:r>
              <a:rPr lang="ru-RU" sz="1600" dirty="0"/>
              <a:t> . После добавления </a:t>
            </a:r>
            <a:r>
              <a:rPr lang="ru-RU" sz="1600" dirty="0" err="1"/>
              <a:t>Entity</a:t>
            </a:r>
            <a:r>
              <a:rPr lang="ru-RU" sz="1600" dirty="0"/>
              <a:t> </a:t>
            </a:r>
            <a:r>
              <a:rPr lang="ru-RU" sz="1600" dirty="0" err="1"/>
              <a:t>Framework</a:t>
            </a:r>
            <a:r>
              <a:rPr lang="ru-RU" sz="1600" dirty="0"/>
              <a:t> он выглядит примерно так:</a:t>
            </a:r>
          </a:p>
        </p:txBody>
      </p:sp>
      <p:pic>
        <p:nvPicPr>
          <p:cNvPr id="112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924944"/>
            <a:ext cx="8184406" cy="281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969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0648"/>
            <a:ext cx="9144000" cy="1143000"/>
          </a:xfrm>
        </p:spPr>
        <p:txBody>
          <a:bodyPr>
            <a:normAutofit/>
          </a:bodyPr>
          <a:lstStyle/>
          <a:p>
            <a:r>
              <a:rPr lang="ru-RU" b="1" dirty="0" smtClean="0"/>
              <a:t>Работа с </a:t>
            </a:r>
            <a:r>
              <a:rPr lang="en-US" b="1" dirty="0" smtClean="0"/>
              <a:t>Entity Framework</a:t>
            </a:r>
            <a:endParaRPr lang="ru-RU" dirty="0"/>
          </a:p>
        </p:txBody>
      </p:sp>
      <p:sp>
        <p:nvSpPr>
          <p:cNvPr id="4" name="TextBox 3"/>
          <p:cNvSpPr txBox="1"/>
          <p:nvPr/>
        </p:nvSpPr>
        <p:spPr>
          <a:xfrm>
            <a:off x="843470" y="1412776"/>
            <a:ext cx="7776864" cy="1107996"/>
          </a:xfrm>
          <a:prstGeom prst="rect">
            <a:avLst/>
          </a:prstGeom>
          <a:noFill/>
        </p:spPr>
        <p:txBody>
          <a:bodyPr wrap="square" rtlCol="0">
            <a:spAutoFit/>
          </a:bodyPr>
          <a:lstStyle/>
          <a:p>
            <a:r>
              <a:rPr lang="en-US" dirty="0" smtClean="0"/>
              <a:t>	</a:t>
            </a:r>
            <a:r>
              <a:rPr lang="ru-RU" sz="1600" dirty="0"/>
              <a:t>Содержимое инфекции в любом случае может отличаться. Но в любом случае после добавления </a:t>
            </a:r>
            <a:r>
              <a:rPr lang="ru-RU" sz="1600" dirty="0" err="1"/>
              <a:t>EntityFramework</a:t>
            </a:r>
            <a:r>
              <a:rPr lang="ru-RU" sz="1600" dirty="0"/>
              <a:t> в проект будет выпущен элемент </a:t>
            </a:r>
            <a:r>
              <a:rPr lang="ru-RU" sz="1600" dirty="0" err="1"/>
              <a:t>configSections</a:t>
            </a:r>
            <a:r>
              <a:rPr lang="ru-RU" sz="1600" dirty="0"/>
              <a:t>. И </a:t>
            </a:r>
            <a:r>
              <a:rPr lang="ru-RU" sz="1600" b="1" dirty="0"/>
              <a:t>после</a:t>
            </a:r>
            <a:r>
              <a:rPr lang="ru-RU" sz="1600" dirty="0"/>
              <a:t> закрывающего тега &lt;/</a:t>
            </a:r>
            <a:r>
              <a:rPr lang="ru-RU" sz="1600" dirty="0" err="1"/>
              <a:t>configSections</a:t>
            </a:r>
            <a:r>
              <a:rPr lang="ru-RU" sz="1600" dirty="0"/>
              <a:t>&gt;добавьте следующий элемент:</a:t>
            </a:r>
          </a:p>
        </p:txBody>
      </p:sp>
      <p:sp>
        <p:nvSpPr>
          <p:cNvPr id="3" name="TextBox 2"/>
          <p:cNvSpPr txBox="1"/>
          <p:nvPr/>
        </p:nvSpPr>
        <p:spPr>
          <a:xfrm>
            <a:off x="971600" y="2708920"/>
            <a:ext cx="7488832" cy="1323439"/>
          </a:xfrm>
          <a:prstGeom prst="rect">
            <a:avLst/>
          </a:prstGeom>
          <a:noFill/>
          <a:ln>
            <a:solidFill>
              <a:schemeClr val="bg1">
                <a:lumMod val="75000"/>
              </a:schemeClr>
            </a:solidFill>
          </a:ln>
        </p:spPr>
        <p:txBody>
          <a:bodyPr wrap="square" rtlCol="0">
            <a:spAutoFit/>
          </a:bodyPr>
          <a:lstStyle/>
          <a:p>
            <a:pPr fontAlgn="base"/>
            <a:r>
              <a:rPr lang="en-US" sz="1600" dirty="0"/>
              <a:t>&lt;</a:t>
            </a:r>
            <a:r>
              <a:rPr lang="en-US" sz="1600" dirty="0" err="1"/>
              <a:t>connectionStrings</a:t>
            </a:r>
            <a:r>
              <a:rPr lang="en-US" sz="1600" dirty="0" smtClean="0"/>
              <a:t>&gt;</a:t>
            </a:r>
          </a:p>
          <a:p>
            <a:pPr fontAlgn="base"/>
            <a:r>
              <a:rPr lang="en-US" sz="1600" dirty="0" smtClean="0"/>
              <a:t>&lt;</a:t>
            </a:r>
            <a:r>
              <a:rPr lang="en-US" sz="1600" dirty="0"/>
              <a:t>add name="</a:t>
            </a:r>
            <a:r>
              <a:rPr lang="en-US" sz="1600" dirty="0" err="1"/>
              <a:t>DBConnection</a:t>
            </a:r>
            <a:r>
              <a:rPr lang="en-US" sz="1600" dirty="0"/>
              <a:t>" </a:t>
            </a:r>
            <a:r>
              <a:rPr lang="en-US" sz="1600" dirty="0" err="1"/>
              <a:t>connectionString</a:t>
            </a:r>
            <a:r>
              <a:rPr lang="en-US" sz="1600" dirty="0"/>
              <a:t>="data source=(</a:t>
            </a:r>
            <a:r>
              <a:rPr lang="en-US" sz="1600" dirty="0" err="1"/>
              <a:t>localdb</a:t>
            </a:r>
            <a:r>
              <a:rPr lang="en-US" sz="1600" dirty="0"/>
              <a:t>)\</a:t>
            </a:r>
            <a:r>
              <a:rPr lang="en-US" sz="1600" dirty="0" err="1"/>
              <a:t>MSSQLLocalDB;Initial</a:t>
            </a:r>
            <a:r>
              <a:rPr lang="en-US" sz="1600" dirty="0"/>
              <a:t> Catalog=</a:t>
            </a:r>
            <a:r>
              <a:rPr lang="en-US" sz="1600" dirty="0" err="1"/>
              <a:t>userstore;Integrated</a:t>
            </a:r>
            <a:r>
              <a:rPr lang="en-US" sz="1600" dirty="0"/>
              <a:t> Security=True</a:t>
            </a:r>
            <a:r>
              <a:rPr lang="en-US" sz="1600" dirty="0" smtClean="0"/>
              <a:t>;“</a:t>
            </a:r>
            <a:r>
              <a:rPr lang="en-US" sz="1600" dirty="0" err="1" smtClean="0"/>
              <a:t>providerName</a:t>
            </a:r>
            <a:r>
              <a:rPr lang="en-US" sz="1600" dirty="0"/>
              <a:t>="</a:t>
            </a:r>
            <a:r>
              <a:rPr lang="en-US" sz="1600" dirty="0" err="1"/>
              <a:t>System.Data.SqlClient</a:t>
            </a:r>
            <a:r>
              <a:rPr lang="en-US" sz="1600" dirty="0" smtClean="0"/>
              <a:t>"/&gt;</a:t>
            </a:r>
            <a:endParaRPr lang="en-US" sz="1600" dirty="0"/>
          </a:p>
          <a:p>
            <a:pPr fontAlgn="base"/>
            <a:r>
              <a:rPr lang="en-US" sz="1600" dirty="0"/>
              <a:t> &lt;/</a:t>
            </a:r>
            <a:r>
              <a:rPr lang="en-US" sz="1600" dirty="0" err="1"/>
              <a:t>connectionStrings</a:t>
            </a:r>
            <a:r>
              <a:rPr lang="en-US" sz="1600" dirty="0" smtClean="0"/>
              <a:t>&gt;</a:t>
            </a:r>
            <a:endParaRPr lang="en-US" sz="1600" dirty="0"/>
          </a:p>
        </p:txBody>
      </p:sp>
    </p:spTree>
    <p:extLst>
      <p:ext uri="{BB962C8B-B14F-4D97-AF65-F5344CB8AC3E}">
        <p14:creationId xmlns:p14="http://schemas.microsoft.com/office/powerpoint/2010/main" val="1388239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0648"/>
            <a:ext cx="9144000" cy="1143000"/>
          </a:xfrm>
        </p:spPr>
        <p:txBody>
          <a:bodyPr>
            <a:normAutofit/>
          </a:bodyPr>
          <a:lstStyle/>
          <a:p>
            <a:r>
              <a:rPr lang="ru-RU" b="1" dirty="0" smtClean="0"/>
              <a:t>Работа с </a:t>
            </a:r>
            <a:r>
              <a:rPr lang="en-US" b="1" dirty="0" smtClean="0"/>
              <a:t>Entity Framework</a:t>
            </a:r>
            <a:endParaRPr lang="ru-RU" dirty="0"/>
          </a:p>
        </p:txBody>
      </p:sp>
      <p:sp>
        <p:nvSpPr>
          <p:cNvPr id="4" name="TextBox 3"/>
          <p:cNvSpPr txBox="1"/>
          <p:nvPr/>
        </p:nvSpPr>
        <p:spPr>
          <a:xfrm>
            <a:off x="843470" y="1340768"/>
            <a:ext cx="7776864" cy="800219"/>
          </a:xfrm>
          <a:prstGeom prst="rect">
            <a:avLst/>
          </a:prstGeom>
          <a:noFill/>
        </p:spPr>
        <p:txBody>
          <a:bodyPr wrap="square" rtlCol="0">
            <a:spAutoFit/>
          </a:bodyPr>
          <a:lstStyle/>
          <a:p>
            <a:r>
              <a:rPr lang="en-US" dirty="0" smtClean="0"/>
              <a:t>	</a:t>
            </a:r>
            <a:r>
              <a:rPr lang="ru-RU" sz="1400" dirty="0"/>
              <a:t>Настройку подключения задает атрибуты </a:t>
            </a:r>
            <a:r>
              <a:rPr lang="ru-RU" sz="1400" dirty="0" err="1"/>
              <a:t>connectionString</a:t>
            </a:r>
            <a:r>
              <a:rPr lang="ru-RU" sz="1400" dirty="0"/>
              <a:t>. В качестве основы мы используем название данных, с которым будем взаимодействовать - </a:t>
            </a:r>
            <a:r>
              <a:rPr lang="ru-RU" sz="1400" dirty="0" err="1"/>
              <a:t>userstore</a:t>
            </a:r>
            <a:r>
              <a:rPr lang="ru-RU" sz="1400" dirty="0"/>
              <a:t>.</a:t>
            </a:r>
          </a:p>
          <a:p>
            <a:r>
              <a:rPr lang="en-US" sz="1400" dirty="0" smtClean="0"/>
              <a:t>	</a:t>
            </a:r>
            <a:r>
              <a:rPr lang="ru-RU" sz="1400" dirty="0" smtClean="0"/>
              <a:t>Теперь </a:t>
            </a:r>
            <a:r>
              <a:rPr lang="ru-RU" sz="1400" dirty="0"/>
              <a:t>перейдем к файлу </a:t>
            </a:r>
            <a:r>
              <a:rPr lang="ru-RU" sz="1400" b="1" dirty="0" err="1"/>
              <a:t>Program.cs</a:t>
            </a:r>
            <a:r>
              <a:rPr lang="ru-RU" sz="1400" dirty="0"/>
              <a:t> и изменим его содержание советом:</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882" y="2276872"/>
            <a:ext cx="4548040" cy="2393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43470" y="4869160"/>
            <a:ext cx="7776864" cy="1877437"/>
          </a:xfrm>
          <a:prstGeom prst="rect">
            <a:avLst/>
          </a:prstGeom>
          <a:noFill/>
        </p:spPr>
        <p:txBody>
          <a:bodyPr wrap="square" rtlCol="0">
            <a:spAutoFit/>
          </a:bodyPr>
          <a:lstStyle/>
          <a:p>
            <a:r>
              <a:rPr lang="en-US" sz="1400" dirty="0" smtClean="0"/>
              <a:t>	</a:t>
            </a:r>
            <a:r>
              <a:rPr lang="ru-RU" sz="1400" dirty="0" smtClean="0"/>
              <a:t>Так </a:t>
            </a:r>
            <a:r>
              <a:rPr lang="ru-RU" sz="1400" dirty="0"/>
              <a:t>как класс </a:t>
            </a:r>
            <a:r>
              <a:rPr lang="en-US" sz="1400" dirty="0" smtClean="0"/>
              <a:t>Flower</a:t>
            </a:r>
            <a:r>
              <a:rPr lang="ru-RU" sz="1400" dirty="0" err="1" smtClean="0"/>
              <a:t>Context</a:t>
            </a:r>
            <a:r>
              <a:rPr lang="ru-RU" sz="1400" dirty="0" smtClean="0"/>
              <a:t> </a:t>
            </a:r>
            <a:r>
              <a:rPr lang="ru-RU" sz="1400" dirty="0"/>
              <a:t>через использование </a:t>
            </a:r>
            <a:r>
              <a:rPr lang="ru-RU" sz="1400" dirty="0" err="1"/>
              <a:t>DbContext</a:t>
            </a:r>
            <a:r>
              <a:rPr lang="ru-RU" sz="1400" dirty="0"/>
              <a:t> реализует интерфейс </a:t>
            </a:r>
            <a:r>
              <a:rPr lang="ru-RU" sz="1400" dirty="0" err="1"/>
              <a:t>IDisposable</a:t>
            </a:r>
            <a:r>
              <a:rPr lang="ru-RU" sz="1400" dirty="0"/>
              <a:t>, то для работы с </a:t>
            </a:r>
            <a:r>
              <a:rPr lang="en-US" sz="1400" dirty="0" smtClean="0"/>
              <a:t>Flower</a:t>
            </a:r>
            <a:r>
              <a:rPr lang="ru-RU" sz="1400" dirty="0" err="1" smtClean="0"/>
              <a:t>Context</a:t>
            </a:r>
            <a:r>
              <a:rPr lang="ru-RU" sz="1400" dirty="0" smtClean="0"/>
              <a:t> </a:t>
            </a:r>
            <a:r>
              <a:rPr lang="ru-RU" sz="1400" dirty="0"/>
              <a:t>с автоматическим закрытием объекта мы можем использовать данный объект </a:t>
            </a:r>
            <a:r>
              <a:rPr lang="ru-RU" sz="1400" dirty="0" err="1"/>
              <a:t>using</a:t>
            </a:r>
            <a:r>
              <a:rPr lang="ru-RU" sz="1400" dirty="0"/>
              <a:t>.</a:t>
            </a:r>
          </a:p>
          <a:p>
            <a:r>
              <a:rPr lang="en-US" sz="1400" dirty="0" smtClean="0"/>
              <a:t>	</a:t>
            </a:r>
            <a:r>
              <a:rPr lang="ru-RU" sz="1400" dirty="0" smtClean="0"/>
              <a:t>В </a:t>
            </a:r>
            <a:r>
              <a:rPr lang="ru-RU" sz="1400" dirty="0"/>
              <a:t>конструкцию </a:t>
            </a:r>
            <a:r>
              <a:rPr lang="ru-RU" sz="1400" dirty="0" err="1" smtClean="0"/>
              <a:t>using</a:t>
            </a:r>
            <a:r>
              <a:rPr lang="en-US" sz="1400" dirty="0" smtClean="0"/>
              <a:t> </a:t>
            </a:r>
            <a:r>
              <a:rPr lang="ru-RU" sz="1400" dirty="0" smtClean="0"/>
              <a:t>подозрительного </a:t>
            </a:r>
            <a:r>
              <a:rPr lang="ru-RU" sz="1400" dirty="0"/>
              <a:t>объекта </a:t>
            </a:r>
            <a:r>
              <a:rPr lang="ru-RU" sz="1400" dirty="0" smtClean="0"/>
              <a:t>Цветок и </a:t>
            </a:r>
            <a:r>
              <a:rPr lang="ru-RU" sz="1400" dirty="0"/>
              <a:t>встраивается в базу данных. Достаточно использовать метод </a:t>
            </a:r>
            <a:r>
              <a:rPr lang="ru-RU" sz="1400" dirty="0" err="1"/>
              <a:t>Add</a:t>
            </a:r>
            <a:r>
              <a:rPr lang="ru-RU" sz="1400" dirty="0"/>
              <a:t>: </a:t>
            </a:r>
            <a:r>
              <a:rPr lang="ru-RU" sz="1400" dirty="0" err="1" smtClean="0"/>
              <a:t>db</a:t>
            </a:r>
            <a:r>
              <a:rPr lang="ru-RU" sz="1400" dirty="0" smtClean="0"/>
              <a:t>.</a:t>
            </a:r>
            <a:r>
              <a:rPr lang="en-US" sz="1400" dirty="0" smtClean="0"/>
              <a:t>Flowers</a:t>
            </a:r>
            <a:r>
              <a:rPr lang="ru-RU" sz="1400" dirty="0" smtClean="0"/>
              <a:t>.</a:t>
            </a:r>
            <a:r>
              <a:rPr lang="ru-RU" sz="1400" dirty="0" err="1" smtClean="0"/>
              <a:t>Add</a:t>
            </a:r>
            <a:r>
              <a:rPr lang="ru-RU" sz="1400" dirty="0" smtClean="0"/>
              <a:t>(</a:t>
            </a:r>
            <a:r>
              <a:rPr lang="en-US" sz="1400" dirty="0" smtClean="0"/>
              <a:t>flower</a:t>
            </a:r>
            <a:r>
              <a:rPr lang="ru-RU" sz="1400" dirty="0" smtClean="0"/>
              <a:t>1</a:t>
            </a:r>
            <a:r>
              <a:rPr lang="ru-RU" sz="1400" dirty="0"/>
              <a:t>)</a:t>
            </a:r>
          </a:p>
          <a:p>
            <a:r>
              <a:rPr lang="ru-RU" sz="1400" dirty="0"/>
              <a:t>Чтобы получить список данных из </a:t>
            </a:r>
            <a:r>
              <a:rPr lang="ru-RU" sz="1400" dirty="0" err="1"/>
              <a:t>бд</a:t>
            </a:r>
            <a:r>
              <a:rPr lang="ru-RU" sz="1400" dirty="0"/>
              <a:t>, достаточно свойств </a:t>
            </a:r>
            <a:r>
              <a:rPr lang="ru-RU" sz="1400" dirty="0" err="1"/>
              <a:t>свойств</a:t>
            </a:r>
            <a:r>
              <a:rPr lang="ru-RU" sz="1400" dirty="0"/>
              <a:t> пользователей контекста </a:t>
            </a:r>
            <a:r>
              <a:rPr lang="ru-RU" sz="1400" dirty="0" smtClean="0"/>
              <a:t>данных:</a:t>
            </a:r>
            <a:r>
              <a:rPr lang="en-US" sz="1400" dirty="0" smtClean="0"/>
              <a:t> </a:t>
            </a:r>
            <a:r>
              <a:rPr lang="ru-RU" sz="1400" dirty="0" err="1" smtClean="0"/>
              <a:t>db</a:t>
            </a:r>
            <a:r>
              <a:rPr lang="ru-RU" sz="1400" dirty="0" smtClean="0"/>
              <a:t>.</a:t>
            </a:r>
            <a:r>
              <a:rPr lang="en-US" sz="1400" dirty="0" smtClean="0"/>
              <a:t>Flowers.</a:t>
            </a:r>
            <a:endParaRPr lang="ru-RU" sz="1400" dirty="0"/>
          </a:p>
          <a:p>
            <a:endParaRPr lang="ru-RU" dirty="0"/>
          </a:p>
        </p:txBody>
      </p:sp>
    </p:spTree>
    <p:extLst>
      <p:ext uri="{BB962C8B-B14F-4D97-AF65-F5344CB8AC3E}">
        <p14:creationId xmlns:p14="http://schemas.microsoft.com/office/powerpoint/2010/main" val="2046574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0648"/>
            <a:ext cx="9144000" cy="1143000"/>
          </a:xfrm>
        </p:spPr>
        <p:txBody>
          <a:bodyPr>
            <a:normAutofit/>
          </a:bodyPr>
          <a:lstStyle/>
          <a:p>
            <a:r>
              <a:rPr lang="ru-RU" b="1" dirty="0" smtClean="0"/>
              <a:t>Работа с </a:t>
            </a:r>
            <a:r>
              <a:rPr lang="en-US" b="1" dirty="0" smtClean="0"/>
              <a:t>Entity Framework</a:t>
            </a:r>
            <a:endParaRPr lang="ru-RU" dirty="0"/>
          </a:p>
        </p:txBody>
      </p:sp>
      <p:sp>
        <p:nvSpPr>
          <p:cNvPr id="4" name="TextBox 3"/>
          <p:cNvSpPr txBox="1"/>
          <p:nvPr/>
        </p:nvSpPr>
        <p:spPr>
          <a:xfrm>
            <a:off x="843470" y="1412776"/>
            <a:ext cx="7776864" cy="1354217"/>
          </a:xfrm>
          <a:prstGeom prst="rect">
            <a:avLst/>
          </a:prstGeom>
          <a:noFill/>
        </p:spPr>
        <p:txBody>
          <a:bodyPr wrap="square" rtlCol="0">
            <a:spAutoFit/>
          </a:bodyPr>
          <a:lstStyle/>
          <a:p>
            <a:r>
              <a:rPr lang="en-US" dirty="0" smtClean="0"/>
              <a:t>	</a:t>
            </a:r>
            <a:r>
              <a:rPr lang="ru-RU" sz="1600" dirty="0"/>
              <a:t>Возникает вопрос, а где же находится БД? Чтобы физически увидеть данные, мы можем подключиться к ней из </a:t>
            </a:r>
            <a:r>
              <a:rPr lang="ru-RU" sz="1600" dirty="0" err="1"/>
              <a:t>Visual</a:t>
            </a:r>
            <a:r>
              <a:rPr lang="ru-RU" sz="1600" dirty="0"/>
              <a:t> </a:t>
            </a:r>
            <a:r>
              <a:rPr lang="ru-RU" sz="1600" dirty="0" err="1"/>
              <a:t>Studio</a:t>
            </a:r>
            <a:r>
              <a:rPr lang="ru-RU" sz="1600" dirty="0"/>
              <a:t> через окно </a:t>
            </a:r>
            <a:r>
              <a:rPr lang="ru-RU" sz="1600" b="1" dirty="0" err="1"/>
              <a:t>View</a:t>
            </a:r>
            <a:r>
              <a:rPr lang="ru-RU" sz="1600" b="1" dirty="0"/>
              <a:t>-&gt;SQL </a:t>
            </a:r>
            <a:r>
              <a:rPr lang="ru-RU" sz="1600" b="1" dirty="0" err="1"/>
              <a:t>Server</a:t>
            </a:r>
            <a:r>
              <a:rPr lang="ru-RU" sz="1600" b="1" dirty="0"/>
              <a:t> </a:t>
            </a:r>
            <a:r>
              <a:rPr lang="ru-RU" sz="1600" b="1" dirty="0" err="1"/>
              <a:t>Object</a:t>
            </a:r>
            <a:r>
              <a:rPr lang="ru-RU" sz="1600" b="1" dirty="0"/>
              <a:t> </a:t>
            </a:r>
            <a:r>
              <a:rPr lang="ru-RU" sz="1600" b="1" dirty="0" err="1"/>
              <a:t>Explorer</a:t>
            </a:r>
            <a:r>
              <a:rPr lang="ru-RU" sz="1600" dirty="0"/>
              <a:t> . После этого мы можем увидеть в обозревателе объектов SQL </a:t>
            </a:r>
            <a:r>
              <a:rPr lang="ru-RU" sz="1600" dirty="0" err="1"/>
              <a:t>Server</a:t>
            </a:r>
            <a:r>
              <a:rPr lang="ru-RU" sz="1600" dirty="0"/>
              <a:t> созданную базу данных, просмотреть ее структуру, таблицу, открыть и изменить данные в таблицах:</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165" y="2942540"/>
            <a:ext cx="2995474" cy="1850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843470" y="5013176"/>
            <a:ext cx="7776864" cy="615553"/>
          </a:xfrm>
          <a:prstGeom prst="rect">
            <a:avLst/>
          </a:prstGeom>
        </p:spPr>
        <p:txBody>
          <a:bodyPr wrap="square">
            <a:spAutoFit/>
          </a:bodyPr>
          <a:lstStyle/>
          <a:p>
            <a:r>
              <a:rPr lang="en-US" dirty="0" smtClean="0"/>
              <a:t>	</a:t>
            </a:r>
            <a:r>
              <a:rPr lang="ru-RU" sz="1600" dirty="0" smtClean="0"/>
              <a:t>Физическая </a:t>
            </a:r>
            <a:r>
              <a:rPr lang="ru-RU" sz="1600" dirty="0"/>
              <a:t>база данных по умолчанию будет располагаться в папке </a:t>
            </a:r>
            <a:r>
              <a:rPr lang="ru-RU" sz="1600" dirty="0" smtClean="0"/>
              <a:t>пользователя</a:t>
            </a:r>
            <a:r>
              <a:rPr lang="en-US" sz="1600" dirty="0" smtClean="0"/>
              <a:t>.</a:t>
            </a:r>
            <a:endParaRPr lang="ru-RU" sz="1600" dirty="0"/>
          </a:p>
        </p:txBody>
      </p:sp>
    </p:spTree>
    <p:extLst>
      <p:ext uri="{BB962C8B-B14F-4D97-AF65-F5344CB8AC3E}">
        <p14:creationId xmlns:p14="http://schemas.microsoft.com/office/powerpoint/2010/main" val="347364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lstStyle/>
          <a:p>
            <a:r>
              <a:rPr lang="ru-RU" dirty="0" smtClean="0"/>
              <a:t>Привязка данных (</a:t>
            </a:r>
            <a:r>
              <a:rPr lang="ru-RU" dirty="0" err="1" smtClean="0"/>
              <a:t>Binding</a:t>
            </a:r>
            <a:r>
              <a:rPr lang="ru-RU" dirty="0" smtClean="0"/>
              <a:t>)</a:t>
            </a:r>
            <a:endParaRPr lang="ru-RU" dirty="0"/>
          </a:p>
        </p:txBody>
      </p:sp>
    </p:spTree>
    <p:extLst>
      <p:ext uri="{BB962C8B-B14F-4D97-AF65-F5344CB8AC3E}">
        <p14:creationId xmlns:p14="http://schemas.microsoft.com/office/powerpoint/2010/main" val="43114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Привязка данных (</a:t>
            </a:r>
            <a:r>
              <a:rPr lang="en-US" b="1" dirty="0" smtClean="0"/>
              <a:t>Binding</a:t>
            </a:r>
            <a:r>
              <a:rPr lang="ru-RU" b="1" dirty="0" smtClean="0"/>
              <a:t>)</a:t>
            </a:r>
            <a:endParaRPr lang="ru-RU" dirty="0"/>
          </a:p>
        </p:txBody>
      </p:sp>
      <p:sp>
        <p:nvSpPr>
          <p:cNvPr id="3" name="Прямоугольник 2"/>
          <p:cNvSpPr/>
          <p:nvPr/>
        </p:nvSpPr>
        <p:spPr>
          <a:xfrm>
            <a:off x="683568" y="1412776"/>
            <a:ext cx="7848872" cy="1600438"/>
          </a:xfrm>
          <a:prstGeom prst="rect">
            <a:avLst/>
          </a:prstGeom>
        </p:spPr>
        <p:txBody>
          <a:bodyPr wrap="square">
            <a:spAutoFit/>
          </a:bodyPr>
          <a:lstStyle/>
          <a:p>
            <a:r>
              <a:rPr lang="en-US" dirty="0" smtClean="0"/>
              <a:t>	</a:t>
            </a:r>
            <a:r>
              <a:rPr lang="ru-RU" sz="1600" dirty="0" smtClean="0"/>
              <a:t>В </a:t>
            </a:r>
            <a:r>
              <a:rPr lang="ru-RU" sz="1600" dirty="0"/>
              <a:t>WPF привязка (</a:t>
            </a:r>
            <a:r>
              <a:rPr lang="ru-RU" sz="1600" dirty="0" err="1"/>
              <a:t>binding</a:t>
            </a:r>
            <a:r>
              <a:rPr lang="ru-RU" sz="1600" dirty="0"/>
              <a:t>) является мощным инструментом программирования, без которого не обходится ни одно серьезное приложение.</a:t>
            </a:r>
          </a:p>
          <a:p>
            <a:r>
              <a:rPr lang="en-US" sz="1600" dirty="0" smtClean="0"/>
              <a:t>	</a:t>
            </a:r>
            <a:r>
              <a:rPr lang="ru-RU" sz="1600" dirty="0" smtClean="0"/>
              <a:t>Привязка </a:t>
            </a:r>
            <a:r>
              <a:rPr lang="ru-RU" sz="1600" dirty="0"/>
              <a:t>подразумевает взаимодействие двух объектов: источника и приемника. Объект-приемник создает привязку к определенному свойству объекта-источника. В случае модификации объекта-источника, объект-приемник также будет модифицирован. Например, простейшая форма с использованием привязки:</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5301208"/>
            <a:ext cx="2326754" cy="9322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3608" y="3068960"/>
            <a:ext cx="7416824" cy="2092881"/>
          </a:xfrm>
          <a:prstGeom prst="rect">
            <a:avLst/>
          </a:prstGeom>
          <a:noFill/>
          <a:ln>
            <a:solidFill>
              <a:schemeClr val="bg1">
                <a:lumMod val="85000"/>
              </a:schemeClr>
            </a:solidFill>
          </a:ln>
        </p:spPr>
        <p:txBody>
          <a:bodyPr wrap="square" rtlCol="0">
            <a:spAutoFit/>
          </a:bodyPr>
          <a:lstStyle/>
          <a:p>
            <a:r>
              <a:rPr lang="en-US" sz="1000" dirty="0"/>
              <a:t>&lt;Window x:Class="WpfApp2.MainWindow"</a:t>
            </a:r>
          </a:p>
          <a:p>
            <a:r>
              <a:rPr lang="en-US" sz="1000" dirty="0"/>
              <a:t>        </a:t>
            </a:r>
            <a:r>
              <a:rPr lang="en-US" sz="1000" dirty="0" err="1"/>
              <a:t>xmlns</a:t>
            </a:r>
            <a:r>
              <a:rPr lang="en-US" sz="1000" dirty="0"/>
              <a:t>="http://schemas.microsoft.com/</a:t>
            </a:r>
            <a:r>
              <a:rPr lang="en-US" sz="1000" dirty="0" err="1"/>
              <a:t>winfx</a:t>
            </a:r>
            <a:r>
              <a:rPr lang="en-US" sz="1000" dirty="0"/>
              <a:t>/2006/</a:t>
            </a:r>
            <a:r>
              <a:rPr lang="en-US" sz="1000" dirty="0" err="1"/>
              <a:t>xaml</a:t>
            </a:r>
            <a:r>
              <a:rPr lang="en-US" sz="1000" dirty="0"/>
              <a:t>/presentation"</a:t>
            </a:r>
          </a:p>
          <a:p>
            <a:r>
              <a:rPr lang="en-US" sz="1000" dirty="0"/>
              <a:t>        </a:t>
            </a:r>
            <a:r>
              <a:rPr lang="en-US" sz="1000" dirty="0" err="1"/>
              <a:t>xmlns:x</a:t>
            </a:r>
            <a:r>
              <a:rPr lang="en-US" sz="1000" dirty="0"/>
              <a:t>="http://schemas.microsoft.com/</a:t>
            </a:r>
            <a:r>
              <a:rPr lang="en-US" sz="1000" dirty="0" err="1"/>
              <a:t>winfx</a:t>
            </a:r>
            <a:r>
              <a:rPr lang="en-US" sz="1000" dirty="0"/>
              <a:t>/2006/</a:t>
            </a:r>
            <a:r>
              <a:rPr lang="en-US" sz="1000" dirty="0" err="1"/>
              <a:t>xaml</a:t>
            </a:r>
            <a:r>
              <a:rPr lang="en-US" sz="1000" dirty="0"/>
              <a:t>"</a:t>
            </a:r>
          </a:p>
          <a:p>
            <a:r>
              <a:rPr lang="en-US" sz="1000" dirty="0"/>
              <a:t>        </a:t>
            </a:r>
            <a:r>
              <a:rPr lang="en-US" sz="1000" dirty="0" err="1"/>
              <a:t>xmlns:d</a:t>
            </a:r>
            <a:r>
              <a:rPr lang="en-US" sz="1000" dirty="0"/>
              <a:t>="http://schemas.microsoft.com/expression/blend/2008"</a:t>
            </a:r>
          </a:p>
          <a:p>
            <a:r>
              <a:rPr lang="en-US" sz="1000" dirty="0"/>
              <a:t>        </a:t>
            </a:r>
            <a:r>
              <a:rPr lang="en-US" sz="1000" dirty="0" err="1"/>
              <a:t>xmlns:mc</a:t>
            </a:r>
            <a:r>
              <a:rPr lang="en-US" sz="1000" dirty="0"/>
              <a:t>="http://schemas.openxmlformats.org/markup-compatibility/2006"</a:t>
            </a:r>
          </a:p>
          <a:p>
            <a:r>
              <a:rPr lang="en-US" sz="1000" dirty="0"/>
              <a:t>        </a:t>
            </a:r>
            <a:r>
              <a:rPr lang="en-US" sz="1000" dirty="0" err="1"/>
              <a:t>xmlns:local</a:t>
            </a:r>
            <a:r>
              <a:rPr lang="en-US" sz="1000" dirty="0"/>
              <a:t>="clr-namespace:WpfApp2"</a:t>
            </a:r>
          </a:p>
          <a:p>
            <a:r>
              <a:rPr lang="en-US" sz="1000" dirty="0"/>
              <a:t>        </a:t>
            </a:r>
            <a:r>
              <a:rPr lang="en-US" sz="1000" dirty="0" err="1"/>
              <a:t>mc:Ignorable</a:t>
            </a:r>
            <a:r>
              <a:rPr lang="en-US" sz="1000" dirty="0"/>
              <a:t>="d"</a:t>
            </a:r>
          </a:p>
          <a:p>
            <a:r>
              <a:rPr lang="en-US" sz="1000" dirty="0"/>
              <a:t>        Title="</a:t>
            </a:r>
            <a:r>
              <a:rPr lang="en-US" sz="1000" dirty="0" err="1"/>
              <a:t>MainWindow</a:t>
            </a:r>
            <a:r>
              <a:rPr lang="en-US" sz="1000" dirty="0"/>
              <a:t>" Height="450" Width="800"&gt;</a:t>
            </a:r>
          </a:p>
          <a:p>
            <a:r>
              <a:rPr lang="en-US" sz="1000" dirty="0"/>
              <a:t>    &lt;</a:t>
            </a:r>
            <a:r>
              <a:rPr lang="en-US" sz="1000" dirty="0" err="1"/>
              <a:t>StackPanel</a:t>
            </a:r>
            <a:r>
              <a:rPr lang="en-US" sz="1000" dirty="0"/>
              <a:t>&gt;</a:t>
            </a:r>
          </a:p>
          <a:p>
            <a:r>
              <a:rPr lang="en-US" sz="1000" dirty="0"/>
              <a:t>        &lt;</a:t>
            </a:r>
            <a:r>
              <a:rPr lang="en-US" sz="1000" dirty="0" err="1"/>
              <a:t>TextBox</a:t>
            </a:r>
            <a:r>
              <a:rPr lang="en-US" sz="1000" dirty="0"/>
              <a:t> x:Name="myTextBox" Height="30" /&gt;</a:t>
            </a:r>
          </a:p>
          <a:p>
            <a:r>
              <a:rPr lang="en-US" sz="1000" dirty="0"/>
              <a:t>        &lt;</a:t>
            </a:r>
            <a:r>
              <a:rPr lang="en-US" sz="1000" dirty="0" err="1"/>
              <a:t>TextBlock</a:t>
            </a:r>
            <a:r>
              <a:rPr lang="en-US" sz="1000" dirty="0"/>
              <a:t> x:Name="myTextBlock" Text="{Binding </a:t>
            </a:r>
            <a:r>
              <a:rPr lang="en-US" sz="1000" dirty="0" err="1"/>
              <a:t>ElementName</a:t>
            </a:r>
            <a:r>
              <a:rPr lang="en-US" sz="1000" dirty="0"/>
              <a:t>=</a:t>
            </a:r>
            <a:r>
              <a:rPr lang="en-US" sz="1000" dirty="0" err="1"/>
              <a:t>myTextBox,Path</a:t>
            </a:r>
            <a:r>
              <a:rPr lang="en-US" sz="1000" dirty="0"/>
              <a:t>=Text}" Height="30" /&gt;</a:t>
            </a:r>
          </a:p>
          <a:p>
            <a:r>
              <a:rPr lang="en-US" sz="1000" dirty="0"/>
              <a:t>    &lt;/</a:t>
            </a:r>
            <a:r>
              <a:rPr lang="en-US" sz="1000" dirty="0" err="1"/>
              <a:t>StackPanel</a:t>
            </a:r>
            <a:r>
              <a:rPr lang="en-US" sz="1000" dirty="0"/>
              <a:t>&gt;</a:t>
            </a:r>
          </a:p>
          <a:p>
            <a:r>
              <a:rPr lang="en-US" sz="1000" dirty="0"/>
              <a:t>&lt;/Window&gt;</a:t>
            </a:r>
            <a:endParaRPr lang="ru-RU" sz="1000" dirty="0"/>
          </a:p>
        </p:txBody>
      </p:sp>
    </p:spTree>
    <p:extLst>
      <p:ext uri="{BB962C8B-B14F-4D97-AF65-F5344CB8AC3E}">
        <p14:creationId xmlns:p14="http://schemas.microsoft.com/office/powerpoint/2010/main" val="2913479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Работа с привязкой в C#</a:t>
            </a:r>
            <a:endParaRPr lang="ru-RU" dirty="0"/>
          </a:p>
        </p:txBody>
      </p:sp>
      <p:sp>
        <p:nvSpPr>
          <p:cNvPr id="3" name="Прямоугольник 2"/>
          <p:cNvSpPr/>
          <p:nvPr/>
        </p:nvSpPr>
        <p:spPr>
          <a:xfrm>
            <a:off x="546178" y="1412775"/>
            <a:ext cx="8136904" cy="584775"/>
          </a:xfrm>
          <a:prstGeom prst="rect">
            <a:avLst/>
          </a:prstGeom>
        </p:spPr>
        <p:txBody>
          <a:bodyPr wrap="square">
            <a:spAutoFit/>
          </a:bodyPr>
          <a:lstStyle/>
          <a:p>
            <a:r>
              <a:rPr lang="en-US" dirty="0" smtClean="0"/>
              <a:t>	</a:t>
            </a:r>
            <a:r>
              <a:rPr lang="ru-RU" sz="1400" dirty="0"/>
              <a:t>Ключевым объектом при создании привязки </a:t>
            </a:r>
            <a:r>
              <a:rPr lang="ru-RU" sz="1400" dirty="0" smtClean="0"/>
              <a:t>является объект</a:t>
            </a:r>
            <a:r>
              <a:rPr lang="ru-RU" sz="1400" dirty="0"/>
              <a:t> </a:t>
            </a:r>
            <a:r>
              <a:rPr lang="ru-RU" sz="1400" b="1" dirty="0" err="1" smtClean="0"/>
              <a:t>System.Windows.Data.Binding</a:t>
            </a:r>
            <a:r>
              <a:rPr lang="ru-RU" sz="1400" dirty="0" smtClean="0"/>
              <a:t>.  </a:t>
            </a:r>
            <a:r>
              <a:rPr lang="ru-RU" sz="1400" dirty="0"/>
              <a:t>Используя этот объект мы можем получить уже имеющуюся привязку для элемента:</a:t>
            </a:r>
          </a:p>
        </p:txBody>
      </p:sp>
      <p:sp>
        <p:nvSpPr>
          <p:cNvPr id="4" name="TextBox 3"/>
          <p:cNvSpPr txBox="1"/>
          <p:nvPr/>
        </p:nvSpPr>
        <p:spPr>
          <a:xfrm>
            <a:off x="895686" y="2056845"/>
            <a:ext cx="7416824" cy="246221"/>
          </a:xfrm>
          <a:prstGeom prst="rect">
            <a:avLst/>
          </a:prstGeom>
          <a:noFill/>
          <a:ln>
            <a:solidFill>
              <a:schemeClr val="bg1">
                <a:lumMod val="85000"/>
              </a:schemeClr>
            </a:solidFill>
          </a:ln>
        </p:spPr>
        <p:txBody>
          <a:bodyPr wrap="square" rtlCol="0">
            <a:spAutoFit/>
          </a:bodyPr>
          <a:lstStyle/>
          <a:p>
            <a:r>
              <a:rPr lang="en-US" sz="1000" dirty="0"/>
              <a:t>Binding </a:t>
            </a:r>
            <a:r>
              <a:rPr lang="en-US" sz="1000" dirty="0" err="1"/>
              <a:t>binding</a:t>
            </a:r>
            <a:r>
              <a:rPr lang="en-US" sz="1000" dirty="0"/>
              <a:t> = </a:t>
            </a:r>
            <a:r>
              <a:rPr lang="en-US" sz="1000" dirty="0" err="1"/>
              <a:t>BindingOperations.GetBinding</a:t>
            </a:r>
            <a:r>
              <a:rPr lang="en-US" sz="1000" dirty="0"/>
              <a:t>(</a:t>
            </a:r>
            <a:r>
              <a:rPr lang="en-US" sz="1000" dirty="0" err="1"/>
              <a:t>myTextBlock</a:t>
            </a:r>
            <a:r>
              <a:rPr lang="en-US" sz="1000" dirty="0"/>
              <a:t>, </a:t>
            </a:r>
            <a:r>
              <a:rPr lang="en-US" sz="1000" dirty="0" err="1"/>
              <a:t>TextBlock.TextProperty</a:t>
            </a:r>
            <a:r>
              <a:rPr lang="en-US" sz="1000" dirty="0"/>
              <a:t>);</a:t>
            </a:r>
            <a:endParaRPr lang="ru-RU" sz="1000" dirty="0"/>
          </a:p>
        </p:txBody>
      </p:sp>
      <p:sp>
        <p:nvSpPr>
          <p:cNvPr id="5" name="Прямоугольник 4"/>
          <p:cNvSpPr/>
          <p:nvPr/>
        </p:nvSpPr>
        <p:spPr>
          <a:xfrm>
            <a:off x="821314" y="2420888"/>
            <a:ext cx="7589716" cy="769441"/>
          </a:xfrm>
          <a:prstGeom prst="rect">
            <a:avLst/>
          </a:prstGeom>
        </p:spPr>
        <p:txBody>
          <a:bodyPr wrap="square">
            <a:spAutoFit/>
          </a:bodyPr>
          <a:lstStyle/>
          <a:p>
            <a:r>
              <a:rPr lang="ru-RU" sz="1600" dirty="0" smtClean="0"/>
              <a:t>	</a:t>
            </a:r>
            <a:r>
              <a:rPr lang="ru-RU" sz="1400" dirty="0" smtClean="0"/>
              <a:t>В </a:t>
            </a:r>
            <a:r>
              <a:rPr lang="ru-RU" sz="1400" dirty="0"/>
              <a:t>данном случае получаем привязку для свойства зависимостей </a:t>
            </a:r>
            <a:r>
              <a:rPr lang="ru-RU" sz="1400" dirty="0" err="1"/>
              <a:t>TextProperty</a:t>
            </a:r>
            <a:r>
              <a:rPr lang="ru-RU" sz="1400" dirty="0"/>
              <a:t> элемента </a:t>
            </a:r>
            <a:r>
              <a:rPr lang="ru-RU" sz="1400" dirty="0" err="1"/>
              <a:t>myTextBlock</a:t>
            </a:r>
            <a:r>
              <a:rPr lang="ru-RU" sz="1400" dirty="0"/>
              <a:t>.</a:t>
            </a:r>
          </a:p>
          <a:p>
            <a:r>
              <a:rPr lang="ru-RU" sz="1400" dirty="0" smtClean="0"/>
              <a:t>	Также </a:t>
            </a:r>
            <a:r>
              <a:rPr lang="ru-RU" sz="1400" dirty="0"/>
              <a:t>можно полностью установить привязку в коде C#:</a:t>
            </a:r>
          </a:p>
        </p:txBody>
      </p:sp>
      <p:sp>
        <p:nvSpPr>
          <p:cNvPr id="7" name="TextBox 6"/>
          <p:cNvSpPr txBox="1"/>
          <p:nvPr/>
        </p:nvSpPr>
        <p:spPr>
          <a:xfrm>
            <a:off x="895686" y="3222640"/>
            <a:ext cx="7416824" cy="1477328"/>
          </a:xfrm>
          <a:prstGeom prst="rect">
            <a:avLst/>
          </a:prstGeom>
          <a:noFill/>
          <a:ln>
            <a:solidFill>
              <a:schemeClr val="bg1">
                <a:lumMod val="85000"/>
              </a:schemeClr>
            </a:solidFill>
          </a:ln>
        </p:spPr>
        <p:txBody>
          <a:bodyPr wrap="square" rtlCol="0">
            <a:spAutoFit/>
          </a:bodyPr>
          <a:lstStyle/>
          <a:p>
            <a:r>
              <a:rPr lang="en-US" sz="1000" dirty="0"/>
              <a:t>public </a:t>
            </a:r>
            <a:r>
              <a:rPr lang="en-US" sz="1000" dirty="0" err="1"/>
              <a:t>MainWindow</a:t>
            </a:r>
            <a:r>
              <a:rPr lang="en-US" sz="1000" dirty="0"/>
              <a:t>()</a:t>
            </a:r>
          </a:p>
          <a:p>
            <a:r>
              <a:rPr lang="en-US" sz="1000" dirty="0"/>
              <a:t>        {</a:t>
            </a:r>
          </a:p>
          <a:p>
            <a:r>
              <a:rPr lang="en-US" sz="1000" dirty="0"/>
              <a:t>            </a:t>
            </a:r>
            <a:r>
              <a:rPr lang="en-US" sz="1000" dirty="0" err="1"/>
              <a:t>InitializeComponent</a:t>
            </a:r>
            <a:r>
              <a:rPr lang="en-US" sz="1000" dirty="0"/>
              <a:t>();</a:t>
            </a:r>
          </a:p>
          <a:p>
            <a:r>
              <a:rPr lang="en-US" sz="1000" dirty="0"/>
              <a:t>            Binding </a:t>
            </a:r>
            <a:r>
              <a:rPr lang="en-US" sz="1000" dirty="0" err="1"/>
              <a:t>binding</a:t>
            </a:r>
            <a:r>
              <a:rPr lang="en-US" sz="1000" dirty="0"/>
              <a:t> = new Binding();</a:t>
            </a:r>
          </a:p>
          <a:p>
            <a:endParaRPr lang="en-US" sz="1000" dirty="0"/>
          </a:p>
          <a:p>
            <a:r>
              <a:rPr lang="en-US" sz="1000" dirty="0"/>
              <a:t>            </a:t>
            </a:r>
            <a:r>
              <a:rPr lang="en-US" sz="1000" dirty="0" err="1"/>
              <a:t>binding.ElementName</a:t>
            </a:r>
            <a:r>
              <a:rPr lang="en-US" sz="1000" dirty="0"/>
              <a:t> = "</a:t>
            </a:r>
            <a:r>
              <a:rPr lang="en-US" sz="1000" dirty="0" err="1"/>
              <a:t>myTextBox</a:t>
            </a:r>
            <a:r>
              <a:rPr lang="en-US" sz="1000" dirty="0"/>
              <a:t>"; // </a:t>
            </a:r>
            <a:r>
              <a:rPr lang="ru-RU" sz="1000" dirty="0"/>
              <a:t>элемент-источник</a:t>
            </a:r>
          </a:p>
          <a:p>
            <a:r>
              <a:rPr lang="ru-RU" sz="1000" dirty="0"/>
              <a:t>            </a:t>
            </a:r>
            <a:r>
              <a:rPr lang="en-US" sz="1000" dirty="0" err="1"/>
              <a:t>binding.Path</a:t>
            </a:r>
            <a:r>
              <a:rPr lang="en-US" sz="1000" dirty="0"/>
              <a:t> = new </a:t>
            </a:r>
            <a:r>
              <a:rPr lang="en-US" sz="1000" dirty="0" err="1"/>
              <a:t>PropertyPath</a:t>
            </a:r>
            <a:r>
              <a:rPr lang="en-US" sz="1000" dirty="0"/>
              <a:t>("Text"); // </a:t>
            </a:r>
            <a:r>
              <a:rPr lang="ru-RU" sz="1000" dirty="0"/>
              <a:t>свойство элемента-источника</a:t>
            </a:r>
          </a:p>
          <a:p>
            <a:r>
              <a:rPr lang="ru-RU" sz="1000" dirty="0"/>
              <a:t>            </a:t>
            </a:r>
            <a:r>
              <a:rPr lang="en-US" sz="1000" dirty="0" err="1"/>
              <a:t>myTextBlock.SetBinding</a:t>
            </a:r>
            <a:r>
              <a:rPr lang="en-US" sz="1000" dirty="0"/>
              <a:t>(</a:t>
            </a:r>
            <a:r>
              <a:rPr lang="en-US" sz="1000" dirty="0" err="1"/>
              <a:t>TextBlock.TextProperty</a:t>
            </a:r>
            <a:r>
              <a:rPr lang="en-US" sz="1000" dirty="0"/>
              <a:t>, binding); // </a:t>
            </a:r>
            <a:r>
              <a:rPr lang="ru-RU" sz="1000" dirty="0"/>
              <a:t>установка привязки для элемента-приемника</a:t>
            </a:r>
          </a:p>
          <a:p>
            <a:r>
              <a:rPr lang="ru-RU" sz="1000" dirty="0"/>
              <a:t>        }</a:t>
            </a:r>
          </a:p>
        </p:txBody>
      </p:sp>
      <p:sp>
        <p:nvSpPr>
          <p:cNvPr id="6" name="Прямоугольник 5"/>
          <p:cNvSpPr/>
          <p:nvPr/>
        </p:nvSpPr>
        <p:spPr>
          <a:xfrm>
            <a:off x="830304" y="4787860"/>
            <a:ext cx="7568652" cy="738664"/>
          </a:xfrm>
          <a:prstGeom prst="rect">
            <a:avLst/>
          </a:prstGeom>
        </p:spPr>
        <p:txBody>
          <a:bodyPr wrap="square">
            <a:spAutoFit/>
          </a:bodyPr>
          <a:lstStyle/>
          <a:p>
            <a:r>
              <a:rPr lang="ru-RU" sz="1400" dirty="0" smtClean="0"/>
              <a:t>	Если </a:t>
            </a:r>
            <a:r>
              <a:rPr lang="ru-RU" sz="1400" dirty="0"/>
              <a:t>в дальнейшем нам станет не нужна привязка, то мы можем воспользоваться классом </a:t>
            </a:r>
            <a:r>
              <a:rPr lang="ru-RU" sz="1400" b="1" dirty="0" err="1"/>
              <a:t>BindingOperations</a:t>
            </a:r>
            <a:r>
              <a:rPr lang="ru-RU" sz="1400" dirty="0"/>
              <a:t> и его методами </a:t>
            </a:r>
            <a:r>
              <a:rPr lang="ru-RU" sz="1400" b="1" dirty="0" err="1"/>
              <a:t>ClearBinding</a:t>
            </a:r>
            <a:r>
              <a:rPr lang="ru-RU" sz="1400" b="1" dirty="0"/>
              <a:t>()</a:t>
            </a:r>
            <a:r>
              <a:rPr lang="ru-RU" sz="1400" dirty="0"/>
              <a:t>(удаляет одну привязку) и </a:t>
            </a:r>
            <a:r>
              <a:rPr lang="ru-RU" sz="1400" b="1" dirty="0" err="1"/>
              <a:t>ClearAllBindings</a:t>
            </a:r>
            <a:r>
              <a:rPr lang="ru-RU" sz="1400" b="1" dirty="0"/>
              <a:t>()</a:t>
            </a:r>
            <a:r>
              <a:rPr lang="ru-RU" sz="1400" dirty="0"/>
              <a:t> (удаляет все привязки для данного элемента)</a:t>
            </a:r>
          </a:p>
        </p:txBody>
      </p:sp>
      <p:sp>
        <p:nvSpPr>
          <p:cNvPr id="10" name="TextBox 9"/>
          <p:cNvSpPr txBox="1"/>
          <p:nvPr/>
        </p:nvSpPr>
        <p:spPr>
          <a:xfrm>
            <a:off x="895322" y="5526524"/>
            <a:ext cx="7416824" cy="246221"/>
          </a:xfrm>
          <a:prstGeom prst="rect">
            <a:avLst/>
          </a:prstGeom>
          <a:noFill/>
          <a:ln>
            <a:solidFill>
              <a:schemeClr val="bg1">
                <a:lumMod val="85000"/>
              </a:schemeClr>
            </a:solidFill>
          </a:ln>
        </p:spPr>
        <p:txBody>
          <a:bodyPr wrap="square" rtlCol="0">
            <a:spAutoFit/>
          </a:bodyPr>
          <a:lstStyle/>
          <a:p>
            <a:r>
              <a:rPr lang="en-US" sz="1000" dirty="0" err="1"/>
              <a:t>BindingOperations.ClearBinding</a:t>
            </a:r>
            <a:r>
              <a:rPr lang="en-US" sz="1000" dirty="0"/>
              <a:t>(</a:t>
            </a:r>
            <a:r>
              <a:rPr lang="en-US" sz="1000" dirty="0" err="1"/>
              <a:t>myTextBlock</a:t>
            </a:r>
            <a:r>
              <a:rPr lang="en-US" sz="1000" dirty="0"/>
              <a:t>, </a:t>
            </a:r>
            <a:r>
              <a:rPr lang="en-US" sz="1000" dirty="0" err="1"/>
              <a:t>TextBlock.TextProperty</a:t>
            </a:r>
            <a:r>
              <a:rPr lang="en-US" sz="1000" dirty="0"/>
              <a:t>);</a:t>
            </a:r>
            <a:endParaRPr lang="ru-RU" sz="1000" dirty="0"/>
          </a:p>
        </p:txBody>
      </p:sp>
      <p:sp>
        <p:nvSpPr>
          <p:cNvPr id="9" name="TextBox 8"/>
          <p:cNvSpPr txBox="1"/>
          <p:nvPr/>
        </p:nvSpPr>
        <p:spPr>
          <a:xfrm>
            <a:off x="4367932" y="5777101"/>
            <a:ext cx="471604" cy="307777"/>
          </a:xfrm>
          <a:prstGeom prst="rect">
            <a:avLst/>
          </a:prstGeom>
          <a:noFill/>
          <a:ln>
            <a:noFill/>
          </a:ln>
        </p:spPr>
        <p:txBody>
          <a:bodyPr wrap="none" rtlCol="0">
            <a:spAutoFit/>
          </a:bodyPr>
          <a:lstStyle/>
          <a:p>
            <a:r>
              <a:rPr lang="ru-RU" sz="1400" dirty="0" smtClean="0"/>
              <a:t>или</a:t>
            </a:r>
            <a:endParaRPr lang="ru-RU" sz="1400" dirty="0"/>
          </a:p>
        </p:txBody>
      </p:sp>
      <p:sp>
        <p:nvSpPr>
          <p:cNvPr id="12" name="TextBox 11"/>
          <p:cNvSpPr txBox="1"/>
          <p:nvPr/>
        </p:nvSpPr>
        <p:spPr>
          <a:xfrm>
            <a:off x="907760" y="6075584"/>
            <a:ext cx="7416824" cy="246221"/>
          </a:xfrm>
          <a:prstGeom prst="rect">
            <a:avLst/>
          </a:prstGeom>
          <a:noFill/>
          <a:ln>
            <a:solidFill>
              <a:schemeClr val="bg1">
                <a:lumMod val="85000"/>
              </a:schemeClr>
            </a:solidFill>
          </a:ln>
        </p:spPr>
        <p:txBody>
          <a:bodyPr wrap="square" rtlCol="0">
            <a:spAutoFit/>
          </a:bodyPr>
          <a:lstStyle/>
          <a:p>
            <a:r>
              <a:rPr lang="en-US" sz="1000" dirty="0" err="1"/>
              <a:t>BindingOperations.ClearAllBindings</a:t>
            </a:r>
            <a:r>
              <a:rPr lang="en-US" sz="1000" dirty="0"/>
              <a:t>(</a:t>
            </a:r>
            <a:r>
              <a:rPr lang="en-US" sz="1000" dirty="0" err="1"/>
              <a:t>myTextBlock</a:t>
            </a:r>
            <a:r>
              <a:rPr lang="en-US" sz="1000" dirty="0"/>
              <a:t>);</a:t>
            </a:r>
            <a:endParaRPr lang="ru-RU" sz="1000" dirty="0"/>
          </a:p>
        </p:txBody>
      </p:sp>
    </p:spTree>
    <p:extLst>
      <p:ext uri="{BB962C8B-B14F-4D97-AF65-F5344CB8AC3E}">
        <p14:creationId xmlns:p14="http://schemas.microsoft.com/office/powerpoint/2010/main" val="29294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2950" y="188640"/>
            <a:ext cx="8229600" cy="1143000"/>
          </a:xfrm>
        </p:spPr>
        <p:txBody>
          <a:bodyPr/>
          <a:lstStyle/>
          <a:p>
            <a:r>
              <a:rPr lang="ru-RU" b="1" dirty="0" smtClean="0"/>
              <a:t>Режимы привязки</a:t>
            </a:r>
            <a:endParaRPr lang="ru-RU" dirty="0"/>
          </a:p>
        </p:txBody>
      </p:sp>
      <p:sp>
        <p:nvSpPr>
          <p:cNvPr id="3" name="Прямоугольник 2"/>
          <p:cNvSpPr/>
          <p:nvPr/>
        </p:nvSpPr>
        <p:spPr>
          <a:xfrm>
            <a:off x="535646" y="1340768"/>
            <a:ext cx="8136904" cy="3170099"/>
          </a:xfrm>
          <a:prstGeom prst="rect">
            <a:avLst/>
          </a:prstGeom>
        </p:spPr>
        <p:txBody>
          <a:bodyPr wrap="square">
            <a:spAutoFit/>
          </a:bodyPr>
          <a:lstStyle/>
          <a:p>
            <a:r>
              <a:rPr lang="en-US" dirty="0" smtClean="0"/>
              <a:t>	</a:t>
            </a:r>
            <a:r>
              <a:rPr lang="ru-RU" sz="1400" dirty="0"/>
              <a:t>Свойство </a:t>
            </a:r>
            <a:r>
              <a:rPr lang="ru-RU" sz="1400" dirty="0" err="1"/>
              <a:t>Mode</a:t>
            </a:r>
            <a:r>
              <a:rPr lang="ru-RU" sz="1400" dirty="0"/>
              <a:t> объекта </a:t>
            </a:r>
            <a:r>
              <a:rPr lang="ru-RU" sz="1400" dirty="0" err="1"/>
              <a:t>Binding</a:t>
            </a:r>
            <a:r>
              <a:rPr lang="ru-RU" sz="1400" dirty="0"/>
              <a:t>, которое представляет режим привязки, может принимать следующие значения</a:t>
            </a:r>
            <a:r>
              <a:rPr lang="ru-RU" sz="1400" dirty="0" smtClean="0"/>
              <a:t>:</a:t>
            </a:r>
          </a:p>
          <a:p>
            <a:endParaRPr lang="ru-RU" sz="1400" dirty="0"/>
          </a:p>
          <a:p>
            <a:pPr marL="742950" lvl="1" indent="-285750">
              <a:buFont typeface="Arial" panose="020B0604020202020204" pitchFamily="34" charset="0"/>
              <a:buChar char="•"/>
            </a:pPr>
            <a:r>
              <a:rPr lang="ru-RU" sz="1400" dirty="0" err="1"/>
              <a:t>OneWay</a:t>
            </a:r>
            <a:r>
              <a:rPr lang="ru-RU" sz="1400" dirty="0"/>
              <a:t>: свойство объекта-приемника изменяется после модификации свойства объекта-источника</a:t>
            </a:r>
            <a:r>
              <a:rPr lang="ru-RU" sz="1400" dirty="0" smtClean="0"/>
              <a:t>.</a:t>
            </a:r>
            <a:endParaRPr lang="ru-RU" sz="1400" dirty="0"/>
          </a:p>
          <a:p>
            <a:pPr marL="742950" lvl="1" indent="-285750">
              <a:buFont typeface="Arial" panose="020B0604020202020204" pitchFamily="34" charset="0"/>
              <a:buChar char="•"/>
            </a:pPr>
            <a:r>
              <a:rPr lang="ru-RU" sz="1400" dirty="0" err="1"/>
              <a:t>OneTime</a:t>
            </a:r>
            <a:r>
              <a:rPr lang="ru-RU" sz="1400" dirty="0"/>
              <a:t>: свойство объекта-приемника устанавливается по свойству объекта-источника только один раз. В дальнейшем изменения в источнике никак не влияют на объект-приемник</a:t>
            </a:r>
            <a:r>
              <a:rPr lang="ru-RU" sz="1400" dirty="0" smtClean="0"/>
              <a:t>.</a:t>
            </a:r>
            <a:endParaRPr lang="ru-RU" sz="1400" dirty="0"/>
          </a:p>
          <a:p>
            <a:pPr marL="742950" lvl="1" indent="-285750">
              <a:buFont typeface="Arial" panose="020B0604020202020204" pitchFamily="34" charset="0"/>
              <a:buChar char="•"/>
            </a:pPr>
            <a:r>
              <a:rPr lang="ru-RU" sz="1400" dirty="0" err="1"/>
              <a:t>TwoWay</a:t>
            </a:r>
            <a:r>
              <a:rPr lang="ru-RU" sz="1400" dirty="0"/>
              <a:t>: оба объекта - </a:t>
            </a:r>
            <a:r>
              <a:rPr lang="ru-RU" sz="1400" dirty="0" err="1"/>
              <a:t>применки</a:t>
            </a:r>
            <a:r>
              <a:rPr lang="ru-RU" sz="1400" dirty="0"/>
              <a:t> и источник могут изменять привязанные свойства друг друга</a:t>
            </a:r>
            <a:r>
              <a:rPr lang="ru-RU" sz="1400" dirty="0" smtClean="0"/>
              <a:t>.</a:t>
            </a:r>
            <a:endParaRPr lang="ru-RU" sz="1400" dirty="0"/>
          </a:p>
          <a:p>
            <a:pPr marL="742950" lvl="1" indent="-285750">
              <a:buFont typeface="Arial" panose="020B0604020202020204" pitchFamily="34" charset="0"/>
              <a:buChar char="•"/>
            </a:pPr>
            <a:r>
              <a:rPr lang="ru-RU" sz="1400" dirty="0" err="1"/>
              <a:t>OneWayToSource</a:t>
            </a:r>
            <a:r>
              <a:rPr lang="ru-RU" sz="1400" dirty="0"/>
              <a:t>: объект-приемник, в котором объявлена привязка, меняет объект-источник</a:t>
            </a:r>
            <a:r>
              <a:rPr lang="ru-RU" sz="1400" dirty="0" smtClean="0"/>
              <a:t>.</a:t>
            </a:r>
            <a:endParaRPr lang="ru-RU" sz="1400" dirty="0"/>
          </a:p>
          <a:p>
            <a:pPr marL="742950" lvl="1" indent="-285750">
              <a:buFont typeface="Arial" panose="020B0604020202020204" pitchFamily="34" charset="0"/>
              <a:buChar char="•"/>
            </a:pPr>
            <a:r>
              <a:rPr lang="ru-RU" sz="1400" dirty="0" err="1"/>
              <a:t>Default</a:t>
            </a:r>
            <a:r>
              <a:rPr lang="ru-RU" sz="1400" dirty="0"/>
              <a:t>: по умолчанию (если меняется свойство </a:t>
            </a:r>
            <a:r>
              <a:rPr lang="ru-RU" sz="1400" dirty="0" err="1"/>
              <a:t>TextBox.Text</a:t>
            </a:r>
            <a:r>
              <a:rPr lang="ru-RU" sz="1400" dirty="0"/>
              <a:t>, то имеет значение </a:t>
            </a:r>
            <a:r>
              <a:rPr lang="ru-RU" sz="1400" dirty="0" err="1"/>
              <a:t>TwoWay</a:t>
            </a:r>
            <a:r>
              <a:rPr lang="ru-RU" sz="1400" dirty="0"/>
              <a:t>, в остальных случаях </a:t>
            </a:r>
            <a:r>
              <a:rPr lang="ru-RU" sz="1400" dirty="0" err="1"/>
              <a:t>OneWay</a:t>
            </a:r>
            <a:r>
              <a:rPr lang="ru-RU" sz="1400" dirty="0" smtClean="0"/>
              <a:t>).</a:t>
            </a:r>
          </a:p>
          <a:p>
            <a:pPr marL="742950" lvl="1" indent="-285750">
              <a:buFont typeface="Arial" panose="020B0604020202020204" pitchFamily="34" charset="0"/>
              <a:buChar char="•"/>
            </a:pPr>
            <a:endParaRPr lang="ru-RU" sz="1400" dirty="0" smtClean="0"/>
          </a:p>
          <a:p>
            <a:pPr lvl="1"/>
            <a:r>
              <a:rPr lang="ru-RU" sz="1400" dirty="0"/>
              <a:t>Применение режима привязки:</a:t>
            </a:r>
          </a:p>
        </p:txBody>
      </p:sp>
      <p:sp>
        <p:nvSpPr>
          <p:cNvPr id="5" name="Прямоугольник 4"/>
          <p:cNvSpPr/>
          <p:nvPr/>
        </p:nvSpPr>
        <p:spPr>
          <a:xfrm>
            <a:off x="821314" y="2420888"/>
            <a:ext cx="7589716" cy="338554"/>
          </a:xfrm>
          <a:prstGeom prst="rect">
            <a:avLst/>
          </a:prstGeom>
        </p:spPr>
        <p:txBody>
          <a:bodyPr wrap="square">
            <a:spAutoFit/>
          </a:bodyPr>
          <a:lstStyle/>
          <a:p>
            <a:r>
              <a:rPr lang="ru-RU" sz="1600" dirty="0" smtClean="0"/>
              <a:t>	</a:t>
            </a:r>
            <a:endParaRPr lang="ru-RU" sz="1400" dirty="0"/>
          </a:p>
        </p:txBody>
      </p:sp>
      <p:sp>
        <p:nvSpPr>
          <p:cNvPr id="7" name="TextBox 6"/>
          <p:cNvSpPr txBox="1"/>
          <p:nvPr/>
        </p:nvSpPr>
        <p:spPr>
          <a:xfrm>
            <a:off x="907760" y="4653136"/>
            <a:ext cx="7416824" cy="707886"/>
          </a:xfrm>
          <a:prstGeom prst="rect">
            <a:avLst/>
          </a:prstGeom>
          <a:noFill/>
          <a:ln>
            <a:solidFill>
              <a:schemeClr val="bg1">
                <a:lumMod val="85000"/>
              </a:schemeClr>
            </a:solidFill>
          </a:ln>
        </p:spPr>
        <p:txBody>
          <a:bodyPr wrap="square" rtlCol="0">
            <a:spAutoFit/>
          </a:bodyPr>
          <a:lstStyle/>
          <a:p>
            <a:r>
              <a:rPr lang="en-US" sz="1000" dirty="0"/>
              <a:t>&lt;</a:t>
            </a:r>
            <a:r>
              <a:rPr lang="en-US" sz="1000" dirty="0" err="1"/>
              <a:t>StackPanel</a:t>
            </a:r>
            <a:r>
              <a:rPr lang="en-US" sz="1000" dirty="0"/>
              <a:t>&gt;</a:t>
            </a:r>
          </a:p>
          <a:p>
            <a:r>
              <a:rPr lang="en-US" sz="1000" dirty="0"/>
              <a:t>    &lt;</a:t>
            </a:r>
            <a:r>
              <a:rPr lang="en-US" sz="1000" dirty="0" err="1"/>
              <a:t>TextBox</a:t>
            </a:r>
            <a:r>
              <a:rPr lang="en-US" sz="1000" dirty="0"/>
              <a:t> x:Name="textBox1" Height="30" /&gt;</a:t>
            </a:r>
          </a:p>
          <a:p>
            <a:r>
              <a:rPr lang="en-US" sz="1000" dirty="0"/>
              <a:t>    &lt;</a:t>
            </a:r>
            <a:r>
              <a:rPr lang="en-US" sz="1000" dirty="0" err="1"/>
              <a:t>TextBox</a:t>
            </a:r>
            <a:r>
              <a:rPr lang="en-US" sz="1000" dirty="0"/>
              <a:t> x:Name="textBox2" Height="30" Text="{Binding </a:t>
            </a:r>
            <a:r>
              <a:rPr lang="en-US" sz="1000" dirty="0" err="1"/>
              <a:t>ElementName</a:t>
            </a:r>
            <a:r>
              <a:rPr lang="en-US" sz="1000" dirty="0"/>
              <a:t>=textBox1, Path=Text, Mode=</a:t>
            </a:r>
            <a:r>
              <a:rPr lang="en-US" sz="1000" dirty="0" err="1"/>
              <a:t>TwoWay</a:t>
            </a:r>
            <a:r>
              <a:rPr lang="en-US" sz="1000" dirty="0"/>
              <a:t>}" /&gt;</a:t>
            </a:r>
          </a:p>
          <a:p>
            <a:r>
              <a:rPr lang="en-US" sz="1000" dirty="0"/>
              <a:t>&lt;/</a:t>
            </a:r>
            <a:r>
              <a:rPr lang="en-US" sz="1000" dirty="0" err="1"/>
              <a:t>StackPanel</a:t>
            </a:r>
            <a:r>
              <a:rPr lang="en-US" sz="1000" dirty="0"/>
              <a:t>&gt;</a:t>
            </a:r>
            <a:endParaRPr lang="ru-RU" sz="1000" dirty="0"/>
          </a:p>
        </p:txBody>
      </p:sp>
      <p:sp>
        <p:nvSpPr>
          <p:cNvPr id="6" name="Прямоугольник 5"/>
          <p:cNvSpPr/>
          <p:nvPr/>
        </p:nvSpPr>
        <p:spPr>
          <a:xfrm>
            <a:off x="830304" y="4787860"/>
            <a:ext cx="7568652" cy="307777"/>
          </a:xfrm>
          <a:prstGeom prst="rect">
            <a:avLst/>
          </a:prstGeom>
        </p:spPr>
        <p:txBody>
          <a:bodyPr wrap="square">
            <a:spAutoFit/>
          </a:bodyPr>
          <a:lstStyle/>
          <a:p>
            <a:r>
              <a:rPr lang="ru-RU" sz="1400" dirty="0" smtClean="0"/>
              <a:t>	</a:t>
            </a:r>
            <a:endParaRPr lang="ru-RU" sz="1400" dirty="0"/>
          </a:p>
        </p:txBody>
      </p:sp>
    </p:spTree>
    <p:extLst>
      <p:ext uri="{BB962C8B-B14F-4D97-AF65-F5344CB8AC3E}">
        <p14:creationId xmlns:p14="http://schemas.microsoft.com/office/powerpoint/2010/main" val="1058055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8640"/>
            <a:ext cx="9144000" cy="1143000"/>
          </a:xfrm>
        </p:spPr>
        <p:txBody>
          <a:bodyPr>
            <a:normAutofit fontScale="90000"/>
          </a:bodyPr>
          <a:lstStyle/>
          <a:p>
            <a:r>
              <a:rPr lang="ru-RU" b="1" dirty="0"/>
              <a:t>Обновление привязки. </a:t>
            </a:r>
            <a:r>
              <a:rPr lang="en-US" b="1" dirty="0" err="1"/>
              <a:t>UpdateSourceTrigger</a:t>
            </a:r>
            <a:endParaRPr lang="ru-RU" dirty="0"/>
          </a:p>
        </p:txBody>
      </p:sp>
      <p:sp>
        <p:nvSpPr>
          <p:cNvPr id="3" name="Прямоугольник 2"/>
          <p:cNvSpPr/>
          <p:nvPr/>
        </p:nvSpPr>
        <p:spPr>
          <a:xfrm>
            <a:off x="535646" y="1340768"/>
            <a:ext cx="8136904" cy="4031873"/>
          </a:xfrm>
          <a:prstGeom prst="rect">
            <a:avLst/>
          </a:prstGeom>
        </p:spPr>
        <p:txBody>
          <a:bodyPr wrap="square">
            <a:spAutoFit/>
          </a:bodyPr>
          <a:lstStyle/>
          <a:p>
            <a:r>
              <a:rPr lang="en-US" dirty="0" smtClean="0"/>
              <a:t>	</a:t>
            </a:r>
            <a:r>
              <a:rPr lang="ru-RU" sz="1400" dirty="0"/>
              <a:t>Односторонняя привязка от источника к приемнику практически мгновенно изменяет свойство приемника. Но если мы используем двустороннюю привязку в случае с текстовыми полями (как в примере выше), то при изменении приемника свойство источника не изменяется мгновенно. Так, в примере выше, чтобы текстовое поле-источник изменилось, нам надо перевести фокус с текстового поля-приемника. И в данном случае в дело вступает свойство </a:t>
            </a:r>
            <a:r>
              <a:rPr lang="ru-RU" sz="1400" dirty="0" err="1"/>
              <a:t>UpdateSourceTrigger</a:t>
            </a:r>
            <a:r>
              <a:rPr lang="ru-RU" sz="1400" dirty="0"/>
              <a:t> класса </a:t>
            </a:r>
            <a:r>
              <a:rPr lang="ru-RU" sz="1400" dirty="0" err="1"/>
              <a:t>Binding</a:t>
            </a:r>
            <a:r>
              <a:rPr lang="ru-RU" sz="1400" dirty="0"/>
              <a:t>, которое задает, как будет </a:t>
            </a:r>
            <a:r>
              <a:rPr lang="ru-RU" sz="1400" dirty="0" err="1"/>
              <a:t>присходить</a:t>
            </a:r>
            <a:r>
              <a:rPr lang="ru-RU" sz="1400" dirty="0"/>
              <a:t> обновление. Это свойство в качестве принимает одно из значений перечисления </a:t>
            </a:r>
            <a:r>
              <a:rPr lang="ru-RU" sz="1400" dirty="0" err="1"/>
              <a:t>UpdateSourceTrigger</a:t>
            </a:r>
            <a:r>
              <a:rPr lang="ru-RU" sz="1400" dirty="0" smtClean="0"/>
              <a:t>:</a:t>
            </a:r>
            <a:endParaRPr lang="ru-RU" sz="1400" dirty="0"/>
          </a:p>
          <a:p>
            <a:pPr marL="742950" lvl="1" indent="-285750">
              <a:buFont typeface="Arial" panose="020B0604020202020204" pitchFamily="34" charset="0"/>
              <a:buChar char="•"/>
            </a:pPr>
            <a:r>
              <a:rPr lang="ru-RU" sz="1400" dirty="0" err="1"/>
              <a:t>PropertyChanged</a:t>
            </a:r>
            <a:r>
              <a:rPr lang="ru-RU" sz="1400" dirty="0"/>
              <a:t>: источник привязки обновляется сразу после обновления свойства в </a:t>
            </a:r>
            <a:r>
              <a:rPr lang="ru-RU" sz="1400" dirty="0" smtClean="0"/>
              <a:t>приемнике</a:t>
            </a:r>
            <a:endParaRPr lang="ru-RU" sz="1400" dirty="0"/>
          </a:p>
          <a:p>
            <a:pPr marL="742950" lvl="1" indent="-285750">
              <a:buFont typeface="Arial" panose="020B0604020202020204" pitchFamily="34" charset="0"/>
              <a:buChar char="•"/>
            </a:pPr>
            <a:r>
              <a:rPr lang="ru-RU" sz="1400" dirty="0" err="1"/>
              <a:t>LostFocus</a:t>
            </a:r>
            <a:r>
              <a:rPr lang="ru-RU" sz="1400" dirty="0"/>
              <a:t>: источник привязки обновляется только после потери фокуса </a:t>
            </a:r>
            <a:r>
              <a:rPr lang="ru-RU" sz="1400" dirty="0" smtClean="0"/>
              <a:t>приемником</a:t>
            </a:r>
            <a:endParaRPr lang="ru-RU" sz="1400" dirty="0"/>
          </a:p>
          <a:p>
            <a:pPr marL="742950" lvl="1" indent="-285750">
              <a:buFont typeface="Arial" panose="020B0604020202020204" pitchFamily="34" charset="0"/>
              <a:buChar char="•"/>
            </a:pPr>
            <a:r>
              <a:rPr lang="ru-RU" sz="1400" dirty="0" err="1"/>
              <a:t>Explicit</a:t>
            </a:r>
            <a:r>
              <a:rPr lang="ru-RU" sz="1400" dirty="0"/>
              <a:t>: источник не обновляется до тех пор, пока не будет вызван метод </a:t>
            </a:r>
            <a:r>
              <a:rPr lang="ru-RU" sz="1400" dirty="0" err="1"/>
              <a:t>BindingExpression.UpdateSource</a:t>
            </a:r>
            <a:r>
              <a:rPr lang="ru-RU" sz="1400" dirty="0" smtClean="0"/>
              <a:t>()</a:t>
            </a:r>
            <a:endParaRPr lang="ru-RU" sz="1400" dirty="0"/>
          </a:p>
          <a:p>
            <a:pPr marL="742950" lvl="1" indent="-285750">
              <a:buFont typeface="Arial" panose="020B0604020202020204" pitchFamily="34" charset="0"/>
              <a:buChar char="•"/>
            </a:pPr>
            <a:r>
              <a:rPr lang="ru-RU" sz="1400" dirty="0" err="1"/>
              <a:t>Default</a:t>
            </a:r>
            <a:r>
              <a:rPr lang="ru-RU" sz="1400" dirty="0"/>
              <a:t>: значение по умолчанию. Для большинства свойств это значение </a:t>
            </a:r>
            <a:r>
              <a:rPr lang="ru-RU" sz="1400" dirty="0" err="1"/>
              <a:t>PropertyChanged</a:t>
            </a:r>
            <a:r>
              <a:rPr lang="ru-RU" sz="1400" dirty="0"/>
              <a:t>. А для свойства </a:t>
            </a:r>
            <a:r>
              <a:rPr lang="ru-RU" sz="1400" dirty="0" err="1"/>
              <a:t>Text</a:t>
            </a:r>
            <a:r>
              <a:rPr lang="ru-RU" sz="1400" dirty="0"/>
              <a:t> элемента </a:t>
            </a:r>
            <a:r>
              <a:rPr lang="ru-RU" sz="1400" dirty="0" err="1"/>
              <a:t>TextBox</a:t>
            </a:r>
            <a:r>
              <a:rPr lang="ru-RU" sz="1400" dirty="0"/>
              <a:t> это значение </a:t>
            </a:r>
            <a:r>
              <a:rPr lang="ru-RU" sz="1400" dirty="0" err="1" smtClean="0"/>
              <a:t>LostFocus</a:t>
            </a:r>
            <a:endParaRPr lang="ru-RU" sz="1400" dirty="0"/>
          </a:p>
          <a:p>
            <a:r>
              <a:rPr lang="ru-RU" sz="1400" dirty="0" smtClean="0"/>
              <a:t>	В </a:t>
            </a:r>
            <a:r>
              <a:rPr lang="ru-RU" sz="1400" dirty="0"/>
              <a:t>данном случае речь идет об обновлении источника привязки после изменения приемника в режимах </a:t>
            </a:r>
            <a:r>
              <a:rPr lang="ru-RU" sz="1400" dirty="0" err="1"/>
              <a:t>OneWayToSource</a:t>
            </a:r>
            <a:r>
              <a:rPr lang="ru-RU" sz="1400" dirty="0"/>
              <a:t> или </a:t>
            </a:r>
            <a:r>
              <a:rPr lang="ru-RU" sz="1400" dirty="0" err="1"/>
              <a:t>TwoWay</a:t>
            </a:r>
            <a:r>
              <a:rPr lang="ru-RU" sz="1400" dirty="0"/>
              <a:t>. То есть чтобы у нас оба текстовых поля, которые связаны режимом </a:t>
            </a:r>
            <a:r>
              <a:rPr lang="ru-RU" sz="1400" dirty="0" err="1"/>
              <a:t>TwoWay</a:t>
            </a:r>
            <a:r>
              <a:rPr lang="ru-RU" sz="1400" dirty="0"/>
              <a:t>, моментально обновлялись после изменения одного из них, надо использовать значение </a:t>
            </a:r>
            <a:r>
              <a:rPr lang="ru-RU" sz="1400" dirty="0" err="1"/>
              <a:t>UpdateSourceTrigger.PropertyChanged</a:t>
            </a:r>
            <a:r>
              <a:rPr lang="ru-RU" sz="1400" dirty="0"/>
              <a:t>:</a:t>
            </a:r>
          </a:p>
        </p:txBody>
      </p:sp>
      <p:sp>
        <p:nvSpPr>
          <p:cNvPr id="5" name="Прямоугольник 4"/>
          <p:cNvSpPr/>
          <p:nvPr/>
        </p:nvSpPr>
        <p:spPr>
          <a:xfrm>
            <a:off x="821314" y="2420888"/>
            <a:ext cx="7589716" cy="338554"/>
          </a:xfrm>
          <a:prstGeom prst="rect">
            <a:avLst/>
          </a:prstGeom>
        </p:spPr>
        <p:txBody>
          <a:bodyPr wrap="square">
            <a:spAutoFit/>
          </a:bodyPr>
          <a:lstStyle/>
          <a:p>
            <a:r>
              <a:rPr lang="ru-RU" sz="1600" dirty="0" smtClean="0"/>
              <a:t>	</a:t>
            </a:r>
            <a:endParaRPr lang="ru-RU" sz="1400" dirty="0"/>
          </a:p>
        </p:txBody>
      </p:sp>
      <p:sp>
        <p:nvSpPr>
          <p:cNvPr id="7" name="TextBox 6"/>
          <p:cNvSpPr txBox="1"/>
          <p:nvPr/>
        </p:nvSpPr>
        <p:spPr>
          <a:xfrm>
            <a:off x="907760" y="5513558"/>
            <a:ext cx="7416824" cy="861774"/>
          </a:xfrm>
          <a:prstGeom prst="rect">
            <a:avLst/>
          </a:prstGeom>
          <a:noFill/>
          <a:ln>
            <a:solidFill>
              <a:schemeClr val="bg1">
                <a:lumMod val="85000"/>
              </a:schemeClr>
            </a:solidFill>
          </a:ln>
        </p:spPr>
        <p:txBody>
          <a:bodyPr wrap="square" rtlCol="0">
            <a:spAutoFit/>
          </a:bodyPr>
          <a:lstStyle/>
          <a:p>
            <a:r>
              <a:rPr lang="en-US" sz="1000" dirty="0"/>
              <a:t>&lt;</a:t>
            </a:r>
            <a:r>
              <a:rPr lang="en-US" sz="1000" dirty="0" err="1"/>
              <a:t>StackPanel</a:t>
            </a:r>
            <a:r>
              <a:rPr lang="en-US" sz="1000" dirty="0"/>
              <a:t>&gt;</a:t>
            </a:r>
          </a:p>
          <a:p>
            <a:r>
              <a:rPr lang="en-US" sz="1000" dirty="0"/>
              <a:t>    &lt;</a:t>
            </a:r>
            <a:r>
              <a:rPr lang="en-US" sz="1000" dirty="0" err="1"/>
              <a:t>TextBox</a:t>
            </a:r>
            <a:r>
              <a:rPr lang="en-US" sz="1000" dirty="0"/>
              <a:t> x:Name="textBox1" Height="30" /&gt;</a:t>
            </a:r>
          </a:p>
          <a:p>
            <a:r>
              <a:rPr lang="en-US" sz="1000" dirty="0"/>
              <a:t>    &lt;</a:t>
            </a:r>
            <a:r>
              <a:rPr lang="en-US" sz="1000" dirty="0" err="1"/>
              <a:t>TextBox</a:t>
            </a:r>
            <a:r>
              <a:rPr lang="en-US" sz="1000" dirty="0"/>
              <a:t> x:Name="textBox2" Height="30"</a:t>
            </a:r>
          </a:p>
          <a:p>
            <a:r>
              <a:rPr lang="en-US" sz="1000" dirty="0"/>
              <a:t>        Text="{Binding </a:t>
            </a:r>
            <a:r>
              <a:rPr lang="en-US" sz="1000" dirty="0" err="1"/>
              <a:t>ElementName</a:t>
            </a:r>
            <a:r>
              <a:rPr lang="en-US" sz="1000" dirty="0"/>
              <a:t>=textBox1, Path=Text, Mode=</a:t>
            </a:r>
            <a:r>
              <a:rPr lang="en-US" sz="1000" dirty="0" err="1"/>
              <a:t>TwoWay</a:t>
            </a:r>
            <a:r>
              <a:rPr lang="en-US" sz="1000" dirty="0"/>
              <a:t>, </a:t>
            </a:r>
            <a:r>
              <a:rPr lang="en-US" sz="1000" dirty="0" err="1"/>
              <a:t>UpdateSourceTrigger</a:t>
            </a:r>
            <a:r>
              <a:rPr lang="en-US" sz="1000" dirty="0"/>
              <a:t>=</a:t>
            </a:r>
            <a:r>
              <a:rPr lang="en-US" sz="1000" dirty="0" err="1"/>
              <a:t>PropertyChanged</a:t>
            </a:r>
            <a:r>
              <a:rPr lang="en-US" sz="1000" dirty="0"/>
              <a:t>}" /&gt;</a:t>
            </a:r>
          </a:p>
          <a:p>
            <a:r>
              <a:rPr lang="en-US" sz="1000" dirty="0"/>
              <a:t>&lt;/</a:t>
            </a:r>
            <a:r>
              <a:rPr lang="en-US" sz="1000" dirty="0" err="1"/>
              <a:t>StackPanel</a:t>
            </a:r>
            <a:r>
              <a:rPr lang="en-US" sz="1000" dirty="0"/>
              <a:t>&gt;</a:t>
            </a:r>
            <a:endParaRPr lang="ru-RU" sz="1000" dirty="0"/>
          </a:p>
        </p:txBody>
      </p:sp>
      <p:sp>
        <p:nvSpPr>
          <p:cNvPr id="6" name="Прямоугольник 5"/>
          <p:cNvSpPr/>
          <p:nvPr/>
        </p:nvSpPr>
        <p:spPr>
          <a:xfrm>
            <a:off x="830304" y="4787860"/>
            <a:ext cx="7568652" cy="307777"/>
          </a:xfrm>
          <a:prstGeom prst="rect">
            <a:avLst/>
          </a:prstGeom>
        </p:spPr>
        <p:txBody>
          <a:bodyPr wrap="square">
            <a:spAutoFit/>
          </a:bodyPr>
          <a:lstStyle/>
          <a:p>
            <a:r>
              <a:rPr lang="ru-RU" sz="1400" dirty="0" smtClean="0"/>
              <a:t>	</a:t>
            </a:r>
            <a:endParaRPr lang="ru-RU" sz="1400" dirty="0"/>
          </a:p>
        </p:txBody>
      </p:sp>
    </p:spTree>
    <p:extLst>
      <p:ext uri="{BB962C8B-B14F-4D97-AF65-F5344CB8AC3E}">
        <p14:creationId xmlns:p14="http://schemas.microsoft.com/office/powerpoint/2010/main" val="119572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8640"/>
            <a:ext cx="9144000" cy="1143000"/>
          </a:xfrm>
        </p:spPr>
        <p:txBody>
          <a:bodyPr>
            <a:normAutofit fontScale="90000"/>
          </a:bodyPr>
          <a:lstStyle/>
          <a:p>
            <a:r>
              <a:rPr lang="ru-RU" b="1" dirty="0"/>
              <a:t>Подключение к </a:t>
            </a:r>
            <a:r>
              <a:rPr lang="ru-RU" b="1" dirty="0" smtClean="0"/>
              <a:t>БД с использованием </a:t>
            </a:r>
            <a:r>
              <a:rPr lang="en-US" b="1" dirty="0" smtClean="0"/>
              <a:t>MS SQL SERVER</a:t>
            </a:r>
            <a:endParaRPr lang="ru-RU" dirty="0"/>
          </a:p>
        </p:txBody>
      </p:sp>
      <p:sp>
        <p:nvSpPr>
          <p:cNvPr id="3" name="TextBox 2"/>
          <p:cNvSpPr txBox="1"/>
          <p:nvPr/>
        </p:nvSpPr>
        <p:spPr>
          <a:xfrm>
            <a:off x="755575" y="1772816"/>
            <a:ext cx="7920880" cy="4524315"/>
          </a:xfrm>
          <a:prstGeom prst="rect">
            <a:avLst/>
          </a:prstGeom>
          <a:noFill/>
        </p:spPr>
        <p:txBody>
          <a:bodyPr wrap="square" rtlCol="0">
            <a:spAutoFit/>
          </a:bodyPr>
          <a:lstStyle/>
          <a:p>
            <a:pPr indent="450000"/>
            <a:r>
              <a:rPr lang="ru-RU" dirty="0"/>
              <a:t>Чтобы хранить данные, нам естественным образом нужна база данных. </a:t>
            </a:r>
            <a:r>
              <a:rPr lang="ru-RU" dirty="0" smtClean="0"/>
              <a:t>Рассмотрим подключение БД на примере </a:t>
            </a:r>
            <a:r>
              <a:rPr lang="en-US" dirty="0" smtClean="0"/>
              <a:t>WPF </a:t>
            </a:r>
            <a:r>
              <a:rPr lang="ru-RU" dirty="0" smtClean="0"/>
              <a:t>приложения с использованием </a:t>
            </a:r>
            <a:r>
              <a:rPr lang="en-US" dirty="0" smtClean="0"/>
              <a:t>MS SQL Server.</a:t>
            </a:r>
            <a:endParaRPr lang="ru-RU" dirty="0" smtClean="0"/>
          </a:p>
          <a:p>
            <a:pPr indent="450000"/>
            <a:r>
              <a:rPr lang="ru-RU" b="1" dirty="0" smtClean="0"/>
              <a:t>Что такое </a:t>
            </a:r>
            <a:r>
              <a:rPr lang="en-US" b="1" dirty="0" smtClean="0"/>
              <a:t>WPF?</a:t>
            </a:r>
            <a:endParaRPr lang="ru-RU" b="1" dirty="0" smtClean="0"/>
          </a:p>
          <a:p>
            <a:pPr indent="450000"/>
            <a:r>
              <a:rPr lang="ru-RU" dirty="0" err="1"/>
              <a:t>Windows</a:t>
            </a:r>
            <a:r>
              <a:rPr lang="ru-RU" dirty="0"/>
              <a:t> </a:t>
            </a:r>
            <a:r>
              <a:rPr lang="ru-RU" dirty="0" err="1"/>
              <a:t>Presentation</a:t>
            </a:r>
            <a:r>
              <a:rPr lang="ru-RU" dirty="0"/>
              <a:t> </a:t>
            </a:r>
            <a:r>
              <a:rPr lang="ru-RU" dirty="0" err="1"/>
              <a:t>Foundation</a:t>
            </a:r>
            <a:r>
              <a:rPr lang="ru-RU" dirty="0"/>
              <a:t> — один из компонентов ядра .NET </a:t>
            </a:r>
            <a:r>
              <a:rPr lang="ru-RU" dirty="0" err="1"/>
              <a:t>Framework</a:t>
            </a:r>
            <a:r>
              <a:rPr lang="ru-RU" dirty="0"/>
              <a:t>, который позволяет разработчикам создавать богатые, различные </a:t>
            </a:r>
            <a:r>
              <a:rPr lang="ru-RU" dirty="0" err="1"/>
              <a:t>Windows</a:t>
            </a:r>
            <a:r>
              <a:rPr lang="ru-RU" dirty="0"/>
              <a:t> приложения.</a:t>
            </a:r>
            <a:endParaRPr lang="en-US" dirty="0" smtClean="0"/>
          </a:p>
          <a:p>
            <a:pPr indent="450000"/>
            <a:r>
              <a:rPr lang="ru-RU" b="1" dirty="0" smtClean="0"/>
              <a:t>Что такое </a:t>
            </a:r>
            <a:r>
              <a:rPr lang="en-US" b="1" dirty="0"/>
              <a:t>MS SQL </a:t>
            </a:r>
            <a:r>
              <a:rPr lang="en-US" b="1" dirty="0" smtClean="0"/>
              <a:t>Server</a:t>
            </a:r>
            <a:r>
              <a:rPr lang="ru-RU" b="1" dirty="0" smtClean="0"/>
              <a:t>? </a:t>
            </a:r>
          </a:p>
          <a:p>
            <a:pPr indent="450000"/>
            <a:r>
              <a:rPr lang="ru-RU" dirty="0" smtClean="0"/>
              <a:t>Это система </a:t>
            </a:r>
            <a:r>
              <a:rPr lang="ru-RU" dirty="0"/>
              <a:t>управления реляционными базами данных (РСУБД), разработанная корпорацией </a:t>
            </a:r>
            <a:r>
              <a:rPr lang="ru-RU" dirty="0" err="1"/>
              <a:t>Microsoft</a:t>
            </a:r>
            <a:r>
              <a:rPr lang="ru-RU" dirty="0"/>
              <a:t>. Основной используемый язык запросов - </a:t>
            </a:r>
            <a:r>
              <a:rPr lang="ru-RU" dirty="0" err="1"/>
              <a:t>Transact</a:t>
            </a:r>
            <a:r>
              <a:rPr lang="ru-RU" dirty="0"/>
              <a:t>-SQL, создан совместно </a:t>
            </a:r>
            <a:r>
              <a:rPr lang="ru-RU" dirty="0" err="1"/>
              <a:t>Microsoft</a:t>
            </a:r>
            <a:r>
              <a:rPr lang="ru-RU" dirty="0"/>
              <a:t> и </a:t>
            </a:r>
            <a:r>
              <a:rPr lang="ru-RU" dirty="0" err="1"/>
              <a:t>Sybase</a:t>
            </a:r>
            <a:r>
              <a:rPr lang="ru-RU" dirty="0"/>
              <a:t>. </a:t>
            </a:r>
            <a:r>
              <a:rPr lang="ru-RU" dirty="0" err="1"/>
              <a:t>Transact</a:t>
            </a:r>
            <a:r>
              <a:rPr lang="ru-RU" dirty="0"/>
              <a:t>-SQL является реализацией стандарта ANSI/ISO по структурированному языку запросов с расширениями. Используется для работы с базами данных размером от персональных до крупных баз данных масштаба предприятия, конкурирует с другими СУБД в этом сегменте рынка.</a:t>
            </a:r>
            <a:endParaRPr lang="ru-RU" dirty="0"/>
          </a:p>
          <a:p>
            <a:endParaRPr lang="ru-RU" dirty="0"/>
          </a:p>
        </p:txBody>
      </p:sp>
    </p:spTree>
    <p:extLst>
      <p:ext uri="{BB962C8B-B14F-4D97-AF65-F5344CB8AC3E}">
        <p14:creationId xmlns:p14="http://schemas.microsoft.com/office/powerpoint/2010/main" val="365671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lstStyle/>
          <a:p>
            <a:r>
              <a:rPr lang="ru-RU" dirty="0" smtClean="0"/>
              <a:t>Лямбда-выражения</a:t>
            </a:r>
            <a:endParaRPr lang="ru-RU" dirty="0"/>
          </a:p>
        </p:txBody>
      </p:sp>
    </p:spTree>
    <p:extLst>
      <p:ext uri="{BB962C8B-B14F-4D97-AF65-F5344CB8AC3E}">
        <p14:creationId xmlns:p14="http://schemas.microsoft.com/office/powerpoint/2010/main" val="4133883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9666"/>
            <a:ext cx="9144000" cy="1143000"/>
          </a:xfrm>
        </p:spPr>
        <p:txBody>
          <a:bodyPr>
            <a:normAutofit/>
          </a:bodyPr>
          <a:lstStyle/>
          <a:p>
            <a:r>
              <a:rPr lang="ru-RU" b="1" dirty="0" smtClean="0"/>
              <a:t>Лямбда – выражения</a:t>
            </a:r>
            <a:endParaRPr lang="ru-RU" dirty="0"/>
          </a:p>
        </p:txBody>
      </p:sp>
      <p:sp>
        <p:nvSpPr>
          <p:cNvPr id="4" name="TextBox 3"/>
          <p:cNvSpPr txBox="1"/>
          <p:nvPr/>
        </p:nvSpPr>
        <p:spPr>
          <a:xfrm>
            <a:off x="827584" y="1234931"/>
            <a:ext cx="7776864" cy="5355312"/>
          </a:xfrm>
          <a:prstGeom prst="rect">
            <a:avLst/>
          </a:prstGeom>
          <a:noFill/>
        </p:spPr>
        <p:txBody>
          <a:bodyPr wrap="square" rtlCol="0">
            <a:spAutoFit/>
          </a:bodyPr>
          <a:lstStyle/>
          <a:p>
            <a:r>
              <a:rPr lang="en-US" dirty="0" smtClean="0"/>
              <a:t>	</a:t>
            </a:r>
            <a:r>
              <a:rPr lang="ru-RU" dirty="0"/>
              <a:t>Лямбда-выражения представляют упрощенную запись анонимных методов. Лямбда-выражения позволяют создать емкие лаконичные методы, которые могут возвращать некоторое значение и которые можно передать в качестве параметров в другие методы.</a:t>
            </a:r>
          </a:p>
          <a:p>
            <a:r>
              <a:rPr lang="ru-RU" dirty="0" smtClean="0"/>
              <a:t>	</a:t>
            </a:r>
            <a:r>
              <a:rPr lang="ru-RU" dirty="0" err="1" smtClean="0"/>
              <a:t>Ламбда</a:t>
            </a:r>
            <a:r>
              <a:rPr lang="ru-RU" dirty="0" smtClean="0"/>
              <a:t>-выражения </a:t>
            </a:r>
            <a:r>
              <a:rPr lang="ru-RU" dirty="0"/>
              <a:t>имеют следующий синтаксис: слева от лямбда-оператора =&gt; определяется список параметров, а справа блок выражений, использующий эти параметры</a:t>
            </a:r>
            <a:r>
              <a:rPr lang="ru-RU" dirty="0" smtClean="0"/>
              <a:t>:</a:t>
            </a:r>
          </a:p>
          <a:p>
            <a:endParaRPr lang="ru-RU" dirty="0" smtClean="0"/>
          </a:p>
          <a:p>
            <a:pPr algn="ctr"/>
            <a:r>
              <a:rPr lang="ru-RU" b="0" i="1" dirty="0" smtClean="0">
                <a:solidFill>
                  <a:schemeClr val="bg1">
                    <a:lumMod val="50000"/>
                  </a:schemeClr>
                </a:solidFill>
                <a:effectLst/>
                <a:latin typeface="Consolas"/>
              </a:rPr>
              <a:t>(</a:t>
            </a:r>
            <a:r>
              <a:rPr lang="ru-RU" b="0" i="1" dirty="0" err="1" smtClean="0">
                <a:solidFill>
                  <a:schemeClr val="bg1">
                    <a:lumMod val="50000"/>
                  </a:schemeClr>
                </a:solidFill>
                <a:effectLst/>
                <a:latin typeface="Consolas"/>
              </a:rPr>
              <a:t>список_параметров</a:t>
            </a:r>
            <a:r>
              <a:rPr lang="ru-RU" b="0" i="1" dirty="0" smtClean="0">
                <a:solidFill>
                  <a:schemeClr val="bg1">
                    <a:lumMod val="50000"/>
                  </a:schemeClr>
                </a:solidFill>
                <a:effectLst/>
                <a:latin typeface="Consolas"/>
              </a:rPr>
              <a:t>) =&gt; выражение</a:t>
            </a:r>
          </a:p>
          <a:p>
            <a:r>
              <a:rPr lang="ru-RU" dirty="0" smtClean="0">
                <a:solidFill>
                  <a:schemeClr val="bg1">
                    <a:lumMod val="50000"/>
                  </a:schemeClr>
                </a:solidFill>
              </a:rPr>
              <a:t>	</a:t>
            </a:r>
          </a:p>
          <a:p>
            <a:r>
              <a:rPr lang="ru-RU" dirty="0"/>
              <a:t>	</a:t>
            </a:r>
            <a:r>
              <a:rPr lang="ru-RU" dirty="0" smtClean="0"/>
              <a:t>С </a:t>
            </a:r>
            <a:r>
              <a:rPr lang="ru-RU" dirty="0"/>
              <a:t>точки зрения типа данных лямбда-выражение представляет делегат. Например, определим простейшее лямбда-выражение</a:t>
            </a:r>
            <a:r>
              <a:rPr lang="ru-RU" dirty="0" smtClean="0"/>
              <a:t>:</a:t>
            </a:r>
          </a:p>
          <a:p>
            <a:endParaRPr lang="ru-RU" dirty="0" smtClean="0"/>
          </a:p>
          <a:p>
            <a:pPr algn="ctr" fontAlgn="base"/>
            <a:r>
              <a:rPr lang="nn-NO" b="0" i="1" dirty="0" smtClean="0">
                <a:solidFill>
                  <a:schemeClr val="bg1">
                    <a:lumMod val="50000"/>
                  </a:schemeClr>
                </a:solidFill>
                <a:effectLst/>
                <a:latin typeface="Consolas"/>
              </a:rPr>
              <a:t>Message hello = () =&gt; Console.WriteLine("Hello");</a:t>
            </a:r>
          </a:p>
          <a:p>
            <a:pPr algn="ctr" fontAlgn="base"/>
            <a:r>
              <a:rPr lang="nn-NO" b="0" i="1" dirty="0" smtClean="0">
                <a:solidFill>
                  <a:schemeClr val="bg1">
                    <a:lumMod val="50000"/>
                  </a:schemeClr>
                </a:solidFill>
                <a:effectLst/>
                <a:latin typeface="Consolas"/>
              </a:rPr>
              <a:t>hello();       // Hello</a:t>
            </a:r>
          </a:p>
          <a:p>
            <a:pPr algn="ctr" fontAlgn="base"/>
            <a:r>
              <a:rPr lang="nn-NO" b="0" i="1" dirty="0" smtClean="0">
                <a:solidFill>
                  <a:schemeClr val="bg1">
                    <a:lumMod val="50000"/>
                  </a:schemeClr>
                </a:solidFill>
                <a:effectLst/>
                <a:latin typeface="Consolas"/>
              </a:rPr>
              <a:t>hello();       // Hello</a:t>
            </a:r>
          </a:p>
          <a:p>
            <a:pPr algn="ctr" fontAlgn="base"/>
            <a:r>
              <a:rPr lang="nn-NO" b="0" i="1" dirty="0" smtClean="0">
                <a:solidFill>
                  <a:schemeClr val="bg1">
                    <a:lumMod val="50000"/>
                  </a:schemeClr>
                </a:solidFill>
                <a:effectLst/>
                <a:latin typeface="Consolas"/>
              </a:rPr>
              <a:t>hello();       // Hello </a:t>
            </a:r>
          </a:p>
          <a:p>
            <a:pPr algn="ctr" fontAlgn="base"/>
            <a:r>
              <a:rPr lang="nn-NO" b="0" i="1" dirty="0" smtClean="0">
                <a:solidFill>
                  <a:schemeClr val="bg1">
                    <a:lumMod val="50000"/>
                  </a:schemeClr>
                </a:solidFill>
                <a:effectLst/>
                <a:latin typeface="Consolas"/>
              </a:rPr>
              <a:t>delegate void Message();</a:t>
            </a:r>
          </a:p>
          <a:p>
            <a:pPr algn="ctr"/>
            <a:endParaRPr lang="ru-RU" i="1" dirty="0" smtClean="0"/>
          </a:p>
        </p:txBody>
      </p:sp>
    </p:spTree>
    <p:extLst>
      <p:ext uri="{BB962C8B-B14F-4D97-AF65-F5344CB8AC3E}">
        <p14:creationId xmlns:p14="http://schemas.microsoft.com/office/powerpoint/2010/main" val="1663330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22299"/>
            <a:ext cx="9144000" cy="1143000"/>
          </a:xfrm>
        </p:spPr>
        <p:txBody>
          <a:bodyPr>
            <a:normAutofit/>
          </a:bodyPr>
          <a:lstStyle/>
          <a:p>
            <a:r>
              <a:rPr lang="ru-RU" b="1" dirty="0" smtClean="0"/>
              <a:t>Лямбда – выражения</a:t>
            </a:r>
            <a:endParaRPr lang="ru-RU" dirty="0"/>
          </a:p>
        </p:txBody>
      </p:sp>
      <p:sp>
        <p:nvSpPr>
          <p:cNvPr id="4" name="TextBox 3"/>
          <p:cNvSpPr txBox="1"/>
          <p:nvPr/>
        </p:nvSpPr>
        <p:spPr>
          <a:xfrm>
            <a:off x="827584" y="1234931"/>
            <a:ext cx="7848872" cy="5632311"/>
          </a:xfrm>
          <a:prstGeom prst="rect">
            <a:avLst/>
          </a:prstGeom>
          <a:noFill/>
        </p:spPr>
        <p:txBody>
          <a:bodyPr wrap="square" rtlCol="0">
            <a:spAutoFit/>
          </a:bodyPr>
          <a:lstStyle/>
          <a:p>
            <a:r>
              <a:rPr lang="en-US" dirty="0" smtClean="0"/>
              <a:t>	</a:t>
            </a:r>
            <a:r>
              <a:rPr lang="ru-RU" dirty="0"/>
              <a:t>Затем в программе можно вызывать эту переменную как метод.</a:t>
            </a:r>
          </a:p>
          <a:p>
            <a:r>
              <a:rPr lang="ru-RU" dirty="0"/>
              <a:t>Если лямбда-выражение содержит несколько действий, то они помещаются в фигурные скобки</a:t>
            </a:r>
            <a:r>
              <a:rPr lang="ru-RU" dirty="0" smtClean="0"/>
              <a:t>:</a:t>
            </a:r>
          </a:p>
          <a:p>
            <a:pPr algn="ctr" fontAlgn="base"/>
            <a:r>
              <a:rPr lang="en-US" i="1" dirty="0">
                <a:solidFill>
                  <a:schemeClr val="bg1">
                    <a:lumMod val="50000"/>
                  </a:schemeClr>
                </a:solidFill>
              </a:rPr>
              <a:t>Message hello = () </a:t>
            </a:r>
            <a:r>
              <a:rPr lang="en-US" i="1" dirty="0" smtClean="0">
                <a:solidFill>
                  <a:schemeClr val="bg1">
                    <a:lumMod val="50000"/>
                  </a:schemeClr>
                </a:solidFill>
              </a:rPr>
              <a:t>=&gt;</a:t>
            </a:r>
            <a:endParaRPr lang="ru-RU" i="1" dirty="0" smtClean="0">
              <a:solidFill>
                <a:schemeClr val="bg1">
                  <a:lumMod val="50000"/>
                </a:schemeClr>
              </a:solidFill>
            </a:endParaRPr>
          </a:p>
          <a:p>
            <a:pPr algn="ctr" fontAlgn="base"/>
            <a:r>
              <a:rPr lang="en-US" i="1" dirty="0" smtClean="0">
                <a:solidFill>
                  <a:schemeClr val="bg1">
                    <a:lumMod val="50000"/>
                  </a:schemeClr>
                </a:solidFill>
              </a:rPr>
              <a:t>{</a:t>
            </a:r>
            <a:endParaRPr lang="en-US" i="1" dirty="0">
              <a:solidFill>
                <a:schemeClr val="bg1">
                  <a:lumMod val="50000"/>
                </a:schemeClr>
              </a:solidFill>
            </a:endParaRPr>
          </a:p>
          <a:p>
            <a:pPr algn="ctr" fontAlgn="base"/>
            <a:r>
              <a:rPr lang="en-US" i="1" dirty="0">
                <a:solidFill>
                  <a:schemeClr val="bg1">
                    <a:lumMod val="50000"/>
                  </a:schemeClr>
                </a:solidFill>
              </a:rPr>
              <a:t>    </a:t>
            </a:r>
            <a:r>
              <a:rPr lang="en-US" i="1" dirty="0" err="1">
                <a:solidFill>
                  <a:schemeClr val="bg1">
                    <a:lumMod val="50000"/>
                  </a:schemeClr>
                </a:solidFill>
              </a:rPr>
              <a:t>Console.Write</a:t>
            </a:r>
            <a:r>
              <a:rPr lang="en-US" i="1" dirty="0">
                <a:solidFill>
                  <a:schemeClr val="bg1">
                    <a:lumMod val="50000"/>
                  </a:schemeClr>
                </a:solidFill>
              </a:rPr>
              <a:t>("Hello ");</a:t>
            </a:r>
          </a:p>
          <a:p>
            <a:pPr algn="ctr" fontAlgn="base"/>
            <a:r>
              <a:rPr lang="en-US" i="1" dirty="0">
                <a:solidFill>
                  <a:schemeClr val="bg1">
                    <a:lumMod val="50000"/>
                  </a:schemeClr>
                </a:solidFill>
              </a:rPr>
              <a:t>    </a:t>
            </a:r>
            <a:r>
              <a:rPr lang="en-US" i="1" dirty="0" err="1">
                <a:solidFill>
                  <a:schemeClr val="bg1">
                    <a:lumMod val="50000"/>
                  </a:schemeClr>
                </a:solidFill>
              </a:rPr>
              <a:t>Console.WriteLine</a:t>
            </a:r>
            <a:r>
              <a:rPr lang="en-US" i="1" dirty="0">
                <a:solidFill>
                  <a:schemeClr val="bg1">
                    <a:lumMod val="50000"/>
                  </a:schemeClr>
                </a:solidFill>
              </a:rPr>
              <a:t>("World");</a:t>
            </a:r>
          </a:p>
          <a:p>
            <a:pPr algn="ctr" fontAlgn="base"/>
            <a:r>
              <a:rPr lang="en-US" i="1" dirty="0">
                <a:solidFill>
                  <a:schemeClr val="bg1">
                    <a:lumMod val="50000"/>
                  </a:schemeClr>
                </a:solidFill>
              </a:rPr>
              <a:t>};</a:t>
            </a:r>
          </a:p>
          <a:p>
            <a:pPr algn="ctr" fontAlgn="base"/>
            <a:r>
              <a:rPr lang="en-US" i="1" dirty="0">
                <a:solidFill>
                  <a:schemeClr val="bg1">
                    <a:lumMod val="50000"/>
                  </a:schemeClr>
                </a:solidFill>
              </a:rPr>
              <a:t>hello();       // Hello World</a:t>
            </a:r>
          </a:p>
          <a:p>
            <a:pPr algn="ctr"/>
            <a:endParaRPr lang="ru-RU" i="1" dirty="0"/>
          </a:p>
          <a:p>
            <a:r>
              <a:rPr lang="ru-RU" dirty="0" smtClean="0"/>
              <a:t>	Выше </a:t>
            </a:r>
            <a:r>
              <a:rPr lang="ru-RU" dirty="0"/>
              <a:t>мы определили переменную </a:t>
            </a:r>
            <a:r>
              <a:rPr lang="ru-RU" dirty="0" err="1"/>
              <a:t>hello</a:t>
            </a:r>
            <a:r>
              <a:rPr lang="ru-RU" dirty="0"/>
              <a:t>, которая представляет делегат </a:t>
            </a:r>
            <a:r>
              <a:rPr lang="ru-RU" dirty="0" err="1"/>
              <a:t>Message</a:t>
            </a:r>
            <a:r>
              <a:rPr lang="ru-RU" dirty="0"/>
              <a:t>. Но начиная с версии </a:t>
            </a:r>
            <a:r>
              <a:rPr lang="ru-RU" b="1" dirty="0"/>
              <a:t>C# 10</a:t>
            </a:r>
            <a:r>
              <a:rPr lang="ru-RU" dirty="0"/>
              <a:t> мы можем применять неявную типизацию (определение переменной с помощью оператора </a:t>
            </a:r>
            <a:r>
              <a:rPr lang="ru-RU" b="1" dirty="0" err="1"/>
              <a:t>var</a:t>
            </a:r>
            <a:r>
              <a:rPr lang="ru-RU" dirty="0"/>
              <a:t>) при определении лямбда-выражения</a:t>
            </a:r>
            <a:r>
              <a:rPr lang="ru-RU" dirty="0" smtClean="0"/>
              <a:t>:</a:t>
            </a:r>
          </a:p>
          <a:p>
            <a:endParaRPr lang="ru-RU" i="1" dirty="0"/>
          </a:p>
          <a:p>
            <a:pPr algn="ctr" fontAlgn="base"/>
            <a:r>
              <a:rPr lang="en-US" b="0" i="1" dirty="0" err="1" smtClean="0">
                <a:solidFill>
                  <a:schemeClr val="bg1">
                    <a:lumMod val="50000"/>
                  </a:schemeClr>
                </a:solidFill>
                <a:effectLst/>
                <a:latin typeface="Consolas"/>
              </a:rPr>
              <a:t>var</a:t>
            </a:r>
            <a:r>
              <a:rPr lang="en-US" b="0" i="1" dirty="0" smtClean="0">
                <a:solidFill>
                  <a:schemeClr val="bg1">
                    <a:lumMod val="50000"/>
                  </a:schemeClr>
                </a:solidFill>
                <a:effectLst/>
                <a:latin typeface="Consolas"/>
              </a:rPr>
              <a:t> hello = () =&gt; </a:t>
            </a:r>
            <a:r>
              <a:rPr lang="en-US" b="0" i="1" dirty="0" err="1" smtClean="0">
                <a:solidFill>
                  <a:schemeClr val="bg1">
                    <a:lumMod val="50000"/>
                  </a:schemeClr>
                </a:solidFill>
                <a:effectLst/>
                <a:latin typeface="Consolas"/>
              </a:rPr>
              <a:t>Console.WriteLine</a:t>
            </a:r>
            <a:r>
              <a:rPr lang="en-US" b="0" i="1" dirty="0" smtClean="0">
                <a:solidFill>
                  <a:schemeClr val="bg1">
                    <a:lumMod val="50000"/>
                  </a:schemeClr>
                </a:solidFill>
                <a:effectLst/>
                <a:latin typeface="Consolas"/>
              </a:rPr>
              <a:t>("Hello");</a:t>
            </a:r>
          </a:p>
          <a:p>
            <a:pPr algn="ctr" fontAlgn="base"/>
            <a:r>
              <a:rPr lang="en-US" b="0" i="1" dirty="0" smtClean="0">
                <a:solidFill>
                  <a:schemeClr val="bg1">
                    <a:lumMod val="50000"/>
                  </a:schemeClr>
                </a:solidFill>
                <a:effectLst/>
                <a:latin typeface="Consolas"/>
              </a:rPr>
              <a:t>hello();       // Hello</a:t>
            </a:r>
          </a:p>
          <a:p>
            <a:pPr algn="ctr" fontAlgn="base"/>
            <a:r>
              <a:rPr lang="en-US" b="0" i="1" dirty="0" smtClean="0">
                <a:solidFill>
                  <a:schemeClr val="bg1">
                    <a:lumMod val="50000"/>
                  </a:schemeClr>
                </a:solidFill>
                <a:effectLst/>
                <a:latin typeface="Consolas"/>
              </a:rPr>
              <a:t>hello();       // Hello</a:t>
            </a:r>
          </a:p>
          <a:p>
            <a:pPr algn="ctr" fontAlgn="base"/>
            <a:r>
              <a:rPr lang="en-US" b="0" i="1" dirty="0" smtClean="0">
                <a:solidFill>
                  <a:schemeClr val="bg1">
                    <a:lumMod val="50000"/>
                  </a:schemeClr>
                </a:solidFill>
                <a:effectLst/>
                <a:latin typeface="Consolas"/>
              </a:rPr>
              <a:t>hello();       // Hello</a:t>
            </a:r>
          </a:p>
          <a:p>
            <a:pPr algn="ctr"/>
            <a:endParaRPr lang="ru-RU" i="1" dirty="0" smtClean="0"/>
          </a:p>
        </p:txBody>
      </p:sp>
    </p:spTree>
    <p:extLst>
      <p:ext uri="{BB962C8B-B14F-4D97-AF65-F5344CB8AC3E}">
        <p14:creationId xmlns:p14="http://schemas.microsoft.com/office/powerpoint/2010/main" val="1673509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99" y="188640"/>
            <a:ext cx="9144000" cy="1143000"/>
          </a:xfrm>
        </p:spPr>
        <p:txBody>
          <a:bodyPr>
            <a:normAutofit/>
          </a:bodyPr>
          <a:lstStyle/>
          <a:p>
            <a:r>
              <a:rPr lang="ru-RU" b="1" dirty="0" smtClean="0"/>
              <a:t>Параметры лямбды</a:t>
            </a:r>
            <a:endParaRPr lang="ru-RU" dirty="0"/>
          </a:p>
        </p:txBody>
      </p:sp>
      <p:sp>
        <p:nvSpPr>
          <p:cNvPr id="4" name="TextBox 3"/>
          <p:cNvSpPr txBox="1"/>
          <p:nvPr/>
        </p:nvSpPr>
        <p:spPr>
          <a:xfrm>
            <a:off x="818594" y="1916832"/>
            <a:ext cx="7848872" cy="3416320"/>
          </a:xfrm>
          <a:prstGeom prst="rect">
            <a:avLst/>
          </a:prstGeom>
          <a:noFill/>
        </p:spPr>
        <p:txBody>
          <a:bodyPr wrap="square" rtlCol="0">
            <a:spAutoFit/>
          </a:bodyPr>
          <a:lstStyle/>
          <a:p>
            <a:r>
              <a:rPr lang="en-US" dirty="0" smtClean="0"/>
              <a:t>	</a:t>
            </a:r>
            <a:r>
              <a:rPr lang="ru-RU" dirty="0"/>
              <a:t>При определении списка параметров мы можем не указывать для них тип данных</a:t>
            </a:r>
            <a:r>
              <a:rPr lang="ru-RU" dirty="0" smtClean="0"/>
              <a:t>:</a:t>
            </a:r>
          </a:p>
          <a:p>
            <a:endParaRPr lang="ru-RU" dirty="0" smtClean="0"/>
          </a:p>
          <a:p>
            <a:pPr algn="ctr" fontAlgn="base"/>
            <a:r>
              <a:rPr lang="en-US" i="1" dirty="0">
                <a:solidFill>
                  <a:schemeClr val="bg1">
                    <a:lumMod val="50000"/>
                  </a:schemeClr>
                </a:solidFill>
              </a:rPr>
              <a:t>Operation sum = (x, y) =&gt; </a:t>
            </a:r>
            <a:r>
              <a:rPr lang="en-US" i="1" dirty="0" err="1">
                <a:solidFill>
                  <a:schemeClr val="bg1">
                    <a:lumMod val="50000"/>
                  </a:schemeClr>
                </a:solidFill>
              </a:rPr>
              <a:t>Console.WriteLine</a:t>
            </a:r>
            <a:r>
              <a:rPr lang="en-US" i="1" dirty="0">
                <a:solidFill>
                  <a:schemeClr val="bg1">
                    <a:lumMod val="50000"/>
                  </a:schemeClr>
                </a:solidFill>
              </a:rPr>
              <a:t>($"{x} + {y} = {x + y}");</a:t>
            </a:r>
          </a:p>
          <a:p>
            <a:pPr algn="ctr" fontAlgn="base"/>
            <a:r>
              <a:rPr lang="en-US" i="1" dirty="0">
                <a:solidFill>
                  <a:schemeClr val="bg1">
                    <a:lumMod val="50000"/>
                  </a:schemeClr>
                </a:solidFill>
              </a:rPr>
              <a:t>sum(1, 2);       // 1 + 2 = 3</a:t>
            </a:r>
          </a:p>
          <a:p>
            <a:pPr algn="ctr" fontAlgn="base"/>
            <a:r>
              <a:rPr lang="en-US" i="1" dirty="0">
                <a:solidFill>
                  <a:schemeClr val="bg1">
                    <a:lumMod val="50000"/>
                  </a:schemeClr>
                </a:solidFill>
              </a:rPr>
              <a:t>sum(22, 14);    // 22 + 14 = </a:t>
            </a:r>
            <a:r>
              <a:rPr lang="en-US" i="1" dirty="0" smtClean="0">
                <a:solidFill>
                  <a:schemeClr val="bg1">
                    <a:lumMod val="50000"/>
                  </a:schemeClr>
                </a:solidFill>
              </a:rPr>
              <a:t>36</a:t>
            </a:r>
            <a:r>
              <a:rPr lang="en-US" i="1" dirty="0">
                <a:solidFill>
                  <a:schemeClr val="bg1">
                    <a:lumMod val="50000"/>
                  </a:schemeClr>
                </a:solidFill>
              </a:rPr>
              <a:t> </a:t>
            </a:r>
          </a:p>
          <a:p>
            <a:pPr algn="ctr" fontAlgn="base"/>
            <a:r>
              <a:rPr lang="en-US" i="1" dirty="0">
                <a:solidFill>
                  <a:schemeClr val="bg1">
                    <a:lumMod val="50000"/>
                  </a:schemeClr>
                </a:solidFill>
              </a:rPr>
              <a:t>delegate void Operation(</a:t>
            </a:r>
            <a:r>
              <a:rPr lang="en-US" i="1" dirty="0" err="1">
                <a:solidFill>
                  <a:schemeClr val="bg1">
                    <a:lumMod val="50000"/>
                  </a:schemeClr>
                </a:solidFill>
              </a:rPr>
              <a:t>int</a:t>
            </a:r>
            <a:r>
              <a:rPr lang="en-US" i="1" dirty="0">
                <a:solidFill>
                  <a:schemeClr val="bg1">
                    <a:lumMod val="50000"/>
                  </a:schemeClr>
                </a:solidFill>
              </a:rPr>
              <a:t> x, </a:t>
            </a:r>
            <a:r>
              <a:rPr lang="en-US" i="1" dirty="0" err="1">
                <a:solidFill>
                  <a:schemeClr val="bg1">
                    <a:lumMod val="50000"/>
                  </a:schemeClr>
                </a:solidFill>
              </a:rPr>
              <a:t>int</a:t>
            </a:r>
            <a:r>
              <a:rPr lang="en-US" i="1" dirty="0">
                <a:solidFill>
                  <a:schemeClr val="bg1">
                    <a:lumMod val="50000"/>
                  </a:schemeClr>
                </a:solidFill>
              </a:rPr>
              <a:t> y</a:t>
            </a:r>
            <a:r>
              <a:rPr lang="en-US" i="1" dirty="0" smtClean="0">
                <a:solidFill>
                  <a:schemeClr val="bg1">
                    <a:lumMod val="50000"/>
                  </a:schemeClr>
                </a:solidFill>
              </a:rPr>
              <a:t>);</a:t>
            </a:r>
            <a:endParaRPr lang="ru-RU" i="1" dirty="0" smtClean="0">
              <a:solidFill>
                <a:schemeClr val="bg1">
                  <a:lumMod val="50000"/>
                </a:schemeClr>
              </a:solidFill>
            </a:endParaRPr>
          </a:p>
          <a:p>
            <a:pPr algn="ctr" fontAlgn="base"/>
            <a:endParaRPr lang="ru-RU" i="1" dirty="0">
              <a:solidFill>
                <a:schemeClr val="bg1">
                  <a:lumMod val="50000"/>
                </a:schemeClr>
              </a:solidFill>
            </a:endParaRPr>
          </a:p>
          <a:p>
            <a:pPr fontAlgn="base"/>
            <a:r>
              <a:rPr lang="ru-RU" dirty="0" smtClean="0"/>
              <a:t>	В </a:t>
            </a:r>
            <a:r>
              <a:rPr lang="ru-RU" dirty="0"/>
              <a:t>данном случае компилятор видит, что лямбда-выражение </a:t>
            </a:r>
            <a:r>
              <a:rPr lang="ru-RU" dirty="0" err="1"/>
              <a:t>sum</a:t>
            </a:r>
            <a:r>
              <a:rPr lang="ru-RU" dirty="0"/>
              <a:t> представляет тип </a:t>
            </a:r>
            <a:r>
              <a:rPr lang="ru-RU" dirty="0" err="1"/>
              <a:t>Operation</a:t>
            </a:r>
            <a:r>
              <a:rPr lang="ru-RU" dirty="0"/>
              <a:t>, а значит оба параметра лямбды представляют тип </a:t>
            </a:r>
            <a:r>
              <a:rPr lang="ru-RU" dirty="0" err="1" smtClean="0"/>
              <a:t>int</a:t>
            </a:r>
            <a:r>
              <a:rPr lang="ru-RU" dirty="0"/>
              <a:t>. Поэтому никак проблем не возникнет.</a:t>
            </a:r>
            <a:endParaRPr lang="en-US" i="1" dirty="0">
              <a:solidFill>
                <a:schemeClr val="bg1">
                  <a:lumMod val="50000"/>
                </a:schemeClr>
              </a:solidFill>
            </a:endParaRPr>
          </a:p>
          <a:p>
            <a:pPr algn="ctr"/>
            <a:endParaRPr lang="ru-RU" i="1" dirty="0" smtClean="0"/>
          </a:p>
        </p:txBody>
      </p:sp>
    </p:spTree>
    <p:extLst>
      <p:ext uri="{BB962C8B-B14F-4D97-AF65-F5344CB8AC3E}">
        <p14:creationId xmlns:p14="http://schemas.microsoft.com/office/powerpoint/2010/main" val="366963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99" y="188640"/>
            <a:ext cx="9144000" cy="1143000"/>
          </a:xfrm>
        </p:spPr>
        <p:txBody>
          <a:bodyPr>
            <a:normAutofit/>
          </a:bodyPr>
          <a:lstStyle/>
          <a:p>
            <a:r>
              <a:rPr lang="ru-RU" b="1" dirty="0" smtClean="0"/>
              <a:t>Параметры лямбды</a:t>
            </a:r>
            <a:endParaRPr lang="ru-RU" dirty="0"/>
          </a:p>
        </p:txBody>
      </p:sp>
      <p:sp>
        <p:nvSpPr>
          <p:cNvPr id="4" name="TextBox 3"/>
          <p:cNvSpPr txBox="1"/>
          <p:nvPr/>
        </p:nvSpPr>
        <p:spPr>
          <a:xfrm>
            <a:off x="818594" y="1484784"/>
            <a:ext cx="7848872" cy="4801314"/>
          </a:xfrm>
          <a:prstGeom prst="rect">
            <a:avLst/>
          </a:prstGeom>
          <a:noFill/>
        </p:spPr>
        <p:txBody>
          <a:bodyPr wrap="square" rtlCol="0">
            <a:spAutoFit/>
          </a:bodyPr>
          <a:lstStyle/>
          <a:p>
            <a:r>
              <a:rPr lang="en-US" dirty="0" smtClean="0"/>
              <a:t>	</a:t>
            </a:r>
            <a:r>
              <a:rPr lang="ru-RU" dirty="0"/>
              <a:t>Однако если мы применяем неявную типизацию, то у компилятора могут возникнуть трудности, чтобы вывести тип делегата для лямбда-выражения, например, в следующем </a:t>
            </a:r>
            <a:r>
              <a:rPr lang="ru-RU" dirty="0" smtClean="0"/>
              <a:t>случае:</a:t>
            </a:r>
          </a:p>
          <a:p>
            <a:pPr algn="ctr"/>
            <a:r>
              <a:rPr lang="en-US" i="1" dirty="0" err="1" smtClean="0">
                <a:solidFill>
                  <a:schemeClr val="bg1">
                    <a:lumMod val="50000"/>
                  </a:schemeClr>
                </a:solidFill>
              </a:rPr>
              <a:t>var</a:t>
            </a:r>
            <a:r>
              <a:rPr lang="en-US" i="1" dirty="0" smtClean="0">
                <a:solidFill>
                  <a:schemeClr val="bg1">
                    <a:lumMod val="50000"/>
                  </a:schemeClr>
                </a:solidFill>
              </a:rPr>
              <a:t> sum = (x, y) =&gt; </a:t>
            </a:r>
            <a:r>
              <a:rPr lang="en-US" i="1" dirty="0" err="1" smtClean="0">
                <a:solidFill>
                  <a:schemeClr val="bg1">
                    <a:lumMod val="50000"/>
                  </a:schemeClr>
                </a:solidFill>
              </a:rPr>
              <a:t>Console.WriteLine</a:t>
            </a:r>
            <a:r>
              <a:rPr lang="en-US" i="1" dirty="0" smtClean="0">
                <a:solidFill>
                  <a:schemeClr val="bg1">
                    <a:lumMod val="50000"/>
                  </a:schemeClr>
                </a:solidFill>
              </a:rPr>
              <a:t>($"{x} + {y} = {x + y}");   // ! </a:t>
            </a:r>
            <a:r>
              <a:rPr lang="ru-RU" i="1" dirty="0" smtClean="0">
                <a:solidFill>
                  <a:schemeClr val="bg1">
                    <a:lumMod val="50000"/>
                  </a:schemeClr>
                </a:solidFill>
              </a:rPr>
              <a:t>Ошибка</a:t>
            </a:r>
          </a:p>
          <a:p>
            <a:pPr algn="ctr"/>
            <a:endParaRPr lang="ru-RU" i="1" dirty="0" smtClean="0">
              <a:solidFill>
                <a:schemeClr val="bg1">
                  <a:lumMod val="50000"/>
                </a:schemeClr>
              </a:solidFill>
            </a:endParaRPr>
          </a:p>
          <a:p>
            <a:r>
              <a:rPr lang="ru-RU" i="1" dirty="0">
                <a:solidFill>
                  <a:schemeClr val="bg1">
                    <a:lumMod val="50000"/>
                  </a:schemeClr>
                </a:solidFill>
              </a:rPr>
              <a:t>	</a:t>
            </a:r>
            <a:r>
              <a:rPr lang="ru-RU" dirty="0" smtClean="0"/>
              <a:t>В </a:t>
            </a:r>
            <a:r>
              <a:rPr lang="ru-RU" dirty="0"/>
              <a:t>этом случае можно указать тип </a:t>
            </a:r>
            <a:r>
              <a:rPr lang="ru-RU" dirty="0" smtClean="0"/>
              <a:t>параметров:</a:t>
            </a:r>
          </a:p>
          <a:p>
            <a:pPr algn="ctr" fontAlgn="base"/>
            <a:r>
              <a:rPr lang="en-US" i="1" dirty="0" err="1">
                <a:solidFill>
                  <a:schemeClr val="bg1">
                    <a:lumMod val="50000"/>
                  </a:schemeClr>
                </a:solidFill>
              </a:rPr>
              <a:t>var</a:t>
            </a:r>
            <a:r>
              <a:rPr lang="en-US" i="1" dirty="0">
                <a:solidFill>
                  <a:schemeClr val="bg1">
                    <a:lumMod val="50000"/>
                  </a:schemeClr>
                </a:solidFill>
              </a:rPr>
              <a:t> sum = (</a:t>
            </a:r>
            <a:r>
              <a:rPr lang="en-US" i="1" dirty="0" err="1">
                <a:solidFill>
                  <a:schemeClr val="bg1">
                    <a:lumMod val="50000"/>
                  </a:schemeClr>
                </a:solidFill>
              </a:rPr>
              <a:t>int</a:t>
            </a:r>
            <a:r>
              <a:rPr lang="en-US" i="1" dirty="0">
                <a:solidFill>
                  <a:schemeClr val="bg1">
                    <a:lumMod val="50000"/>
                  </a:schemeClr>
                </a:solidFill>
              </a:rPr>
              <a:t> x, </a:t>
            </a:r>
            <a:r>
              <a:rPr lang="en-US" i="1" dirty="0" err="1">
                <a:solidFill>
                  <a:schemeClr val="bg1">
                    <a:lumMod val="50000"/>
                  </a:schemeClr>
                </a:solidFill>
              </a:rPr>
              <a:t>int</a:t>
            </a:r>
            <a:r>
              <a:rPr lang="en-US" i="1" dirty="0">
                <a:solidFill>
                  <a:schemeClr val="bg1">
                    <a:lumMod val="50000"/>
                  </a:schemeClr>
                </a:solidFill>
              </a:rPr>
              <a:t> y) =&gt; </a:t>
            </a:r>
            <a:r>
              <a:rPr lang="en-US" i="1" dirty="0" err="1">
                <a:solidFill>
                  <a:schemeClr val="bg1">
                    <a:lumMod val="50000"/>
                  </a:schemeClr>
                </a:solidFill>
              </a:rPr>
              <a:t>Console.WriteLine</a:t>
            </a:r>
            <a:r>
              <a:rPr lang="en-US" i="1" dirty="0">
                <a:solidFill>
                  <a:schemeClr val="bg1">
                    <a:lumMod val="50000"/>
                  </a:schemeClr>
                </a:solidFill>
              </a:rPr>
              <a:t>($"{x} + {y} = {x + y}");</a:t>
            </a:r>
          </a:p>
          <a:p>
            <a:pPr algn="ctr" fontAlgn="base"/>
            <a:r>
              <a:rPr lang="en-US" i="1" dirty="0">
                <a:solidFill>
                  <a:schemeClr val="bg1">
                    <a:lumMod val="50000"/>
                  </a:schemeClr>
                </a:solidFill>
              </a:rPr>
              <a:t>sum(1, 2);       // 1 + 2 = 3</a:t>
            </a:r>
          </a:p>
          <a:p>
            <a:pPr algn="ctr" fontAlgn="base"/>
            <a:r>
              <a:rPr lang="en-US" i="1" dirty="0">
                <a:solidFill>
                  <a:schemeClr val="bg1">
                    <a:lumMod val="50000"/>
                  </a:schemeClr>
                </a:solidFill>
              </a:rPr>
              <a:t>sum(22, 14);    // 22 + 14 = 36</a:t>
            </a:r>
          </a:p>
          <a:p>
            <a:endParaRPr lang="ru-RU" i="1" dirty="0" smtClean="0">
              <a:solidFill>
                <a:schemeClr val="bg1">
                  <a:lumMod val="50000"/>
                </a:schemeClr>
              </a:solidFill>
            </a:endParaRPr>
          </a:p>
          <a:p>
            <a:r>
              <a:rPr lang="ru-RU" dirty="0" smtClean="0"/>
              <a:t>	Если </a:t>
            </a:r>
            <a:r>
              <a:rPr lang="ru-RU" dirty="0"/>
              <a:t>лямбда имеет один параметр, для которого не требуется указывать тип данных, то скобки можно опустить</a:t>
            </a:r>
            <a:r>
              <a:rPr lang="ru-RU" dirty="0" smtClean="0"/>
              <a:t>:</a:t>
            </a:r>
          </a:p>
          <a:p>
            <a:pPr algn="ctr" fontAlgn="base"/>
            <a:r>
              <a:rPr lang="en-US" i="1" dirty="0" err="1">
                <a:solidFill>
                  <a:schemeClr val="bg1">
                    <a:lumMod val="50000"/>
                  </a:schemeClr>
                </a:solidFill>
              </a:rPr>
              <a:t>PrintHandler</a:t>
            </a:r>
            <a:r>
              <a:rPr lang="en-US" i="1" dirty="0">
                <a:solidFill>
                  <a:schemeClr val="bg1">
                    <a:lumMod val="50000"/>
                  </a:schemeClr>
                </a:solidFill>
              </a:rPr>
              <a:t> print = message =&gt; </a:t>
            </a:r>
            <a:r>
              <a:rPr lang="en-US" i="1" dirty="0" err="1">
                <a:solidFill>
                  <a:schemeClr val="bg1">
                    <a:lumMod val="50000"/>
                  </a:schemeClr>
                </a:solidFill>
              </a:rPr>
              <a:t>Console.WriteLine</a:t>
            </a:r>
            <a:r>
              <a:rPr lang="en-US" i="1" dirty="0">
                <a:solidFill>
                  <a:schemeClr val="bg1">
                    <a:lumMod val="50000"/>
                  </a:schemeClr>
                </a:solidFill>
              </a:rPr>
              <a:t>(message);</a:t>
            </a:r>
          </a:p>
          <a:p>
            <a:pPr algn="ctr" fontAlgn="base"/>
            <a:r>
              <a:rPr lang="en-US" i="1" dirty="0">
                <a:solidFill>
                  <a:schemeClr val="bg1">
                    <a:lumMod val="50000"/>
                  </a:schemeClr>
                </a:solidFill>
              </a:rPr>
              <a:t>print("Hello");         // Hello</a:t>
            </a:r>
          </a:p>
          <a:p>
            <a:pPr algn="ctr" fontAlgn="base"/>
            <a:r>
              <a:rPr lang="en-US" i="1" dirty="0">
                <a:solidFill>
                  <a:schemeClr val="bg1">
                    <a:lumMod val="50000"/>
                  </a:schemeClr>
                </a:solidFill>
              </a:rPr>
              <a:t>print("Welcome");       // </a:t>
            </a:r>
            <a:r>
              <a:rPr lang="en-US" i="1" dirty="0" smtClean="0">
                <a:solidFill>
                  <a:schemeClr val="bg1">
                    <a:lumMod val="50000"/>
                  </a:schemeClr>
                </a:solidFill>
              </a:rPr>
              <a:t>Welcome</a:t>
            </a:r>
            <a:endParaRPr lang="en-US" i="1" dirty="0">
              <a:solidFill>
                <a:schemeClr val="bg1">
                  <a:lumMod val="50000"/>
                </a:schemeClr>
              </a:solidFill>
            </a:endParaRPr>
          </a:p>
          <a:p>
            <a:pPr algn="ctr" fontAlgn="base"/>
            <a:r>
              <a:rPr lang="en-US" i="1" dirty="0">
                <a:solidFill>
                  <a:schemeClr val="bg1">
                    <a:lumMod val="50000"/>
                  </a:schemeClr>
                </a:solidFill>
              </a:rPr>
              <a:t>delegate void </a:t>
            </a:r>
            <a:r>
              <a:rPr lang="en-US" i="1" dirty="0" err="1">
                <a:solidFill>
                  <a:schemeClr val="bg1">
                    <a:lumMod val="50000"/>
                  </a:schemeClr>
                </a:solidFill>
              </a:rPr>
              <a:t>PrintHandler</a:t>
            </a:r>
            <a:r>
              <a:rPr lang="en-US" i="1" dirty="0">
                <a:solidFill>
                  <a:schemeClr val="bg1">
                    <a:lumMod val="50000"/>
                  </a:schemeClr>
                </a:solidFill>
              </a:rPr>
              <a:t>(string message);</a:t>
            </a:r>
          </a:p>
          <a:p>
            <a:endParaRPr lang="ru-RU" i="1" dirty="0" smtClean="0">
              <a:solidFill>
                <a:schemeClr val="bg1">
                  <a:lumMod val="50000"/>
                </a:schemeClr>
              </a:solidFill>
            </a:endParaRPr>
          </a:p>
        </p:txBody>
      </p:sp>
    </p:spTree>
    <p:extLst>
      <p:ext uri="{BB962C8B-B14F-4D97-AF65-F5344CB8AC3E}">
        <p14:creationId xmlns:p14="http://schemas.microsoft.com/office/powerpoint/2010/main" val="2910556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99" y="188640"/>
            <a:ext cx="9144000" cy="1143000"/>
          </a:xfrm>
        </p:spPr>
        <p:txBody>
          <a:bodyPr>
            <a:normAutofit fontScale="90000"/>
          </a:bodyPr>
          <a:lstStyle/>
          <a:p>
            <a:r>
              <a:rPr lang="ru-RU" b="1" dirty="0" smtClean="0"/>
              <a:t>Добавление и удаление действий в лямбда-выражении</a:t>
            </a:r>
            <a:endParaRPr lang="ru-RU" dirty="0"/>
          </a:p>
        </p:txBody>
      </p:sp>
      <p:sp>
        <p:nvSpPr>
          <p:cNvPr id="4" name="TextBox 3"/>
          <p:cNvSpPr txBox="1"/>
          <p:nvPr/>
        </p:nvSpPr>
        <p:spPr>
          <a:xfrm>
            <a:off x="818594" y="1484784"/>
            <a:ext cx="7848872" cy="1200329"/>
          </a:xfrm>
          <a:prstGeom prst="rect">
            <a:avLst/>
          </a:prstGeom>
          <a:noFill/>
        </p:spPr>
        <p:txBody>
          <a:bodyPr wrap="square" rtlCol="0">
            <a:spAutoFit/>
          </a:bodyPr>
          <a:lstStyle/>
          <a:p>
            <a:r>
              <a:rPr lang="en-US" dirty="0" smtClean="0"/>
              <a:t>	</a:t>
            </a:r>
            <a:r>
              <a:rPr lang="ru-RU" dirty="0"/>
              <a:t>Поскольку лямбда-выражение представляет делегат, тот как и в делегат, в переменную, которая представляет лямбда-выражение можно добавлять методы и другие лямбды</a:t>
            </a:r>
            <a:r>
              <a:rPr lang="ru-RU" dirty="0" smtClean="0"/>
              <a:t>:</a:t>
            </a:r>
          </a:p>
          <a:p>
            <a:endParaRPr lang="ru-RU" i="1" dirty="0" smtClean="0">
              <a:solidFill>
                <a:schemeClr val="bg1">
                  <a:lumMod val="50000"/>
                </a:schemeClr>
              </a:solidFill>
            </a:endParaRPr>
          </a:p>
        </p:txBody>
      </p:sp>
      <p:sp>
        <p:nvSpPr>
          <p:cNvPr id="3" name="TextBox 2"/>
          <p:cNvSpPr txBox="1"/>
          <p:nvPr/>
        </p:nvSpPr>
        <p:spPr>
          <a:xfrm>
            <a:off x="2065249" y="2492896"/>
            <a:ext cx="5688632" cy="4062651"/>
          </a:xfrm>
          <a:prstGeom prst="rect">
            <a:avLst/>
          </a:prstGeom>
          <a:noFill/>
        </p:spPr>
        <p:txBody>
          <a:bodyPr wrap="square" rtlCol="0" anchor="ctr">
            <a:spAutoFit/>
          </a:bodyPr>
          <a:lstStyle/>
          <a:p>
            <a:pPr fontAlgn="base"/>
            <a:r>
              <a:rPr lang="en-US" sz="1600" i="1" dirty="0" err="1">
                <a:solidFill>
                  <a:schemeClr val="bg1">
                    <a:lumMod val="50000"/>
                  </a:schemeClr>
                </a:solidFill>
              </a:rPr>
              <a:t>var</a:t>
            </a:r>
            <a:r>
              <a:rPr lang="en-US" sz="1600" i="1" dirty="0">
                <a:solidFill>
                  <a:schemeClr val="bg1">
                    <a:lumMod val="50000"/>
                  </a:schemeClr>
                </a:solidFill>
              </a:rPr>
              <a:t> hello = () =&gt; </a:t>
            </a:r>
            <a:r>
              <a:rPr lang="en-US" sz="1600" i="1" dirty="0" err="1">
                <a:solidFill>
                  <a:schemeClr val="bg1">
                    <a:lumMod val="50000"/>
                  </a:schemeClr>
                </a:solidFill>
              </a:rPr>
              <a:t>Console.WriteLine</a:t>
            </a:r>
            <a:r>
              <a:rPr lang="en-US" sz="1600" i="1" dirty="0">
                <a:solidFill>
                  <a:schemeClr val="bg1">
                    <a:lumMod val="50000"/>
                  </a:schemeClr>
                </a:solidFill>
              </a:rPr>
              <a:t>("METANIT.COM</a:t>
            </a:r>
            <a:r>
              <a:rPr lang="en-US" sz="1600" i="1" dirty="0" smtClean="0">
                <a:solidFill>
                  <a:schemeClr val="bg1">
                    <a:lumMod val="50000"/>
                  </a:schemeClr>
                </a:solidFill>
              </a:rPr>
              <a:t>");</a:t>
            </a:r>
            <a:endParaRPr lang="en-US" sz="1600" i="1" dirty="0">
              <a:solidFill>
                <a:schemeClr val="bg1">
                  <a:lumMod val="50000"/>
                </a:schemeClr>
              </a:solidFill>
            </a:endParaRPr>
          </a:p>
          <a:p>
            <a:pPr fontAlgn="base"/>
            <a:r>
              <a:rPr lang="en-US" sz="1600" i="1" dirty="0" err="1">
                <a:solidFill>
                  <a:schemeClr val="bg1">
                    <a:lumMod val="50000"/>
                  </a:schemeClr>
                </a:solidFill>
              </a:rPr>
              <a:t>var</a:t>
            </a:r>
            <a:r>
              <a:rPr lang="en-US" sz="1600" i="1" dirty="0">
                <a:solidFill>
                  <a:schemeClr val="bg1">
                    <a:lumMod val="50000"/>
                  </a:schemeClr>
                </a:solidFill>
              </a:rPr>
              <a:t> message = () =&gt; </a:t>
            </a:r>
            <a:r>
              <a:rPr lang="en-US" sz="1600" i="1" dirty="0" err="1">
                <a:solidFill>
                  <a:schemeClr val="bg1">
                    <a:lumMod val="50000"/>
                  </a:schemeClr>
                </a:solidFill>
              </a:rPr>
              <a:t>Console.Write</a:t>
            </a:r>
            <a:r>
              <a:rPr lang="en-US" sz="1600" i="1" dirty="0">
                <a:solidFill>
                  <a:schemeClr val="bg1">
                    <a:lumMod val="50000"/>
                  </a:schemeClr>
                </a:solidFill>
              </a:rPr>
              <a:t>("Hello ");</a:t>
            </a:r>
          </a:p>
          <a:p>
            <a:pPr fontAlgn="base"/>
            <a:r>
              <a:rPr lang="en-US" sz="1600" i="1" dirty="0">
                <a:solidFill>
                  <a:schemeClr val="bg1">
                    <a:lumMod val="50000"/>
                  </a:schemeClr>
                </a:solidFill>
              </a:rPr>
              <a:t>message += () =&gt; </a:t>
            </a:r>
            <a:r>
              <a:rPr lang="en-US" sz="1600" i="1" dirty="0" err="1">
                <a:solidFill>
                  <a:schemeClr val="bg1">
                    <a:lumMod val="50000"/>
                  </a:schemeClr>
                </a:solidFill>
              </a:rPr>
              <a:t>Console.WriteLine</a:t>
            </a:r>
            <a:r>
              <a:rPr lang="en-US" sz="1600" i="1" dirty="0">
                <a:solidFill>
                  <a:schemeClr val="bg1">
                    <a:lumMod val="50000"/>
                  </a:schemeClr>
                </a:solidFill>
              </a:rPr>
              <a:t>("World"); // </a:t>
            </a:r>
            <a:r>
              <a:rPr lang="ru-RU" sz="1600" i="1" dirty="0">
                <a:solidFill>
                  <a:schemeClr val="bg1">
                    <a:lumMod val="50000"/>
                  </a:schemeClr>
                </a:solidFill>
              </a:rPr>
              <a:t>добавляем анонимное лямбда-выражение</a:t>
            </a:r>
          </a:p>
          <a:p>
            <a:pPr fontAlgn="base"/>
            <a:r>
              <a:rPr lang="en-US" sz="1600" i="1" dirty="0">
                <a:solidFill>
                  <a:schemeClr val="bg1">
                    <a:lumMod val="50000"/>
                  </a:schemeClr>
                </a:solidFill>
              </a:rPr>
              <a:t>message += hello;   // </a:t>
            </a:r>
            <a:r>
              <a:rPr lang="ru-RU" sz="1600" i="1" dirty="0">
                <a:solidFill>
                  <a:schemeClr val="bg1">
                    <a:lumMod val="50000"/>
                  </a:schemeClr>
                </a:solidFill>
              </a:rPr>
              <a:t>добавляем лямбда-выражение из переменной </a:t>
            </a:r>
            <a:r>
              <a:rPr lang="en-US" sz="1600" i="1" dirty="0">
                <a:solidFill>
                  <a:schemeClr val="bg1">
                    <a:lumMod val="50000"/>
                  </a:schemeClr>
                </a:solidFill>
              </a:rPr>
              <a:t>hello</a:t>
            </a:r>
          </a:p>
          <a:p>
            <a:pPr fontAlgn="base"/>
            <a:r>
              <a:rPr lang="en-US" sz="1600" i="1" dirty="0">
                <a:solidFill>
                  <a:schemeClr val="bg1">
                    <a:lumMod val="50000"/>
                  </a:schemeClr>
                </a:solidFill>
              </a:rPr>
              <a:t>message += Print;   // </a:t>
            </a:r>
            <a:r>
              <a:rPr lang="ru-RU" sz="1600" i="1" dirty="0">
                <a:solidFill>
                  <a:schemeClr val="bg1">
                    <a:lumMod val="50000"/>
                  </a:schemeClr>
                </a:solidFill>
              </a:rPr>
              <a:t>добавляем </a:t>
            </a:r>
            <a:r>
              <a:rPr lang="ru-RU" sz="1600" i="1" dirty="0" smtClean="0">
                <a:solidFill>
                  <a:schemeClr val="bg1">
                    <a:lumMod val="50000"/>
                  </a:schemeClr>
                </a:solidFill>
              </a:rPr>
              <a:t>метод</a:t>
            </a:r>
            <a:endParaRPr lang="ru-RU" sz="1600" i="1" dirty="0">
              <a:solidFill>
                <a:schemeClr val="bg1">
                  <a:lumMod val="50000"/>
                </a:schemeClr>
              </a:solidFill>
            </a:endParaRPr>
          </a:p>
          <a:p>
            <a:pPr fontAlgn="base"/>
            <a:r>
              <a:rPr lang="en-US" sz="1600" i="1" dirty="0">
                <a:solidFill>
                  <a:schemeClr val="bg1">
                    <a:lumMod val="50000"/>
                  </a:schemeClr>
                </a:solidFill>
              </a:rPr>
              <a:t>message();</a:t>
            </a:r>
          </a:p>
          <a:p>
            <a:pPr fontAlgn="base"/>
            <a:r>
              <a:rPr lang="en-US" sz="1600" i="1" dirty="0" err="1">
                <a:solidFill>
                  <a:schemeClr val="bg1">
                    <a:lumMod val="50000"/>
                  </a:schemeClr>
                </a:solidFill>
              </a:rPr>
              <a:t>Console.WriteLine</a:t>
            </a:r>
            <a:r>
              <a:rPr lang="en-US" sz="1600" i="1" dirty="0">
                <a:solidFill>
                  <a:schemeClr val="bg1">
                    <a:lumMod val="50000"/>
                  </a:schemeClr>
                </a:solidFill>
              </a:rPr>
              <a:t>("--------------"); // </a:t>
            </a:r>
            <a:r>
              <a:rPr lang="ru-RU" sz="1600" i="1" dirty="0">
                <a:solidFill>
                  <a:schemeClr val="bg1">
                    <a:lumMod val="50000"/>
                  </a:schemeClr>
                </a:solidFill>
              </a:rPr>
              <a:t>для разделения </a:t>
            </a:r>
            <a:r>
              <a:rPr lang="ru-RU" sz="1600" i="1" dirty="0" smtClean="0">
                <a:solidFill>
                  <a:schemeClr val="bg1">
                    <a:lumMod val="50000"/>
                  </a:schemeClr>
                </a:solidFill>
              </a:rPr>
              <a:t>вывода</a:t>
            </a:r>
            <a:endParaRPr lang="ru-RU" sz="1600" i="1" dirty="0">
              <a:solidFill>
                <a:schemeClr val="bg1">
                  <a:lumMod val="50000"/>
                </a:schemeClr>
              </a:solidFill>
            </a:endParaRPr>
          </a:p>
          <a:p>
            <a:pPr fontAlgn="base"/>
            <a:r>
              <a:rPr lang="en-US" sz="1600" i="1" dirty="0">
                <a:solidFill>
                  <a:schemeClr val="bg1">
                    <a:lumMod val="50000"/>
                  </a:schemeClr>
                </a:solidFill>
              </a:rPr>
              <a:t>message -= Print;   // </a:t>
            </a:r>
            <a:r>
              <a:rPr lang="ru-RU" sz="1600" i="1" dirty="0">
                <a:solidFill>
                  <a:schemeClr val="bg1">
                    <a:lumMod val="50000"/>
                  </a:schemeClr>
                </a:solidFill>
              </a:rPr>
              <a:t>удаляем метод</a:t>
            </a:r>
          </a:p>
          <a:p>
            <a:pPr fontAlgn="base"/>
            <a:r>
              <a:rPr lang="en-US" sz="1600" i="1" dirty="0">
                <a:solidFill>
                  <a:schemeClr val="bg1">
                    <a:lumMod val="50000"/>
                  </a:schemeClr>
                </a:solidFill>
              </a:rPr>
              <a:t>message -= hello;   // </a:t>
            </a:r>
            <a:r>
              <a:rPr lang="ru-RU" sz="1600" i="1" dirty="0">
                <a:solidFill>
                  <a:schemeClr val="bg1">
                    <a:lumMod val="50000"/>
                  </a:schemeClr>
                </a:solidFill>
              </a:rPr>
              <a:t>удаляем лямбда-выражение из переменной </a:t>
            </a:r>
            <a:r>
              <a:rPr lang="en-US" sz="1600" i="1" dirty="0" smtClean="0">
                <a:solidFill>
                  <a:schemeClr val="bg1">
                    <a:lumMod val="50000"/>
                  </a:schemeClr>
                </a:solidFill>
              </a:rPr>
              <a:t>hello</a:t>
            </a:r>
            <a:endParaRPr lang="en-US" sz="1600" i="1" dirty="0">
              <a:solidFill>
                <a:schemeClr val="bg1">
                  <a:lumMod val="50000"/>
                </a:schemeClr>
              </a:solidFill>
            </a:endParaRPr>
          </a:p>
          <a:p>
            <a:pPr fontAlgn="base"/>
            <a:r>
              <a:rPr lang="en-US" sz="1600" i="1" dirty="0" err="1">
                <a:solidFill>
                  <a:schemeClr val="bg1">
                    <a:lumMod val="50000"/>
                  </a:schemeClr>
                </a:solidFill>
              </a:rPr>
              <a:t>message?.Invoke</a:t>
            </a:r>
            <a:r>
              <a:rPr lang="en-US" sz="1600" i="1" dirty="0">
                <a:solidFill>
                  <a:schemeClr val="bg1">
                    <a:lumMod val="50000"/>
                  </a:schemeClr>
                </a:solidFill>
              </a:rPr>
              <a:t>();  // </a:t>
            </a:r>
            <a:r>
              <a:rPr lang="ru-RU" sz="1600" i="1" dirty="0">
                <a:solidFill>
                  <a:schemeClr val="bg1">
                    <a:lumMod val="50000"/>
                  </a:schemeClr>
                </a:solidFill>
              </a:rPr>
              <a:t>на случай, если в </a:t>
            </a:r>
            <a:r>
              <a:rPr lang="en-US" sz="1600" i="1" dirty="0">
                <a:solidFill>
                  <a:schemeClr val="bg1">
                    <a:lumMod val="50000"/>
                  </a:schemeClr>
                </a:solidFill>
              </a:rPr>
              <a:t>message </a:t>
            </a:r>
            <a:r>
              <a:rPr lang="ru-RU" sz="1600" i="1" dirty="0">
                <a:solidFill>
                  <a:schemeClr val="bg1">
                    <a:lumMod val="50000"/>
                  </a:schemeClr>
                </a:solidFill>
              </a:rPr>
              <a:t>больше нет </a:t>
            </a:r>
            <a:r>
              <a:rPr lang="ru-RU" sz="1600" i="1" dirty="0" smtClean="0">
                <a:solidFill>
                  <a:schemeClr val="bg1">
                    <a:lumMod val="50000"/>
                  </a:schemeClr>
                </a:solidFill>
              </a:rPr>
              <a:t>действий</a:t>
            </a:r>
            <a:endParaRPr lang="ru-RU" sz="1600" i="1" dirty="0">
              <a:solidFill>
                <a:schemeClr val="bg1">
                  <a:lumMod val="50000"/>
                </a:schemeClr>
              </a:solidFill>
            </a:endParaRPr>
          </a:p>
          <a:p>
            <a:pPr fontAlgn="base"/>
            <a:r>
              <a:rPr lang="en-US" sz="1600" i="1" dirty="0">
                <a:solidFill>
                  <a:schemeClr val="bg1">
                    <a:lumMod val="50000"/>
                  </a:schemeClr>
                </a:solidFill>
              </a:rPr>
              <a:t>void Print() =&gt; </a:t>
            </a:r>
            <a:r>
              <a:rPr lang="en-US" sz="1600" i="1" dirty="0" err="1">
                <a:solidFill>
                  <a:schemeClr val="bg1">
                    <a:lumMod val="50000"/>
                  </a:schemeClr>
                </a:solidFill>
              </a:rPr>
              <a:t>Console.WriteLine</a:t>
            </a:r>
            <a:r>
              <a:rPr lang="en-US" sz="1600" i="1" dirty="0">
                <a:solidFill>
                  <a:schemeClr val="bg1">
                    <a:lumMod val="50000"/>
                  </a:schemeClr>
                </a:solidFill>
              </a:rPr>
              <a:t>("Welcome to C#");</a:t>
            </a:r>
          </a:p>
          <a:p>
            <a:endParaRPr lang="ru-RU" dirty="0"/>
          </a:p>
        </p:txBody>
      </p:sp>
    </p:spTree>
    <p:extLst>
      <p:ext uri="{BB962C8B-B14F-4D97-AF65-F5344CB8AC3E}">
        <p14:creationId xmlns:p14="http://schemas.microsoft.com/office/powerpoint/2010/main" val="119376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normAutofit/>
          </a:bodyPr>
          <a:lstStyle/>
          <a:p>
            <a:r>
              <a:rPr lang="ru-RU" dirty="0" smtClean="0"/>
              <a:t>Язык интегрированных запросов LINQ</a:t>
            </a:r>
            <a:endParaRPr lang="ru-RU" dirty="0"/>
          </a:p>
        </p:txBody>
      </p:sp>
    </p:spTree>
    <p:extLst>
      <p:ext uri="{BB962C8B-B14F-4D97-AF65-F5344CB8AC3E}">
        <p14:creationId xmlns:p14="http://schemas.microsoft.com/office/powerpoint/2010/main" val="458708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88" y="116632"/>
            <a:ext cx="9144000" cy="1143000"/>
          </a:xfrm>
        </p:spPr>
        <p:txBody>
          <a:bodyPr/>
          <a:lstStyle/>
          <a:p>
            <a:r>
              <a:rPr lang="en-US" b="1" dirty="0" smtClean="0">
                <a:solidFill>
                  <a:prstClr val="black"/>
                </a:solidFill>
              </a:rPr>
              <a:t>LINQ. </a:t>
            </a:r>
            <a:r>
              <a:rPr lang="ru-RU" b="1" dirty="0" smtClean="0">
                <a:solidFill>
                  <a:prstClr val="black"/>
                </a:solidFill>
              </a:rPr>
              <a:t>Основы </a:t>
            </a:r>
            <a:r>
              <a:rPr lang="en-US" b="1" dirty="0" smtClean="0">
                <a:solidFill>
                  <a:prstClr val="black"/>
                </a:solidFill>
              </a:rPr>
              <a:t>LINQ</a:t>
            </a:r>
            <a:r>
              <a:rPr lang="ru-RU" b="1" dirty="0" smtClean="0">
                <a:solidFill>
                  <a:prstClr val="black"/>
                </a:solidFill>
              </a:rPr>
              <a:t>.</a:t>
            </a:r>
            <a:endParaRPr lang="ru-RU" dirty="0"/>
          </a:p>
        </p:txBody>
      </p:sp>
      <p:sp>
        <p:nvSpPr>
          <p:cNvPr id="3" name="TextBox 2"/>
          <p:cNvSpPr txBox="1"/>
          <p:nvPr/>
        </p:nvSpPr>
        <p:spPr>
          <a:xfrm>
            <a:off x="568616" y="1124744"/>
            <a:ext cx="8136904" cy="5632311"/>
          </a:xfrm>
          <a:prstGeom prst="rect">
            <a:avLst/>
          </a:prstGeom>
          <a:noFill/>
        </p:spPr>
        <p:txBody>
          <a:bodyPr wrap="square" rtlCol="0">
            <a:spAutoFit/>
          </a:bodyPr>
          <a:lstStyle/>
          <a:p>
            <a:r>
              <a:rPr lang="ru-RU" b="1" dirty="0" smtClean="0"/>
              <a:t>	LINQ</a:t>
            </a:r>
            <a:r>
              <a:rPr lang="ru-RU" dirty="0"/>
              <a:t> (</a:t>
            </a:r>
            <a:r>
              <a:rPr lang="ru-RU" dirty="0" err="1"/>
              <a:t>Language-Integrated</a:t>
            </a:r>
            <a:r>
              <a:rPr lang="ru-RU" dirty="0"/>
              <a:t> </a:t>
            </a:r>
            <a:r>
              <a:rPr lang="ru-RU" dirty="0" err="1"/>
              <a:t>Query</a:t>
            </a:r>
            <a:r>
              <a:rPr lang="ru-RU" dirty="0"/>
              <a:t>) представляет собой простой и удобный доступ к источнику данных. В качестве источника данных может действовать герой, реализующий интерфейс </a:t>
            </a:r>
            <a:r>
              <a:rPr lang="ru-RU" dirty="0" err="1"/>
              <a:t>IEnumerable</a:t>
            </a:r>
            <a:r>
              <a:rPr lang="ru-RU" dirty="0"/>
              <a:t> (например, стандартные коллекции, массивы), набор данных </a:t>
            </a:r>
            <a:r>
              <a:rPr lang="ru-RU" dirty="0" err="1"/>
              <a:t>DataSet</a:t>
            </a:r>
            <a:r>
              <a:rPr lang="ru-RU" dirty="0"/>
              <a:t>, документ XML. Но вне зависимости от типа источника LINQ позволяет применять ко всем один и тот же подход для выборки данных.</a:t>
            </a:r>
          </a:p>
          <a:p>
            <a:r>
              <a:rPr lang="ru-RU" dirty="0" smtClean="0"/>
              <a:t>	</a:t>
            </a:r>
          </a:p>
          <a:p>
            <a:r>
              <a:rPr lang="ru-RU" dirty="0" smtClean="0"/>
              <a:t>Существует </a:t>
            </a:r>
            <a:r>
              <a:rPr lang="ru-RU" dirty="0"/>
              <a:t>несколько записей LINQ:</a:t>
            </a:r>
          </a:p>
          <a:p>
            <a:pPr marL="742950" lvl="1" indent="-285750">
              <a:buFont typeface="Arial" panose="020B0604020202020204" pitchFamily="34" charset="0"/>
              <a:buChar char="•"/>
            </a:pPr>
            <a:r>
              <a:rPr lang="ru-RU" b="1" dirty="0"/>
              <a:t>LINQ </a:t>
            </a:r>
            <a:r>
              <a:rPr lang="ru-RU" b="1" dirty="0" err="1"/>
              <a:t>to</a:t>
            </a:r>
            <a:r>
              <a:rPr lang="ru-RU" b="1" dirty="0"/>
              <a:t> </a:t>
            </a:r>
            <a:r>
              <a:rPr lang="ru-RU" b="1" dirty="0" err="1"/>
              <a:t>Objects</a:t>
            </a:r>
            <a:r>
              <a:rPr lang="ru-RU" dirty="0"/>
              <a:t> : для работы с массивами и коллекциями</a:t>
            </a:r>
          </a:p>
          <a:p>
            <a:pPr marL="742950" lvl="1" indent="-285750">
              <a:buFont typeface="Arial" panose="020B0604020202020204" pitchFamily="34" charset="0"/>
              <a:buChar char="•"/>
            </a:pPr>
            <a:r>
              <a:rPr lang="ru-RU" b="1" dirty="0"/>
              <a:t>LINQ </a:t>
            </a:r>
            <a:r>
              <a:rPr lang="ru-RU" b="1" dirty="0" err="1"/>
              <a:t>to</a:t>
            </a:r>
            <a:r>
              <a:rPr lang="ru-RU" b="1" dirty="0"/>
              <a:t> </a:t>
            </a:r>
            <a:r>
              <a:rPr lang="ru-RU" b="1" dirty="0" err="1"/>
              <a:t>Entities</a:t>
            </a:r>
            <a:r>
              <a:rPr lang="ru-RU" dirty="0"/>
              <a:t> : используется при размещении к базе данных через платформу </a:t>
            </a:r>
            <a:r>
              <a:rPr lang="ru-RU" dirty="0" err="1"/>
              <a:t>Entity</a:t>
            </a:r>
            <a:r>
              <a:rPr lang="ru-RU" dirty="0"/>
              <a:t> </a:t>
            </a:r>
            <a:r>
              <a:rPr lang="ru-RU" dirty="0" err="1"/>
              <a:t>Framework</a:t>
            </a:r>
            <a:endParaRPr lang="ru-RU" dirty="0"/>
          </a:p>
          <a:p>
            <a:pPr marL="742950" lvl="1" indent="-285750">
              <a:buFont typeface="Arial" panose="020B0604020202020204" pitchFamily="34" charset="0"/>
              <a:buChar char="•"/>
            </a:pPr>
            <a:r>
              <a:rPr lang="ru-RU" b="1" dirty="0"/>
              <a:t>LINQ </a:t>
            </a:r>
            <a:r>
              <a:rPr lang="ru-RU" b="1" dirty="0" err="1"/>
              <a:t>to</a:t>
            </a:r>
            <a:r>
              <a:rPr lang="ru-RU" b="1" dirty="0"/>
              <a:t> XML</a:t>
            </a:r>
            <a:r>
              <a:rPr lang="ru-RU" dirty="0"/>
              <a:t> : взаимодействие при работе с файлами XML</a:t>
            </a:r>
          </a:p>
          <a:p>
            <a:pPr marL="742950" lvl="1" indent="-285750">
              <a:buFont typeface="Arial" panose="020B0604020202020204" pitchFamily="34" charset="0"/>
              <a:buChar char="•"/>
            </a:pPr>
            <a:r>
              <a:rPr lang="ru-RU" b="1" dirty="0"/>
              <a:t>LINQ </a:t>
            </a:r>
            <a:r>
              <a:rPr lang="ru-RU" b="1" dirty="0" err="1"/>
              <a:t>to</a:t>
            </a:r>
            <a:r>
              <a:rPr lang="ru-RU" b="1" dirty="0"/>
              <a:t> </a:t>
            </a:r>
            <a:r>
              <a:rPr lang="ru-RU" b="1" dirty="0" err="1"/>
              <a:t>DataSet</a:t>
            </a:r>
            <a:r>
              <a:rPr lang="ru-RU" dirty="0"/>
              <a:t> : обмен при операции с удалением </a:t>
            </a:r>
            <a:r>
              <a:rPr lang="ru-RU" dirty="0" err="1"/>
              <a:t>DataSet</a:t>
            </a:r>
            <a:endParaRPr lang="ru-RU" dirty="0"/>
          </a:p>
          <a:p>
            <a:pPr marL="742950" lvl="1" indent="-285750">
              <a:buFont typeface="Arial" panose="020B0604020202020204" pitchFamily="34" charset="0"/>
              <a:buChar char="•"/>
            </a:pPr>
            <a:r>
              <a:rPr lang="ru-RU" b="1" dirty="0"/>
              <a:t>Параллельный LINQ (PLINQ)</a:t>
            </a:r>
            <a:r>
              <a:rPr lang="ru-RU" dirty="0"/>
              <a:t> : используется для выполнения параллельных источников</a:t>
            </a:r>
          </a:p>
          <a:p>
            <a:r>
              <a:rPr lang="ru-RU" dirty="0" smtClean="0"/>
              <a:t>	</a:t>
            </a:r>
          </a:p>
          <a:p>
            <a:r>
              <a:rPr lang="ru-RU" dirty="0"/>
              <a:t>	</a:t>
            </a:r>
            <a:r>
              <a:rPr lang="ru-RU" dirty="0" smtClean="0"/>
              <a:t>Основная </a:t>
            </a:r>
            <a:r>
              <a:rPr lang="ru-RU" dirty="0"/>
              <a:t>часть функциональности LINQ сосредоточена на использовании </a:t>
            </a:r>
            <a:r>
              <a:rPr lang="ru-RU" b="1" dirty="0" err="1"/>
              <a:t>System.LINQ</a:t>
            </a:r>
            <a:r>
              <a:rPr lang="ru-RU" dirty="0"/>
              <a:t> . В проектах под .NET 6 объединенное пространство имен подключается по умолчанию.</a:t>
            </a:r>
          </a:p>
          <a:p>
            <a:endParaRPr lang="ru-RU" dirty="0"/>
          </a:p>
        </p:txBody>
      </p:sp>
    </p:spTree>
    <p:extLst>
      <p:ext uri="{BB962C8B-B14F-4D97-AF65-F5344CB8AC3E}">
        <p14:creationId xmlns:p14="http://schemas.microsoft.com/office/powerpoint/2010/main" val="1995612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88" y="116632"/>
            <a:ext cx="9144000" cy="1143000"/>
          </a:xfrm>
        </p:spPr>
        <p:txBody>
          <a:bodyPr/>
          <a:lstStyle/>
          <a:p>
            <a:r>
              <a:rPr lang="ru-RU" b="1" dirty="0" smtClean="0">
                <a:solidFill>
                  <a:prstClr val="black"/>
                </a:solidFill>
              </a:rPr>
              <a:t>Операторы переноса </a:t>
            </a:r>
            <a:r>
              <a:rPr lang="en-US" b="1" dirty="0" smtClean="0">
                <a:solidFill>
                  <a:prstClr val="black"/>
                </a:solidFill>
              </a:rPr>
              <a:t>LINQ</a:t>
            </a:r>
            <a:endParaRPr lang="ru-RU" dirty="0"/>
          </a:p>
        </p:txBody>
      </p:sp>
      <p:sp>
        <p:nvSpPr>
          <p:cNvPr id="3" name="TextBox 2"/>
          <p:cNvSpPr txBox="1"/>
          <p:nvPr/>
        </p:nvSpPr>
        <p:spPr>
          <a:xfrm>
            <a:off x="568616" y="1124744"/>
            <a:ext cx="8136904" cy="1200329"/>
          </a:xfrm>
          <a:prstGeom prst="rect">
            <a:avLst/>
          </a:prstGeom>
          <a:noFill/>
        </p:spPr>
        <p:txBody>
          <a:bodyPr wrap="square" rtlCol="0">
            <a:spAutoFit/>
          </a:bodyPr>
          <a:lstStyle/>
          <a:p>
            <a:r>
              <a:rPr lang="ru-RU" b="1" dirty="0" smtClean="0"/>
              <a:t>	</a:t>
            </a:r>
            <a:r>
              <a:rPr lang="ru-RU" dirty="0"/>
              <a:t> Операторы передачи LINQ в каком-то роде частично напоминают синтаксис SQL, поэтому, если вы работали когда-нибудь с </a:t>
            </a:r>
            <a:r>
              <a:rPr lang="ru-RU" dirty="0" err="1"/>
              <a:t>sql</a:t>
            </a:r>
            <a:r>
              <a:rPr lang="ru-RU" dirty="0"/>
              <a:t>-запросами, то будет легче понять общие сведения. Итак, изменив ожидаемый пример, применив операторы LINQ:</a:t>
            </a:r>
          </a:p>
        </p:txBody>
      </p:sp>
      <p:sp>
        <p:nvSpPr>
          <p:cNvPr id="4" name="TextBox 3"/>
          <p:cNvSpPr txBox="1"/>
          <p:nvPr/>
        </p:nvSpPr>
        <p:spPr>
          <a:xfrm>
            <a:off x="1691680" y="2276872"/>
            <a:ext cx="6120680" cy="4154984"/>
          </a:xfrm>
          <a:prstGeom prst="rect">
            <a:avLst/>
          </a:prstGeom>
          <a:noFill/>
        </p:spPr>
        <p:txBody>
          <a:bodyPr wrap="square" rtlCol="0" anchor="b">
            <a:spAutoFit/>
          </a:bodyPr>
          <a:lstStyle/>
          <a:p>
            <a:pPr fontAlgn="base"/>
            <a:r>
              <a:rPr lang="en-US" sz="1600" i="1" dirty="0">
                <a:solidFill>
                  <a:schemeClr val="bg1">
                    <a:lumMod val="50000"/>
                  </a:schemeClr>
                </a:solidFill>
              </a:rPr>
              <a:t>string[] people = { "Tom", "Bob", "Sam", "Tim", "Tomas", "Bill" };&lt;font&gt;&lt;/font&gt;</a:t>
            </a:r>
          </a:p>
          <a:p>
            <a:pPr fontAlgn="base"/>
            <a:r>
              <a:rPr lang="en-US" sz="1600" i="1" dirty="0">
                <a:solidFill>
                  <a:schemeClr val="bg1">
                    <a:lumMod val="50000"/>
                  </a:schemeClr>
                </a:solidFill>
              </a:rPr>
              <a:t>&lt;font&gt;&lt;/font&gt;</a:t>
            </a:r>
          </a:p>
          <a:p>
            <a:pPr fontAlgn="base"/>
            <a:r>
              <a:rPr lang="en-US" sz="1600" i="1" dirty="0">
                <a:solidFill>
                  <a:schemeClr val="bg1">
                    <a:lumMod val="50000"/>
                  </a:schemeClr>
                </a:solidFill>
              </a:rPr>
              <a:t>// </a:t>
            </a:r>
            <a:r>
              <a:rPr lang="ru-RU" sz="1600" i="1" dirty="0">
                <a:solidFill>
                  <a:schemeClr val="bg1">
                    <a:lumMod val="50000"/>
                  </a:schemeClr>
                </a:solidFill>
              </a:rPr>
              <a:t>создаем новый список для результатов&lt;</a:t>
            </a:r>
            <a:r>
              <a:rPr lang="en-US" sz="1600" i="1" dirty="0">
                <a:solidFill>
                  <a:schemeClr val="bg1">
                    <a:lumMod val="50000"/>
                  </a:schemeClr>
                </a:solidFill>
              </a:rPr>
              <a:t>font&gt;&lt;/font&gt;</a:t>
            </a:r>
          </a:p>
          <a:p>
            <a:pPr fontAlgn="base"/>
            <a:r>
              <a:rPr lang="en-US" sz="1600" i="1" dirty="0" err="1">
                <a:solidFill>
                  <a:schemeClr val="bg1">
                    <a:lumMod val="50000"/>
                  </a:schemeClr>
                </a:solidFill>
              </a:rPr>
              <a:t>var</a:t>
            </a:r>
            <a:r>
              <a:rPr lang="en-US" sz="1600" i="1" dirty="0">
                <a:solidFill>
                  <a:schemeClr val="bg1">
                    <a:lumMod val="50000"/>
                  </a:schemeClr>
                </a:solidFill>
              </a:rPr>
              <a:t> </a:t>
            </a:r>
            <a:r>
              <a:rPr lang="en-US" sz="1600" i="1" dirty="0" err="1">
                <a:solidFill>
                  <a:schemeClr val="bg1">
                    <a:lumMod val="50000"/>
                  </a:schemeClr>
                </a:solidFill>
              </a:rPr>
              <a:t>selectedPeople</a:t>
            </a:r>
            <a:r>
              <a:rPr lang="en-US" sz="1600" i="1" dirty="0">
                <a:solidFill>
                  <a:schemeClr val="bg1">
                    <a:lumMod val="50000"/>
                  </a:schemeClr>
                </a:solidFill>
              </a:rPr>
              <a:t> = from p in people // </a:t>
            </a:r>
            <a:r>
              <a:rPr lang="ru-RU" sz="1600" i="1" dirty="0">
                <a:solidFill>
                  <a:schemeClr val="bg1">
                    <a:lumMod val="50000"/>
                  </a:schemeClr>
                </a:solidFill>
              </a:rPr>
              <a:t>передаем каждый элемент из </a:t>
            </a:r>
            <a:r>
              <a:rPr lang="en-US" sz="1600" i="1" dirty="0">
                <a:solidFill>
                  <a:schemeClr val="bg1">
                    <a:lumMod val="50000"/>
                  </a:schemeClr>
                </a:solidFill>
              </a:rPr>
              <a:t>people </a:t>
            </a:r>
            <a:r>
              <a:rPr lang="ru-RU" sz="1600" i="1" dirty="0">
                <a:solidFill>
                  <a:schemeClr val="bg1">
                    <a:lumMod val="50000"/>
                  </a:schemeClr>
                </a:solidFill>
              </a:rPr>
              <a:t>в переменную </a:t>
            </a:r>
            <a:r>
              <a:rPr lang="en-US" sz="1600" i="1" dirty="0">
                <a:solidFill>
                  <a:schemeClr val="bg1">
                    <a:lumMod val="50000"/>
                  </a:schemeClr>
                </a:solidFill>
              </a:rPr>
              <a:t>p&lt;font&gt;&lt;/font&gt;</a:t>
            </a:r>
          </a:p>
          <a:p>
            <a:pPr fontAlgn="base"/>
            <a:r>
              <a:rPr lang="en-US" sz="1600" i="1" dirty="0">
                <a:solidFill>
                  <a:schemeClr val="bg1">
                    <a:lumMod val="50000"/>
                  </a:schemeClr>
                </a:solidFill>
              </a:rPr>
              <a:t>                    where </a:t>
            </a:r>
            <a:r>
              <a:rPr lang="en-US" sz="1600" i="1" dirty="0" err="1">
                <a:solidFill>
                  <a:schemeClr val="bg1">
                    <a:lumMod val="50000"/>
                  </a:schemeClr>
                </a:solidFill>
              </a:rPr>
              <a:t>p.ToUpper</a:t>
            </a:r>
            <a:r>
              <a:rPr lang="en-US" sz="1600" i="1" dirty="0">
                <a:solidFill>
                  <a:schemeClr val="bg1">
                    <a:lumMod val="50000"/>
                  </a:schemeClr>
                </a:solidFill>
              </a:rPr>
              <a:t>().</a:t>
            </a:r>
            <a:r>
              <a:rPr lang="en-US" sz="1600" i="1" dirty="0" err="1">
                <a:solidFill>
                  <a:schemeClr val="bg1">
                    <a:lumMod val="50000"/>
                  </a:schemeClr>
                </a:solidFill>
              </a:rPr>
              <a:t>StartsWith</a:t>
            </a:r>
            <a:r>
              <a:rPr lang="en-US" sz="1600" i="1" dirty="0">
                <a:solidFill>
                  <a:schemeClr val="bg1">
                    <a:lumMod val="50000"/>
                  </a:schemeClr>
                </a:solidFill>
              </a:rPr>
              <a:t>("T") //</a:t>
            </a:r>
            <a:r>
              <a:rPr lang="ru-RU" sz="1600" i="1" dirty="0">
                <a:solidFill>
                  <a:schemeClr val="bg1">
                    <a:lumMod val="50000"/>
                  </a:schemeClr>
                </a:solidFill>
              </a:rPr>
              <a:t>фильтрация по критерию&lt;</a:t>
            </a:r>
            <a:r>
              <a:rPr lang="en-US" sz="1600" i="1" dirty="0">
                <a:solidFill>
                  <a:schemeClr val="bg1">
                    <a:lumMod val="50000"/>
                  </a:schemeClr>
                </a:solidFill>
              </a:rPr>
              <a:t>font&gt;&lt;/font&gt;</a:t>
            </a:r>
          </a:p>
          <a:p>
            <a:pPr fontAlgn="base"/>
            <a:r>
              <a:rPr lang="en-US" sz="1600" i="1" dirty="0">
                <a:solidFill>
                  <a:schemeClr val="bg1">
                    <a:lumMod val="50000"/>
                  </a:schemeClr>
                </a:solidFill>
              </a:rPr>
              <a:t>                    </a:t>
            </a:r>
            <a:r>
              <a:rPr lang="en-US" sz="1600" i="1" dirty="0" err="1">
                <a:solidFill>
                  <a:schemeClr val="bg1">
                    <a:lumMod val="50000"/>
                  </a:schemeClr>
                </a:solidFill>
              </a:rPr>
              <a:t>orderby</a:t>
            </a:r>
            <a:r>
              <a:rPr lang="en-US" sz="1600" i="1" dirty="0">
                <a:solidFill>
                  <a:schemeClr val="bg1">
                    <a:lumMod val="50000"/>
                  </a:schemeClr>
                </a:solidFill>
              </a:rPr>
              <a:t> p  // </a:t>
            </a:r>
            <a:r>
              <a:rPr lang="ru-RU" sz="1600" i="1" dirty="0">
                <a:solidFill>
                  <a:schemeClr val="bg1">
                    <a:lumMod val="50000"/>
                  </a:schemeClr>
                </a:solidFill>
              </a:rPr>
              <a:t>упорядочиваем по возрастанию&lt;</a:t>
            </a:r>
            <a:r>
              <a:rPr lang="en-US" sz="1600" i="1" dirty="0">
                <a:solidFill>
                  <a:schemeClr val="bg1">
                    <a:lumMod val="50000"/>
                  </a:schemeClr>
                </a:solidFill>
              </a:rPr>
              <a:t>font&gt;&lt;/font&gt;</a:t>
            </a:r>
          </a:p>
          <a:p>
            <a:pPr fontAlgn="base"/>
            <a:r>
              <a:rPr lang="en-US" sz="1600" i="1" dirty="0">
                <a:solidFill>
                  <a:schemeClr val="bg1">
                    <a:lumMod val="50000"/>
                  </a:schemeClr>
                </a:solidFill>
              </a:rPr>
              <a:t>                    select p; // </a:t>
            </a:r>
            <a:r>
              <a:rPr lang="ru-RU" sz="1600" i="1" dirty="0">
                <a:solidFill>
                  <a:schemeClr val="bg1">
                    <a:lumMod val="50000"/>
                  </a:schemeClr>
                </a:solidFill>
              </a:rPr>
              <a:t>выбираем объект в создаваемую коллекцию&lt;</a:t>
            </a:r>
            <a:r>
              <a:rPr lang="en-US" sz="1600" i="1" dirty="0">
                <a:solidFill>
                  <a:schemeClr val="bg1">
                    <a:lumMod val="50000"/>
                  </a:schemeClr>
                </a:solidFill>
              </a:rPr>
              <a:t>font&gt;&lt;/font&gt;</a:t>
            </a:r>
          </a:p>
          <a:p>
            <a:pPr fontAlgn="base"/>
            <a:r>
              <a:rPr lang="en-US" sz="1600" i="1" dirty="0">
                <a:solidFill>
                  <a:schemeClr val="bg1">
                    <a:lumMod val="50000"/>
                  </a:schemeClr>
                </a:solidFill>
              </a:rPr>
              <a:t>&lt;font&gt;&lt;/font&gt;</a:t>
            </a:r>
          </a:p>
          <a:p>
            <a:pPr fontAlgn="base"/>
            <a:r>
              <a:rPr lang="en-US" sz="1600" i="1" dirty="0" err="1">
                <a:solidFill>
                  <a:schemeClr val="bg1">
                    <a:lumMod val="50000"/>
                  </a:schemeClr>
                </a:solidFill>
              </a:rPr>
              <a:t>foreach</a:t>
            </a:r>
            <a:r>
              <a:rPr lang="en-US" sz="1600" i="1" dirty="0">
                <a:solidFill>
                  <a:schemeClr val="bg1">
                    <a:lumMod val="50000"/>
                  </a:schemeClr>
                </a:solidFill>
              </a:rPr>
              <a:t> (string person in </a:t>
            </a:r>
            <a:r>
              <a:rPr lang="en-US" sz="1600" i="1" dirty="0" err="1">
                <a:solidFill>
                  <a:schemeClr val="bg1">
                    <a:lumMod val="50000"/>
                  </a:schemeClr>
                </a:solidFill>
              </a:rPr>
              <a:t>selectedPeople</a:t>
            </a:r>
            <a:r>
              <a:rPr lang="en-US" sz="1600" i="1" dirty="0">
                <a:solidFill>
                  <a:schemeClr val="bg1">
                    <a:lumMod val="50000"/>
                  </a:schemeClr>
                </a:solidFill>
              </a:rPr>
              <a:t>)&lt;font&gt;&lt;/font&gt;</a:t>
            </a:r>
          </a:p>
          <a:p>
            <a:pPr fontAlgn="base"/>
            <a:r>
              <a:rPr lang="en-US" sz="1600" i="1" dirty="0">
                <a:solidFill>
                  <a:schemeClr val="bg1">
                    <a:lumMod val="50000"/>
                  </a:schemeClr>
                </a:solidFill>
              </a:rPr>
              <a:t>    </a:t>
            </a:r>
            <a:r>
              <a:rPr lang="en-US" sz="1600" i="1" dirty="0" err="1">
                <a:solidFill>
                  <a:schemeClr val="bg1">
                    <a:lumMod val="50000"/>
                  </a:schemeClr>
                </a:solidFill>
              </a:rPr>
              <a:t>Console.WriteLine</a:t>
            </a:r>
            <a:r>
              <a:rPr lang="en-US" sz="1600" i="1" dirty="0">
                <a:solidFill>
                  <a:schemeClr val="bg1">
                    <a:lumMod val="50000"/>
                  </a:schemeClr>
                </a:solidFill>
              </a:rPr>
              <a:t>(person);&lt;font&gt;&lt;/font&gt;</a:t>
            </a:r>
          </a:p>
          <a:p>
            <a:endParaRPr lang="ru-RU" dirty="0"/>
          </a:p>
        </p:txBody>
      </p:sp>
    </p:spTree>
    <p:extLst>
      <p:ext uri="{BB962C8B-B14F-4D97-AF65-F5344CB8AC3E}">
        <p14:creationId xmlns:p14="http://schemas.microsoft.com/office/powerpoint/2010/main" val="137789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88" y="116632"/>
            <a:ext cx="9144000" cy="1143000"/>
          </a:xfrm>
        </p:spPr>
        <p:txBody>
          <a:bodyPr/>
          <a:lstStyle/>
          <a:p>
            <a:r>
              <a:rPr lang="ru-RU" b="1" dirty="0" smtClean="0">
                <a:solidFill>
                  <a:prstClr val="black"/>
                </a:solidFill>
              </a:rPr>
              <a:t>Операторы переноса </a:t>
            </a:r>
            <a:r>
              <a:rPr lang="en-US" b="1" dirty="0" smtClean="0">
                <a:solidFill>
                  <a:prstClr val="black"/>
                </a:solidFill>
              </a:rPr>
              <a:t>LINQ</a:t>
            </a:r>
            <a:endParaRPr lang="ru-RU" dirty="0"/>
          </a:p>
        </p:txBody>
      </p:sp>
      <p:sp>
        <p:nvSpPr>
          <p:cNvPr id="3" name="TextBox 2"/>
          <p:cNvSpPr txBox="1"/>
          <p:nvPr/>
        </p:nvSpPr>
        <p:spPr>
          <a:xfrm>
            <a:off x="692646" y="1961755"/>
            <a:ext cx="8136904" cy="830997"/>
          </a:xfrm>
          <a:prstGeom prst="rect">
            <a:avLst/>
          </a:prstGeom>
          <a:noFill/>
        </p:spPr>
        <p:txBody>
          <a:bodyPr wrap="square" rtlCol="0">
            <a:spAutoFit/>
          </a:bodyPr>
          <a:lstStyle/>
          <a:p>
            <a:r>
              <a:rPr lang="ru-RU" b="1" dirty="0" smtClean="0"/>
              <a:t>	</a:t>
            </a:r>
            <a:r>
              <a:rPr lang="ru-RU" sz="2400" dirty="0"/>
              <a:t> Простейшее определение запроса LINQ выглядит следующим образом:</a:t>
            </a:r>
          </a:p>
        </p:txBody>
      </p:sp>
      <p:sp>
        <p:nvSpPr>
          <p:cNvPr id="4" name="TextBox 3"/>
          <p:cNvSpPr txBox="1"/>
          <p:nvPr/>
        </p:nvSpPr>
        <p:spPr>
          <a:xfrm>
            <a:off x="1700758" y="2924944"/>
            <a:ext cx="6120680" cy="707886"/>
          </a:xfrm>
          <a:prstGeom prst="rect">
            <a:avLst/>
          </a:prstGeom>
          <a:noFill/>
        </p:spPr>
        <p:txBody>
          <a:bodyPr wrap="square" rtlCol="0" anchor="ctr">
            <a:spAutoFit/>
          </a:bodyPr>
          <a:lstStyle/>
          <a:p>
            <a:pPr fontAlgn="base"/>
            <a:r>
              <a:rPr lang="en-US" sz="2000" i="1" dirty="0" smtClean="0">
                <a:solidFill>
                  <a:schemeClr val="bg1">
                    <a:lumMod val="50000"/>
                  </a:schemeClr>
                </a:solidFill>
              </a:rPr>
              <a:t>from </a:t>
            </a:r>
            <a:r>
              <a:rPr lang="ru-RU" sz="2000" i="1" dirty="0" smtClean="0">
                <a:solidFill>
                  <a:schemeClr val="bg1">
                    <a:lumMod val="50000"/>
                  </a:schemeClr>
                </a:solidFill>
              </a:rPr>
              <a:t>переменная </a:t>
            </a:r>
            <a:r>
              <a:rPr lang="en-US" sz="2000" i="1" dirty="0" smtClean="0">
                <a:solidFill>
                  <a:schemeClr val="bg1">
                    <a:lumMod val="50000"/>
                  </a:schemeClr>
                </a:solidFill>
              </a:rPr>
              <a:t>in </a:t>
            </a:r>
            <a:r>
              <a:rPr lang="ru-RU" sz="2000" i="1" dirty="0" err="1" smtClean="0">
                <a:solidFill>
                  <a:schemeClr val="bg1">
                    <a:lumMod val="50000"/>
                  </a:schemeClr>
                </a:solidFill>
              </a:rPr>
              <a:t>набор_объектов</a:t>
            </a:r>
            <a:r>
              <a:rPr lang="ru-RU" sz="2000" i="1" dirty="0" smtClean="0">
                <a:solidFill>
                  <a:schemeClr val="bg1">
                    <a:lumMod val="50000"/>
                  </a:schemeClr>
                </a:solidFill>
              </a:rPr>
              <a:t>&lt;</a:t>
            </a:r>
            <a:r>
              <a:rPr lang="en-US" sz="2000" i="1" dirty="0" smtClean="0">
                <a:solidFill>
                  <a:schemeClr val="bg1">
                    <a:lumMod val="50000"/>
                  </a:schemeClr>
                </a:solidFill>
              </a:rPr>
              <a:t>font&gt;&lt;/font&gt;</a:t>
            </a:r>
          </a:p>
          <a:p>
            <a:pPr fontAlgn="base"/>
            <a:r>
              <a:rPr lang="en-US" sz="2000" i="1" dirty="0" smtClean="0">
                <a:solidFill>
                  <a:schemeClr val="bg1">
                    <a:lumMod val="50000"/>
                  </a:schemeClr>
                </a:solidFill>
              </a:rPr>
              <a:t>select </a:t>
            </a:r>
            <a:r>
              <a:rPr lang="ru-RU" sz="2000" i="1" dirty="0" smtClean="0">
                <a:solidFill>
                  <a:schemeClr val="bg1">
                    <a:lumMod val="50000"/>
                  </a:schemeClr>
                </a:solidFill>
              </a:rPr>
              <a:t>переменная;&lt;</a:t>
            </a:r>
            <a:r>
              <a:rPr lang="en-US" sz="2000" i="1" dirty="0" smtClean="0">
                <a:solidFill>
                  <a:schemeClr val="bg1">
                    <a:lumMod val="50000"/>
                  </a:schemeClr>
                </a:solidFill>
              </a:rPr>
              <a:t>font&gt;&lt;/font&gt;</a:t>
            </a:r>
            <a:endParaRPr lang="ru-RU" sz="2400" dirty="0"/>
          </a:p>
        </p:txBody>
      </p:sp>
    </p:spTree>
    <p:extLst>
      <p:ext uri="{BB962C8B-B14F-4D97-AF65-F5344CB8AC3E}">
        <p14:creationId xmlns:p14="http://schemas.microsoft.com/office/powerpoint/2010/main" val="387790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rmAutofit fontScale="90000"/>
          </a:bodyPr>
          <a:lstStyle/>
          <a:p>
            <a:r>
              <a:rPr lang="ru-RU" sz="4000" b="1" dirty="0">
                <a:solidFill>
                  <a:prstClr val="black"/>
                </a:solidFill>
              </a:rPr>
              <a:t>Как подключиться к Базе Данных MS SQL </a:t>
            </a:r>
            <a:r>
              <a:rPr lang="ru-RU" sz="4000" b="1" dirty="0" err="1">
                <a:solidFill>
                  <a:prstClr val="black"/>
                </a:solidFill>
              </a:rPr>
              <a:t>Server</a:t>
            </a:r>
            <a:r>
              <a:rPr lang="ru-RU" sz="4000" b="1" dirty="0">
                <a:solidFill>
                  <a:prstClr val="black"/>
                </a:solidFill>
              </a:rPr>
              <a:t>?</a:t>
            </a:r>
            <a:endParaRPr lang="ru-RU" dirty="0"/>
          </a:p>
        </p:txBody>
      </p:sp>
      <p:sp>
        <p:nvSpPr>
          <p:cNvPr id="3" name="TextBox 2"/>
          <p:cNvSpPr txBox="1"/>
          <p:nvPr/>
        </p:nvSpPr>
        <p:spPr>
          <a:xfrm>
            <a:off x="611560" y="1484784"/>
            <a:ext cx="8136904" cy="1200329"/>
          </a:xfrm>
          <a:prstGeom prst="rect">
            <a:avLst/>
          </a:prstGeom>
          <a:noFill/>
        </p:spPr>
        <p:txBody>
          <a:bodyPr wrap="square" rtlCol="0">
            <a:spAutoFit/>
          </a:bodyPr>
          <a:lstStyle/>
          <a:p>
            <a:r>
              <a:rPr lang="ru-RU" dirty="0" smtClean="0"/>
              <a:t>	Для </a:t>
            </a:r>
            <a:r>
              <a:rPr lang="ru-RU" dirty="0"/>
              <a:t>того, чтобы осуществить подключение к базе данных MS SQL в WPF приложении, нужно создать базу данных (БД) и таблицы. Для начала стоит открыть приложение </a:t>
            </a:r>
            <a:r>
              <a:rPr lang="ru-RU" dirty="0" err="1"/>
              <a:t>Microsoft</a:t>
            </a:r>
            <a:r>
              <a:rPr lang="ru-RU" dirty="0"/>
              <a:t> SQL </a:t>
            </a:r>
            <a:r>
              <a:rPr lang="ru-RU" dirty="0" err="1"/>
              <a:t>Server</a:t>
            </a:r>
            <a:r>
              <a:rPr lang="ru-RU" dirty="0"/>
              <a:t> </a:t>
            </a:r>
            <a:r>
              <a:rPr lang="ru-RU" dirty="0" err="1"/>
              <a:t>Management</a:t>
            </a:r>
            <a:r>
              <a:rPr lang="ru-RU" dirty="0"/>
              <a:t> </a:t>
            </a:r>
            <a:r>
              <a:rPr lang="ru-RU" dirty="0" err="1" smtClean="0"/>
              <a:t>Studio</a:t>
            </a:r>
            <a:r>
              <a:rPr lang="ru-RU" dirty="0" smtClean="0"/>
              <a:t> и </a:t>
            </a:r>
            <a:r>
              <a:rPr lang="ru-RU" dirty="0"/>
              <a:t>произвести соединение с SQL сервером.</a:t>
            </a:r>
            <a:endParaRPr lang="ru-RU"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07" t="2134"/>
          <a:stretch/>
        </p:blipFill>
        <p:spPr bwMode="auto">
          <a:xfrm>
            <a:off x="2490651" y="2917371"/>
            <a:ext cx="4446786" cy="295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304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96" y="116632"/>
            <a:ext cx="9144000" cy="1143000"/>
          </a:xfrm>
        </p:spPr>
        <p:txBody>
          <a:bodyPr/>
          <a:lstStyle/>
          <a:p>
            <a:r>
              <a:rPr lang="ru-RU" b="1" dirty="0">
                <a:solidFill>
                  <a:prstClr val="black"/>
                </a:solidFill>
              </a:rPr>
              <a:t>Методы подключения </a:t>
            </a:r>
            <a:r>
              <a:rPr lang="en-US" b="1" dirty="0" smtClean="0">
                <a:solidFill>
                  <a:prstClr val="black"/>
                </a:solidFill>
              </a:rPr>
              <a:t>LINQ</a:t>
            </a:r>
            <a:endParaRPr lang="ru-RU" dirty="0"/>
          </a:p>
        </p:txBody>
      </p:sp>
      <p:sp>
        <p:nvSpPr>
          <p:cNvPr id="3" name="TextBox 2"/>
          <p:cNvSpPr txBox="1"/>
          <p:nvPr/>
        </p:nvSpPr>
        <p:spPr>
          <a:xfrm>
            <a:off x="690101" y="980728"/>
            <a:ext cx="8136904" cy="1477328"/>
          </a:xfrm>
          <a:prstGeom prst="rect">
            <a:avLst/>
          </a:prstGeom>
          <a:noFill/>
        </p:spPr>
        <p:txBody>
          <a:bodyPr wrap="square" rtlCol="0">
            <a:spAutoFit/>
          </a:bodyPr>
          <a:lstStyle/>
          <a:p>
            <a:r>
              <a:rPr lang="ru-RU" b="1" dirty="0" smtClean="0"/>
              <a:t>	</a:t>
            </a:r>
            <a:r>
              <a:rPr lang="ru-RU" sz="2400" dirty="0"/>
              <a:t> </a:t>
            </a:r>
            <a:r>
              <a:rPr lang="ru-RU" sz="1600" dirty="0"/>
              <a:t>Кроме стандартного синтаксиса </a:t>
            </a:r>
            <a:r>
              <a:rPr lang="ru-RU" sz="1600" dirty="0" err="1"/>
              <a:t>from</a:t>
            </a:r>
            <a:r>
              <a:rPr lang="ru-RU" sz="1600" dirty="0"/>
              <a:t> .. </a:t>
            </a:r>
            <a:r>
              <a:rPr lang="ru-RU" sz="1600" dirty="0" err="1"/>
              <a:t>in</a:t>
            </a:r>
            <a:r>
              <a:rPr lang="ru-RU" sz="1600" dirty="0"/>
              <a:t> .. </a:t>
            </a:r>
            <a:r>
              <a:rPr lang="en-US" sz="1600" dirty="0" smtClean="0"/>
              <a:t>S</a:t>
            </a:r>
            <a:r>
              <a:rPr lang="ru-RU" sz="1600" dirty="0" err="1" smtClean="0"/>
              <a:t>elect</a:t>
            </a:r>
            <a:r>
              <a:rPr lang="ru-RU" sz="1600" dirty="0" smtClean="0"/>
              <a:t> для </a:t>
            </a:r>
            <a:r>
              <a:rPr lang="ru-RU" sz="1600" dirty="0"/>
              <a:t>создания запроса LINQ мы используем специальные методы расширения, которые необходимы для внешнего вида </a:t>
            </a:r>
            <a:r>
              <a:rPr lang="ru-RU" sz="1600" dirty="0" err="1"/>
              <a:t>IEnumerable</a:t>
            </a:r>
            <a:r>
              <a:rPr lang="ru-RU" sz="1600" dirty="0"/>
              <a:t>. Как правило, эти методы реализуют ту же функциональность, что и операторы LINQ </a:t>
            </a:r>
            <a:r>
              <a:rPr lang="ru-RU" sz="1600" dirty="0" err="1"/>
              <a:t>whereили</a:t>
            </a:r>
            <a:r>
              <a:rPr lang="ru-RU" sz="1600" dirty="0"/>
              <a:t> типа </a:t>
            </a:r>
            <a:r>
              <a:rPr lang="ru-RU" sz="1600" dirty="0" err="1"/>
              <a:t>orderby</a:t>
            </a:r>
            <a:r>
              <a:rPr lang="ru-RU" sz="1600" dirty="0"/>
              <a:t>.</a:t>
            </a:r>
          </a:p>
          <a:p>
            <a:r>
              <a:rPr lang="ru-RU" dirty="0" smtClean="0"/>
              <a:t>	</a:t>
            </a:r>
            <a:r>
              <a:rPr lang="ru-RU" sz="1600" dirty="0" smtClean="0"/>
              <a:t>Например</a:t>
            </a:r>
            <a:r>
              <a:rPr lang="ru-RU" sz="1600" dirty="0"/>
              <a:t>:</a:t>
            </a:r>
          </a:p>
        </p:txBody>
      </p:sp>
      <p:sp>
        <p:nvSpPr>
          <p:cNvPr id="4" name="TextBox 3"/>
          <p:cNvSpPr txBox="1"/>
          <p:nvPr/>
        </p:nvSpPr>
        <p:spPr>
          <a:xfrm>
            <a:off x="1698213" y="2469028"/>
            <a:ext cx="6120680" cy="1600438"/>
          </a:xfrm>
          <a:prstGeom prst="rect">
            <a:avLst/>
          </a:prstGeom>
          <a:noFill/>
        </p:spPr>
        <p:txBody>
          <a:bodyPr wrap="square" rtlCol="0" anchor="ctr">
            <a:spAutoFit/>
          </a:bodyPr>
          <a:lstStyle/>
          <a:p>
            <a:pPr fontAlgn="base"/>
            <a:r>
              <a:rPr lang="en-US" sz="1400" i="1" dirty="0" smtClean="0">
                <a:solidFill>
                  <a:schemeClr val="bg1">
                    <a:lumMod val="50000"/>
                  </a:schemeClr>
                </a:solidFill>
              </a:rPr>
              <a:t>string[] people = { "Tom", "Bob", "Sam", "Tim", "Tomas", "Bill" };&lt;font&gt;&lt;/font&gt;</a:t>
            </a:r>
          </a:p>
          <a:p>
            <a:pPr fontAlgn="base"/>
            <a:r>
              <a:rPr lang="en-US" sz="1400" i="1" dirty="0" smtClean="0">
                <a:solidFill>
                  <a:schemeClr val="bg1">
                    <a:lumMod val="50000"/>
                  </a:schemeClr>
                </a:solidFill>
              </a:rPr>
              <a:t>&lt;font&gt;&lt;/font&gt;</a:t>
            </a:r>
          </a:p>
          <a:p>
            <a:pPr fontAlgn="base"/>
            <a:r>
              <a:rPr lang="en-US" sz="1400" i="1" dirty="0" err="1" smtClean="0">
                <a:solidFill>
                  <a:schemeClr val="bg1">
                    <a:lumMod val="50000"/>
                  </a:schemeClr>
                </a:solidFill>
              </a:rPr>
              <a:t>var</a:t>
            </a:r>
            <a:r>
              <a:rPr lang="en-US" sz="1400" i="1" dirty="0" smtClean="0">
                <a:solidFill>
                  <a:schemeClr val="bg1">
                    <a:lumMod val="50000"/>
                  </a:schemeClr>
                </a:solidFill>
              </a:rPr>
              <a:t> </a:t>
            </a:r>
            <a:r>
              <a:rPr lang="en-US" sz="1400" i="1" dirty="0" err="1" smtClean="0">
                <a:solidFill>
                  <a:schemeClr val="bg1">
                    <a:lumMod val="50000"/>
                  </a:schemeClr>
                </a:solidFill>
              </a:rPr>
              <a:t>selectedPeople</a:t>
            </a:r>
            <a:r>
              <a:rPr lang="en-US" sz="1400" i="1" dirty="0" smtClean="0">
                <a:solidFill>
                  <a:schemeClr val="bg1">
                    <a:lumMod val="50000"/>
                  </a:schemeClr>
                </a:solidFill>
              </a:rPr>
              <a:t> = </a:t>
            </a:r>
            <a:r>
              <a:rPr lang="en-US" sz="1400" i="1" dirty="0" err="1" smtClean="0">
                <a:solidFill>
                  <a:schemeClr val="bg1">
                    <a:lumMod val="50000"/>
                  </a:schemeClr>
                </a:solidFill>
              </a:rPr>
              <a:t>people.Where</a:t>
            </a:r>
            <a:r>
              <a:rPr lang="en-US" sz="1400" i="1" dirty="0" smtClean="0">
                <a:solidFill>
                  <a:schemeClr val="bg1">
                    <a:lumMod val="50000"/>
                  </a:schemeClr>
                </a:solidFill>
              </a:rPr>
              <a:t>(p =&gt; </a:t>
            </a:r>
            <a:r>
              <a:rPr lang="en-US" sz="1400" i="1" dirty="0" err="1" smtClean="0">
                <a:solidFill>
                  <a:schemeClr val="bg1">
                    <a:lumMod val="50000"/>
                  </a:schemeClr>
                </a:solidFill>
              </a:rPr>
              <a:t>p.ToUpper</a:t>
            </a:r>
            <a:r>
              <a:rPr lang="en-US" sz="1400" i="1" dirty="0" smtClean="0">
                <a:solidFill>
                  <a:schemeClr val="bg1">
                    <a:lumMod val="50000"/>
                  </a:schemeClr>
                </a:solidFill>
              </a:rPr>
              <a:t>().</a:t>
            </a:r>
            <a:r>
              <a:rPr lang="en-US" sz="1400" i="1" dirty="0" err="1" smtClean="0">
                <a:solidFill>
                  <a:schemeClr val="bg1">
                    <a:lumMod val="50000"/>
                  </a:schemeClr>
                </a:solidFill>
              </a:rPr>
              <a:t>StartsWith</a:t>
            </a:r>
            <a:r>
              <a:rPr lang="en-US" sz="1400" i="1" dirty="0" smtClean="0">
                <a:solidFill>
                  <a:schemeClr val="bg1">
                    <a:lumMod val="50000"/>
                  </a:schemeClr>
                </a:solidFill>
              </a:rPr>
              <a:t>("T")).</a:t>
            </a:r>
            <a:r>
              <a:rPr lang="en-US" sz="1400" i="1" dirty="0" err="1" smtClean="0">
                <a:solidFill>
                  <a:schemeClr val="bg1">
                    <a:lumMod val="50000"/>
                  </a:schemeClr>
                </a:solidFill>
              </a:rPr>
              <a:t>OrderBy</a:t>
            </a:r>
            <a:r>
              <a:rPr lang="en-US" sz="1400" i="1" dirty="0" smtClean="0">
                <a:solidFill>
                  <a:schemeClr val="bg1">
                    <a:lumMod val="50000"/>
                  </a:schemeClr>
                </a:solidFill>
              </a:rPr>
              <a:t>(p =&gt; p);&lt;font&gt;&lt;/font&gt;</a:t>
            </a:r>
          </a:p>
          <a:p>
            <a:pPr fontAlgn="base"/>
            <a:r>
              <a:rPr lang="en-US" sz="1400" i="1" dirty="0" smtClean="0">
                <a:solidFill>
                  <a:schemeClr val="bg1">
                    <a:lumMod val="50000"/>
                  </a:schemeClr>
                </a:solidFill>
              </a:rPr>
              <a:t>&lt;font&gt;&lt;/font&gt;</a:t>
            </a:r>
          </a:p>
          <a:p>
            <a:pPr fontAlgn="base"/>
            <a:r>
              <a:rPr lang="en-US" sz="1400" i="1" dirty="0" err="1" smtClean="0">
                <a:solidFill>
                  <a:schemeClr val="bg1">
                    <a:lumMod val="50000"/>
                  </a:schemeClr>
                </a:solidFill>
              </a:rPr>
              <a:t>foreach</a:t>
            </a:r>
            <a:r>
              <a:rPr lang="en-US" sz="1400" i="1" dirty="0" smtClean="0">
                <a:solidFill>
                  <a:schemeClr val="bg1">
                    <a:lumMod val="50000"/>
                  </a:schemeClr>
                </a:solidFill>
              </a:rPr>
              <a:t> (string person in </a:t>
            </a:r>
            <a:r>
              <a:rPr lang="en-US" sz="1400" i="1" dirty="0" err="1" smtClean="0">
                <a:solidFill>
                  <a:schemeClr val="bg1">
                    <a:lumMod val="50000"/>
                  </a:schemeClr>
                </a:solidFill>
              </a:rPr>
              <a:t>selectedPeople</a:t>
            </a:r>
            <a:r>
              <a:rPr lang="en-US" sz="1400" i="1" dirty="0" smtClean="0">
                <a:solidFill>
                  <a:schemeClr val="bg1">
                    <a:lumMod val="50000"/>
                  </a:schemeClr>
                </a:solidFill>
              </a:rPr>
              <a:t>)&lt;font&gt;&lt;/font&gt;</a:t>
            </a:r>
          </a:p>
          <a:p>
            <a:pPr fontAlgn="base"/>
            <a:r>
              <a:rPr lang="en-US" sz="1400" i="1" dirty="0" smtClean="0">
                <a:solidFill>
                  <a:schemeClr val="bg1">
                    <a:lumMod val="50000"/>
                  </a:schemeClr>
                </a:solidFill>
              </a:rPr>
              <a:t>    </a:t>
            </a:r>
            <a:r>
              <a:rPr lang="en-US" sz="1400" i="1" dirty="0" err="1" smtClean="0">
                <a:solidFill>
                  <a:schemeClr val="bg1">
                    <a:lumMod val="50000"/>
                  </a:schemeClr>
                </a:solidFill>
              </a:rPr>
              <a:t>Console.WriteLine</a:t>
            </a:r>
            <a:r>
              <a:rPr lang="en-US" sz="1400" i="1" dirty="0" smtClean="0">
                <a:solidFill>
                  <a:schemeClr val="bg1">
                    <a:lumMod val="50000"/>
                  </a:schemeClr>
                </a:solidFill>
              </a:rPr>
              <a:t>(person);&lt;font&gt;&lt;/font&gt;</a:t>
            </a:r>
            <a:endParaRPr lang="ru-RU" sz="1600" dirty="0"/>
          </a:p>
        </p:txBody>
      </p:sp>
      <p:sp>
        <p:nvSpPr>
          <p:cNvPr id="5" name="TextBox 4"/>
          <p:cNvSpPr txBox="1"/>
          <p:nvPr/>
        </p:nvSpPr>
        <p:spPr>
          <a:xfrm>
            <a:off x="528744" y="4105059"/>
            <a:ext cx="8136904" cy="2339102"/>
          </a:xfrm>
          <a:prstGeom prst="rect">
            <a:avLst/>
          </a:prstGeom>
          <a:noFill/>
        </p:spPr>
        <p:txBody>
          <a:bodyPr wrap="square" rtlCol="0">
            <a:spAutoFit/>
          </a:bodyPr>
          <a:lstStyle/>
          <a:p>
            <a:r>
              <a:rPr lang="ru-RU" sz="1600" dirty="0" smtClean="0"/>
              <a:t>	Запрос</a:t>
            </a:r>
            <a:r>
              <a:rPr lang="ru-RU" sz="1600" dirty="0"/>
              <a:t> </a:t>
            </a:r>
            <a:r>
              <a:rPr lang="ru-RU" sz="1600" dirty="0" err="1"/>
              <a:t>people.Where</a:t>
            </a:r>
            <a:r>
              <a:rPr lang="ru-RU" sz="1600" dirty="0"/>
              <a:t>(p=&gt;</a:t>
            </a:r>
            <a:r>
              <a:rPr lang="ru-RU" sz="1600" dirty="0" err="1"/>
              <a:t>p.ToUpper</a:t>
            </a:r>
            <a:r>
              <a:rPr lang="ru-RU" sz="1600" dirty="0"/>
              <a:t>().</a:t>
            </a:r>
            <a:r>
              <a:rPr lang="ru-RU" sz="1600" dirty="0" err="1"/>
              <a:t>StartsWith</a:t>
            </a:r>
            <a:r>
              <a:rPr lang="ru-RU" sz="1600" dirty="0"/>
              <a:t>("T")).</a:t>
            </a:r>
            <a:r>
              <a:rPr lang="ru-RU" sz="1600" dirty="0" err="1"/>
              <a:t>OrderBy</a:t>
            </a:r>
            <a:r>
              <a:rPr lang="ru-RU" sz="1600" dirty="0"/>
              <a:t>(p =&gt; p)будет сопоставимым наблюдениям. Он составлен из цепочек методов </a:t>
            </a:r>
            <a:r>
              <a:rPr lang="ru-RU" sz="1600" dirty="0" err="1"/>
              <a:t>Where</a:t>
            </a:r>
            <a:r>
              <a:rPr lang="ru-RU" sz="1600" dirty="0"/>
              <a:t> и </a:t>
            </a:r>
            <a:r>
              <a:rPr lang="ru-RU" sz="1600" dirty="0" err="1"/>
              <a:t>OrderBy</a:t>
            </a:r>
            <a:r>
              <a:rPr lang="ru-RU" sz="1600" dirty="0"/>
              <a:t>. В качестве аргумента эти методы принимают делегат или лямбда-выражение.</a:t>
            </a:r>
          </a:p>
          <a:p>
            <a:r>
              <a:rPr lang="ru-RU" sz="1600" dirty="0" smtClean="0"/>
              <a:t>	И </a:t>
            </a:r>
            <a:r>
              <a:rPr lang="ru-RU" sz="1600" dirty="0"/>
              <a:t>хотя ряд действий мы реализуем как с помощью оператора LINQ, так и с помощью методов расширения LINQ, но не каждый метод использует аналог среди оператора LINQ. В этом случае можно комбинировать оба подхода. Например, используется стандартный синтаксис </a:t>
            </a:r>
            <a:r>
              <a:rPr lang="ru-RU" sz="1600" dirty="0" err="1"/>
              <a:t>linq</a:t>
            </a:r>
            <a:r>
              <a:rPr lang="ru-RU" sz="1600" dirty="0"/>
              <a:t> и метод подключения </a:t>
            </a:r>
            <a:r>
              <a:rPr lang="ru-RU" sz="1600" dirty="0" err="1"/>
              <a:t>Count</a:t>
            </a:r>
            <a:r>
              <a:rPr lang="ru-RU" sz="1600" dirty="0"/>
              <a:t>(), который возвращает количество элементов в выборе:</a:t>
            </a:r>
            <a:endParaRPr lang="ru-RU" dirty="0"/>
          </a:p>
          <a:p>
            <a:endParaRPr lang="ru-RU" dirty="0"/>
          </a:p>
        </p:txBody>
      </p:sp>
      <p:sp>
        <p:nvSpPr>
          <p:cNvPr id="6" name="TextBox 5"/>
          <p:cNvSpPr txBox="1"/>
          <p:nvPr/>
        </p:nvSpPr>
        <p:spPr>
          <a:xfrm>
            <a:off x="1099474" y="6154093"/>
            <a:ext cx="7318157" cy="800219"/>
          </a:xfrm>
          <a:prstGeom prst="rect">
            <a:avLst/>
          </a:prstGeom>
          <a:noFill/>
        </p:spPr>
        <p:txBody>
          <a:bodyPr wrap="none" rtlCol="0">
            <a:spAutoFit/>
          </a:bodyPr>
          <a:lstStyle/>
          <a:p>
            <a:pPr fontAlgn="base"/>
            <a:r>
              <a:rPr lang="en-US" sz="1400" i="1" dirty="0" err="1">
                <a:solidFill>
                  <a:schemeClr val="bg1">
                    <a:lumMod val="50000"/>
                  </a:schemeClr>
                </a:solidFill>
              </a:rPr>
              <a:t>int</a:t>
            </a:r>
            <a:r>
              <a:rPr lang="en-US" sz="1400" i="1" dirty="0">
                <a:solidFill>
                  <a:schemeClr val="bg1">
                    <a:lumMod val="50000"/>
                  </a:schemeClr>
                </a:solidFill>
              </a:rPr>
              <a:t> number = (from p in people where </a:t>
            </a:r>
            <a:r>
              <a:rPr lang="en-US" sz="1400" i="1" dirty="0" err="1">
                <a:solidFill>
                  <a:schemeClr val="bg1">
                    <a:lumMod val="50000"/>
                  </a:schemeClr>
                </a:solidFill>
              </a:rPr>
              <a:t>p.ToUpper</a:t>
            </a:r>
            <a:r>
              <a:rPr lang="en-US" sz="1400" i="1" dirty="0">
                <a:solidFill>
                  <a:schemeClr val="bg1">
                    <a:lumMod val="50000"/>
                  </a:schemeClr>
                </a:solidFill>
              </a:rPr>
              <a:t>().</a:t>
            </a:r>
            <a:r>
              <a:rPr lang="en-US" sz="1400" i="1" dirty="0" err="1">
                <a:solidFill>
                  <a:schemeClr val="bg1">
                    <a:lumMod val="50000"/>
                  </a:schemeClr>
                </a:solidFill>
              </a:rPr>
              <a:t>StartsWith</a:t>
            </a:r>
            <a:r>
              <a:rPr lang="en-US" sz="1400" i="1" dirty="0">
                <a:solidFill>
                  <a:schemeClr val="bg1">
                    <a:lumMod val="50000"/>
                  </a:schemeClr>
                </a:solidFill>
              </a:rPr>
              <a:t>("T") select p).Count();&lt;font&gt;&lt;/font&gt;</a:t>
            </a:r>
          </a:p>
          <a:p>
            <a:pPr fontAlgn="base"/>
            <a:r>
              <a:rPr lang="en-US" sz="1400" i="1" dirty="0" err="1">
                <a:solidFill>
                  <a:schemeClr val="bg1">
                    <a:lumMod val="50000"/>
                  </a:schemeClr>
                </a:solidFill>
              </a:rPr>
              <a:t>Console.WriteLine</a:t>
            </a:r>
            <a:r>
              <a:rPr lang="en-US" sz="1400" i="1" dirty="0">
                <a:solidFill>
                  <a:schemeClr val="bg1">
                    <a:lumMod val="50000"/>
                  </a:schemeClr>
                </a:solidFill>
              </a:rPr>
              <a:t>(number); // 3&lt;font&gt;&lt;/font&gt;</a:t>
            </a:r>
          </a:p>
          <a:p>
            <a:endParaRPr lang="ru-RU" dirty="0"/>
          </a:p>
        </p:txBody>
      </p:sp>
    </p:spTree>
    <p:extLst>
      <p:ext uri="{BB962C8B-B14F-4D97-AF65-F5344CB8AC3E}">
        <p14:creationId xmlns:p14="http://schemas.microsoft.com/office/powerpoint/2010/main" val="294699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Autofit/>
          </a:bodyPr>
          <a:lstStyle/>
          <a:p>
            <a:r>
              <a:rPr lang="ru-RU" sz="4000" b="1" dirty="0">
                <a:solidFill>
                  <a:prstClr val="black"/>
                </a:solidFill>
              </a:rPr>
              <a:t>Подключение к БД с использованием </a:t>
            </a:r>
            <a:r>
              <a:rPr lang="en-US" sz="4000" b="1" dirty="0">
                <a:solidFill>
                  <a:prstClr val="black"/>
                </a:solidFill>
              </a:rPr>
              <a:t>MS SQL SERVER</a:t>
            </a:r>
            <a:endParaRPr lang="ru-RU" dirty="0"/>
          </a:p>
        </p:txBody>
      </p:sp>
      <p:sp>
        <p:nvSpPr>
          <p:cNvPr id="3" name="TextBox 2"/>
          <p:cNvSpPr txBox="1"/>
          <p:nvPr/>
        </p:nvSpPr>
        <p:spPr>
          <a:xfrm>
            <a:off x="644247" y="1484784"/>
            <a:ext cx="8064896" cy="615553"/>
          </a:xfrm>
          <a:prstGeom prst="rect">
            <a:avLst/>
          </a:prstGeom>
          <a:noFill/>
        </p:spPr>
        <p:txBody>
          <a:bodyPr wrap="square" rtlCol="0">
            <a:spAutoFit/>
          </a:bodyPr>
          <a:lstStyle/>
          <a:p>
            <a:r>
              <a:rPr lang="en-US" dirty="0" smtClean="0"/>
              <a:t>	</a:t>
            </a:r>
            <a:r>
              <a:rPr lang="ru-RU" sz="1600" dirty="0"/>
              <a:t> Далее правой кнопкой мыши (ПКМ) нужно щёлкнуть по «Базы данных» и выбрать пункт «Создать базу данных».</a:t>
            </a:r>
            <a:endParaRPr lang="ru-RU" sz="16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097" r="75971" b="58490"/>
          <a:stretch/>
        </p:blipFill>
        <p:spPr bwMode="auto">
          <a:xfrm>
            <a:off x="3344118" y="2276872"/>
            <a:ext cx="2665154" cy="1959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644243" y="4335308"/>
            <a:ext cx="8064897" cy="1107996"/>
          </a:xfrm>
          <a:prstGeom prst="rect">
            <a:avLst/>
          </a:prstGeom>
        </p:spPr>
        <p:txBody>
          <a:bodyPr wrap="square">
            <a:spAutoFit/>
          </a:bodyPr>
          <a:lstStyle/>
          <a:p>
            <a:r>
              <a:rPr lang="ru-RU" dirty="0" smtClean="0"/>
              <a:t>	</a:t>
            </a:r>
            <a:r>
              <a:rPr lang="ru-RU" sz="1600" dirty="0" smtClean="0"/>
              <a:t>В появившемся окне указать </a:t>
            </a:r>
            <a:r>
              <a:rPr lang="ru-RU" sz="1600" dirty="0"/>
              <a:t>название базы </a:t>
            </a:r>
            <a:r>
              <a:rPr lang="ru-RU" sz="1600" dirty="0" smtClean="0"/>
              <a:t>данных и </a:t>
            </a:r>
            <a:r>
              <a:rPr lang="ru-RU" sz="1600" dirty="0"/>
              <a:t>нажать «ОК». База данных создана, теперь следует добавить таблицу. Для этого нужно открыть иерархию в «Обозреватель объектов», и на пункте «Таблицы» нажать ПКМ, выбрав «Создать» - «Таблица».</a:t>
            </a:r>
            <a:endParaRPr lang="ru-RU" sz="1600"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696" y="5373216"/>
            <a:ext cx="4259998" cy="1236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11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Autofit/>
          </a:bodyPr>
          <a:lstStyle/>
          <a:p>
            <a:r>
              <a:rPr lang="ru-RU" sz="4000" b="1" dirty="0">
                <a:solidFill>
                  <a:prstClr val="black"/>
                </a:solidFill>
              </a:rPr>
              <a:t>Подключение к БД с использованием </a:t>
            </a:r>
            <a:r>
              <a:rPr lang="en-US" sz="4000" b="1" dirty="0">
                <a:solidFill>
                  <a:prstClr val="black"/>
                </a:solidFill>
              </a:rPr>
              <a:t>MS SQL SERVER</a:t>
            </a:r>
            <a:endParaRPr lang="ru-RU" dirty="0"/>
          </a:p>
        </p:txBody>
      </p:sp>
      <p:sp>
        <p:nvSpPr>
          <p:cNvPr id="3" name="TextBox 2"/>
          <p:cNvSpPr txBox="1"/>
          <p:nvPr/>
        </p:nvSpPr>
        <p:spPr>
          <a:xfrm>
            <a:off x="626916" y="1844824"/>
            <a:ext cx="8064896" cy="923330"/>
          </a:xfrm>
          <a:prstGeom prst="rect">
            <a:avLst/>
          </a:prstGeom>
          <a:noFill/>
        </p:spPr>
        <p:txBody>
          <a:bodyPr wrap="square" rtlCol="0">
            <a:spAutoFit/>
          </a:bodyPr>
          <a:lstStyle/>
          <a:p>
            <a:r>
              <a:rPr lang="en-US" dirty="0" smtClean="0"/>
              <a:t>	</a:t>
            </a:r>
            <a:r>
              <a:rPr lang="ru-RU" dirty="0"/>
              <a:t> Далее следует ввести название полей и тип данных как </a:t>
            </a:r>
            <a:r>
              <a:rPr lang="ru-RU" dirty="0" smtClean="0"/>
              <a:t>показано на рисунке ниже и </a:t>
            </a:r>
            <a:r>
              <a:rPr lang="ru-RU" dirty="0"/>
              <a:t>нажать комбинацию клавиш </a:t>
            </a:r>
            <a:r>
              <a:rPr lang="ru-RU" dirty="0" err="1"/>
              <a:t>Ctrl+S</a:t>
            </a:r>
            <a:r>
              <a:rPr lang="ru-RU" dirty="0"/>
              <a:t> или иконку сохранения в панели инструментов.</a:t>
            </a:r>
            <a:endParaRPr lang="ru-RU"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815" y="3212976"/>
            <a:ext cx="37338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91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Autofit/>
          </a:bodyPr>
          <a:lstStyle/>
          <a:p>
            <a:r>
              <a:rPr lang="ru-RU" sz="4000" b="1" dirty="0">
                <a:solidFill>
                  <a:prstClr val="black"/>
                </a:solidFill>
              </a:rPr>
              <a:t>Подключение к БД с использованием </a:t>
            </a:r>
            <a:r>
              <a:rPr lang="en-US" sz="4000" b="1" dirty="0">
                <a:solidFill>
                  <a:prstClr val="black"/>
                </a:solidFill>
              </a:rPr>
              <a:t>MS SQL SERVER</a:t>
            </a:r>
            <a:endParaRPr lang="ru-RU" dirty="0"/>
          </a:p>
        </p:txBody>
      </p:sp>
      <p:sp>
        <p:nvSpPr>
          <p:cNvPr id="3" name="TextBox 2"/>
          <p:cNvSpPr txBox="1"/>
          <p:nvPr/>
        </p:nvSpPr>
        <p:spPr>
          <a:xfrm>
            <a:off x="630432" y="1556792"/>
            <a:ext cx="8064896" cy="1754326"/>
          </a:xfrm>
          <a:prstGeom prst="rect">
            <a:avLst/>
          </a:prstGeom>
          <a:noFill/>
        </p:spPr>
        <p:txBody>
          <a:bodyPr wrap="square" rtlCol="0">
            <a:spAutoFit/>
          </a:bodyPr>
          <a:lstStyle/>
          <a:p>
            <a:r>
              <a:rPr lang="en-US" dirty="0" smtClean="0"/>
              <a:t>	</a:t>
            </a:r>
            <a:r>
              <a:rPr lang="ru-RU" dirty="0"/>
              <a:t> После завершения возникнет окно, с просьбой указать имя </a:t>
            </a:r>
            <a:r>
              <a:rPr lang="ru-RU" dirty="0" smtClean="0"/>
              <a:t>таблицы</a:t>
            </a:r>
            <a:r>
              <a:rPr lang="en-US" dirty="0"/>
              <a:t>.</a:t>
            </a:r>
            <a:r>
              <a:rPr lang="ru-RU" dirty="0"/>
              <a:t> После нужно обновить «Обозреватель объектов» и можно увидеть, что данная таблица появилась в иерархии: «Название сервера» - «Базы данных» - </a:t>
            </a:r>
            <a:r>
              <a:rPr lang="ru-RU" dirty="0" smtClean="0"/>
              <a:t>«</a:t>
            </a:r>
            <a:r>
              <a:rPr lang="en-US" dirty="0" smtClean="0"/>
              <a:t>Flowers</a:t>
            </a:r>
            <a:r>
              <a:rPr lang="ru-RU" dirty="0" smtClean="0"/>
              <a:t>» </a:t>
            </a:r>
            <a:r>
              <a:rPr lang="ru-RU" dirty="0"/>
              <a:t>- «Таблицы» - «</a:t>
            </a:r>
            <a:r>
              <a:rPr lang="ru-RU" dirty="0" err="1" smtClean="0"/>
              <a:t>dbo</a:t>
            </a:r>
            <a:r>
              <a:rPr lang="ru-RU" dirty="0" smtClean="0"/>
              <a:t>.</a:t>
            </a:r>
            <a:r>
              <a:rPr lang="en-US" dirty="0" smtClean="0"/>
              <a:t>flowers</a:t>
            </a:r>
            <a:r>
              <a:rPr lang="ru-RU" dirty="0" smtClean="0"/>
              <a:t>». </a:t>
            </a:r>
            <a:r>
              <a:rPr lang="ru-RU" dirty="0"/>
              <a:t>Далее нужно нажать по таблице и выбрать пункт «изменить первые 200 строк». Откроется пустая таблица.</a:t>
            </a:r>
            <a:endParaRPr lang="ru-RU"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05" y="3287886"/>
            <a:ext cx="5306349" cy="2595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529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Autofit/>
          </a:bodyPr>
          <a:lstStyle/>
          <a:p>
            <a:r>
              <a:rPr lang="ru-RU" sz="4000" b="1" dirty="0">
                <a:solidFill>
                  <a:prstClr val="black"/>
                </a:solidFill>
              </a:rPr>
              <a:t>Подключение к БД с использованием </a:t>
            </a:r>
            <a:r>
              <a:rPr lang="en-US" sz="4000" b="1" dirty="0">
                <a:solidFill>
                  <a:prstClr val="black"/>
                </a:solidFill>
              </a:rPr>
              <a:t>MS SQL SERVER</a:t>
            </a:r>
            <a:endParaRPr lang="ru-RU" dirty="0"/>
          </a:p>
        </p:txBody>
      </p:sp>
      <p:sp>
        <p:nvSpPr>
          <p:cNvPr id="3" name="TextBox 2"/>
          <p:cNvSpPr txBox="1"/>
          <p:nvPr/>
        </p:nvSpPr>
        <p:spPr>
          <a:xfrm>
            <a:off x="659107" y="1914236"/>
            <a:ext cx="8064896" cy="369332"/>
          </a:xfrm>
          <a:prstGeom prst="rect">
            <a:avLst/>
          </a:prstGeom>
          <a:noFill/>
        </p:spPr>
        <p:txBody>
          <a:bodyPr wrap="square" rtlCol="0">
            <a:spAutoFit/>
          </a:bodyPr>
          <a:lstStyle/>
          <a:p>
            <a:r>
              <a:rPr lang="en-US" dirty="0" smtClean="0"/>
              <a:t>	</a:t>
            </a:r>
            <a:r>
              <a:rPr lang="ru-RU" dirty="0"/>
              <a:t> Добавляем запись щёлкая в нужные ячейки таблицы ЛКМ:</a:t>
            </a:r>
            <a:endParaRPr lang="ru-RU"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015" y="2708920"/>
            <a:ext cx="42195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34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Autofit/>
          </a:bodyPr>
          <a:lstStyle/>
          <a:p>
            <a:r>
              <a:rPr lang="ru-RU" sz="4000" b="1" dirty="0">
                <a:solidFill>
                  <a:prstClr val="black"/>
                </a:solidFill>
              </a:rPr>
              <a:t>Подключение к БД с использованием </a:t>
            </a:r>
            <a:r>
              <a:rPr lang="en-US" sz="4000" b="1" dirty="0">
                <a:solidFill>
                  <a:prstClr val="black"/>
                </a:solidFill>
              </a:rPr>
              <a:t>MS SQL SERVER</a:t>
            </a:r>
            <a:endParaRPr lang="ru-RU" dirty="0"/>
          </a:p>
        </p:txBody>
      </p:sp>
      <p:sp>
        <p:nvSpPr>
          <p:cNvPr id="3" name="TextBox 2"/>
          <p:cNvSpPr txBox="1"/>
          <p:nvPr/>
        </p:nvSpPr>
        <p:spPr>
          <a:xfrm>
            <a:off x="626355" y="2017901"/>
            <a:ext cx="8064896" cy="646331"/>
          </a:xfrm>
          <a:prstGeom prst="rect">
            <a:avLst/>
          </a:prstGeom>
          <a:noFill/>
        </p:spPr>
        <p:txBody>
          <a:bodyPr wrap="square" rtlCol="0">
            <a:spAutoFit/>
          </a:bodyPr>
          <a:lstStyle/>
          <a:p>
            <a:r>
              <a:rPr lang="en-US" dirty="0" smtClean="0"/>
              <a:t>	</a:t>
            </a:r>
            <a:r>
              <a:rPr lang="ru-RU" dirty="0"/>
              <a:t>Теперь нужно перейти к приложению WPF и у главной формы (</a:t>
            </a:r>
            <a:r>
              <a:rPr lang="ru-RU" dirty="0" err="1"/>
              <a:t>MainWindow.xaml.cs</a:t>
            </a:r>
            <a:r>
              <a:rPr lang="ru-RU" dirty="0"/>
              <a:t>) прописать следующую функцию:</a:t>
            </a:r>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57" y="2996952"/>
            <a:ext cx="7681491" cy="1508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626354" y="4725144"/>
            <a:ext cx="8064896" cy="1231106"/>
          </a:xfrm>
          <a:prstGeom prst="rect">
            <a:avLst/>
          </a:prstGeom>
        </p:spPr>
        <p:txBody>
          <a:bodyPr wrap="square">
            <a:spAutoFit/>
          </a:bodyPr>
          <a:lstStyle/>
          <a:p>
            <a:r>
              <a:rPr lang="en-US" dirty="0" smtClean="0"/>
              <a:t>	</a:t>
            </a:r>
            <a:r>
              <a:rPr lang="ru-RU" sz="1400" dirty="0" smtClean="0"/>
              <a:t>Важно </a:t>
            </a:r>
            <a:r>
              <a:rPr lang="ru-RU" sz="1400" dirty="0"/>
              <a:t>отметить что весь </a:t>
            </a:r>
            <a:r>
              <a:rPr lang="ru-RU" sz="1400" dirty="0" smtClean="0"/>
              <a:t>текст </a:t>
            </a:r>
            <a:r>
              <a:rPr lang="ru-RU" sz="1400" dirty="0"/>
              <a:t>будет отмечен красным а при подключении будут возникать ошибки. Вся проблема в том, что нужно добавить несколько библиотек, которые позволяют работать с базой данных, для этого, нужно нажать ПКМ по подчёркнутому красной линией элементу и выбрать пункт «Быстрые действия и </a:t>
            </a:r>
            <a:r>
              <a:rPr lang="ru-RU" sz="1400" dirty="0" err="1"/>
              <a:t>рефакторинг</a:t>
            </a:r>
            <a:r>
              <a:rPr lang="ru-RU" sz="1400" dirty="0"/>
              <a:t>...», после из предложенных действий выбрать первый вариант который добавляет библиотеку.</a:t>
            </a:r>
            <a:endParaRPr lang="ru-RU" sz="1400" dirty="0"/>
          </a:p>
        </p:txBody>
      </p:sp>
    </p:spTree>
    <p:extLst>
      <p:ext uri="{BB962C8B-B14F-4D97-AF65-F5344CB8AC3E}">
        <p14:creationId xmlns:p14="http://schemas.microsoft.com/office/powerpoint/2010/main" val="247884818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806</Words>
  <Application>Microsoft Office PowerPoint</Application>
  <PresentationFormat>Экран (4:3)</PresentationFormat>
  <Paragraphs>266</Paragraphs>
  <Slides>40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40</vt:i4>
      </vt:variant>
    </vt:vector>
  </HeadingPairs>
  <TitlesOfParts>
    <vt:vector size="41" baseType="lpstr">
      <vt:lpstr>Тема Office</vt:lpstr>
      <vt:lpstr>Повторение основ проектирования БД</vt:lpstr>
      <vt:lpstr>Подключение БД</vt:lpstr>
      <vt:lpstr>Подключение к БД с использованием MS SQL SERVER</vt:lpstr>
      <vt:lpstr>Как подключиться к Базе Данных MS SQL Server?</vt:lpstr>
      <vt:lpstr>Подключение к БД с использованием MS SQL SERVER</vt:lpstr>
      <vt:lpstr>Подключение к БД с использованием MS SQL SERVER</vt:lpstr>
      <vt:lpstr>Подключение к БД с использованием MS SQL SERVER</vt:lpstr>
      <vt:lpstr>Подключение к БД с использованием MS SQL SERVER</vt:lpstr>
      <vt:lpstr>Подключение к БД с использованием MS SQL SERVER</vt:lpstr>
      <vt:lpstr>Подключение к БД с использованием MS SQL SERVER</vt:lpstr>
      <vt:lpstr>Подключение к БД с использованием MS SQL SERVER</vt:lpstr>
      <vt:lpstr>Работа с Entity Framework</vt:lpstr>
      <vt:lpstr>Введение в Entity Framework</vt:lpstr>
      <vt:lpstr>Введение в Entity Framework</vt:lpstr>
      <vt:lpstr>Введение в Entity Framework</vt:lpstr>
      <vt:lpstr>Введение в Entity Framework</vt:lpstr>
      <vt:lpstr>Работа с Entity Framework</vt:lpstr>
      <vt:lpstr>Работа с Entity Framework</vt:lpstr>
      <vt:lpstr>Работа с Entity Framework</vt:lpstr>
      <vt:lpstr>Работа с Entity Framework</vt:lpstr>
      <vt:lpstr>Работа с Entity Framework</vt:lpstr>
      <vt:lpstr>Работа с Entity Framework</vt:lpstr>
      <vt:lpstr>Работа с Entity Framework</vt:lpstr>
      <vt:lpstr>Работа с Entity Framework</vt:lpstr>
      <vt:lpstr>Привязка данных (Binding)</vt:lpstr>
      <vt:lpstr>Привязка данных (Binding)</vt:lpstr>
      <vt:lpstr>Работа с привязкой в C#</vt:lpstr>
      <vt:lpstr>Режимы привязки</vt:lpstr>
      <vt:lpstr>Обновление привязки. UpdateSourceTrigger</vt:lpstr>
      <vt:lpstr>Лямбда-выражения</vt:lpstr>
      <vt:lpstr>Лямбда – выражения</vt:lpstr>
      <vt:lpstr>Лямбда – выражения</vt:lpstr>
      <vt:lpstr>Параметры лямбды</vt:lpstr>
      <vt:lpstr>Параметры лямбды</vt:lpstr>
      <vt:lpstr>Добавление и удаление действий в лямбда-выражении</vt:lpstr>
      <vt:lpstr>Язык интегрированных запросов LINQ</vt:lpstr>
      <vt:lpstr>LINQ. Основы LINQ.</vt:lpstr>
      <vt:lpstr>Операторы переноса LINQ</vt:lpstr>
      <vt:lpstr>Операторы переноса LINQ</vt:lpstr>
      <vt:lpstr>Методы подключения LINQ</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Повторение основ проектирования БД</dc:title>
  <dc:creator>Латыповлар</dc:creator>
  <cp:lastModifiedBy>Латыповлар</cp:lastModifiedBy>
  <cp:revision>25</cp:revision>
  <dcterms:created xsi:type="dcterms:W3CDTF">2022-03-26T05:15:26Z</dcterms:created>
  <dcterms:modified xsi:type="dcterms:W3CDTF">2022-03-28T11:33:18Z</dcterms:modified>
</cp:coreProperties>
</file>