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0" r:id="rId14"/>
    <p:sldId id="281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1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57EE-F90F-4222-9DE7-23AEDB017FE6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8A46-6DBB-45B8-B136-252D850D0D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34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57EE-F90F-4222-9DE7-23AEDB017FE6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8A46-6DBB-45B8-B136-252D850D0D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59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57EE-F90F-4222-9DE7-23AEDB017FE6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8A46-6DBB-45B8-B136-252D850D0D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64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57EE-F90F-4222-9DE7-23AEDB017FE6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8A46-6DBB-45B8-B136-252D850D0D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57EE-F90F-4222-9DE7-23AEDB017FE6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8A46-6DBB-45B8-B136-252D850D0D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01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57EE-F90F-4222-9DE7-23AEDB017FE6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8A46-6DBB-45B8-B136-252D850D0D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49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57EE-F90F-4222-9DE7-23AEDB017FE6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8A46-6DBB-45B8-B136-252D850D0D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47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57EE-F90F-4222-9DE7-23AEDB017FE6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8A46-6DBB-45B8-B136-252D850D0D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85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57EE-F90F-4222-9DE7-23AEDB017FE6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8A46-6DBB-45B8-B136-252D850D0D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24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57EE-F90F-4222-9DE7-23AEDB017FE6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8A46-6DBB-45B8-B136-252D850D0D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60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57EE-F90F-4222-9DE7-23AEDB017FE6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8A46-6DBB-45B8-B136-252D850D0D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26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D57EE-F90F-4222-9DE7-23AEDB017FE6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58A46-6DBB-45B8-B136-252D850D0D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87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32656"/>
            <a:ext cx="8568952" cy="6192688"/>
          </a:xfrm>
        </p:spPr>
        <p:txBody>
          <a:bodyPr/>
          <a:lstStyle/>
          <a:p>
            <a:pPr marL="0" indent="0" algn="ctr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Identification of Key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iomarkers in Diabetic Foot Ulcer complications and Exploring their Potential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linical Implications</a:t>
            </a:r>
          </a:p>
          <a:p>
            <a:pPr marL="0" indent="0">
              <a:buNone/>
            </a:pP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Name :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Latchitha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J R</a:t>
            </a: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Date   </a:t>
            </a:r>
            <a:r>
              <a:rPr lang="en-IN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IN" smtClean="0">
                <a:latin typeface="Times New Roman" pitchFamily="18" charset="0"/>
                <a:cs typeface="Times New Roman" pitchFamily="18" charset="0"/>
              </a:rPr>
              <a:t>.11.1024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63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741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Inclusion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Criteria: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Dataset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Selection Criteria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Sample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Datasets containing diabetic foot ulcer (DFU) samples with controls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000" b="1" i="1" dirty="0"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Skin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biopsies from patients with diabetic foot ulcers (DFUs) and healthy controls.</a:t>
            </a:r>
          </a:p>
          <a:p>
            <a:pPr>
              <a:buFont typeface="Wingdings" pitchFamily="2" charset="2"/>
              <a:buChar char="Ø"/>
            </a:pPr>
            <a:r>
              <a:rPr lang="en-IN" sz="2000" b="1" i="1" dirty="0">
                <a:latin typeface="Times New Roman" pitchFamily="18" charset="0"/>
                <a:cs typeface="Times New Roman" pitchFamily="18" charset="0"/>
              </a:rPr>
              <a:t>Cell Type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Human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dermal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microvascular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endothelial cells (HDMECs) isolated for analysis.</a:t>
            </a:r>
          </a:p>
          <a:p>
            <a:pPr>
              <a:buFont typeface="Wingdings" pitchFamily="2" charset="2"/>
              <a:buChar char="Ø"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Study Design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Expression Profiling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 Conducted RNA sequencing (RNA-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seq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 for high-throughput gene expression profiling.</a:t>
            </a:r>
          </a:p>
          <a:p>
            <a:pPr>
              <a:buFont typeface="Wingdings" pitchFamily="2" charset="2"/>
              <a:buChar char="Ø"/>
            </a:pPr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Comparative Analysis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 Designed to identify differential gene expression patterns between DFU-affected and healthy HDMECs.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Gene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Selection Criteria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Fold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Change Threshold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Set a minimum fold change threshold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&gt;2 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prioritize genes with substantial expression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differences.</a:t>
            </a: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Statistical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Significance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Only genes with p-values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&lt;0.05 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two-tailed test were considered significant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588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88640"/>
            <a:ext cx="9036496" cy="66247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DATA ANALYSIS</a:t>
            </a:r>
          </a:p>
          <a:p>
            <a:pPr marL="0" indent="0">
              <a:buNone/>
            </a:pP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Analysis: Analytical Methods Used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Gene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Expression Analysis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Fold Change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Calculation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avg. of diseased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sampes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/ avg. of control samples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Statistical Testing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Two-Tailed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T-Test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identify statistically significant genes, focusing on genes with p-values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&lt;0.05 to minimize false values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Functional Annotation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DAVID Tool: Used to analyze significant genes for enriched pathways and Gene Ontology (GO)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terms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Clinical Significance Exploration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Cross-Referencing with ClinicalTrials.gov: Checked significant genes and pathways against ongoing or completed clinical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trials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Data Visualization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Tableau: Visualized annotated data to clearly present gene expression changes, pathway involvement, and GO terms, aiding in interpreting results.</a:t>
            </a:r>
          </a:p>
          <a:p>
            <a:pPr marL="0" indent="0">
              <a:buNone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495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6632"/>
            <a:ext cx="8784976" cy="65527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Contribution to Interpretation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Clarifying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Biomarker Potential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Fold change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T-test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provided a focused list of potential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biomarkers</a:t>
            </a:r>
          </a:p>
          <a:p>
            <a:pPr marL="0" indent="0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Pathway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and Functional Insights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DAVID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annotations clarified the biological processes and pathways associated with DFU, such as inflammation, angiogenesis, and immune response, linking them to the pathology of DFU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Clinical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Identified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genes and pathways already under clinical investigation,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guiding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future therapeutic development strategies for DFU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Enhanced Data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Interpretation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isually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mapping gene expression changes and pathway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involvement, data-driven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conclusions on DFU biomarkers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462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32656"/>
            <a:ext cx="8435280" cy="579350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RESULTS</a:t>
            </a:r>
          </a:p>
          <a:p>
            <a:pPr marL="0" indent="0">
              <a:buNone/>
            </a:pPr>
            <a:r>
              <a:rPr lang="en-IN" dirty="0" smtClean="0"/>
              <a:t>Top identified biomarkers to treat DFU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72816"/>
            <a:ext cx="8776155" cy="36724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45936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Dashboard 2">
            <a:extLst>
              <a:ext uri="{FF2B5EF4-FFF2-40B4-BE49-F238E27FC236}">
                <a16:creationId xmlns="" xmlns:a16="http://schemas.microsoft.com/office/drawing/2014/main" id="{ADB0A48A-B804-4C4C-9529-C7B55A162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92696"/>
            <a:ext cx="7416824" cy="59334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512" y="116632"/>
            <a:ext cx="7789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Interpretation of annotated data through Tableau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349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525372"/>
              </p:ext>
            </p:extLst>
          </p:nvPr>
        </p:nvGraphicFramePr>
        <p:xfrm>
          <a:off x="323528" y="692697"/>
          <a:ext cx="8496944" cy="6048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512"/>
                <a:gridCol w="1015398"/>
                <a:gridCol w="3046193"/>
                <a:gridCol w="3636841"/>
              </a:tblGrid>
              <a:tr h="487177">
                <a:tc>
                  <a:txBody>
                    <a:bodyPr/>
                    <a:lstStyle/>
                    <a:p>
                      <a:r>
                        <a:rPr lang="en-IN" dirty="0" smtClean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Gene_id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Key findings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Potential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clinical significance</a:t>
                      </a:r>
                      <a:endParaRPr lang="en-IN" dirty="0"/>
                    </a:p>
                  </a:txBody>
                  <a:tcPr/>
                </a:tc>
              </a:tr>
              <a:tr h="848455">
                <a:tc>
                  <a:txBody>
                    <a:bodyPr/>
                    <a:lstStyle/>
                    <a:p>
                      <a:r>
                        <a:rPr lang="en-IN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APBA2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linked </a:t>
                      </a:r>
                      <a:r>
                        <a:rPr lang="en-US" dirty="0"/>
                        <a:t>to neuronal signaling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 influence DFU through inflammatory </a:t>
                      </a:r>
                      <a:r>
                        <a:rPr lang="en-US" dirty="0" smtClean="0"/>
                        <a:t>modulation</a:t>
                      </a:r>
                      <a:endParaRPr lang="en-US" dirty="0"/>
                    </a:p>
                  </a:txBody>
                  <a:tcPr anchor="ctr"/>
                </a:tc>
              </a:tr>
              <a:tr h="1561637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CADM4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vital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roles in cell adhesion and implications in epithelial integrity.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 enhance wound repair by stabilizing cellular adhesion, potentially reducing DFU progression.</a:t>
                      </a:r>
                      <a:endParaRPr lang="en-IN" dirty="0"/>
                    </a:p>
                  </a:txBody>
                  <a:tcPr/>
                </a:tc>
              </a:tr>
              <a:tr h="1575701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CXADR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Known for encoding the </a:t>
                      </a:r>
                      <a:r>
                        <a:rPr lang="en-US" dirty="0" err="1" smtClean="0"/>
                        <a:t>coxsackievirus</a:t>
                      </a:r>
                      <a:r>
                        <a:rPr lang="en-US" dirty="0" smtClean="0"/>
                        <a:t> and adenovirus receptor; involved in cell adhesion.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Could influence immune responses and facilitate wound healing in DFU patients.</a:t>
                      </a:r>
                      <a:endParaRPr lang="en-IN" dirty="0"/>
                    </a:p>
                  </a:txBody>
                  <a:tcPr/>
                </a:tc>
              </a:tr>
              <a:tr h="1575701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EFNA5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Plays a role in angiogenesis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Promotes blood vessel formation, potentially aiding DFU healing by improving blood flow in affected areas.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528" y="132601"/>
            <a:ext cx="2693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CLINICAL SIGNIFICANCE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562824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162826"/>
              </p:ext>
            </p:extLst>
          </p:nvPr>
        </p:nvGraphicFramePr>
        <p:xfrm>
          <a:off x="250825" y="476250"/>
          <a:ext cx="8435976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759"/>
                <a:gridCol w="792088"/>
                <a:gridCol w="3456384"/>
                <a:gridCol w="361074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Gene_id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Key findings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Potential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clinical significance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IL6ST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IL6ST gene polymorphisms have been linked to inflammatory diseases.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Modulates inflammatory response, which could reduce excessive inflammation in DFU and promote balanced healing.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ITGAV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Involved in cell adhesion, migration, and angiogenesis; some studies support its role in wound repair and revascularization in ischemic conditions.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 support DFU healing by enhancing cell adhesion and vascularization, important in tissue repair.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FN1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Fibronectin</a:t>
                      </a:r>
                      <a:r>
                        <a:rPr lang="en-US" dirty="0" smtClean="0"/>
                        <a:t> 1 is essential for cell adhesion, tissue repair, and wound healing. Clinical studies show a significant role in extracellular matrix formation in chronic wounds.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extracellular matrix formation and tissue repair, potentially critical in DFU wound healing.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LRP5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Associated with bone density and vascular health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 indirectly aid DFU treatment by supporting vascular health and thus better blood supply to wound areas.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50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302593"/>
              </p:ext>
            </p:extLst>
          </p:nvPr>
        </p:nvGraphicFramePr>
        <p:xfrm>
          <a:off x="251520" y="188640"/>
          <a:ext cx="8712968" cy="6610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63"/>
                <a:gridCol w="1448511"/>
                <a:gridCol w="3572207"/>
                <a:gridCol w="2842687"/>
              </a:tblGrid>
              <a:tr h="410314">
                <a:tc>
                  <a:txBody>
                    <a:bodyPr/>
                    <a:lstStyle/>
                    <a:p>
                      <a:r>
                        <a:rPr lang="en-IN" dirty="0" smtClean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Gene_id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Key findings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Potential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clinical significance</a:t>
                      </a:r>
                      <a:endParaRPr lang="en-IN" dirty="0"/>
                    </a:p>
                  </a:txBody>
                  <a:tcPr/>
                </a:tc>
              </a:tr>
              <a:tr h="1821934"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PARD3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Involved in cell polarity and tissue organization;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Could support wound closure by promoting organized cellular proliferation and migration, essential in wound healing processes.</a:t>
                      </a:r>
                      <a:endParaRPr lang="en-IN" dirty="0"/>
                    </a:p>
                  </a:txBody>
                  <a:tcPr/>
                </a:tc>
              </a:tr>
              <a:tr h="1922295"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SEMA3D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SEMA3D has roles in vascular patterning and nerve guidance; studies indicate potential involvement in vascularization and nerve health in wound repair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 promote new blood vessel growth in DFU, improving blood flow and nerve health, which are often compromised in diabetic wounds.</a:t>
                      </a:r>
                      <a:endParaRPr lang="en-IN" dirty="0"/>
                    </a:p>
                  </a:txBody>
                  <a:tcPr/>
                </a:tc>
              </a:tr>
              <a:tr h="2225815">
                <a:tc>
                  <a:txBody>
                    <a:bodyPr/>
                    <a:lstStyle/>
                    <a:p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SLC40A1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Involved in iron transport; mutations linked to iron overload disorders. Limited direct research on DFU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Iron homeostasis is crucial in wound healing; SLC40A1 may influence DFU by regulating iron levels, reducing oxidative stress and promoting healing.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225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8640"/>
            <a:ext cx="8640960" cy="64087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LIMITATIONS:</a:t>
            </a:r>
          </a:p>
          <a:p>
            <a:pPr marL="0" indent="0">
              <a:buNone/>
            </a:pP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Limitations in Gene Expression and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DFU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Data Heterogeneity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with Varying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sample quality, diverse patient populations, and inconsistent data collection methods across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studies in GEO database</a:t>
            </a:r>
          </a:p>
          <a:p>
            <a:pPr lvl="1"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Limited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specificity in gene ontology (GO) terms can lead to broad, less-informative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categories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from annotation tool, DAVID</a:t>
            </a:r>
          </a:p>
          <a:p>
            <a:pPr lvl="1"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Many clinical trials focus on broader diabetic complications rather than DFU-specific gene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targets from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ClinicalTrials.gov website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854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476672"/>
            <a:ext cx="8435280" cy="5649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Impact on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pPr marL="0" indent="0"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Heterogeneous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 sources and limited DFU-focused datasets reduce the applicability of findings specifically to DFU treatment.</a:t>
            </a:r>
          </a:p>
          <a:p>
            <a:pPr>
              <a:buFont typeface="Wingdings" pitchFamily="2" charset="2"/>
              <a:buChar char="Ø"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Lack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DFU-targeted clinical trials and gene-specific outcomes limits the depth of conclusions regarding treatment impacts.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14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712968" cy="63367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 marL="0" indent="0">
              <a:buNone/>
            </a:pPr>
            <a:endParaRPr lang="en-IN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3400" b="1" dirty="0" smtClean="0">
                <a:latin typeface="Times New Roman" pitchFamily="18" charset="0"/>
                <a:cs typeface="Times New Roman" pitchFamily="18" charset="0"/>
              </a:rPr>
              <a:t>Problem </a:t>
            </a:r>
            <a:r>
              <a:rPr lang="en-IN" sz="3400" b="1" dirty="0">
                <a:latin typeface="Times New Roman" pitchFamily="18" charset="0"/>
                <a:cs typeface="Times New Roman" pitchFamily="18" charset="0"/>
              </a:rPr>
              <a:t>statements</a:t>
            </a:r>
            <a:r>
              <a:rPr lang="en-IN" sz="3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Diabetic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Foot Ulcers 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DFUs)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affect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around 15% of diabetic patients,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leading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serious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complications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like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amputation,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due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infection or severe tissue damage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DFUs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challenging to heal, often resulting in prolonged treatments and recurrent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ulcerations due to its chronic nature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Treatment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such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biofilm infections becomes a challenge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whenyhe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condition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has developed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resistance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to multiple antimicrobial drugs.</a:t>
            </a:r>
          </a:p>
          <a:p>
            <a:pPr>
              <a:buFont typeface="Wingdings" pitchFamily="2" charset="2"/>
              <a:buChar char="Ø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estimated 537 million people worldwide who have diabetes, 19% to 34% will develop a Diabetic Foot Ulcer (DFU) in their lifetime . Approximately 20% of people who develop a DFU will require lower-extremity amputation and 10% will die within 1 year of their first DFU diagnosis 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International Diabetes Federation,  2020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.</a:t>
            </a: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2163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476672"/>
            <a:ext cx="8507288" cy="586551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Recap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Findings</a:t>
            </a: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 biomarkers identification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diabetic foot ulcer (DFU) identified from GEO datasets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Significant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genes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analysis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by fold change and two-tailed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tests.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Pathways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GO terms of significant genes identified via DAVID tool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Potential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clinical significance explored through ClinicalTrials.gov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findings visualized with Tableau for clarity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56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04664"/>
            <a:ext cx="8363272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Future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Directions</a:t>
            </a: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Validation and Clinical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Application</a:t>
            </a:r>
          </a:p>
          <a:p>
            <a:pPr marL="0" indent="0"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Experimental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validation of identified DFU biomarkers.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Investigate clinical relevance and applications for identified genes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In-depth Analysis and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Visualization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Conduct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detailed pathway analysis for biological insights.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Utilize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advanced tools for clearer data interpretation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228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86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78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6632"/>
            <a:ext cx="8435280" cy="6009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Impact on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Stakeholders: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DFUs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cause pain, limited mobility, and a high risk of amputation, affecting quality of life and independence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DFUs require intensive resources, including specialized wound care and infection control, straining provider capacity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High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treatment costs and prolonged hospital stays due to DFUs contribute to financial burdens on healthcare systems.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12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8640"/>
            <a:ext cx="8363272" cy="5937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0" indent="0"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Purpose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Project:</a:t>
            </a:r>
          </a:p>
          <a:p>
            <a:pPr marL="0" indent="0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investigate the underlying mechanisms of diabetic foot ulcers (DFUs) and explore effective treatment strategies to improve healing and reduce complications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Emphasis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 biofilm-associated infections, neuropathy, and vascular issues that contribute to DFU formation and chronicity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Develop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targeted therapeutic approaches to reduce the incidence of amputations and enhance patient quality of life.</a:t>
            </a: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83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32656"/>
            <a:ext cx="8507288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Importance of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Project: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Current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treatments struggle against biofilm resistance and chronic wound healing; innovative therapies are essential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Reducing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DFU-related complications like infection and amputation can alleviate healthcare costs and improve patient outcomes, making it a critical research area.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6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6632"/>
            <a:ext cx="8712968" cy="64807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Background on Diabetic Foot Ulcers (DFUs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DFUs are chronic, non-healing wounds that occur in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diabetic patients due to neuropathy, poor circulation, and immune impairment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Untreated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DFUs often lead to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infections, amputations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making them a serious diabetic complication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Treating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DFUs requires extensive resources, including specialized wound care and repeated hospitalizations, contributing to high healthcare costs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Due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to their chronic nature and infection susceptibility, DFUs require innovative treatment approaches to improve healing and prevent severe outcomes</a:t>
            </a: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853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0"/>
            <a:ext cx="8784976" cy="6741368"/>
          </a:xfrm>
        </p:spPr>
        <p:txBody>
          <a:bodyPr/>
          <a:lstStyle/>
          <a:p>
            <a:pPr marL="0" indent="0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Identification of biomarker from datasets of diabetic foot ulcer from Gene Expression omnibus (GEO) database</a:t>
            </a:r>
          </a:p>
          <a:p>
            <a:pPr marL="514350" indent="-514350">
              <a:buAutoNum type="arabicPeriod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Analysing the dataset by computing fold change between control and diseased sample and conducting two tailed test.</a:t>
            </a:r>
          </a:p>
          <a:p>
            <a:pPr marL="514350" indent="-514350">
              <a:buAutoNum type="arabicPeriod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Identifying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signifcant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genes based on the set thresholds for fold change and two tailed test value</a:t>
            </a: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172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76672"/>
            <a:ext cx="8136904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4. To perform functional annotations of significant genes     using DAVID tool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5.Identifying pathways and GO terms of the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annonated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significant genes.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6. Exploring Potential Clinical significance through ClinicalTrials.gov website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7. Data visualization using Tableau of annotated data set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87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74136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5100" b="1" dirty="0" smtClean="0">
                <a:latin typeface="Times New Roman" pitchFamily="18" charset="0"/>
                <a:cs typeface="Times New Roman" pitchFamily="18" charset="0"/>
              </a:rPr>
              <a:t>DATA COLLECTIONS</a:t>
            </a:r>
            <a:endParaRPr lang="en-IN" sz="51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5100" b="1" dirty="0">
                <a:latin typeface="Times New Roman" pitchFamily="18" charset="0"/>
                <a:cs typeface="Times New Roman" pitchFamily="18" charset="0"/>
              </a:rPr>
              <a:t>Primary Data Source</a:t>
            </a:r>
            <a:r>
              <a:rPr lang="en-IN" sz="51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3800" dirty="0">
                <a:latin typeface="Times New Roman" pitchFamily="18" charset="0"/>
                <a:cs typeface="Times New Roman" pitchFamily="18" charset="0"/>
              </a:rPr>
              <a:t>Gene Expression Omnibus (GEO) Database: Accessed public datasets on diabetic foot ulcer (DFU) gene expression</a:t>
            </a:r>
            <a:r>
              <a:rPr lang="en-IN" sz="3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5100" b="1" dirty="0">
                <a:latin typeface="Times New Roman" pitchFamily="18" charset="0"/>
                <a:cs typeface="Times New Roman" pitchFamily="18" charset="0"/>
              </a:rPr>
              <a:t>Data Analysis Tools</a:t>
            </a:r>
            <a:r>
              <a:rPr lang="en-IN" sz="51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3800" dirty="0">
                <a:latin typeface="Times New Roman" pitchFamily="18" charset="0"/>
                <a:cs typeface="Times New Roman" pitchFamily="18" charset="0"/>
              </a:rPr>
              <a:t>Statistical Analysis: Computed fold change between control and DFU samples to quantify gene expression differences</a:t>
            </a:r>
            <a:r>
              <a:rPr lang="en-IN" sz="3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IN" sz="3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3800" dirty="0">
                <a:latin typeface="Times New Roman" pitchFamily="18" charset="0"/>
                <a:cs typeface="Times New Roman" pitchFamily="18" charset="0"/>
              </a:rPr>
              <a:t>Two-Tailed Test: Conducted to identify statistically significant genes, applying thresholds to select relevant results</a:t>
            </a:r>
            <a:r>
              <a:rPr lang="en-IN" sz="3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IN" sz="3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3800" dirty="0">
                <a:latin typeface="Times New Roman" pitchFamily="18" charset="0"/>
                <a:cs typeface="Times New Roman" pitchFamily="18" charset="0"/>
              </a:rPr>
              <a:t>Functional Annotation: DAVID tool used for enrichment analysis of significant genes, identifying pathways and Gene Ontology (GO) terms</a:t>
            </a:r>
            <a:r>
              <a:rPr lang="en-IN" sz="3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5100" b="1" dirty="0">
                <a:latin typeface="Times New Roman" pitchFamily="18" charset="0"/>
                <a:cs typeface="Times New Roman" pitchFamily="18" charset="0"/>
              </a:rPr>
              <a:t>Data Visualization</a:t>
            </a:r>
            <a:r>
              <a:rPr lang="en-IN" sz="51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Tableau: Created visualizations for annotated data, summarizing gene expression, pathways, and GO terms for clear interpretation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938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1552</Words>
  <Application>Microsoft Office PowerPoint</Application>
  <PresentationFormat>On-screen Show (4:3)</PresentationFormat>
  <Paragraphs>220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latchitha jegan</dc:creator>
  <cp:lastModifiedBy>latchitha jegan</cp:lastModifiedBy>
  <cp:revision>31</cp:revision>
  <dcterms:created xsi:type="dcterms:W3CDTF">2024-11-08T12:37:14Z</dcterms:created>
  <dcterms:modified xsi:type="dcterms:W3CDTF">2024-11-10T10:44:30Z</dcterms:modified>
</cp:coreProperties>
</file>