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06" r:id="rId2"/>
    <p:sldId id="333" r:id="rId3"/>
    <p:sldId id="334" r:id="rId4"/>
    <p:sldId id="335" r:id="rId5"/>
    <p:sldId id="336" r:id="rId6"/>
    <p:sldId id="362" r:id="rId7"/>
    <p:sldId id="337" r:id="rId8"/>
    <p:sldId id="307" r:id="rId9"/>
    <p:sldId id="338" r:id="rId10"/>
    <p:sldId id="342" r:id="rId11"/>
    <p:sldId id="363" r:id="rId12"/>
    <p:sldId id="365" r:id="rId13"/>
    <p:sldId id="366" r:id="rId14"/>
    <p:sldId id="367" r:id="rId15"/>
    <p:sldId id="368" r:id="rId16"/>
    <p:sldId id="339" r:id="rId17"/>
    <p:sldId id="369" r:id="rId18"/>
    <p:sldId id="340" r:id="rId19"/>
    <p:sldId id="370" r:id="rId20"/>
    <p:sldId id="341" r:id="rId21"/>
    <p:sldId id="371" r:id="rId22"/>
    <p:sldId id="372" r:id="rId23"/>
    <p:sldId id="343" r:id="rId24"/>
    <p:sldId id="344" r:id="rId25"/>
    <p:sldId id="392" r:id="rId26"/>
    <p:sldId id="351" r:id="rId27"/>
    <p:sldId id="352" r:id="rId28"/>
    <p:sldId id="345" r:id="rId29"/>
    <p:sldId id="353" r:id="rId30"/>
    <p:sldId id="346" r:id="rId31"/>
    <p:sldId id="347" r:id="rId32"/>
    <p:sldId id="354" r:id="rId33"/>
    <p:sldId id="348" r:id="rId34"/>
    <p:sldId id="349" r:id="rId35"/>
    <p:sldId id="350" r:id="rId36"/>
    <p:sldId id="327"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RS"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6DCE5"/>
    <a:srgbClr val="5B9BD5"/>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2" autoAdjust="0"/>
    <p:restoredTop sz="94660"/>
  </p:normalViewPr>
  <p:slideViewPr>
    <p:cSldViewPr snapToGrid="0">
      <p:cViewPr varScale="1">
        <p:scale>
          <a:sx n="96" d="100"/>
          <a:sy n="96" d="100"/>
        </p:scale>
        <p:origin x="6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6B74D-6E37-4DAB-BD1D-9344B8738264}"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6FCDE-F3DF-4EC1-8353-19D0B5E567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更多资源请加哈工大资源分享</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626648181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189868951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QQ2842305604</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更多资源请加哈工大资源分享</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626648181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189868951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QQ2842305604</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更多资源请加哈工大资源分享</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626648181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189868951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QQ2842305604</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更多资源请加哈工大资源分享</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626648181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189868951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QQ2842305604</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更多资源请加哈工大资源分享</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626648181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189868951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QQ2842305604</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23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更多资源请加哈工大资源分享</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626648181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群</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189868951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QQ2842305604</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33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更多资源请加哈工大资源分享</a:t>
            </a:r>
            <a:r>
              <a:rPr lang="en-US" altLang="zh-CN" dirty="0" err="1"/>
              <a:t>qq</a:t>
            </a:r>
            <a:r>
              <a:rPr lang="zh-CN" altLang="en-US" dirty="0"/>
              <a:t>群 </a:t>
            </a:r>
            <a:r>
              <a:rPr lang="en-US" altLang="zh-CN" dirty="0"/>
              <a:t>626648181</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AA8746-F1BF-4756-BE87-F7DCC251CE0E}" type="slidenum">
              <a:rPr lang="zh-CN" altLang="en-US" smtClean="0"/>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7.xml"/><Relationship Id="rId7"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7.xml"/><Relationship Id="rId7" Type="http://schemas.openxmlformats.org/officeDocument/2006/relationships/image" Target="../media/image7.w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1.png"/><Relationship Id="rId10" Type="http://schemas.openxmlformats.org/officeDocument/2006/relationships/oleObject" Target="../embeddings/oleObject7.bin"/><Relationship Id="rId4" Type="http://schemas.openxmlformats.org/officeDocument/2006/relationships/slideLayout" Target="../slideLayouts/slideLayout7.xml"/><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Layout" Target="../slideLayouts/slideLayout7.xml"/><Relationship Id="rId7" Type="http://schemas.openxmlformats.org/officeDocument/2006/relationships/oleObject" Target="../embeddings/oleObject9.bin"/><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oleObject" Target="../embeddings/oleObject12.bin"/><Relationship Id="rId18" Type="http://schemas.openxmlformats.org/officeDocument/2006/relationships/image" Target="../media/image16.wmf"/><Relationship Id="rId3" Type="http://schemas.openxmlformats.org/officeDocument/2006/relationships/tags" Target="../tags/tag12.xml"/><Relationship Id="rId7" Type="http://schemas.openxmlformats.org/officeDocument/2006/relationships/slideLayout" Target="../slideLayouts/slideLayout7.xml"/><Relationship Id="rId12" Type="http://schemas.openxmlformats.org/officeDocument/2006/relationships/image" Target="../media/image13.wmf"/><Relationship Id="rId17" Type="http://schemas.openxmlformats.org/officeDocument/2006/relationships/oleObject" Target="../embeddings/oleObject14.bin"/><Relationship Id="rId2" Type="http://schemas.openxmlformats.org/officeDocument/2006/relationships/tags" Target="../tags/tag11.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oleObject" Target="../embeddings/oleObject11.bin"/><Relationship Id="rId5" Type="http://schemas.openxmlformats.org/officeDocument/2006/relationships/tags" Target="../tags/tag14.xml"/><Relationship Id="rId15" Type="http://schemas.openxmlformats.org/officeDocument/2006/relationships/oleObject" Target="../embeddings/oleObject13.bin"/><Relationship Id="rId10" Type="http://schemas.openxmlformats.org/officeDocument/2006/relationships/image" Target="../media/image12.wmf"/><Relationship Id="rId19" Type="http://schemas.openxmlformats.org/officeDocument/2006/relationships/oleObject" Target="../embeddings/oleObject15.bin"/><Relationship Id="rId4" Type="http://schemas.openxmlformats.org/officeDocument/2006/relationships/tags" Target="../tags/tag13.xml"/><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9.bin"/><Relationship Id="rId3" Type="http://schemas.openxmlformats.org/officeDocument/2006/relationships/tags" Target="../tags/tag18.xml"/><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11" Type="http://schemas.openxmlformats.org/officeDocument/2006/relationships/oleObject" Target="../embeddings/oleObject18.bin"/><Relationship Id="rId5" Type="http://schemas.openxmlformats.org/officeDocument/2006/relationships/slideLayout" Target="../slideLayouts/slideLayout7.xml"/><Relationship Id="rId10" Type="http://schemas.openxmlformats.org/officeDocument/2006/relationships/image" Target="../media/image19.wmf"/><Relationship Id="rId4" Type="http://schemas.openxmlformats.org/officeDocument/2006/relationships/tags" Target="../tags/tag19.xml"/><Relationship Id="rId9" Type="http://schemas.openxmlformats.org/officeDocument/2006/relationships/oleObject" Target="../embeddings/oleObject17.bin"/><Relationship Id="rId14" Type="http://schemas.openxmlformats.org/officeDocument/2006/relationships/image" Target="../media/image21.w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3" Type="http://schemas.openxmlformats.org/officeDocument/2006/relationships/tags" Target="../tags/tag22.xml"/><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png"/><Relationship Id="rId11" Type="http://schemas.openxmlformats.org/officeDocument/2006/relationships/oleObject" Target="../embeddings/oleObject22.bin"/><Relationship Id="rId5" Type="http://schemas.openxmlformats.org/officeDocument/2006/relationships/slideLayout" Target="../slideLayouts/slideLayout7.xml"/><Relationship Id="rId10" Type="http://schemas.openxmlformats.org/officeDocument/2006/relationships/image" Target="../media/image23.wmf"/><Relationship Id="rId4" Type="http://schemas.openxmlformats.org/officeDocument/2006/relationships/tags" Target="../tags/tag23.xml"/><Relationship Id="rId9" Type="http://schemas.openxmlformats.org/officeDocument/2006/relationships/oleObject" Target="../embeddings/oleObject21.bin"/><Relationship Id="rId1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4.x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slideLayout" Target="../slideLayouts/slideLayout7.xml"/><Relationship Id="rId7" Type="http://schemas.openxmlformats.org/officeDocument/2006/relationships/oleObject" Target="../embeddings/oleObject27.bin"/><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slideLayout" Target="../slideLayouts/slideLayout7.xml"/><Relationship Id="rId7" Type="http://schemas.openxmlformats.org/officeDocument/2006/relationships/oleObject" Target="../embeddings/oleObject29.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5.wmf"/><Relationship Id="rId3" Type="http://schemas.openxmlformats.org/officeDocument/2006/relationships/tags" Target="../tags/tag32.xml"/><Relationship Id="rId7" Type="http://schemas.openxmlformats.org/officeDocument/2006/relationships/image" Target="../media/image1.png"/><Relationship Id="rId12" Type="http://schemas.openxmlformats.org/officeDocument/2006/relationships/oleObject" Target="../embeddings/oleObject32.bin"/><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7.xml"/><Relationship Id="rId11" Type="http://schemas.openxmlformats.org/officeDocument/2006/relationships/image" Target="../media/image34.wmf"/><Relationship Id="rId5" Type="http://schemas.openxmlformats.org/officeDocument/2006/relationships/tags" Target="../tags/tag34.xml"/><Relationship Id="rId10" Type="http://schemas.openxmlformats.org/officeDocument/2006/relationships/oleObject" Target="../embeddings/oleObject31.bin"/><Relationship Id="rId4" Type="http://schemas.openxmlformats.org/officeDocument/2006/relationships/tags" Target="../tags/tag33.xml"/><Relationship Id="rId9" Type="http://schemas.openxmlformats.org/officeDocument/2006/relationships/image" Target="../media/image33.wmf"/><Relationship Id="rId1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1.wmf"/><Relationship Id="rId18" Type="http://schemas.openxmlformats.org/officeDocument/2006/relationships/oleObject" Target="../embeddings/oleObject40.bin"/><Relationship Id="rId3" Type="http://schemas.openxmlformats.org/officeDocument/2006/relationships/tags" Target="../tags/tag38.xml"/><Relationship Id="rId21" Type="http://schemas.openxmlformats.org/officeDocument/2006/relationships/oleObject" Target="../embeddings/oleObject41.bin"/><Relationship Id="rId7" Type="http://schemas.openxmlformats.org/officeDocument/2006/relationships/image" Target="../media/image38.wmf"/><Relationship Id="rId12" Type="http://schemas.openxmlformats.org/officeDocument/2006/relationships/oleObject" Target="../embeddings/oleObject37.bin"/><Relationship Id="rId17" Type="http://schemas.openxmlformats.org/officeDocument/2006/relationships/image" Target="../media/image43.wmf"/><Relationship Id="rId2" Type="http://schemas.openxmlformats.org/officeDocument/2006/relationships/tags" Target="../tags/tag37.xml"/><Relationship Id="rId16" Type="http://schemas.openxmlformats.org/officeDocument/2006/relationships/oleObject" Target="../embeddings/oleObject39.bin"/><Relationship Id="rId20" Type="http://schemas.openxmlformats.org/officeDocument/2006/relationships/image" Target="../media/image45.png"/><Relationship Id="rId1" Type="http://schemas.openxmlformats.org/officeDocument/2006/relationships/tags" Target="../tags/tag36.xml"/><Relationship Id="rId6" Type="http://schemas.openxmlformats.org/officeDocument/2006/relationships/oleObject" Target="../embeddings/oleObject34.bin"/><Relationship Id="rId11" Type="http://schemas.openxmlformats.org/officeDocument/2006/relationships/image" Target="../media/image40.wmf"/><Relationship Id="rId24" Type="http://schemas.openxmlformats.org/officeDocument/2006/relationships/image" Target="../media/image47.wmf"/><Relationship Id="rId5" Type="http://schemas.openxmlformats.org/officeDocument/2006/relationships/image" Target="../media/image1.png"/><Relationship Id="rId15" Type="http://schemas.openxmlformats.org/officeDocument/2006/relationships/image" Target="../media/image42.wmf"/><Relationship Id="rId23" Type="http://schemas.openxmlformats.org/officeDocument/2006/relationships/oleObject" Target="../embeddings/oleObject42.bin"/><Relationship Id="rId10" Type="http://schemas.openxmlformats.org/officeDocument/2006/relationships/oleObject" Target="../embeddings/oleObject36.bin"/><Relationship Id="rId19" Type="http://schemas.openxmlformats.org/officeDocument/2006/relationships/image" Target="../media/image44.wmf"/><Relationship Id="rId4" Type="http://schemas.openxmlformats.org/officeDocument/2006/relationships/slideLayout" Target="../slideLayouts/slideLayout7.xml"/><Relationship Id="rId9" Type="http://schemas.openxmlformats.org/officeDocument/2006/relationships/image" Target="../media/image39.wmf"/><Relationship Id="rId14" Type="http://schemas.openxmlformats.org/officeDocument/2006/relationships/oleObject" Target="../embeddings/oleObject38.bin"/><Relationship Id="rId22" Type="http://schemas.openxmlformats.org/officeDocument/2006/relationships/image" Target="../media/image46.wm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image" Target="../media/image27.wmf"/><Relationship Id="rId4"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oleObject" Target="../embeddings/oleObject45.bin"/><Relationship Id="rId5" Type="http://schemas.openxmlformats.org/officeDocument/2006/relationships/image" Target="../media/image3.w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wm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grpSp>
        <p:nvGrpSpPr>
          <p:cNvPr id="18" name="组合 17"/>
          <p:cNvGrpSpPr/>
          <p:nvPr/>
        </p:nvGrpSpPr>
        <p:grpSpPr>
          <a:xfrm>
            <a:off x="1891409" y="1351623"/>
            <a:ext cx="8705900" cy="4193383"/>
            <a:chOff x="1435008" y="577820"/>
            <a:chExt cx="6529425" cy="3217045"/>
          </a:xfrm>
        </p:grpSpPr>
        <p:sp>
          <p:nvSpPr>
            <p:cNvPr id="8" name="矩形 7"/>
            <p:cNvSpPr/>
            <p:nvPr/>
          </p:nvSpPr>
          <p:spPr>
            <a:xfrm>
              <a:off x="1835696" y="1019760"/>
              <a:ext cx="5472608" cy="265164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2951289" y="2227022"/>
            <a:ext cx="6071447" cy="677108"/>
          </a:xfrm>
          <a:prstGeom prst="rect">
            <a:avLst/>
          </a:prstGeom>
          <a:noFill/>
        </p:spPr>
        <p:txBody>
          <a:bodyPr wrap="square" rtlCol="0">
            <a:spAutoFit/>
          </a:bodyPr>
          <a:lstStyle/>
          <a:p>
            <a:pPr algn="ctr"/>
            <a:r>
              <a:rPr lang="en-US" altLang="zh-CN" sz="2000" kern="0" dirty="0">
                <a:effectLst/>
                <a:latin typeface="Times New Roman" panose="02020603050405020304" pitchFamily="18" charset="0"/>
                <a:ea typeface="黑体" panose="02010609060101010101" pitchFamily="49" charset="-122"/>
                <a:cs typeface="Times New Roman" panose="02020603050405020304" pitchFamily="18" charset="0"/>
              </a:rPr>
              <a:t>2020</a:t>
            </a:r>
            <a:r>
              <a:rPr lang="zh-CN" altLang="zh-CN" sz="2000" kern="0" dirty="0">
                <a:effectLst/>
                <a:latin typeface="Times New Roman" panose="02020603050405020304" pitchFamily="18" charset="0"/>
                <a:ea typeface="黑体" panose="02010609060101010101" pitchFamily="49" charset="-122"/>
                <a:cs typeface="Times New Roman" panose="02020603050405020304" pitchFamily="18" charset="0"/>
              </a:rPr>
              <a:t>年高教社杯全国大学生数学建模竞赛题目</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14" name="文本框 13"/>
          <p:cNvSpPr txBox="1"/>
          <p:nvPr/>
        </p:nvSpPr>
        <p:spPr>
          <a:xfrm>
            <a:off x="3409769" y="3309670"/>
            <a:ext cx="5118005" cy="1015663"/>
          </a:xfrm>
          <a:prstGeom prst="rect">
            <a:avLst/>
          </a:prstGeom>
          <a:noFill/>
        </p:spPr>
        <p:txBody>
          <a:bodyPr wrap="square" rtlCol="0">
            <a:spAutoFit/>
          </a:bodyPr>
          <a:lstStyle/>
          <a:p>
            <a:pPr algn="ctr"/>
            <a:r>
              <a:rPr lang="zh-CN" altLang="en-US" sz="6000" dirty="0"/>
              <a:t>炉温曲线</a:t>
            </a: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010" y="425142"/>
            <a:ext cx="6020004" cy="13693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2" name="组合 11"/>
          <p:cNvGrpSpPr/>
          <p:nvPr/>
        </p:nvGrpSpPr>
        <p:grpSpPr>
          <a:xfrm>
            <a:off x="144828" y="227133"/>
            <a:ext cx="3226844" cy="1190848"/>
            <a:chOff x="-47902" y="-1"/>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sp>
        <p:nvSpPr>
          <p:cNvPr id="5" name="文本框 4"/>
          <p:cNvSpPr txBox="1"/>
          <p:nvPr/>
        </p:nvSpPr>
        <p:spPr>
          <a:xfrm>
            <a:off x="812165" y="1624330"/>
            <a:ext cx="4624070" cy="441325"/>
          </a:xfrm>
          <a:prstGeom prst="rect">
            <a:avLst/>
          </a:prstGeom>
          <a:noFill/>
        </p:spPr>
        <p:txBody>
          <a:bodyPr wrap="square" rtlCol="0">
            <a:noAutofit/>
          </a:bodyPr>
          <a:lstStyle/>
          <a:p>
            <a:r>
              <a:rPr lang="zh-CN" altLang="en-US" sz="2000" b="1">
                <a:sym typeface="+mn-ea"/>
              </a:rPr>
              <a:t>模型选择与参数设定</a:t>
            </a:r>
            <a:r>
              <a:rPr lang="en-US" altLang="zh-CN" b="1"/>
              <a:t> </a:t>
            </a:r>
          </a:p>
        </p:txBody>
      </p:sp>
      <p:sp>
        <p:nvSpPr>
          <p:cNvPr id="7" name="文本框 6"/>
          <p:cNvSpPr txBox="1"/>
          <p:nvPr/>
        </p:nvSpPr>
        <p:spPr>
          <a:xfrm>
            <a:off x="1777365" y="4184650"/>
            <a:ext cx="4954905" cy="1043305"/>
          </a:xfrm>
          <a:prstGeom prst="rect">
            <a:avLst/>
          </a:prstGeom>
          <a:noFill/>
        </p:spPr>
        <p:txBody>
          <a:bodyPr wrap="square" rtlCol="0">
            <a:noAutofit/>
          </a:bodyPr>
          <a:lstStyle/>
          <a:p>
            <a:pPr marL="285750" indent="-285750">
              <a:buFont typeface="Arial" panose="020B0604020202020204" pitchFamily="34" charset="0"/>
              <a:buChar char="•"/>
            </a:pPr>
            <a:r>
              <a:rPr lang="zh-CN" altLang="en-US" b="1"/>
              <a:t>第三类边界条件</a:t>
            </a:r>
            <a:r>
              <a:rPr lang="zh-CN" altLang="en-US"/>
              <a:t>：</a:t>
            </a:r>
            <a:r>
              <a:rPr lang="en-US" altLang="zh-CN"/>
              <a:t>        </a:t>
            </a:r>
          </a:p>
        </p:txBody>
      </p:sp>
      <p:sp>
        <p:nvSpPr>
          <p:cNvPr id="9" name="文本框 8"/>
          <p:cNvSpPr txBox="1"/>
          <p:nvPr/>
        </p:nvSpPr>
        <p:spPr>
          <a:xfrm>
            <a:off x="1778000" y="2604770"/>
            <a:ext cx="2348865"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b="1"/>
              <a:t>一维热传导方程：</a:t>
            </a:r>
          </a:p>
        </p:txBody>
      </p:sp>
      <p:graphicFrame>
        <p:nvGraphicFramePr>
          <p:cNvPr id="33" name="对象 32"/>
          <p:cNvGraphicFramePr/>
          <p:nvPr>
            <p:custDataLst>
              <p:tags r:id="rId1"/>
            </p:custDataLst>
            <p:extLst>
              <p:ext uri="{D42A27DB-BD31-4B8C-83A1-F6EECF244321}">
                <p14:modId xmlns:p14="http://schemas.microsoft.com/office/powerpoint/2010/main" val="1032117006"/>
              </p:ext>
            </p:extLst>
          </p:nvPr>
        </p:nvGraphicFramePr>
        <p:xfrm>
          <a:off x="4313583" y="2392017"/>
          <a:ext cx="3028121" cy="885217"/>
        </p:xfrm>
        <a:graphic>
          <a:graphicData uri="http://schemas.openxmlformats.org/presentationml/2006/ole">
            <mc:AlternateContent xmlns:mc="http://schemas.openxmlformats.org/markup-compatibility/2006">
              <mc:Choice xmlns:v="urn:schemas-microsoft-com:vml" Requires="v">
                <p:oleObj name="Equation" r:id="rId5" imgW="1384200" imgH="444240" progId="Equation.DSMT4">
                  <p:embed/>
                </p:oleObj>
              </mc:Choice>
              <mc:Fallback>
                <p:oleObj name="Equation" r:id="rId5" imgW="1384200" imgH="444240" progId="Equation.DSMT4">
                  <p:embed/>
                  <p:pic>
                    <p:nvPicPr>
                      <p:cNvPr id="0" name="图片 33"/>
                      <p:cNvPicPr/>
                      <p:nvPr/>
                    </p:nvPicPr>
                    <p:blipFill>
                      <a:blip r:embed="rId6"/>
                      <a:stretch>
                        <a:fillRect/>
                      </a:stretch>
                    </p:blipFill>
                    <p:spPr>
                      <a:xfrm>
                        <a:off x="4313583" y="2392017"/>
                        <a:ext cx="3028121" cy="885217"/>
                      </a:xfrm>
                      <a:prstGeom prst="rect">
                        <a:avLst/>
                      </a:prstGeom>
                    </p:spPr>
                  </p:pic>
                </p:oleObj>
              </mc:Fallback>
            </mc:AlternateContent>
          </a:graphicData>
        </a:graphic>
      </p:graphicFrame>
      <p:graphicFrame>
        <p:nvGraphicFramePr>
          <p:cNvPr id="2" name="对象 1"/>
          <p:cNvGraphicFramePr/>
          <p:nvPr>
            <p:custDataLst>
              <p:tags r:id="rId2"/>
            </p:custDataLst>
          </p:nvPr>
        </p:nvGraphicFramePr>
        <p:xfrm>
          <a:off x="4382135" y="4037330"/>
          <a:ext cx="2839085" cy="840105"/>
        </p:xfrm>
        <a:graphic>
          <a:graphicData uri="http://schemas.openxmlformats.org/presentationml/2006/ole">
            <mc:AlternateContent xmlns:mc="http://schemas.openxmlformats.org/markup-compatibility/2006">
              <mc:Choice xmlns:v="urn:schemas-microsoft-com:vml" Requires="v">
                <p:oleObj r:id="rId7" imgW="3454400" imgH="1100455" progId="Equation.DSMT4">
                  <p:embed/>
                </p:oleObj>
              </mc:Choice>
              <mc:Fallback>
                <p:oleObj r:id="rId7" imgW="3454400" imgH="1100455" progId="Equation.DSMT4">
                  <p:embed/>
                  <p:pic>
                    <p:nvPicPr>
                      <p:cNvPr id="0" name="图片 2"/>
                      <p:cNvPicPr/>
                      <p:nvPr/>
                    </p:nvPicPr>
                    <p:blipFill>
                      <a:blip r:embed="rId8"/>
                      <a:stretch>
                        <a:fillRect/>
                      </a:stretch>
                    </p:blipFill>
                    <p:spPr>
                      <a:xfrm>
                        <a:off x="4382135" y="4037330"/>
                        <a:ext cx="2839085" cy="84010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2" name="组合 11"/>
          <p:cNvGrpSpPr/>
          <p:nvPr/>
        </p:nvGrpSpPr>
        <p:grpSpPr>
          <a:xfrm>
            <a:off x="144828" y="227133"/>
            <a:ext cx="3226844" cy="1190848"/>
            <a:chOff x="-47902" y="-1"/>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sp>
        <p:nvSpPr>
          <p:cNvPr id="5" name="文本框 4"/>
          <p:cNvSpPr txBox="1"/>
          <p:nvPr/>
        </p:nvSpPr>
        <p:spPr>
          <a:xfrm>
            <a:off x="812165" y="1624330"/>
            <a:ext cx="4624070" cy="441325"/>
          </a:xfrm>
          <a:prstGeom prst="rect">
            <a:avLst/>
          </a:prstGeom>
          <a:noFill/>
        </p:spPr>
        <p:txBody>
          <a:bodyPr wrap="square" rtlCol="0">
            <a:noAutofit/>
          </a:bodyPr>
          <a:lstStyle/>
          <a:p>
            <a:r>
              <a:rPr lang="zh-CN" altLang="en-US" sz="2000" b="1"/>
              <a:t>方程求解（一）：求解炉内温度分布</a:t>
            </a:r>
            <a:r>
              <a:rPr lang="en-US" altLang="zh-CN" b="1"/>
              <a:t> </a:t>
            </a:r>
          </a:p>
        </p:txBody>
      </p:sp>
      <p:sp>
        <p:nvSpPr>
          <p:cNvPr id="2" name="文本框 1"/>
          <p:cNvSpPr txBox="1"/>
          <p:nvPr/>
        </p:nvSpPr>
        <p:spPr>
          <a:xfrm>
            <a:off x="1448435" y="2439670"/>
            <a:ext cx="8202295" cy="541020"/>
          </a:xfrm>
          <a:prstGeom prst="rect">
            <a:avLst/>
          </a:prstGeom>
          <a:noFill/>
        </p:spPr>
        <p:txBody>
          <a:bodyPr wrap="square" rtlCol="0">
            <a:noAutofit/>
          </a:bodyPr>
          <a:lstStyle/>
          <a:p>
            <a:pPr marL="285750" indent="-285750">
              <a:buFont typeface="Arial" panose="020B0604020202020204" pitchFamily="34" charset="0"/>
              <a:buChar char="•"/>
            </a:pPr>
            <a:r>
              <a:rPr lang="zh-CN" altLang="en-US"/>
              <a:t>由于方程的边界条件依赖外部的温度，故而需要给出</a:t>
            </a:r>
            <a:r>
              <a:rPr lang="zh-CN" altLang="en-US" b="1"/>
              <a:t>炉内温度随位置的分布</a:t>
            </a:r>
          </a:p>
        </p:txBody>
      </p:sp>
      <p:sp>
        <p:nvSpPr>
          <p:cNvPr id="3" name="文本框 2"/>
          <p:cNvSpPr txBox="1"/>
          <p:nvPr/>
        </p:nvSpPr>
        <p:spPr>
          <a:xfrm>
            <a:off x="1447800" y="3241675"/>
            <a:ext cx="6065520" cy="668020"/>
          </a:xfrm>
          <a:prstGeom prst="rect">
            <a:avLst/>
          </a:prstGeom>
          <a:noFill/>
        </p:spPr>
        <p:txBody>
          <a:bodyPr wrap="square" rtlCol="0">
            <a:noAutofit/>
          </a:bodyPr>
          <a:lstStyle/>
          <a:p>
            <a:pPr marL="285750" indent="-285750">
              <a:buFont typeface="Arial" panose="020B0604020202020204" pitchFamily="34" charset="0"/>
              <a:buChar char="•"/>
            </a:pPr>
            <a:r>
              <a:rPr lang="zh-CN" altLang="en-US" b="1"/>
              <a:t>小温区内部</a:t>
            </a:r>
            <a:r>
              <a:rPr lang="en-US" altLang="zh-CN"/>
              <a:t>: </a:t>
            </a:r>
            <a:r>
              <a:rPr lang="zh-CN" altLang="en-US"/>
              <a:t>由假设</a:t>
            </a:r>
            <a:r>
              <a:rPr lang="en-US" altLang="zh-CN"/>
              <a:t>3</a:t>
            </a:r>
            <a:r>
              <a:rPr lang="zh-CN" altLang="en-US"/>
              <a:t>，直接用当前温区设置温度表达</a:t>
            </a:r>
          </a:p>
        </p:txBody>
      </p:sp>
      <p:sp>
        <p:nvSpPr>
          <p:cNvPr id="4" name="文本框 3"/>
          <p:cNvSpPr txBox="1"/>
          <p:nvPr/>
        </p:nvSpPr>
        <p:spPr>
          <a:xfrm>
            <a:off x="1447800" y="3973830"/>
            <a:ext cx="7785100" cy="2840355"/>
          </a:xfrm>
          <a:prstGeom prst="rect">
            <a:avLst/>
          </a:prstGeom>
          <a:noFill/>
        </p:spPr>
        <p:txBody>
          <a:bodyPr wrap="square" rtlCol="0">
            <a:noAutofit/>
          </a:bodyPr>
          <a:lstStyle/>
          <a:p>
            <a:pPr marL="285750" indent="-285750">
              <a:buFont typeface="Arial" panose="020B0604020202020204" pitchFamily="34" charset="0"/>
              <a:buChar char="•"/>
            </a:pPr>
            <a:r>
              <a:rPr lang="zh-CN" altLang="en-US" b="1"/>
              <a:t>连接区域及炉前炉后区域</a:t>
            </a:r>
            <a:r>
              <a:rPr lang="en-US" altLang="zh-CN"/>
              <a:t>:  </a:t>
            </a:r>
            <a:r>
              <a:rPr lang="zh-CN" altLang="en-US"/>
              <a:t>由已达到稳态有</a:t>
            </a:r>
            <a:r>
              <a:rPr lang="en-US" altLang="zh-CN"/>
              <a:t>               </a:t>
            </a:r>
          </a:p>
          <a:p>
            <a:pPr indent="0">
              <a:buFont typeface="Arial" panose="020B0604020202020204" pitchFamily="34" charset="0"/>
              <a:buNone/>
            </a:pPr>
            <a:r>
              <a:rPr lang="en-US" altLang="zh-CN"/>
              <a:t>                 </a:t>
            </a:r>
            <a:endParaRPr lang="zh-CN" altLang="en-US"/>
          </a:p>
          <a:p>
            <a:pPr indent="0">
              <a:buFont typeface="Arial" panose="020B0604020202020204" pitchFamily="34" charset="0"/>
              <a:buNone/>
            </a:pPr>
            <a:r>
              <a:rPr lang="en-US" altLang="zh-CN"/>
              <a:t>                                      </a:t>
            </a:r>
            <a:endParaRPr lang="zh-CN" altLang="en-US"/>
          </a:p>
          <a:p>
            <a:pPr indent="0">
              <a:buFont typeface="Arial" panose="020B0604020202020204" pitchFamily="34" charset="0"/>
              <a:buNone/>
            </a:pPr>
            <a:r>
              <a:rPr lang="en-US" altLang="zh-CN"/>
              <a:t>                                                          </a:t>
            </a:r>
            <a:r>
              <a:rPr lang="zh-CN" altLang="en-US"/>
              <a:t>由一维热传导方程</a:t>
            </a:r>
          </a:p>
          <a:p>
            <a:pPr indent="0">
              <a:buFont typeface="Arial" panose="020B0604020202020204" pitchFamily="34" charset="0"/>
              <a:buNone/>
            </a:pPr>
            <a:r>
              <a:rPr lang="zh-CN" altLang="en-US"/>
              <a:t> </a:t>
            </a:r>
            <a:r>
              <a:rPr lang="en-US" altLang="zh-CN"/>
              <a:t>     </a:t>
            </a:r>
          </a:p>
          <a:p>
            <a:pPr indent="0">
              <a:buFont typeface="Arial" panose="020B0604020202020204" pitchFamily="34" charset="0"/>
              <a:buNone/>
            </a:pPr>
            <a:r>
              <a:rPr lang="en-US" altLang="zh-CN"/>
              <a:t>                                                          </a:t>
            </a:r>
          </a:p>
          <a:p>
            <a:pPr indent="0">
              <a:buFont typeface="Arial" panose="020B0604020202020204" pitchFamily="34" charset="0"/>
              <a:buNone/>
            </a:pPr>
            <a:r>
              <a:rPr lang="en-US" altLang="zh-CN"/>
              <a:t>                                                          </a:t>
            </a:r>
            <a:r>
              <a:rPr lang="zh-CN" altLang="en-US"/>
              <a:t>即</a:t>
            </a:r>
          </a:p>
          <a:p>
            <a:pPr indent="0">
              <a:buFont typeface="Arial" panose="020B0604020202020204" pitchFamily="34" charset="0"/>
              <a:buNone/>
            </a:pPr>
            <a:r>
              <a:rPr lang="en-US" altLang="zh-CN"/>
              <a:t>      </a:t>
            </a:r>
          </a:p>
          <a:p>
            <a:pPr indent="0">
              <a:buFont typeface="Arial" panose="020B0604020202020204" pitchFamily="34" charset="0"/>
              <a:buNone/>
            </a:pPr>
            <a:r>
              <a:rPr lang="en-US" altLang="zh-CN"/>
              <a:t>                                                          </a:t>
            </a:r>
            <a:r>
              <a:rPr lang="zh-CN" altLang="en-US"/>
              <a:t>故该区域温度直接进行线性插值即可。</a:t>
            </a:r>
          </a:p>
        </p:txBody>
      </p:sp>
      <p:graphicFrame>
        <p:nvGraphicFramePr>
          <p:cNvPr id="10" name="对象 9"/>
          <p:cNvGraphicFramePr/>
          <p:nvPr>
            <p:custDataLst>
              <p:tags r:id="rId1"/>
            </p:custDataLst>
          </p:nvPr>
        </p:nvGraphicFramePr>
        <p:xfrm>
          <a:off x="6623050" y="3865245"/>
          <a:ext cx="1026795" cy="659765"/>
        </p:xfrm>
        <a:graphic>
          <a:graphicData uri="http://schemas.openxmlformats.org/presentationml/2006/ole">
            <mc:AlternateContent xmlns:mc="http://schemas.openxmlformats.org/markup-compatibility/2006">
              <mc:Choice xmlns:v="urn:schemas-microsoft-com:vml" Requires="v">
                <p:oleObj r:id="rId6" imgW="1028700" imgH="672465" progId="Equation.DSMT4">
                  <p:embed/>
                </p:oleObj>
              </mc:Choice>
              <mc:Fallback>
                <p:oleObj r:id="rId6" imgW="1028700" imgH="672465" progId="Equation.DSMT4">
                  <p:embed/>
                  <p:pic>
                    <p:nvPicPr>
                      <p:cNvPr id="0" name="图片 10"/>
                      <p:cNvPicPr/>
                      <p:nvPr/>
                    </p:nvPicPr>
                    <p:blipFill>
                      <a:blip r:embed="rId7"/>
                      <a:stretch>
                        <a:fillRect/>
                      </a:stretch>
                    </p:blipFill>
                    <p:spPr>
                      <a:xfrm>
                        <a:off x="6623050" y="3865245"/>
                        <a:ext cx="1026795" cy="659765"/>
                      </a:xfrm>
                      <a:prstGeom prst="rect">
                        <a:avLst/>
                      </a:prstGeom>
                    </p:spPr>
                  </p:pic>
                </p:oleObj>
              </mc:Fallback>
            </mc:AlternateContent>
          </a:graphicData>
        </a:graphic>
      </p:graphicFrame>
      <p:graphicFrame>
        <p:nvGraphicFramePr>
          <p:cNvPr id="24" name="对象 23"/>
          <p:cNvGraphicFramePr/>
          <p:nvPr>
            <p:custDataLst>
              <p:tags r:id="rId2"/>
            </p:custDataLst>
          </p:nvPr>
        </p:nvGraphicFramePr>
        <p:xfrm>
          <a:off x="6623050" y="5434965"/>
          <a:ext cx="998220" cy="624205"/>
        </p:xfrm>
        <a:graphic>
          <a:graphicData uri="http://schemas.openxmlformats.org/presentationml/2006/ole">
            <mc:AlternateContent xmlns:mc="http://schemas.openxmlformats.org/markup-compatibility/2006">
              <mc:Choice xmlns:v="urn:schemas-microsoft-com:vml" Requires="v">
                <p:oleObj r:id="rId8" imgW="913765" imgH="597535" progId="Equation.DSMT4">
                  <p:embed/>
                </p:oleObj>
              </mc:Choice>
              <mc:Fallback>
                <p:oleObj r:id="rId8" imgW="913765" imgH="597535" progId="Equation.DSMT4">
                  <p:embed/>
                  <p:pic>
                    <p:nvPicPr>
                      <p:cNvPr id="0" name="图片 24"/>
                      <p:cNvPicPr/>
                      <p:nvPr/>
                    </p:nvPicPr>
                    <p:blipFill>
                      <a:blip r:embed="rId9"/>
                      <a:stretch>
                        <a:fillRect/>
                      </a:stretch>
                    </p:blipFill>
                    <p:spPr>
                      <a:xfrm>
                        <a:off x="6623050" y="5434965"/>
                        <a:ext cx="998220" cy="624205"/>
                      </a:xfrm>
                      <a:prstGeom prst="rect">
                        <a:avLst/>
                      </a:prstGeom>
                    </p:spPr>
                  </p:pic>
                </p:oleObj>
              </mc:Fallback>
            </mc:AlternateContent>
          </a:graphicData>
        </a:graphic>
      </p:graphicFrame>
      <p:graphicFrame>
        <p:nvGraphicFramePr>
          <p:cNvPr id="26" name="对象 25"/>
          <p:cNvGraphicFramePr/>
          <p:nvPr>
            <p:custDataLst>
              <p:tags r:id="rId3"/>
            </p:custDataLst>
          </p:nvPr>
        </p:nvGraphicFramePr>
        <p:xfrm>
          <a:off x="6669405" y="4613275"/>
          <a:ext cx="934085" cy="733425"/>
        </p:xfrm>
        <a:graphic>
          <a:graphicData uri="http://schemas.openxmlformats.org/presentationml/2006/ole">
            <mc:AlternateContent xmlns:mc="http://schemas.openxmlformats.org/markup-compatibility/2006">
              <mc:Choice xmlns:v="urn:schemas-microsoft-com:vml" Requires="v">
                <p:oleObj r:id="rId10" imgW="969010" imgH="731520" progId="Equation.DSMT4">
                  <p:embed/>
                </p:oleObj>
              </mc:Choice>
              <mc:Fallback>
                <p:oleObj r:id="rId10" imgW="969010" imgH="731520" progId="Equation.DSMT4">
                  <p:embed/>
                  <p:pic>
                    <p:nvPicPr>
                      <p:cNvPr id="0" name="图片 26"/>
                      <p:cNvPicPr/>
                      <p:nvPr/>
                    </p:nvPicPr>
                    <p:blipFill>
                      <a:blip r:embed="rId11"/>
                      <a:stretch>
                        <a:fillRect/>
                      </a:stretch>
                    </p:blipFill>
                    <p:spPr>
                      <a:xfrm>
                        <a:off x="6669405" y="4613275"/>
                        <a:ext cx="934085" cy="73342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2" name="组合 11"/>
          <p:cNvGrpSpPr/>
          <p:nvPr/>
        </p:nvGrpSpPr>
        <p:grpSpPr>
          <a:xfrm>
            <a:off x="144828" y="227133"/>
            <a:ext cx="3226844" cy="1190848"/>
            <a:chOff x="-47902" y="-1"/>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sp>
        <p:nvSpPr>
          <p:cNvPr id="5" name="文本框 4"/>
          <p:cNvSpPr txBox="1"/>
          <p:nvPr/>
        </p:nvSpPr>
        <p:spPr>
          <a:xfrm>
            <a:off x="812165" y="1624330"/>
            <a:ext cx="5421630" cy="441325"/>
          </a:xfrm>
          <a:prstGeom prst="rect">
            <a:avLst/>
          </a:prstGeom>
          <a:noFill/>
        </p:spPr>
        <p:txBody>
          <a:bodyPr wrap="square" rtlCol="0">
            <a:noAutofit/>
          </a:bodyPr>
          <a:lstStyle/>
          <a:p>
            <a:r>
              <a:rPr lang="zh-CN" altLang="en-US" sz="2000" b="1"/>
              <a:t>方程求解（二）：用有限差分法解微分方程</a:t>
            </a:r>
            <a:r>
              <a:rPr lang="en-US" altLang="zh-CN" b="1"/>
              <a:t> </a:t>
            </a:r>
          </a:p>
        </p:txBody>
      </p:sp>
      <p:sp>
        <p:nvSpPr>
          <p:cNvPr id="2" name="文本框 1"/>
          <p:cNvSpPr txBox="1"/>
          <p:nvPr/>
        </p:nvSpPr>
        <p:spPr>
          <a:xfrm>
            <a:off x="1652270" y="2439035"/>
            <a:ext cx="7419340" cy="920750"/>
          </a:xfrm>
          <a:prstGeom prst="rect">
            <a:avLst/>
          </a:prstGeom>
          <a:noFill/>
        </p:spPr>
        <p:txBody>
          <a:bodyPr wrap="square" rtlCol="0">
            <a:noAutofit/>
          </a:bodyPr>
          <a:lstStyle/>
          <a:p>
            <a:r>
              <a:rPr lang="zh-CN" altLang="en-US"/>
              <a:t>考虑到显式差分格式的稳定性差，需要更小的步长，我们选用隐式差分格式来求解一维热传导方程，对方程与边界条件的近似表达如下</a:t>
            </a:r>
          </a:p>
        </p:txBody>
      </p:sp>
      <p:sp>
        <p:nvSpPr>
          <p:cNvPr id="3" name="文本框 2"/>
          <p:cNvSpPr txBox="1"/>
          <p:nvPr/>
        </p:nvSpPr>
        <p:spPr>
          <a:xfrm>
            <a:off x="1726565" y="3563620"/>
            <a:ext cx="5466715" cy="645160"/>
          </a:xfrm>
          <a:prstGeom prst="rect">
            <a:avLst/>
          </a:prstGeom>
          <a:noFill/>
        </p:spPr>
        <p:txBody>
          <a:bodyPr wrap="square" rtlCol="0">
            <a:spAutoFit/>
          </a:bodyPr>
          <a:lstStyle/>
          <a:p>
            <a:endParaRPr lang="zh-CN" altLang="en-US"/>
          </a:p>
          <a:p>
            <a:r>
              <a:rPr lang="en-US" altLang="zh-CN"/>
              <a:t>  </a:t>
            </a:r>
            <a:endParaRPr lang="zh-CN" altLang="en-US"/>
          </a:p>
        </p:txBody>
      </p:sp>
      <p:graphicFrame>
        <p:nvGraphicFramePr>
          <p:cNvPr id="4" name="对象 3"/>
          <p:cNvGraphicFramePr/>
          <p:nvPr>
            <p:custDataLst>
              <p:tags r:id="rId1"/>
            </p:custDataLst>
          </p:nvPr>
        </p:nvGraphicFramePr>
        <p:xfrm>
          <a:off x="3599815" y="3351530"/>
          <a:ext cx="4237355" cy="857250"/>
        </p:xfrm>
        <a:graphic>
          <a:graphicData uri="http://schemas.openxmlformats.org/presentationml/2006/ole">
            <mc:AlternateContent xmlns:mc="http://schemas.openxmlformats.org/markup-compatibility/2006">
              <mc:Choice xmlns:v="urn:schemas-microsoft-com:vml" Requires="v">
                <p:oleObj r:id="rId5" imgW="2234565" imgH="419100" progId="Equation.DSMT4">
                  <p:embed/>
                </p:oleObj>
              </mc:Choice>
              <mc:Fallback>
                <p:oleObj r:id="rId5" imgW="2234565" imgH="419100" progId="Equation.DSMT4">
                  <p:embed/>
                  <p:pic>
                    <p:nvPicPr>
                      <p:cNvPr id="0" name="图片 5"/>
                      <p:cNvPicPr/>
                      <p:nvPr/>
                    </p:nvPicPr>
                    <p:blipFill>
                      <a:blip r:embed="rId6"/>
                      <a:stretch>
                        <a:fillRect/>
                      </a:stretch>
                    </p:blipFill>
                    <p:spPr>
                      <a:xfrm>
                        <a:off x="3599815" y="3351530"/>
                        <a:ext cx="4237355" cy="857250"/>
                      </a:xfrm>
                      <a:prstGeom prst="rect">
                        <a:avLst/>
                      </a:prstGeom>
                    </p:spPr>
                  </p:pic>
                </p:oleObj>
              </mc:Fallback>
            </mc:AlternateContent>
          </a:graphicData>
        </a:graphic>
      </p:graphicFrame>
      <p:graphicFrame>
        <p:nvGraphicFramePr>
          <p:cNvPr id="9" name="对象 8"/>
          <p:cNvGraphicFramePr/>
          <p:nvPr>
            <p:custDataLst>
              <p:tags r:id="rId2"/>
            </p:custDataLst>
          </p:nvPr>
        </p:nvGraphicFramePr>
        <p:xfrm>
          <a:off x="3599815" y="4295775"/>
          <a:ext cx="3874770" cy="1911350"/>
        </p:xfrm>
        <a:graphic>
          <a:graphicData uri="http://schemas.openxmlformats.org/presentationml/2006/ole">
            <mc:AlternateContent xmlns:mc="http://schemas.openxmlformats.org/markup-compatibility/2006">
              <mc:Choice xmlns:v="urn:schemas-microsoft-com:vml" Requires="v">
                <p:oleObj r:id="rId7" imgW="3649345" imgH="1985010" progId="Equation.DSMT4">
                  <p:embed/>
                </p:oleObj>
              </mc:Choice>
              <mc:Fallback>
                <p:oleObj r:id="rId7" imgW="3649345" imgH="1985010" progId="Equation.DSMT4">
                  <p:embed/>
                  <p:pic>
                    <p:nvPicPr>
                      <p:cNvPr id="0" name="图片 9"/>
                      <p:cNvPicPr/>
                      <p:nvPr/>
                    </p:nvPicPr>
                    <p:blipFill>
                      <a:blip r:embed="rId8"/>
                      <a:stretch>
                        <a:fillRect/>
                      </a:stretch>
                    </p:blipFill>
                    <p:spPr>
                      <a:xfrm>
                        <a:off x="3599815" y="4295775"/>
                        <a:ext cx="3874770" cy="191135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2" name="组合 11"/>
          <p:cNvGrpSpPr/>
          <p:nvPr/>
        </p:nvGrpSpPr>
        <p:grpSpPr>
          <a:xfrm>
            <a:off x="144828" y="227133"/>
            <a:ext cx="3226844" cy="1190848"/>
            <a:chOff x="-47902" y="-1"/>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sp>
        <p:nvSpPr>
          <p:cNvPr id="5" name="文本框 4"/>
          <p:cNvSpPr txBox="1"/>
          <p:nvPr/>
        </p:nvSpPr>
        <p:spPr>
          <a:xfrm>
            <a:off x="812165" y="1447800"/>
            <a:ext cx="5421630" cy="617855"/>
          </a:xfrm>
          <a:prstGeom prst="rect">
            <a:avLst/>
          </a:prstGeom>
          <a:noFill/>
        </p:spPr>
        <p:txBody>
          <a:bodyPr wrap="square" rtlCol="0">
            <a:noAutofit/>
          </a:bodyPr>
          <a:lstStyle/>
          <a:p>
            <a:r>
              <a:rPr lang="zh-CN" altLang="en-US" sz="2000" b="1"/>
              <a:t>方程求解（二）：用有限差分法解微分方程</a:t>
            </a:r>
            <a:r>
              <a:rPr lang="en-US" altLang="zh-CN" b="1"/>
              <a:t> </a:t>
            </a:r>
          </a:p>
        </p:txBody>
      </p:sp>
      <p:sp>
        <p:nvSpPr>
          <p:cNvPr id="2" name="文本框 1"/>
          <p:cNvSpPr txBox="1"/>
          <p:nvPr/>
        </p:nvSpPr>
        <p:spPr>
          <a:xfrm>
            <a:off x="812165" y="1910080"/>
            <a:ext cx="8259445" cy="1449705"/>
          </a:xfrm>
          <a:prstGeom prst="rect">
            <a:avLst/>
          </a:prstGeom>
          <a:noFill/>
        </p:spPr>
        <p:txBody>
          <a:bodyPr wrap="square" rtlCol="0">
            <a:noAutofit/>
          </a:bodyPr>
          <a:lstStyle/>
          <a:p>
            <a:r>
              <a:rPr lang="zh-CN" altLang="en-US"/>
              <a:t>确定边界条件后，可以通过不断求解以下方程来来获得下一时间步的电路板内部各处的温度分布</a:t>
            </a:r>
          </a:p>
        </p:txBody>
      </p:sp>
      <p:sp>
        <p:nvSpPr>
          <p:cNvPr id="3" name="文本框 2"/>
          <p:cNvSpPr txBox="1"/>
          <p:nvPr/>
        </p:nvSpPr>
        <p:spPr>
          <a:xfrm>
            <a:off x="1104265" y="3908425"/>
            <a:ext cx="6183630" cy="605155"/>
          </a:xfrm>
          <a:prstGeom prst="rect">
            <a:avLst/>
          </a:prstGeom>
          <a:noFill/>
        </p:spPr>
        <p:txBody>
          <a:bodyPr wrap="square" rtlCol="0">
            <a:noAutofit/>
          </a:bodyPr>
          <a:lstStyle/>
          <a:p>
            <a:r>
              <a:rPr lang="zh-CN" altLang="en-US"/>
              <a:t>其中</a:t>
            </a:r>
            <a:r>
              <a:rPr lang="en-US" altLang="zh-CN"/>
              <a:t>  </a:t>
            </a:r>
          </a:p>
          <a:p>
            <a:endParaRPr lang="en-US" altLang="zh-CN"/>
          </a:p>
        </p:txBody>
      </p:sp>
      <p:sp>
        <p:nvSpPr>
          <p:cNvPr id="4" name="文本框 3"/>
          <p:cNvSpPr txBox="1"/>
          <p:nvPr/>
        </p:nvSpPr>
        <p:spPr>
          <a:xfrm>
            <a:off x="1814195" y="5838190"/>
            <a:ext cx="7068820" cy="493395"/>
          </a:xfrm>
          <a:prstGeom prst="rect">
            <a:avLst/>
          </a:prstGeom>
          <a:noFill/>
        </p:spPr>
        <p:txBody>
          <a:bodyPr wrap="square" rtlCol="0">
            <a:noAutofit/>
          </a:bodyPr>
          <a:lstStyle/>
          <a:p>
            <a:r>
              <a:rPr lang="zh-CN" altLang="en-US"/>
              <a:t>由三对角矩阵的性质，对角线元素严格占优时，可以保证有唯一解</a:t>
            </a:r>
          </a:p>
        </p:txBody>
      </p:sp>
      <p:graphicFrame>
        <p:nvGraphicFramePr>
          <p:cNvPr id="6" name="对象 5"/>
          <p:cNvGraphicFramePr/>
          <p:nvPr>
            <p:custDataLst>
              <p:tags r:id="rId1"/>
            </p:custDataLst>
          </p:nvPr>
        </p:nvGraphicFramePr>
        <p:xfrm>
          <a:off x="7241540" y="5212080"/>
          <a:ext cx="830580" cy="589915"/>
        </p:xfrm>
        <a:graphic>
          <a:graphicData uri="http://schemas.openxmlformats.org/presentationml/2006/ole">
            <mc:AlternateContent xmlns:mc="http://schemas.openxmlformats.org/markup-compatibility/2006">
              <mc:Choice xmlns:v="urn:schemas-microsoft-com:vml" Requires="v">
                <p:oleObj r:id="rId9" imgW="1174750" imgH="844550" progId="Equation.DSMT4">
                  <p:embed/>
                </p:oleObj>
              </mc:Choice>
              <mc:Fallback>
                <p:oleObj r:id="rId9" imgW="1174750" imgH="844550" progId="Equation.DSMT4">
                  <p:embed/>
                  <p:pic>
                    <p:nvPicPr>
                      <p:cNvPr id="0" name="图片 6"/>
                      <p:cNvPicPr/>
                      <p:nvPr/>
                    </p:nvPicPr>
                    <p:blipFill>
                      <a:blip r:embed="rId10"/>
                      <a:stretch>
                        <a:fillRect/>
                      </a:stretch>
                    </p:blipFill>
                    <p:spPr>
                      <a:xfrm>
                        <a:off x="7241540" y="5212080"/>
                        <a:ext cx="830580" cy="589915"/>
                      </a:xfrm>
                      <a:prstGeom prst="rect">
                        <a:avLst/>
                      </a:prstGeom>
                    </p:spPr>
                  </p:pic>
                </p:oleObj>
              </mc:Fallback>
            </mc:AlternateContent>
          </a:graphicData>
        </a:graphic>
      </p:graphicFrame>
      <p:graphicFrame>
        <p:nvGraphicFramePr>
          <p:cNvPr id="8" name="对象 7"/>
          <p:cNvGraphicFramePr/>
          <p:nvPr>
            <p:custDataLst>
              <p:tags r:id="rId2"/>
            </p:custDataLst>
          </p:nvPr>
        </p:nvGraphicFramePr>
        <p:xfrm>
          <a:off x="8832215" y="5412105"/>
          <a:ext cx="915035" cy="332740"/>
        </p:xfrm>
        <a:graphic>
          <a:graphicData uri="http://schemas.openxmlformats.org/presentationml/2006/ole">
            <mc:AlternateContent xmlns:mc="http://schemas.openxmlformats.org/markup-compatibility/2006">
              <mc:Choice xmlns:v="urn:schemas-microsoft-com:vml" Requires="v">
                <p:oleObj r:id="rId11" imgW="1288415" imgH="547370" progId="Equation.DSMT4">
                  <p:embed/>
                </p:oleObj>
              </mc:Choice>
              <mc:Fallback>
                <p:oleObj r:id="rId11" imgW="1288415" imgH="547370" progId="Equation.DSMT4">
                  <p:embed/>
                  <p:pic>
                    <p:nvPicPr>
                      <p:cNvPr id="0" name="图片 8"/>
                      <p:cNvPicPr/>
                      <p:nvPr/>
                    </p:nvPicPr>
                    <p:blipFill>
                      <a:blip r:embed="rId12"/>
                      <a:stretch>
                        <a:fillRect/>
                      </a:stretch>
                    </p:blipFill>
                    <p:spPr>
                      <a:xfrm>
                        <a:off x="8832215" y="5412105"/>
                        <a:ext cx="915035" cy="332740"/>
                      </a:xfrm>
                      <a:prstGeom prst="rect">
                        <a:avLst/>
                      </a:prstGeom>
                    </p:spPr>
                  </p:pic>
                </p:oleObj>
              </mc:Fallback>
            </mc:AlternateContent>
          </a:graphicData>
        </a:graphic>
      </p:graphicFrame>
      <p:graphicFrame>
        <p:nvGraphicFramePr>
          <p:cNvPr id="22" name="对象 21"/>
          <p:cNvGraphicFramePr/>
          <p:nvPr>
            <p:custDataLst>
              <p:tags r:id="rId3"/>
            </p:custDataLst>
          </p:nvPr>
        </p:nvGraphicFramePr>
        <p:xfrm>
          <a:off x="6629718" y="3006725"/>
          <a:ext cx="1332230" cy="2037715"/>
        </p:xfrm>
        <a:graphic>
          <a:graphicData uri="http://schemas.openxmlformats.org/presentationml/2006/ole">
            <mc:AlternateContent xmlns:mc="http://schemas.openxmlformats.org/markup-compatibility/2006">
              <mc:Choice xmlns:v="urn:schemas-microsoft-com:vml" Requires="v">
                <p:oleObj r:id="rId13" imgW="964565" imgH="1383665" progId="Equation.DSMT4">
                  <p:embed/>
                </p:oleObj>
              </mc:Choice>
              <mc:Fallback>
                <p:oleObj r:id="rId13" imgW="964565" imgH="1383665" progId="Equation.DSMT4">
                  <p:embed/>
                  <p:pic>
                    <p:nvPicPr>
                      <p:cNvPr id="0" name="图片 22"/>
                      <p:cNvPicPr/>
                      <p:nvPr/>
                    </p:nvPicPr>
                    <p:blipFill>
                      <a:blip r:embed="rId14"/>
                      <a:stretch>
                        <a:fillRect/>
                      </a:stretch>
                    </p:blipFill>
                    <p:spPr>
                      <a:xfrm>
                        <a:off x="6629718" y="3006725"/>
                        <a:ext cx="1332230" cy="2037715"/>
                      </a:xfrm>
                      <a:prstGeom prst="rect">
                        <a:avLst/>
                      </a:prstGeom>
                    </p:spPr>
                  </p:pic>
                </p:oleObj>
              </mc:Fallback>
            </mc:AlternateContent>
          </a:graphicData>
        </a:graphic>
      </p:graphicFrame>
      <p:graphicFrame>
        <p:nvGraphicFramePr>
          <p:cNvPr id="28" name="对象 27"/>
          <p:cNvGraphicFramePr/>
          <p:nvPr>
            <p:custDataLst>
              <p:tags r:id="rId4"/>
            </p:custDataLst>
          </p:nvPr>
        </p:nvGraphicFramePr>
        <p:xfrm>
          <a:off x="1873885" y="3005455"/>
          <a:ext cx="3999865" cy="2372360"/>
        </p:xfrm>
        <a:graphic>
          <a:graphicData uri="http://schemas.openxmlformats.org/presentationml/2006/ole">
            <mc:AlternateContent xmlns:mc="http://schemas.openxmlformats.org/markup-compatibility/2006">
              <mc:Choice xmlns:v="urn:schemas-microsoft-com:vml" Requires="v">
                <p:oleObj r:id="rId15" imgW="3355340" imgH="1901190" progId="Equation.DSMT4">
                  <p:embed/>
                </p:oleObj>
              </mc:Choice>
              <mc:Fallback>
                <p:oleObj r:id="rId15" imgW="3355340" imgH="1901190" progId="Equation.DSMT4">
                  <p:embed/>
                  <p:pic>
                    <p:nvPicPr>
                      <p:cNvPr id="0" name="图片 28"/>
                      <p:cNvPicPr/>
                      <p:nvPr/>
                    </p:nvPicPr>
                    <p:blipFill>
                      <a:blip r:embed="rId16"/>
                      <a:stretch>
                        <a:fillRect/>
                      </a:stretch>
                    </p:blipFill>
                    <p:spPr>
                      <a:xfrm>
                        <a:off x="1873885" y="3005455"/>
                        <a:ext cx="3999865" cy="2372360"/>
                      </a:xfrm>
                      <a:prstGeom prst="rect">
                        <a:avLst/>
                      </a:prstGeom>
                    </p:spPr>
                  </p:pic>
                </p:oleObj>
              </mc:Fallback>
            </mc:AlternateContent>
          </a:graphicData>
        </a:graphic>
      </p:graphicFrame>
      <p:graphicFrame>
        <p:nvGraphicFramePr>
          <p:cNvPr id="10" name="对象 9"/>
          <p:cNvGraphicFramePr/>
          <p:nvPr>
            <p:custDataLst>
              <p:tags r:id="rId5"/>
            </p:custDataLst>
          </p:nvPr>
        </p:nvGraphicFramePr>
        <p:xfrm>
          <a:off x="8832215" y="2923540"/>
          <a:ext cx="1455420" cy="2164080"/>
        </p:xfrm>
        <a:graphic>
          <a:graphicData uri="http://schemas.openxmlformats.org/presentationml/2006/ole">
            <mc:AlternateContent xmlns:mc="http://schemas.openxmlformats.org/markup-compatibility/2006">
              <mc:Choice xmlns:v="urn:schemas-microsoft-com:vml" Requires="v">
                <p:oleObj r:id="rId17" imgW="3003550" imgH="5210175" progId="Equation.DSMT4">
                  <p:embed/>
                </p:oleObj>
              </mc:Choice>
              <mc:Fallback>
                <p:oleObj r:id="rId17" imgW="3003550" imgH="5210175" progId="Equation.DSMT4">
                  <p:embed/>
                  <p:pic>
                    <p:nvPicPr>
                      <p:cNvPr id="0" name="图片 10"/>
                      <p:cNvPicPr/>
                      <p:nvPr/>
                    </p:nvPicPr>
                    <p:blipFill>
                      <a:blip r:embed="rId18"/>
                      <a:stretch>
                        <a:fillRect/>
                      </a:stretch>
                    </p:blipFill>
                    <p:spPr>
                      <a:xfrm>
                        <a:off x="8832215" y="2923540"/>
                        <a:ext cx="1455420" cy="2164080"/>
                      </a:xfrm>
                      <a:prstGeom prst="rect">
                        <a:avLst/>
                      </a:prstGeom>
                    </p:spPr>
                  </p:pic>
                </p:oleObj>
              </mc:Fallback>
            </mc:AlternateContent>
          </a:graphicData>
        </a:graphic>
      </p:graphicFrame>
      <p:graphicFrame>
        <p:nvGraphicFramePr>
          <p:cNvPr id="26" name="对象 25"/>
          <p:cNvGraphicFramePr/>
          <p:nvPr>
            <p:custDataLst>
              <p:tags r:id="rId6"/>
            </p:custDataLst>
          </p:nvPr>
        </p:nvGraphicFramePr>
        <p:xfrm>
          <a:off x="5017135" y="2312670"/>
          <a:ext cx="2224405" cy="806450"/>
        </p:xfrm>
        <a:graphic>
          <a:graphicData uri="http://schemas.openxmlformats.org/presentationml/2006/ole">
            <mc:AlternateContent xmlns:mc="http://schemas.openxmlformats.org/markup-compatibility/2006">
              <mc:Choice xmlns:v="urn:schemas-microsoft-com:vml" Requires="v">
                <p:oleObj r:id="rId19" imgW="2089150" imgH="718820" progId="Equation.DSMT4">
                  <p:embed/>
                </p:oleObj>
              </mc:Choice>
              <mc:Fallback>
                <p:oleObj r:id="rId19" imgW="2089150" imgH="718820" progId="Equation.DSMT4">
                  <p:embed/>
                  <p:pic>
                    <p:nvPicPr>
                      <p:cNvPr id="0" name="图片 26"/>
                      <p:cNvPicPr/>
                      <p:nvPr/>
                    </p:nvPicPr>
                    <p:blipFill>
                      <a:blip r:embed="rId20"/>
                      <a:stretch>
                        <a:fillRect/>
                      </a:stretch>
                    </p:blipFill>
                    <p:spPr>
                      <a:xfrm>
                        <a:off x="5017135" y="2312670"/>
                        <a:ext cx="2224405" cy="80645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2" name="组合 11"/>
          <p:cNvGrpSpPr/>
          <p:nvPr/>
        </p:nvGrpSpPr>
        <p:grpSpPr>
          <a:xfrm>
            <a:off x="144828" y="227133"/>
            <a:ext cx="3226844" cy="1190848"/>
            <a:chOff x="-47902" y="-1"/>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sp>
        <p:nvSpPr>
          <p:cNvPr id="5" name="文本框 4"/>
          <p:cNvSpPr txBox="1"/>
          <p:nvPr/>
        </p:nvSpPr>
        <p:spPr>
          <a:xfrm>
            <a:off x="812165" y="1624330"/>
            <a:ext cx="5421630" cy="441325"/>
          </a:xfrm>
          <a:prstGeom prst="rect">
            <a:avLst/>
          </a:prstGeom>
          <a:noFill/>
        </p:spPr>
        <p:txBody>
          <a:bodyPr wrap="square" rtlCol="0">
            <a:noAutofit/>
          </a:bodyPr>
          <a:lstStyle/>
          <a:p>
            <a:r>
              <a:rPr lang="zh-CN" altLang="en-US" sz="2000" b="1"/>
              <a:t>参数估计</a:t>
            </a:r>
            <a:r>
              <a:rPr lang="en-US" altLang="zh-CN" b="1"/>
              <a:t> </a:t>
            </a:r>
          </a:p>
        </p:txBody>
      </p:sp>
      <p:sp>
        <p:nvSpPr>
          <p:cNvPr id="3" name="文本框 2"/>
          <p:cNvSpPr txBox="1"/>
          <p:nvPr/>
        </p:nvSpPr>
        <p:spPr>
          <a:xfrm>
            <a:off x="972820" y="2356485"/>
            <a:ext cx="7090410" cy="2907665"/>
          </a:xfrm>
          <a:prstGeom prst="rect">
            <a:avLst/>
          </a:prstGeom>
          <a:noFill/>
        </p:spPr>
        <p:txBody>
          <a:bodyPr wrap="square" rtlCol="0">
            <a:noAutofit/>
          </a:bodyPr>
          <a:lstStyle/>
          <a:p>
            <a:r>
              <a:rPr lang="en-US" altLang="zh-CN" dirty="0"/>
              <a:t>        </a:t>
            </a:r>
            <a:r>
              <a:rPr lang="zh-CN" altLang="en-US" dirty="0"/>
              <a:t>需要估计的参数为五个大温区的</a:t>
            </a:r>
            <a:r>
              <a:rPr lang="en-US" altLang="zh-CN" dirty="0"/>
              <a:t>        </a:t>
            </a:r>
            <a:r>
              <a:rPr lang="zh-CN" altLang="en-US" dirty="0"/>
              <a:t>与</a:t>
            </a:r>
            <a:r>
              <a:rPr lang="en-US" altLang="zh-CN" dirty="0"/>
              <a:t>     </a:t>
            </a:r>
            <a:endParaRPr lang="zh-CN" altLang="en-US" dirty="0"/>
          </a:p>
          <a:p>
            <a:r>
              <a:rPr lang="en-US" altLang="zh-CN" dirty="0"/>
              <a:t>        </a:t>
            </a:r>
          </a:p>
          <a:p>
            <a:r>
              <a:rPr lang="en-US" altLang="zh-CN" dirty="0"/>
              <a:t>       </a:t>
            </a:r>
            <a:r>
              <a:rPr lang="zh-CN" altLang="en-US" dirty="0"/>
              <a:t>考虑到我们已经知道特定温度设置与过炉速度设置下的一组数据，只需让模型在同输入下的输出与真实数据的差距最小即可。这是一个回归问题，我们可以将优化目标设定为最小化生成数据与真实数据的残差平方和</a:t>
            </a:r>
          </a:p>
          <a:p>
            <a:r>
              <a:rPr lang="en-US" altLang="zh-CN" dirty="0"/>
              <a:t>        </a:t>
            </a:r>
            <a:endParaRPr lang="zh-CN" altLang="en-US" dirty="0"/>
          </a:p>
          <a:p>
            <a:r>
              <a:rPr lang="zh-CN" altLang="en-US" dirty="0"/>
              <a:t> </a:t>
            </a:r>
            <a:r>
              <a:rPr lang="en-US" altLang="zh-CN" dirty="0"/>
              <a:t>        </a:t>
            </a:r>
          </a:p>
          <a:p>
            <a:r>
              <a:rPr lang="en-US" altLang="zh-CN" dirty="0"/>
              <a:t>        </a:t>
            </a:r>
          </a:p>
          <a:p>
            <a:r>
              <a:rPr lang="en-US" altLang="zh-CN" dirty="0"/>
              <a:t>        </a:t>
            </a:r>
          </a:p>
          <a:p>
            <a:r>
              <a:rPr lang="en-US" altLang="zh-CN" dirty="0"/>
              <a:t>         </a:t>
            </a:r>
            <a:r>
              <a:rPr lang="zh-CN" altLang="en-US" dirty="0"/>
              <a:t>由于真实数据显然满足制程限制，故一个较好的拟合不满足制程限制的可能性极低，故我们暂时不考虑制程限制而当作无约束的优化问题处理</a:t>
            </a:r>
          </a:p>
          <a:p>
            <a:endParaRPr lang="zh-CN" altLang="en-US" dirty="0"/>
          </a:p>
          <a:p>
            <a:r>
              <a:rPr lang="en-US" altLang="zh-CN" dirty="0"/>
              <a:t>         </a:t>
            </a:r>
            <a:endParaRPr lang="zh-CN" altLang="en-US" dirty="0"/>
          </a:p>
        </p:txBody>
      </p:sp>
      <p:graphicFrame>
        <p:nvGraphicFramePr>
          <p:cNvPr id="4" name="对象 3"/>
          <p:cNvGraphicFramePr/>
          <p:nvPr>
            <p:custDataLst>
              <p:tags r:id="rId1"/>
            </p:custDataLst>
          </p:nvPr>
        </p:nvGraphicFramePr>
        <p:xfrm>
          <a:off x="4722495" y="2356485"/>
          <a:ext cx="255270" cy="330835"/>
        </p:xfrm>
        <a:graphic>
          <a:graphicData uri="http://schemas.openxmlformats.org/presentationml/2006/ole">
            <mc:AlternateContent xmlns:mc="http://schemas.openxmlformats.org/markup-compatibility/2006">
              <mc:Choice xmlns:v="urn:schemas-microsoft-com:vml" Requires="v">
                <p:oleObj r:id="rId7" imgW="381635" imgH="367665" progId="Equation.DSMT4">
                  <p:embed/>
                </p:oleObj>
              </mc:Choice>
              <mc:Fallback>
                <p:oleObj r:id="rId7" imgW="381635" imgH="367665" progId="Equation.DSMT4">
                  <p:embed/>
                  <p:pic>
                    <p:nvPicPr>
                      <p:cNvPr id="0" name="图片 5"/>
                      <p:cNvPicPr/>
                      <p:nvPr/>
                    </p:nvPicPr>
                    <p:blipFill>
                      <a:blip r:embed="rId8"/>
                      <a:stretch>
                        <a:fillRect/>
                      </a:stretch>
                    </p:blipFill>
                    <p:spPr>
                      <a:xfrm>
                        <a:off x="4722495" y="2356485"/>
                        <a:ext cx="255270" cy="330835"/>
                      </a:xfrm>
                      <a:prstGeom prst="rect">
                        <a:avLst/>
                      </a:prstGeom>
                    </p:spPr>
                  </p:pic>
                </p:oleObj>
              </mc:Fallback>
            </mc:AlternateContent>
          </a:graphicData>
        </a:graphic>
      </p:graphicFrame>
      <p:graphicFrame>
        <p:nvGraphicFramePr>
          <p:cNvPr id="7" name="对象 6"/>
          <p:cNvGraphicFramePr/>
          <p:nvPr>
            <p:custDataLst>
              <p:tags r:id="rId2"/>
            </p:custDataLst>
          </p:nvPr>
        </p:nvGraphicFramePr>
        <p:xfrm>
          <a:off x="5345430" y="2356485"/>
          <a:ext cx="574675" cy="414020"/>
        </p:xfrm>
        <a:graphic>
          <a:graphicData uri="http://schemas.openxmlformats.org/presentationml/2006/ole">
            <mc:AlternateContent xmlns:mc="http://schemas.openxmlformats.org/markup-compatibility/2006">
              <mc:Choice xmlns:v="urn:schemas-microsoft-com:vml" Requires="v">
                <p:oleObj r:id="rId9" imgW="481965" imgH="478790" progId="Equation.DSMT4">
                  <p:embed/>
                </p:oleObj>
              </mc:Choice>
              <mc:Fallback>
                <p:oleObj r:id="rId9" imgW="481965" imgH="478790" progId="Equation.DSMT4">
                  <p:embed/>
                  <p:pic>
                    <p:nvPicPr>
                      <p:cNvPr id="0" name="图片 7"/>
                      <p:cNvPicPr/>
                      <p:nvPr/>
                    </p:nvPicPr>
                    <p:blipFill>
                      <a:blip r:embed="rId10"/>
                      <a:stretch>
                        <a:fillRect/>
                      </a:stretch>
                    </p:blipFill>
                    <p:spPr>
                      <a:xfrm>
                        <a:off x="5345430" y="2356485"/>
                        <a:ext cx="574675" cy="414020"/>
                      </a:xfrm>
                      <a:prstGeom prst="rect">
                        <a:avLst/>
                      </a:prstGeom>
                    </p:spPr>
                  </p:pic>
                </p:oleObj>
              </mc:Fallback>
            </mc:AlternateContent>
          </a:graphicData>
        </a:graphic>
      </p:graphicFrame>
      <p:graphicFrame>
        <p:nvGraphicFramePr>
          <p:cNvPr id="9" name="对象 8"/>
          <p:cNvGraphicFramePr/>
          <p:nvPr>
            <p:custDataLst>
              <p:tags r:id="rId3"/>
            </p:custDataLst>
            <p:extLst>
              <p:ext uri="{D42A27DB-BD31-4B8C-83A1-F6EECF244321}">
                <p14:modId xmlns:p14="http://schemas.microsoft.com/office/powerpoint/2010/main" val="3680315266"/>
              </p:ext>
            </p:extLst>
          </p:nvPr>
        </p:nvGraphicFramePr>
        <p:xfrm>
          <a:off x="3427413" y="4148138"/>
          <a:ext cx="2070100" cy="914400"/>
        </p:xfrm>
        <a:graphic>
          <a:graphicData uri="http://schemas.openxmlformats.org/presentationml/2006/ole">
            <mc:AlternateContent xmlns:mc="http://schemas.openxmlformats.org/markup-compatibility/2006">
              <mc:Choice xmlns:v="urn:schemas-microsoft-com:vml" Requires="v">
                <p:oleObj name="Equation" r:id="rId11" imgW="1155600" imgH="457200" progId="Equation.DSMT4">
                  <p:embed/>
                </p:oleObj>
              </mc:Choice>
              <mc:Fallback>
                <p:oleObj name="Equation" r:id="rId11" imgW="1155600" imgH="457200" progId="Equation.DSMT4">
                  <p:embed/>
                  <p:pic>
                    <p:nvPicPr>
                      <p:cNvPr id="0" name="图片 9"/>
                      <p:cNvPicPr/>
                      <p:nvPr/>
                    </p:nvPicPr>
                    <p:blipFill>
                      <a:blip r:embed="rId12"/>
                      <a:stretch>
                        <a:fillRect/>
                      </a:stretch>
                    </p:blipFill>
                    <p:spPr>
                      <a:xfrm>
                        <a:off x="3427413" y="4148138"/>
                        <a:ext cx="2070100" cy="914400"/>
                      </a:xfrm>
                      <a:prstGeom prst="rect">
                        <a:avLst/>
                      </a:prstGeom>
                    </p:spPr>
                  </p:pic>
                </p:oleObj>
              </mc:Fallback>
            </mc:AlternateContent>
          </a:graphicData>
        </a:graphic>
      </p:graphicFrame>
      <p:graphicFrame>
        <p:nvGraphicFramePr>
          <p:cNvPr id="11" name="对象 10"/>
          <p:cNvGraphicFramePr/>
          <p:nvPr>
            <p:custDataLst>
              <p:tags r:id="rId4"/>
            </p:custDataLst>
          </p:nvPr>
        </p:nvGraphicFramePr>
        <p:xfrm>
          <a:off x="6014085" y="4330065"/>
          <a:ext cx="1880235" cy="549910"/>
        </p:xfrm>
        <a:graphic>
          <a:graphicData uri="http://schemas.openxmlformats.org/presentationml/2006/ole">
            <mc:AlternateContent xmlns:mc="http://schemas.openxmlformats.org/markup-compatibility/2006">
              <mc:Choice xmlns:v="urn:schemas-microsoft-com:vml" Requires="v">
                <p:oleObj r:id="rId13" imgW="1722755" imgH="461645" progId="Equation.DSMT4">
                  <p:embed/>
                </p:oleObj>
              </mc:Choice>
              <mc:Fallback>
                <p:oleObj r:id="rId13" imgW="1722755" imgH="461645" progId="Equation.DSMT4">
                  <p:embed/>
                  <p:pic>
                    <p:nvPicPr>
                      <p:cNvPr id="0" name="图片 21"/>
                      <p:cNvPicPr/>
                      <p:nvPr/>
                    </p:nvPicPr>
                    <p:blipFill>
                      <a:blip r:embed="rId14"/>
                      <a:stretch>
                        <a:fillRect/>
                      </a:stretch>
                    </p:blipFill>
                    <p:spPr>
                      <a:xfrm>
                        <a:off x="6014085" y="4330065"/>
                        <a:ext cx="1880235" cy="54991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2" name="组合 11"/>
          <p:cNvGrpSpPr/>
          <p:nvPr/>
        </p:nvGrpSpPr>
        <p:grpSpPr>
          <a:xfrm>
            <a:off x="144828" y="227133"/>
            <a:ext cx="3226844" cy="1190848"/>
            <a:chOff x="-47902" y="-1"/>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sp>
        <p:nvSpPr>
          <p:cNvPr id="5" name="文本框 4"/>
          <p:cNvSpPr txBox="1"/>
          <p:nvPr/>
        </p:nvSpPr>
        <p:spPr>
          <a:xfrm>
            <a:off x="812165" y="1624330"/>
            <a:ext cx="5421630" cy="441325"/>
          </a:xfrm>
          <a:prstGeom prst="rect">
            <a:avLst/>
          </a:prstGeom>
          <a:noFill/>
        </p:spPr>
        <p:txBody>
          <a:bodyPr wrap="square" rtlCol="0">
            <a:noAutofit/>
          </a:bodyPr>
          <a:lstStyle/>
          <a:p>
            <a:r>
              <a:rPr lang="zh-CN" altLang="en-US" sz="2000" b="1"/>
              <a:t>参数估计</a:t>
            </a:r>
            <a:r>
              <a:rPr lang="en-US" altLang="zh-CN" b="1"/>
              <a:t> </a:t>
            </a:r>
          </a:p>
        </p:txBody>
      </p:sp>
      <p:sp>
        <p:nvSpPr>
          <p:cNvPr id="2" name="文本框 1"/>
          <p:cNvSpPr txBox="1"/>
          <p:nvPr/>
        </p:nvSpPr>
        <p:spPr>
          <a:xfrm>
            <a:off x="1652270" y="2439035"/>
            <a:ext cx="7419340" cy="920750"/>
          </a:xfrm>
          <a:prstGeom prst="rect">
            <a:avLst/>
          </a:prstGeom>
          <a:noFill/>
        </p:spPr>
        <p:txBody>
          <a:bodyPr wrap="square" rtlCol="0">
            <a:noAutofit/>
          </a:bodyPr>
          <a:lstStyle/>
          <a:p>
            <a:endParaRPr lang="zh-CN" altLang="en-US"/>
          </a:p>
        </p:txBody>
      </p:sp>
      <p:sp>
        <p:nvSpPr>
          <p:cNvPr id="3" name="文本框 2"/>
          <p:cNvSpPr txBox="1"/>
          <p:nvPr/>
        </p:nvSpPr>
        <p:spPr>
          <a:xfrm>
            <a:off x="1724660" y="2758440"/>
            <a:ext cx="7816215" cy="2805430"/>
          </a:xfrm>
          <a:prstGeom prst="rect">
            <a:avLst/>
          </a:prstGeom>
          <a:noFill/>
        </p:spPr>
        <p:txBody>
          <a:bodyPr wrap="square" rtlCol="0">
            <a:noAutofit/>
          </a:bodyPr>
          <a:lstStyle/>
          <a:p>
            <a:r>
              <a:rPr lang="en-US" altLang="zh-CN" dirty="0"/>
              <a:t>         </a:t>
            </a:r>
            <a:r>
              <a:rPr lang="zh-CN" altLang="en-US" dirty="0"/>
              <a:t>考虑到</a:t>
            </a:r>
            <a:r>
              <a:rPr lang="en-US" altLang="zh-CN" dirty="0"/>
              <a:t>loss</a:t>
            </a:r>
            <a:r>
              <a:rPr lang="zh-CN" altLang="en-US" dirty="0"/>
              <a:t>不具有凸性，且</a:t>
            </a:r>
            <a:r>
              <a:rPr lang="en-US" altLang="zh-CN" dirty="0">
                <a:sym typeface="+mn-ea"/>
              </a:rPr>
              <a:t>loss</a:t>
            </a:r>
            <a:r>
              <a:rPr lang="zh-CN" altLang="en-US" dirty="0">
                <a:sym typeface="+mn-ea"/>
              </a:rPr>
              <a:t>对参数的偏导是否存在并不容易证明，</a:t>
            </a:r>
            <a:r>
              <a:rPr lang="zh-CN" altLang="en-US" dirty="0"/>
              <a:t>故考虑使用零阶信息来进行优化，如使用遗传算法、粒子群算法等启发式算法。</a:t>
            </a:r>
          </a:p>
          <a:p>
            <a:r>
              <a:rPr lang="zh-CN" altLang="en-US" dirty="0"/>
              <a:t> </a:t>
            </a:r>
            <a:r>
              <a:rPr lang="en-US" altLang="zh-CN" dirty="0"/>
              <a:t> </a:t>
            </a:r>
          </a:p>
          <a:p>
            <a:r>
              <a:rPr lang="en-US" altLang="zh-CN" dirty="0"/>
              <a:t>          </a:t>
            </a:r>
            <a:r>
              <a:rPr lang="zh-CN" altLang="en-US" dirty="0"/>
              <a:t>我们最终选用了实现较为方便的遗传算法。</a:t>
            </a:r>
          </a:p>
          <a:p>
            <a:endParaRPr lang="zh-CN" altLang="en-US" dirty="0"/>
          </a:p>
          <a:p>
            <a:r>
              <a:rPr lang="zh-CN" altLang="en-US" dirty="0"/>
              <a:t> </a:t>
            </a:r>
            <a:r>
              <a:rPr lang="en-US" altLang="zh-CN"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问题二</a:t>
              </a:r>
            </a:p>
          </p:txBody>
        </p:sp>
      </p:grpSp>
      <p:sp>
        <p:nvSpPr>
          <p:cNvPr id="4" name="文本框 3"/>
          <p:cNvSpPr txBox="1"/>
          <p:nvPr/>
        </p:nvSpPr>
        <p:spPr>
          <a:xfrm>
            <a:off x="1045845" y="1720215"/>
            <a:ext cx="3234690" cy="535940"/>
          </a:xfrm>
          <a:prstGeom prst="rect">
            <a:avLst/>
          </a:prstGeom>
          <a:noFill/>
        </p:spPr>
        <p:txBody>
          <a:bodyPr wrap="square" rtlCol="0">
            <a:noAutofit/>
          </a:bodyPr>
          <a:lstStyle/>
          <a:p>
            <a:r>
              <a:rPr lang="zh-CN" altLang="en-US" sz="2000" b="1"/>
              <a:t>制程限制处理</a:t>
            </a:r>
            <a:endParaRPr lang="en-US" altLang="zh-CN" sz="2000" b="1"/>
          </a:p>
        </p:txBody>
      </p:sp>
      <p:sp>
        <p:nvSpPr>
          <p:cNvPr id="5" name="文本框 4"/>
          <p:cNvSpPr txBox="1"/>
          <p:nvPr/>
        </p:nvSpPr>
        <p:spPr>
          <a:xfrm>
            <a:off x="1177290" y="2575560"/>
            <a:ext cx="7501255" cy="3041650"/>
          </a:xfrm>
          <a:prstGeom prst="rect">
            <a:avLst/>
          </a:prstGeom>
          <a:noFill/>
        </p:spPr>
        <p:txBody>
          <a:bodyPr wrap="square" rtlCol="0">
            <a:noAutofit/>
          </a:bodyPr>
          <a:lstStyle/>
          <a:p>
            <a:r>
              <a:rPr lang="zh-CN" altLang="en-US" dirty="0"/>
              <a:t>问题二的目标是找到满足制程限制的最大速度，故必须先在差分条件下对制程限制进行处理：</a:t>
            </a:r>
          </a:p>
          <a:p>
            <a:endParaRPr lang="zh-CN" altLang="en-US" dirty="0"/>
          </a:p>
          <a:p>
            <a:endParaRPr lang="zh-CN" altLang="en-US" dirty="0"/>
          </a:p>
          <a:p>
            <a:endParaRPr lang="zh-CN" altLang="en-US" dirty="0"/>
          </a:p>
        </p:txBody>
      </p:sp>
      <p:graphicFrame>
        <p:nvGraphicFramePr>
          <p:cNvPr id="2" name="对象 1"/>
          <p:cNvGraphicFramePr/>
          <p:nvPr>
            <p:custDataLst>
              <p:tags r:id="rId1"/>
            </p:custDataLst>
          </p:nvPr>
        </p:nvGraphicFramePr>
        <p:xfrm>
          <a:off x="3661410" y="3482340"/>
          <a:ext cx="2574290" cy="518160"/>
        </p:xfrm>
        <a:graphic>
          <a:graphicData uri="http://schemas.openxmlformats.org/presentationml/2006/ole">
            <mc:AlternateContent xmlns:mc="http://schemas.openxmlformats.org/markup-compatibility/2006">
              <mc:Choice xmlns:v="urn:schemas-microsoft-com:vml" Requires="v">
                <p:oleObj r:id="rId7" imgW="2989580" imgH="529590" progId="Equation.DSMT4">
                  <p:embed/>
                </p:oleObj>
              </mc:Choice>
              <mc:Fallback>
                <p:oleObj r:id="rId7" imgW="2989580" imgH="529590" progId="Equation.DSMT4">
                  <p:embed/>
                  <p:pic>
                    <p:nvPicPr>
                      <p:cNvPr id="0" name="图片 2"/>
                      <p:cNvPicPr/>
                      <p:nvPr/>
                    </p:nvPicPr>
                    <p:blipFill>
                      <a:blip r:embed="rId8"/>
                      <a:stretch>
                        <a:fillRect/>
                      </a:stretch>
                    </p:blipFill>
                    <p:spPr>
                      <a:xfrm>
                        <a:off x="3661410" y="3482340"/>
                        <a:ext cx="2574290" cy="518160"/>
                      </a:xfrm>
                      <a:prstGeom prst="rect">
                        <a:avLst/>
                      </a:prstGeom>
                    </p:spPr>
                  </p:pic>
                </p:oleObj>
              </mc:Fallback>
            </mc:AlternateContent>
          </a:graphicData>
        </a:graphic>
      </p:graphicFrame>
      <p:graphicFrame>
        <p:nvGraphicFramePr>
          <p:cNvPr id="6" name="对象 5"/>
          <p:cNvGraphicFramePr/>
          <p:nvPr>
            <p:custDataLst>
              <p:tags r:id="rId2"/>
            </p:custDataLst>
          </p:nvPr>
        </p:nvGraphicFramePr>
        <p:xfrm>
          <a:off x="3661410" y="4121150"/>
          <a:ext cx="3445510" cy="638810"/>
        </p:xfrm>
        <a:graphic>
          <a:graphicData uri="http://schemas.openxmlformats.org/presentationml/2006/ole">
            <mc:AlternateContent xmlns:mc="http://schemas.openxmlformats.org/markup-compatibility/2006">
              <mc:Choice xmlns:v="urn:schemas-microsoft-com:vml" Requires="v">
                <p:oleObj r:id="rId9" imgW="4078605" imgH="746760" progId="Equation.DSMT4">
                  <p:embed/>
                </p:oleObj>
              </mc:Choice>
              <mc:Fallback>
                <p:oleObj r:id="rId9" imgW="4078605" imgH="746760" progId="Equation.DSMT4">
                  <p:embed/>
                  <p:pic>
                    <p:nvPicPr>
                      <p:cNvPr id="0" name="图片 6"/>
                      <p:cNvPicPr/>
                      <p:nvPr/>
                    </p:nvPicPr>
                    <p:blipFill>
                      <a:blip r:embed="rId10"/>
                      <a:stretch>
                        <a:fillRect/>
                      </a:stretch>
                    </p:blipFill>
                    <p:spPr>
                      <a:xfrm>
                        <a:off x="3661410" y="4121150"/>
                        <a:ext cx="3445510" cy="638810"/>
                      </a:xfrm>
                      <a:prstGeom prst="rect">
                        <a:avLst/>
                      </a:prstGeom>
                    </p:spPr>
                  </p:pic>
                </p:oleObj>
              </mc:Fallback>
            </mc:AlternateContent>
          </a:graphicData>
        </a:graphic>
      </p:graphicFrame>
      <p:graphicFrame>
        <p:nvGraphicFramePr>
          <p:cNvPr id="8" name="对象 7"/>
          <p:cNvGraphicFramePr/>
          <p:nvPr>
            <p:custDataLst>
              <p:tags r:id="rId3"/>
            </p:custDataLst>
          </p:nvPr>
        </p:nvGraphicFramePr>
        <p:xfrm>
          <a:off x="3719195" y="4884420"/>
          <a:ext cx="2686050" cy="530860"/>
        </p:xfrm>
        <a:graphic>
          <a:graphicData uri="http://schemas.openxmlformats.org/presentationml/2006/ole">
            <mc:AlternateContent xmlns:mc="http://schemas.openxmlformats.org/markup-compatibility/2006">
              <mc:Choice xmlns:v="urn:schemas-microsoft-com:vml" Requires="v">
                <p:oleObj r:id="rId11" imgW="4885690" imgH="1574165" progId="Equation.DSMT4">
                  <p:embed/>
                </p:oleObj>
              </mc:Choice>
              <mc:Fallback>
                <p:oleObj r:id="rId11" imgW="4885690" imgH="1574165" progId="Equation.DSMT4">
                  <p:embed/>
                  <p:pic>
                    <p:nvPicPr>
                      <p:cNvPr id="0" name="图片 8"/>
                      <p:cNvPicPr/>
                      <p:nvPr/>
                    </p:nvPicPr>
                    <p:blipFill>
                      <a:blip r:embed="rId12"/>
                      <a:stretch>
                        <a:fillRect/>
                      </a:stretch>
                    </p:blipFill>
                    <p:spPr>
                      <a:xfrm>
                        <a:off x="3719195" y="4884420"/>
                        <a:ext cx="2686050" cy="530860"/>
                      </a:xfrm>
                      <a:prstGeom prst="rect">
                        <a:avLst/>
                      </a:prstGeom>
                    </p:spPr>
                  </p:pic>
                </p:oleObj>
              </mc:Fallback>
            </mc:AlternateContent>
          </a:graphicData>
        </a:graphic>
      </p:graphicFrame>
      <p:graphicFrame>
        <p:nvGraphicFramePr>
          <p:cNvPr id="10" name="对象 9"/>
          <p:cNvGraphicFramePr/>
          <p:nvPr>
            <p:custDataLst>
              <p:tags r:id="rId4"/>
            </p:custDataLst>
          </p:nvPr>
        </p:nvGraphicFramePr>
        <p:xfrm>
          <a:off x="3719195" y="5719445"/>
          <a:ext cx="3517265" cy="614680"/>
        </p:xfrm>
        <a:graphic>
          <a:graphicData uri="http://schemas.openxmlformats.org/presentationml/2006/ole">
            <mc:AlternateContent xmlns:mc="http://schemas.openxmlformats.org/markup-compatibility/2006">
              <mc:Choice xmlns:v="urn:schemas-microsoft-com:vml" Requires="v">
                <p:oleObj r:id="rId13" imgW="4196080" imgH="654050" progId="Equation.DSMT4">
                  <p:embed/>
                </p:oleObj>
              </mc:Choice>
              <mc:Fallback>
                <p:oleObj r:id="rId13" imgW="4196080" imgH="654050" progId="Equation.DSMT4">
                  <p:embed/>
                  <p:pic>
                    <p:nvPicPr>
                      <p:cNvPr id="0" name="图片 20"/>
                      <p:cNvPicPr/>
                      <p:nvPr/>
                    </p:nvPicPr>
                    <p:blipFill>
                      <a:blip r:embed="rId14"/>
                      <a:stretch>
                        <a:fillRect/>
                      </a:stretch>
                    </p:blipFill>
                    <p:spPr>
                      <a:xfrm>
                        <a:off x="3719195" y="5719445"/>
                        <a:ext cx="3517265" cy="61468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问题二</a:t>
              </a:r>
            </a:p>
          </p:txBody>
        </p:sp>
      </p:grpSp>
      <p:sp>
        <p:nvSpPr>
          <p:cNvPr id="4" name="文本框 3"/>
          <p:cNvSpPr txBox="1"/>
          <p:nvPr/>
        </p:nvSpPr>
        <p:spPr>
          <a:xfrm>
            <a:off x="1045845" y="1720215"/>
            <a:ext cx="3234690" cy="535940"/>
          </a:xfrm>
          <a:prstGeom prst="rect">
            <a:avLst/>
          </a:prstGeom>
          <a:noFill/>
        </p:spPr>
        <p:txBody>
          <a:bodyPr wrap="square" rtlCol="0">
            <a:noAutofit/>
          </a:bodyPr>
          <a:lstStyle/>
          <a:p>
            <a:r>
              <a:rPr lang="zh-CN" altLang="en-US" sz="2000" b="1"/>
              <a:t>分离约束条件</a:t>
            </a:r>
            <a:endParaRPr lang="en-US" altLang="zh-CN" sz="2000" b="1"/>
          </a:p>
        </p:txBody>
      </p:sp>
      <p:sp>
        <p:nvSpPr>
          <p:cNvPr id="5" name="文本框 4"/>
          <p:cNvSpPr txBox="1"/>
          <p:nvPr/>
        </p:nvSpPr>
        <p:spPr>
          <a:xfrm>
            <a:off x="2764155" y="2726055"/>
            <a:ext cx="6901815" cy="3392805"/>
          </a:xfrm>
          <a:prstGeom prst="rect">
            <a:avLst/>
          </a:prstGeom>
          <a:noFill/>
        </p:spPr>
        <p:txBody>
          <a:bodyPr wrap="square" rtlCol="0">
            <a:noAutofit/>
          </a:bodyPr>
          <a:lstStyle/>
          <a:p>
            <a:pPr marL="285750" indent="-285750">
              <a:buFont typeface="Arial" panose="020B0604020202020204" pitchFamily="34" charset="0"/>
              <a:buChar char="•"/>
            </a:pPr>
            <a:r>
              <a:rPr lang="zh-CN" altLang="en-US"/>
              <a:t>题目要求估计速度的最大值，显然速度取最大值时，某一约束条件应恰好被满足，故原问题等价于求解每一约束边界的零点，取其中满足所有约束的最大值。</a:t>
            </a:r>
          </a:p>
          <a:p>
            <a:endParaRPr lang="zh-CN" altLang="en-US"/>
          </a:p>
          <a:p>
            <a:pPr marL="285750" indent="-285750">
              <a:buFont typeface="Arial" panose="020B0604020202020204" pitchFamily="34" charset="0"/>
              <a:buChar char="•"/>
            </a:pPr>
            <a:r>
              <a:rPr lang="zh-CN" altLang="en-US"/>
              <a:t>我们发现每一约束条件的相关值都与过炉速度存在局部单调性，故可以用二分法来求解每一约束边界的零点。</a:t>
            </a:r>
          </a:p>
          <a:p>
            <a:endParaRPr lang="zh-CN" altLang="en-US"/>
          </a:p>
          <a:p>
            <a:pPr marL="285750" indent="-285750">
              <a:buFont typeface="Arial" panose="020B0604020202020204" pitchFamily="34" charset="0"/>
              <a:buChar char="•"/>
            </a:pPr>
            <a:r>
              <a:rPr lang="zh-CN" altLang="en-US"/>
              <a:t>由单调性可知，所有零点的最小值为唯一满足所有约束的点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问题三</a:t>
              </a:r>
            </a:p>
          </p:txBody>
        </p:sp>
      </p:grpSp>
      <p:sp>
        <p:nvSpPr>
          <p:cNvPr id="2" name="文本框 1"/>
          <p:cNvSpPr txBox="1"/>
          <p:nvPr/>
        </p:nvSpPr>
        <p:spPr>
          <a:xfrm>
            <a:off x="789940" y="1697355"/>
            <a:ext cx="2890520" cy="398780"/>
          </a:xfrm>
          <a:prstGeom prst="rect">
            <a:avLst/>
          </a:prstGeom>
          <a:noFill/>
        </p:spPr>
        <p:txBody>
          <a:bodyPr wrap="square" rtlCol="0">
            <a:spAutoFit/>
          </a:bodyPr>
          <a:lstStyle/>
          <a:p>
            <a:r>
              <a:rPr lang="zh-CN" altLang="en-US" sz="2000" b="1"/>
              <a:t>优化目标的计算</a:t>
            </a:r>
          </a:p>
        </p:txBody>
      </p:sp>
      <p:sp>
        <p:nvSpPr>
          <p:cNvPr id="3" name="文本框 2"/>
          <p:cNvSpPr txBox="1"/>
          <p:nvPr/>
        </p:nvSpPr>
        <p:spPr>
          <a:xfrm>
            <a:off x="2999105" y="2480310"/>
            <a:ext cx="6426200" cy="2480310"/>
          </a:xfrm>
          <a:prstGeom prst="rect">
            <a:avLst/>
          </a:prstGeom>
          <a:noFill/>
        </p:spPr>
        <p:txBody>
          <a:bodyPr wrap="square" rtlCol="0">
            <a:noAutofit/>
          </a:bodyPr>
          <a:lstStyle/>
          <a:p>
            <a:endParaRPr lang="en-US" altLang="zh-CN"/>
          </a:p>
          <a:p>
            <a:endParaRPr lang="en-US" altLang="zh-CN"/>
          </a:p>
          <a:p>
            <a:r>
              <a:rPr lang="en-US" altLang="zh-CN"/>
              <a:t>         </a:t>
            </a:r>
            <a:r>
              <a:rPr lang="zh-CN" altLang="en-US"/>
              <a:t>题目中的优化目标为温度曲线从</a:t>
            </a:r>
            <a:r>
              <a:rPr lang="en-US" altLang="zh-CN"/>
              <a:t>217</a:t>
            </a:r>
            <a:r>
              <a:rPr lang="zh-CN" altLang="en-US"/>
              <a:t>度到峰值覆盖的面积，由于我们事实上仅给出了离散时间的温度曲线，故可以直接按照原本的离散点进行面积计算</a:t>
            </a:r>
          </a:p>
          <a:p>
            <a:endParaRPr lang="zh-CN" altLang="en-US"/>
          </a:p>
          <a:p>
            <a:r>
              <a:rPr lang="en-US" altLang="zh-CN"/>
              <a:t>        </a:t>
            </a:r>
            <a:endParaRPr lang="zh-CN" altLang="en-US"/>
          </a:p>
        </p:txBody>
      </p:sp>
      <p:graphicFrame>
        <p:nvGraphicFramePr>
          <p:cNvPr id="8" name="对象 7"/>
          <p:cNvGraphicFramePr/>
          <p:nvPr>
            <p:custDataLst>
              <p:tags r:id="rId1"/>
            </p:custDataLst>
          </p:nvPr>
        </p:nvGraphicFramePr>
        <p:xfrm>
          <a:off x="3544570" y="4308475"/>
          <a:ext cx="4959985" cy="1250950"/>
        </p:xfrm>
        <a:graphic>
          <a:graphicData uri="http://schemas.openxmlformats.org/presentationml/2006/ole">
            <mc:AlternateContent xmlns:mc="http://schemas.openxmlformats.org/markup-compatibility/2006">
              <mc:Choice xmlns:v="urn:schemas-microsoft-com:vml" Requires="v">
                <p:oleObj r:id="rId4" imgW="3641725" imgH="1026160" progId="Equation.DSMT4">
                  <p:embed/>
                </p:oleObj>
              </mc:Choice>
              <mc:Fallback>
                <p:oleObj r:id="rId4" imgW="3641725" imgH="1026160" progId="Equation.DSMT4">
                  <p:embed/>
                  <p:pic>
                    <p:nvPicPr>
                      <p:cNvPr id="0" name="图片 8"/>
                      <p:cNvPicPr/>
                      <p:nvPr/>
                    </p:nvPicPr>
                    <p:blipFill>
                      <a:blip r:embed="rId5"/>
                      <a:stretch>
                        <a:fillRect/>
                      </a:stretch>
                    </p:blipFill>
                    <p:spPr>
                      <a:xfrm>
                        <a:off x="3544570" y="4308475"/>
                        <a:ext cx="4959985" cy="125095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问题三</a:t>
              </a:r>
            </a:p>
          </p:txBody>
        </p:sp>
      </p:grpSp>
      <p:sp>
        <p:nvSpPr>
          <p:cNvPr id="2" name="文本框 1"/>
          <p:cNvSpPr txBox="1"/>
          <p:nvPr/>
        </p:nvSpPr>
        <p:spPr>
          <a:xfrm>
            <a:off x="789940" y="1697355"/>
            <a:ext cx="3050540" cy="398780"/>
          </a:xfrm>
          <a:prstGeom prst="rect">
            <a:avLst/>
          </a:prstGeom>
          <a:noFill/>
        </p:spPr>
        <p:txBody>
          <a:bodyPr wrap="square" rtlCol="0">
            <a:spAutoFit/>
          </a:bodyPr>
          <a:lstStyle/>
          <a:p>
            <a:r>
              <a:rPr lang="zh-CN" altLang="en-US" sz="2000" b="1"/>
              <a:t>处理带约束的优化问题</a:t>
            </a:r>
          </a:p>
        </p:txBody>
      </p:sp>
      <p:sp>
        <p:nvSpPr>
          <p:cNvPr id="3" name="文本框 2"/>
          <p:cNvSpPr txBox="1"/>
          <p:nvPr/>
        </p:nvSpPr>
        <p:spPr>
          <a:xfrm>
            <a:off x="914400" y="2480310"/>
            <a:ext cx="6336665" cy="2480310"/>
          </a:xfrm>
          <a:prstGeom prst="rect">
            <a:avLst/>
          </a:prstGeom>
          <a:noFill/>
        </p:spPr>
        <p:txBody>
          <a:bodyPr wrap="square" rtlCol="0">
            <a:noAutofit/>
          </a:bodyPr>
          <a:lstStyle/>
          <a:p>
            <a:r>
              <a:rPr lang="en-US" altLang="zh-CN"/>
              <a:t>        </a:t>
            </a:r>
            <a:endParaRPr lang="zh-CN" altLang="en-US"/>
          </a:p>
        </p:txBody>
      </p:sp>
      <p:sp>
        <p:nvSpPr>
          <p:cNvPr id="4" name="文本框 3"/>
          <p:cNvSpPr txBox="1"/>
          <p:nvPr/>
        </p:nvSpPr>
        <p:spPr>
          <a:xfrm>
            <a:off x="3371850" y="2543175"/>
            <a:ext cx="4742180" cy="2804795"/>
          </a:xfrm>
          <a:prstGeom prst="rect">
            <a:avLst/>
          </a:prstGeom>
          <a:noFill/>
        </p:spPr>
        <p:txBody>
          <a:bodyPr wrap="square" rtlCol="0">
            <a:noAutofit/>
          </a:bodyPr>
          <a:lstStyle/>
          <a:p>
            <a:r>
              <a:rPr lang="en-US" altLang="zh-CN"/>
              <a:t>     </a:t>
            </a:r>
            <a:r>
              <a:rPr lang="zh-CN" altLang="en-US"/>
              <a:t>本问的优化目标为</a:t>
            </a:r>
            <a:r>
              <a:rPr lang="en-US" altLang="zh-CN"/>
              <a:t>:</a:t>
            </a:r>
            <a:endParaRPr lang="zh-CN" altLang="en-US"/>
          </a:p>
          <a:p>
            <a:endParaRPr lang="zh-CN" altLang="en-US"/>
          </a:p>
          <a:p>
            <a:r>
              <a:rPr lang="en-US" altLang="zh-CN"/>
              <a:t>     </a:t>
            </a:r>
          </a:p>
          <a:p>
            <a:r>
              <a:rPr lang="en-US" altLang="zh-CN"/>
              <a:t>     </a:t>
            </a:r>
            <a:r>
              <a:rPr lang="zh-CN" altLang="en-US"/>
              <a:t>考虑到遗传算法能较好处理约束，我们继续使用遗传算法，只需将不满足约束的解的适应度置</a:t>
            </a:r>
            <a:r>
              <a:rPr lang="en-US" altLang="zh-CN"/>
              <a:t>0</a:t>
            </a:r>
            <a:r>
              <a:rPr lang="zh-CN" altLang="en-US"/>
              <a:t>即可。</a:t>
            </a:r>
          </a:p>
          <a:p>
            <a:endParaRPr lang="zh-CN" altLang="en-US"/>
          </a:p>
          <a:p>
            <a:r>
              <a:rPr lang="zh-CN" altLang="en-US"/>
              <a:t> </a:t>
            </a:r>
            <a:r>
              <a:rPr lang="en-US" altLang="zh-CN"/>
              <a:t>    </a:t>
            </a:r>
            <a:endParaRPr lang="zh-CN" altLang="en-US"/>
          </a:p>
          <a:p>
            <a:r>
              <a:rPr lang="en-US" altLang="zh-CN"/>
              <a:t> </a:t>
            </a:r>
          </a:p>
        </p:txBody>
      </p:sp>
      <p:graphicFrame>
        <p:nvGraphicFramePr>
          <p:cNvPr id="6" name="对象 5"/>
          <p:cNvGraphicFramePr/>
          <p:nvPr>
            <p:custDataLst>
              <p:tags r:id="rId1"/>
            </p:custDataLst>
          </p:nvPr>
        </p:nvGraphicFramePr>
        <p:xfrm>
          <a:off x="5769610" y="2480310"/>
          <a:ext cx="2606675" cy="541655"/>
        </p:xfrm>
        <a:graphic>
          <a:graphicData uri="http://schemas.openxmlformats.org/presentationml/2006/ole">
            <mc:AlternateContent xmlns:mc="http://schemas.openxmlformats.org/markup-compatibility/2006">
              <mc:Choice xmlns:v="urn:schemas-microsoft-com:vml" Requires="v">
                <p:oleObj r:id="rId4" imgW="2545080" imgH="570230" progId="Equation.DSMT4">
                  <p:embed/>
                </p:oleObj>
              </mc:Choice>
              <mc:Fallback>
                <p:oleObj r:id="rId4" imgW="2545080" imgH="570230" progId="Equation.DSMT4">
                  <p:embed/>
                  <p:pic>
                    <p:nvPicPr>
                      <p:cNvPr id="0" name="图片 6"/>
                      <p:cNvPicPr/>
                      <p:nvPr/>
                    </p:nvPicPr>
                    <p:blipFill>
                      <a:blip r:embed="rId5"/>
                      <a:stretch>
                        <a:fillRect/>
                      </a:stretch>
                    </p:blipFill>
                    <p:spPr>
                      <a:xfrm>
                        <a:off x="5769610" y="2480310"/>
                        <a:ext cx="2606675" cy="54165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grpSp>
        <p:nvGrpSpPr>
          <p:cNvPr id="7" name="组合 6"/>
          <p:cNvGrpSpPr/>
          <p:nvPr/>
        </p:nvGrpSpPr>
        <p:grpSpPr>
          <a:xfrm>
            <a:off x="805471" y="1796819"/>
            <a:ext cx="1434367" cy="2866573"/>
            <a:chOff x="604102" y="1347614"/>
            <a:chExt cx="1075775" cy="2149930"/>
          </a:xfrm>
        </p:grpSpPr>
        <p:grpSp>
          <p:nvGrpSpPr>
            <p:cNvPr id="3" name="组合 2"/>
            <p:cNvGrpSpPr/>
            <p:nvPr/>
          </p:nvGrpSpPr>
          <p:grpSpPr>
            <a:xfrm>
              <a:off x="755576" y="1347614"/>
              <a:ext cx="806989" cy="2149930"/>
              <a:chOff x="1477543" y="637844"/>
              <a:chExt cx="6486890" cy="3157021"/>
            </a:xfrm>
          </p:grpSpPr>
          <p:sp>
            <p:nvSpPr>
              <p:cNvPr id="4" name="矩形 3"/>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5" name="矩形 4"/>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6" name="矩形 5"/>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grpSp>
        <p:sp>
          <p:nvSpPr>
            <p:cNvPr id="9" name="文本框 8"/>
            <p:cNvSpPr txBox="1"/>
            <p:nvPr/>
          </p:nvSpPr>
          <p:spPr>
            <a:xfrm>
              <a:off x="812014" y="1858649"/>
              <a:ext cx="692498" cy="1127860"/>
            </a:xfrm>
            <a:prstGeom prst="rect">
              <a:avLst/>
            </a:prstGeom>
            <a:noFill/>
          </p:spPr>
          <p:txBody>
            <a:bodyPr vert="eaVert" wrap="square" rtlCol="0">
              <a:spAutoFit/>
            </a:bodyPr>
            <a:lstStyle/>
            <a:p>
              <a:r>
                <a:rPr lang="zh-CN" altLang="en-US" sz="4800" b="1" dirty="0">
                  <a:cs typeface="+mn-ea"/>
                </a:rPr>
                <a:t>目录</a:t>
              </a:r>
            </a:p>
          </p:txBody>
        </p:sp>
        <p:cxnSp>
          <p:nvCxnSpPr>
            <p:cNvPr id="10" name="直接连接符 9"/>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379823" y="1939839"/>
            <a:ext cx="4526413" cy="788670"/>
          </a:xfrm>
          <a:prstGeom prst="rect">
            <a:avLst/>
          </a:prstGeom>
          <a:noFill/>
        </p:spPr>
        <p:txBody>
          <a:bodyPr vert="horz" wrap="square" rtlCol="0">
            <a:spAutoFit/>
          </a:bodyPr>
          <a:lstStyle/>
          <a:p>
            <a:r>
              <a:rPr lang="en-US" altLang="zh-CN" sz="1865" b="1" dirty="0">
                <a:latin typeface="+mn-ea"/>
                <a:cs typeface="+mn-ea"/>
              </a:rPr>
              <a:t>Part 01</a:t>
            </a:r>
          </a:p>
          <a:p>
            <a:r>
              <a:rPr lang="zh-CN" altLang="en-US" sz="2665" b="1" dirty="0">
                <a:latin typeface="+mn-ea"/>
                <a:cs typeface="+mn-ea"/>
              </a:rPr>
              <a:t>问题背景与要求</a:t>
            </a:r>
          </a:p>
        </p:txBody>
      </p:sp>
      <p:grpSp>
        <p:nvGrpSpPr>
          <p:cNvPr id="15" name="组合 14"/>
          <p:cNvGrpSpPr/>
          <p:nvPr/>
        </p:nvGrpSpPr>
        <p:grpSpPr>
          <a:xfrm>
            <a:off x="4379823" y="4109588"/>
            <a:ext cx="4526413" cy="807225"/>
            <a:chOff x="3284867" y="3082191"/>
            <a:chExt cx="3394810" cy="605419"/>
          </a:xfrm>
        </p:grpSpPr>
        <p:sp>
          <p:nvSpPr>
            <p:cNvPr id="17" name="文本框 16"/>
            <p:cNvSpPr txBox="1"/>
            <p:nvPr/>
          </p:nvSpPr>
          <p:spPr>
            <a:xfrm>
              <a:off x="3284867" y="3082191"/>
              <a:ext cx="3394810" cy="592566"/>
            </a:xfrm>
            <a:prstGeom prst="rect">
              <a:avLst/>
            </a:prstGeom>
            <a:noFill/>
          </p:spPr>
          <p:txBody>
            <a:bodyPr vert="horz" wrap="square" rtlCol="0">
              <a:spAutoFit/>
            </a:bodyPr>
            <a:lstStyle/>
            <a:p>
              <a:r>
                <a:rPr lang="en-US" altLang="zh-CN" sz="1865" b="1" dirty="0">
                  <a:latin typeface="+mn-ea"/>
                  <a:cs typeface="+mn-ea"/>
                </a:rPr>
                <a:t>Part 03</a:t>
              </a:r>
            </a:p>
            <a:p>
              <a:r>
                <a:rPr lang="zh-CN" altLang="en-US" sz="2665" b="1" dirty="0">
                  <a:latin typeface="+mn-ea"/>
                  <a:cs typeface="+mn-ea"/>
                </a:rPr>
                <a:t>研究过程与结果</a:t>
              </a:r>
              <a:endParaRPr lang="en-US" altLang="zh-CN" sz="2665" b="1" dirty="0">
                <a:latin typeface="+mn-ea"/>
                <a:cs typeface="+mn-ea"/>
              </a:endParaRPr>
            </a:p>
          </p:txBody>
        </p:sp>
        <p:cxnSp>
          <p:nvCxnSpPr>
            <p:cNvPr id="28" name="直接连接符 27"/>
            <p:cNvCxnSpPr/>
            <p:nvPr/>
          </p:nvCxnSpPr>
          <p:spPr>
            <a:xfrm>
              <a:off x="3356066" y="3687610"/>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880585" y="1939840"/>
            <a:ext cx="2627018" cy="790089"/>
            <a:chOff x="5910438" y="1454877"/>
            <a:chExt cx="1970263" cy="592566"/>
          </a:xfrm>
        </p:grpSpPr>
        <p:sp>
          <p:nvSpPr>
            <p:cNvPr id="20" name="文本框 19"/>
            <p:cNvSpPr txBox="1"/>
            <p:nvPr/>
          </p:nvSpPr>
          <p:spPr>
            <a:xfrm>
              <a:off x="5910438" y="1454877"/>
              <a:ext cx="1970263" cy="592566"/>
            </a:xfrm>
            <a:prstGeom prst="rect">
              <a:avLst/>
            </a:prstGeom>
            <a:noFill/>
          </p:spPr>
          <p:txBody>
            <a:bodyPr vert="horz" wrap="square" rtlCol="0">
              <a:spAutoFit/>
            </a:bodyPr>
            <a:lstStyle/>
            <a:p>
              <a:r>
                <a:rPr lang="en-US" altLang="zh-CN" sz="1865" b="1" dirty="0">
                  <a:latin typeface="+mn-ea"/>
                  <a:cs typeface="+mn-ea"/>
                </a:rPr>
                <a:t>Part 02</a:t>
              </a:r>
            </a:p>
            <a:p>
              <a:r>
                <a:rPr lang="zh-CN" altLang="en-US" sz="2665" b="1" dirty="0">
                  <a:latin typeface="+mn-ea"/>
                  <a:cs typeface="+mn-ea"/>
                </a:rPr>
                <a:t>研究方法与思路</a:t>
              </a:r>
              <a:endParaRPr lang="en-US" altLang="zh-CN" sz="2665" b="1" dirty="0">
                <a:latin typeface="+mn-ea"/>
                <a:cs typeface="+mn-ea"/>
              </a:endParaRPr>
            </a:p>
          </p:txBody>
        </p:sp>
        <p:cxnSp>
          <p:nvCxnSpPr>
            <p:cNvPr id="29" name="直接连接符 28"/>
            <p:cNvCxnSpPr/>
            <p:nvPr/>
          </p:nvCxnSpPr>
          <p:spPr>
            <a:xfrm>
              <a:off x="5978782" y="2047395"/>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7971710" y="4130212"/>
            <a:ext cx="2627018" cy="799127"/>
            <a:chOff x="5978782" y="3097656"/>
            <a:chExt cx="1970263" cy="599345"/>
          </a:xfrm>
        </p:grpSpPr>
        <p:sp>
          <p:nvSpPr>
            <p:cNvPr id="23" name="文本框 22"/>
            <p:cNvSpPr txBox="1"/>
            <p:nvPr/>
          </p:nvSpPr>
          <p:spPr>
            <a:xfrm>
              <a:off x="5978782" y="3097656"/>
              <a:ext cx="1970263" cy="592566"/>
            </a:xfrm>
            <a:prstGeom prst="rect">
              <a:avLst/>
            </a:prstGeom>
            <a:noFill/>
          </p:spPr>
          <p:txBody>
            <a:bodyPr vert="horz" wrap="square" rtlCol="0">
              <a:spAutoFit/>
            </a:bodyPr>
            <a:lstStyle/>
            <a:p>
              <a:r>
                <a:rPr lang="en-US" altLang="zh-CN" sz="1865" b="1" dirty="0">
                  <a:latin typeface="+mn-ea"/>
                  <a:cs typeface="+mn-ea"/>
                </a:rPr>
                <a:t>Part 04</a:t>
              </a:r>
            </a:p>
            <a:p>
              <a:r>
                <a:rPr lang="zh-CN" altLang="en-US" sz="2665" b="1" dirty="0">
                  <a:latin typeface="+mn-ea"/>
                  <a:cs typeface="+mn-ea"/>
                </a:rPr>
                <a:t>相关分析与总结</a:t>
              </a:r>
              <a:endParaRPr lang="zh-CN" altLang="en-US" sz="1600" b="1" dirty="0">
                <a:latin typeface="+mn-ea"/>
                <a:cs typeface="+mn-ea"/>
              </a:endParaRPr>
            </a:p>
          </p:txBody>
        </p:sp>
        <p:cxnSp>
          <p:nvCxnSpPr>
            <p:cNvPr id="30" name="直接连接符 29"/>
            <p:cNvCxnSpPr/>
            <p:nvPr/>
          </p:nvCxnSpPr>
          <p:spPr>
            <a:xfrm>
              <a:off x="6077496" y="3697001"/>
              <a:ext cx="16253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4688" y="75163"/>
            <a:ext cx="2218371" cy="492972"/>
          </a:xfrm>
          <a:prstGeom prst="rect">
            <a:avLst/>
          </a:prstGeom>
        </p:spPr>
      </p:pic>
      <p:cxnSp>
        <p:nvCxnSpPr>
          <p:cNvPr id="21" name="直接连接符 20"/>
          <p:cNvCxnSpPr/>
          <p:nvPr/>
        </p:nvCxnSpPr>
        <p:spPr>
          <a:xfrm>
            <a:off x="4453457" y="2737834"/>
            <a:ext cx="2209792" cy="4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问题四</a:t>
              </a:r>
            </a:p>
          </p:txBody>
        </p:sp>
      </p:grpSp>
      <p:sp>
        <p:nvSpPr>
          <p:cNvPr id="2" name="文本框 1"/>
          <p:cNvSpPr txBox="1"/>
          <p:nvPr/>
        </p:nvSpPr>
        <p:spPr>
          <a:xfrm>
            <a:off x="869950" y="1682750"/>
            <a:ext cx="3168650" cy="457200"/>
          </a:xfrm>
          <a:prstGeom prst="rect">
            <a:avLst/>
          </a:prstGeom>
          <a:noFill/>
        </p:spPr>
        <p:txBody>
          <a:bodyPr wrap="square" rtlCol="0">
            <a:noAutofit/>
          </a:bodyPr>
          <a:lstStyle/>
          <a:p>
            <a:r>
              <a:rPr lang="zh-CN" altLang="en-US" sz="2000" b="1" dirty="0"/>
              <a:t>对称的必要条件</a:t>
            </a:r>
          </a:p>
        </p:txBody>
      </p:sp>
      <p:sp>
        <p:nvSpPr>
          <p:cNvPr id="3" name="文本框 2"/>
          <p:cNvSpPr txBox="1"/>
          <p:nvPr/>
        </p:nvSpPr>
        <p:spPr>
          <a:xfrm>
            <a:off x="2425590" y="2404717"/>
            <a:ext cx="6703695" cy="3265170"/>
          </a:xfrm>
          <a:prstGeom prst="rect">
            <a:avLst/>
          </a:prstGeom>
          <a:noFill/>
        </p:spPr>
        <p:txBody>
          <a:bodyPr wrap="square" rtlCol="0">
            <a:noAutofit/>
          </a:bodyPr>
          <a:lstStyle/>
          <a:p>
            <a:r>
              <a:rPr lang="en-US" altLang="zh-CN" dirty="0"/>
              <a:t>         </a:t>
            </a:r>
            <a:r>
              <a:rPr lang="zh-CN" altLang="en-US" dirty="0"/>
              <a:t>本问与上一问的唯一区别是需要自己确定描述对称性的指标。</a:t>
            </a:r>
          </a:p>
          <a:p>
            <a:r>
              <a:rPr lang="zh-CN" altLang="en-US" dirty="0"/>
              <a:t> </a:t>
            </a:r>
          </a:p>
          <a:p>
            <a:r>
              <a:rPr lang="zh-CN" altLang="en-US" dirty="0"/>
              <a:t> </a:t>
            </a:r>
            <a:r>
              <a:rPr lang="en-US" altLang="zh-CN" dirty="0"/>
              <a:t>         </a:t>
            </a:r>
            <a:r>
              <a:rPr lang="zh-CN" altLang="en-US" dirty="0"/>
              <a:t>我们考虑过一些逐点与对称点进行比较计算的指标，但这些方法的稳定性较差，可能因局部扰动使得指标剧烈波动。</a:t>
            </a:r>
          </a:p>
          <a:p>
            <a:endParaRPr lang="zh-CN" altLang="en-US" dirty="0"/>
          </a:p>
          <a:p>
            <a:r>
              <a:rPr lang="en-US" altLang="zh-CN" dirty="0"/>
              <a:t>         </a:t>
            </a:r>
            <a:r>
              <a:rPr lang="zh-CN" altLang="en-US" dirty="0"/>
              <a:t>我们希望选用一些更具有全局性、更稳定的指标。我们从</a:t>
            </a:r>
            <a:r>
              <a:rPr lang="en-US" altLang="zh-CN" dirty="0"/>
              <a:t>“</a:t>
            </a:r>
            <a:r>
              <a:rPr lang="zh-CN" altLang="en-US" dirty="0"/>
              <a:t>什么样的图像看起来是不对称</a:t>
            </a:r>
            <a:r>
              <a:rPr lang="en-US" altLang="zh-CN" dirty="0"/>
              <a:t>”</a:t>
            </a:r>
            <a:r>
              <a:rPr lang="zh-CN" altLang="en-US" dirty="0"/>
              <a:t>的入手，可以得到图像对称的一些必要条件</a:t>
            </a:r>
            <a:r>
              <a:rPr lang="en-US" altLang="zh-CN" dirty="0"/>
              <a:t>: </a:t>
            </a:r>
            <a:r>
              <a:rPr lang="zh-CN" altLang="en-US" dirty="0"/>
              <a:t>两边区域覆盖面积应该尽量相等，所用时间也应尽量相等。</a:t>
            </a:r>
          </a:p>
          <a:p>
            <a:r>
              <a:rPr lang="zh-CN" altLang="en-US" dirty="0"/>
              <a:t>当这两点同时满足时，由于图像走势已被方程本身的形式基本确定，不会有太大差异，故目标图像将是基本对称的。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问题四</a:t>
              </a:r>
            </a:p>
          </p:txBody>
        </p:sp>
      </p:grpSp>
      <p:sp>
        <p:nvSpPr>
          <p:cNvPr id="2" name="文本框 1"/>
          <p:cNvSpPr txBox="1"/>
          <p:nvPr/>
        </p:nvSpPr>
        <p:spPr>
          <a:xfrm>
            <a:off x="869950" y="1682750"/>
            <a:ext cx="3168650" cy="457200"/>
          </a:xfrm>
          <a:prstGeom prst="rect">
            <a:avLst/>
          </a:prstGeom>
          <a:noFill/>
        </p:spPr>
        <p:txBody>
          <a:bodyPr wrap="square" rtlCol="0">
            <a:noAutofit/>
          </a:bodyPr>
          <a:lstStyle/>
          <a:p>
            <a:r>
              <a:rPr lang="zh-CN" altLang="en-US" sz="2000" b="1"/>
              <a:t>指标的数学表达</a:t>
            </a:r>
          </a:p>
        </p:txBody>
      </p:sp>
      <p:sp>
        <p:nvSpPr>
          <p:cNvPr id="3" name="文本框 2"/>
          <p:cNvSpPr txBox="1"/>
          <p:nvPr/>
        </p:nvSpPr>
        <p:spPr>
          <a:xfrm>
            <a:off x="2743200" y="2465705"/>
            <a:ext cx="6271260" cy="3265170"/>
          </a:xfrm>
          <a:prstGeom prst="rect">
            <a:avLst/>
          </a:prstGeom>
          <a:noFill/>
        </p:spPr>
        <p:txBody>
          <a:bodyPr wrap="square" rtlCol="0">
            <a:noAutofit/>
          </a:bodyPr>
          <a:lstStyle/>
          <a:p>
            <a:r>
              <a:rPr lang="en-US" altLang="zh-CN" dirty="0"/>
              <a:t>        </a:t>
            </a:r>
            <a:r>
              <a:rPr lang="zh-CN" altLang="en-US" dirty="0"/>
              <a:t>我们以图像峰值两侧目标曲线的面积差与两侧曲线面积的较大值之商作为指标</a:t>
            </a:r>
            <a:r>
              <a:rPr lang="en-US" altLang="zh-CN" dirty="0"/>
              <a:t>1</a:t>
            </a:r>
            <a:r>
              <a:rPr lang="zh-CN" altLang="en-US" dirty="0"/>
              <a:t>，以图像两侧目标曲线的时长差与时长的较大值之商作为指标</a:t>
            </a:r>
            <a:r>
              <a:rPr lang="en-US" altLang="zh-CN" dirty="0"/>
              <a:t>2</a:t>
            </a:r>
            <a:r>
              <a:rPr lang="zh-CN" altLang="en-US" dirty="0"/>
              <a:t>。</a:t>
            </a:r>
          </a:p>
          <a:p>
            <a:endParaRPr lang="zh-CN" altLang="en-US" dirty="0"/>
          </a:p>
          <a:p>
            <a:r>
              <a:rPr lang="en-US" altLang="zh-CN" dirty="0"/>
              <a:t>       </a:t>
            </a:r>
            <a:endParaRPr lang="zh-CN" altLang="en-US" dirty="0"/>
          </a:p>
          <a:p>
            <a:endParaRPr lang="zh-CN" altLang="en-US" dirty="0"/>
          </a:p>
          <a:p>
            <a:endParaRPr lang="zh-CN" altLang="en-US" dirty="0"/>
          </a:p>
          <a:p>
            <a:r>
              <a:rPr lang="en-US" altLang="zh-CN" dirty="0"/>
              <a:t>        </a:t>
            </a:r>
            <a:r>
              <a:rPr lang="en-US" altLang="zh-CN" dirty="0">
                <a:sym typeface="+mn-ea"/>
              </a:rPr>
              <a:t> </a:t>
            </a:r>
          </a:p>
          <a:p>
            <a:endParaRPr lang="en-US" altLang="zh-CN" dirty="0">
              <a:sym typeface="+mn-ea"/>
            </a:endParaRPr>
          </a:p>
          <a:p>
            <a:endParaRPr lang="en-US" altLang="zh-CN" dirty="0">
              <a:sym typeface="+mn-ea"/>
            </a:endParaRPr>
          </a:p>
          <a:p>
            <a:endParaRPr lang="en-US" altLang="zh-CN" dirty="0">
              <a:sym typeface="+mn-ea"/>
            </a:endParaRPr>
          </a:p>
          <a:p>
            <a:r>
              <a:rPr lang="en-US" altLang="zh-CN" dirty="0">
                <a:sym typeface="+mn-ea"/>
              </a:rPr>
              <a:t>        </a:t>
            </a:r>
            <a:r>
              <a:rPr lang="zh-CN" altLang="en-US" dirty="0">
                <a:sym typeface="+mn-ea"/>
              </a:rPr>
              <a:t>这样处理一方面避免了指标本身受目标曲线面积或时间大小的影响，也使得两个指标成为无量纲量，方便后续融合。</a:t>
            </a:r>
            <a:endParaRPr lang="en-US" altLang="zh-CN" dirty="0"/>
          </a:p>
        </p:txBody>
      </p:sp>
      <p:graphicFrame>
        <p:nvGraphicFramePr>
          <p:cNvPr id="4" name="对象 3"/>
          <p:cNvGraphicFramePr/>
          <p:nvPr>
            <p:custDataLst>
              <p:tags r:id="rId1"/>
            </p:custDataLst>
            <p:extLst>
              <p:ext uri="{D42A27DB-BD31-4B8C-83A1-F6EECF244321}">
                <p14:modId xmlns:p14="http://schemas.microsoft.com/office/powerpoint/2010/main" val="3942791122"/>
              </p:ext>
            </p:extLst>
          </p:nvPr>
        </p:nvGraphicFramePr>
        <p:xfrm>
          <a:off x="4712970" y="3555365"/>
          <a:ext cx="2560320" cy="859790"/>
        </p:xfrm>
        <a:graphic>
          <a:graphicData uri="http://schemas.openxmlformats.org/presentationml/2006/ole">
            <mc:AlternateContent xmlns:mc="http://schemas.openxmlformats.org/markup-compatibility/2006">
              <mc:Choice xmlns:v="urn:schemas-microsoft-com:vml" Requires="v">
                <p:oleObj name="Equation" r:id="rId5" imgW="1282680" imgH="469800" progId="Equation.DSMT4">
                  <p:embed/>
                </p:oleObj>
              </mc:Choice>
              <mc:Fallback>
                <p:oleObj name="Equation" r:id="rId5" imgW="1282680" imgH="469800" progId="Equation.DSMT4">
                  <p:embed/>
                  <p:pic>
                    <p:nvPicPr>
                      <p:cNvPr id="0" name="图片 4"/>
                      <p:cNvPicPr/>
                      <p:nvPr/>
                    </p:nvPicPr>
                    <p:blipFill>
                      <a:blip r:embed="rId6"/>
                      <a:stretch>
                        <a:fillRect/>
                      </a:stretch>
                    </p:blipFill>
                    <p:spPr>
                      <a:xfrm>
                        <a:off x="4712970" y="3555365"/>
                        <a:ext cx="2560320" cy="859790"/>
                      </a:xfrm>
                      <a:prstGeom prst="rect">
                        <a:avLst/>
                      </a:prstGeom>
                    </p:spPr>
                  </p:pic>
                </p:oleObj>
              </mc:Fallback>
            </mc:AlternateContent>
          </a:graphicData>
        </a:graphic>
      </p:graphicFrame>
      <p:graphicFrame>
        <p:nvGraphicFramePr>
          <p:cNvPr id="6" name="对象 5"/>
          <p:cNvGraphicFramePr/>
          <p:nvPr>
            <p:custDataLst>
              <p:tags r:id="rId2"/>
            </p:custDataLst>
            <p:extLst>
              <p:ext uri="{D42A27DB-BD31-4B8C-83A1-F6EECF244321}">
                <p14:modId xmlns:p14="http://schemas.microsoft.com/office/powerpoint/2010/main" val="1839911415"/>
              </p:ext>
            </p:extLst>
          </p:nvPr>
        </p:nvGraphicFramePr>
        <p:xfrm>
          <a:off x="4712970" y="4549140"/>
          <a:ext cx="2560319" cy="859790"/>
        </p:xfrm>
        <a:graphic>
          <a:graphicData uri="http://schemas.openxmlformats.org/presentationml/2006/ole">
            <mc:AlternateContent xmlns:mc="http://schemas.openxmlformats.org/markup-compatibility/2006">
              <mc:Choice xmlns:v="urn:schemas-microsoft-com:vml" Requires="v">
                <p:oleObj name="Equation" r:id="rId7" imgW="1396800" imgH="469800" progId="Equation.DSMT4">
                  <p:embed/>
                </p:oleObj>
              </mc:Choice>
              <mc:Fallback>
                <p:oleObj name="Equation" r:id="rId7" imgW="1396800" imgH="469800" progId="Equation.DSMT4">
                  <p:embed/>
                  <p:pic>
                    <p:nvPicPr>
                      <p:cNvPr id="0" name="图片 6"/>
                      <p:cNvPicPr/>
                      <p:nvPr/>
                    </p:nvPicPr>
                    <p:blipFill>
                      <a:blip r:embed="rId8"/>
                      <a:stretch>
                        <a:fillRect/>
                      </a:stretch>
                    </p:blipFill>
                    <p:spPr>
                      <a:xfrm>
                        <a:off x="4712970" y="4549140"/>
                        <a:ext cx="2560319" cy="85979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问题四</a:t>
              </a:r>
            </a:p>
          </p:txBody>
        </p:sp>
      </p:grpSp>
      <p:sp>
        <p:nvSpPr>
          <p:cNvPr id="2" name="文本框 1"/>
          <p:cNvSpPr txBox="1"/>
          <p:nvPr/>
        </p:nvSpPr>
        <p:spPr>
          <a:xfrm>
            <a:off x="869950" y="1682750"/>
            <a:ext cx="3168650" cy="457200"/>
          </a:xfrm>
          <a:prstGeom prst="rect">
            <a:avLst/>
          </a:prstGeom>
          <a:noFill/>
        </p:spPr>
        <p:txBody>
          <a:bodyPr wrap="square" rtlCol="0">
            <a:noAutofit/>
          </a:bodyPr>
          <a:lstStyle/>
          <a:p>
            <a:r>
              <a:rPr lang="zh-CN" altLang="en-US" sz="2000" b="1"/>
              <a:t>多指标融合</a:t>
            </a:r>
          </a:p>
        </p:txBody>
      </p:sp>
      <p:sp>
        <p:nvSpPr>
          <p:cNvPr id="3" name="文本框 2"/>
          <p:cNvSpPr txBox="1"/>
          <p:nvPr/>
        </p:nvSpPr>
        <p:spPr>
          <a:xfrm>
            <a:off x="2833370" y="2465705"/>
            <a:ext cx="6343015" cy="3265170"/>
          </a:xfrm>
          <a:prstGeom prst="rect">
            <a:avLst/>
          </a:prstGeom>
          <a:noFill/>
        </p:spPr>
        <p:txBody>
          <a:bodyPr wrap="square" rtlCol="0">
            <a:noAutofit/>
          </a:bodyPr>
          <a:lstStyle/>
          <a:p>
            <a:r>
              <a:rPr lang="en-US" altLang="zh-CN"/>
              <a:t>         </a:t>
            </a:r>
            <a:r>
              <a:rPr lang="zh-CN" altLang="en-US"/>
              <a:t>为方便优化，我们希望将两个指标融合为单一指标。</a:t>
            </a:r>
          </a:p>
          <a:p>
            <a:endParaRPr lang="zh-CN" altLang="en-US"/>
          </a:p>
          <a:p>
            <a:r>
              <a:rPr lang="en-US" altLang="zh-CN"/>
              <a:t>         </a:t>
            </a:r>
            <a:r>
              <a:rPr lang="zh-CN" altLang="en-US"/>
              <a:t>一个朴素的想法是使用它们的平均数，但我们更希望我们的优化算法总是更关注较差的那个指标。</a:t>
            </a:r>
            <a:r>
              <a:rPr lang="en-US" altLang="zh-CN"/>
              <a:t> </a:t>
            </a:r>
            <a:r>
              <a:rPr lang="zh-CN" altLang="en-US"/>
              <a:t>因此，我们选取的最终指标为两个指标的最大值。</a:t>
            </a:r>
          </a:p>
          <a:p>
            <a:endParaRPr lang="zh-CN" altLang="en-US"/>
          </a:p>
          <a:p>
            <a:r>
              <a:rPr lang="en-US" altLang="zh-CN"/>
              <a:t>         </a:t>
            </a:r>
            <a:endParaRPr lang="zh-CN" altLang="en-US"/>
          </a:p>
          <a:p>
            <a:r>
              <a:rPr lang="en-US" altLang="zh-CN"/>
              <a:t>         </a:t>
            </a:r>
          </a:p>
          <a:p>
            <a:r>
              <a:rPr lang="en-US" altLang="zh-CN"/>
              <a:t>         </a:t>
            </a:r>
          </a:p>
          <a:p>
            <a:endParaRPr lang="en-US" altLang="zh-CN"/>
          </a:p>
          <a:p>
            <a:r>
              <a:rPr lang="en-US" altLang="zh-CN"/>
              <a:t>        </a:t>
            </a:r>
          </a:p>
          <a:p>
            <a:r>
              <a:rPr lang="en-US" altLang="zh-CN"/>
              <a:t>        </a:t>
            </a:r>
            <a:r>
              <a:rPr lang="zh-CN" altLang="en-US"/>
              <a:t>优化流程与问题三一致</a:t>
            </a:r>
          </a:p>
        </p:txBody>
      </p:sp>
      <p:graphicFrame>
        <p:nvGraphicFramePr>
          <p:cNvPr id="4" name="对象 3"/>
          <p:cNvGraphicFramePr/>
          <p:nvPr>
            <p:custDataLst>
              <p:tags r:id="rId1"/>
            </p:custDataLst>
          </p:nvPr>
        </p:nvGraphicFramePr>
        <p:xfrm>
          <a:off x="4743450" y="4181475"/>
          <a:ext cx="2478405" cy="504825"/>
        </p:xfrm>
        <a:graphic>
          <a:graphicData uri="http://schemas.openxmlformats.org/presentationml/2006/ole">
            <mc:AlternateContent xmlns:mc="http://schemas.openxmlformats.org/markup-compatibility/2006">
              <mc:Choice xmlns:v="urn:schemas-microsoft-com:vml" Requires="v">
                <p:oleObj r:id="rId5" imgW="2322830" imgH="523875" progId="Equation.DSMT4">
                  <p:embed/>
                </p:oleObj>
              </mc:Choice>
              <mc:Fallback>
                <p:oleObj r:id="rId5" imgW="2322830" imgH="523875" progId="Equation.DSMT4">
                  <p:embed/>
                  <p:pic>
                    <p:nvPicPr>
                      <p:cNvPr id="0" name="图片 4"/>
                      <p:cNvPicPr/>
                      <p:nvPr/>
                    </p:nvPicPr>
                    <p:blipFill>
                      <a:blip r:embed="rId6"/>
                      <a:stretch>
                        <a:fillRect/>
                      </a:stretch>
                    </p:blipFill>
                    <p:spPr>
                      <a:xfrm>
                        <a:off x="4743450" y="4181475"/>
                        <a:ext cx="2478405" cy="504825"/>
                      </a:xfrm>
                      <a:prstGeom prst="rect">
                        <a:avLst/>
                      </a:prstGeom>
                    </p:spPr>
                  </p:pic>
                </p:oleObj>
              </mc:Fallback>
            </mc:AlternateContent>
          </a:graphicData>
        </a:graphic>
      </p:graphicFrame>
      <p:graphicFrame>
        <p:nvGraphicFramePr>
          <p:cNvPr id="6" name="对象 5"/>
          <p:cNvGraphicFramePr/>
          <p:nvPr>
            <p:custDataLst>
              <p:tags r:id="rId2"/>
            </p:custDataLst>
          </p:nvPr>
        </p:nvGraphicFramePr>
        <p:xfrm>
          <a:off x="4743450" y="4755515"/>
          <a:ext cx="2863215" cy="568325"/>
        </p:xfrm>
        <a:graphic>
          <a:graphicData uri="http://schemas.openxmlformats.org/presentationml/2006/ole">
            <mc:AlternateContent xmlns:mc="http://schemas.openxmlformats.org/markup-compatibility/2006">
              <mc:Choice xmlns:v="urn:schemas-microsoft-com:vml" Requires="v">
                <p:oleObj r:id="rId7" imgW="2527935" imgH="520700" progId="Equation.DSMT4">
                  <p:embed/>
                </p:oleObj>
              </mc:Choice>
              <mc:Fallback>
                <p:oleObj r:id="rId7" imgW="2527935" imgH="520700" progId="Equation.DSMT4">
                  <p:embed/>
                  <p:pic>
                    <p:nvPicPr>
                      <p:cNvPr id="0" name="图片 6"/>
                      <p:cNvPicPr/>
                      <p:nvPr/>
                    </p:nvPicPr>
                    <p:blipFill>
                      <a:blip r:embed="rId8"/>
                      <a:stretch>
                        <a:fillRect/>
                      </a:stretch>
                    </p:blipFill>
                    <p:spPr>
                      <a:xfrm>
                        <a:off x="4743450" y="4755515"/>
                        <a:ext cx="2863215" cy="56832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3" name="矩形 2"/>
          <p:cNvSpPr/>
          <p:nvPr/>
        </p:nvSpPr>
        <p:spPr>
          <a:xfrm>
            <a:off x="3263685" y="2152096"/>
            <a:ext cx="5664629" cy="672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7" name="文本框 6"/>
          <p:cNvSpPr txBox="1"/>
          <p:nvPr/>
        </p:nvSpPr>
        <p:spPr>
          <a:xfrm>
            <a:off x="3346435" y="2141494"/>
            <a:ext cx="5472608" cy="666786"/>
          </a:xfrm>
          <a:prstGeom prst="rect">
            <a:avLst/>
          </a:prstGeom>
          <a:noFill/>
        </p:spPr>
        <p:txBody>
          <a:bodyPr wrap="square" rtlCol="0">
            <a:spAutoFit/>
          </a:bodyPr>
          <a:lstStyle/>
          <a:p>
            <a:pPr algn="ctr"/>
            <a:r>
              <a:rPr lang="en-US" altLang="zh-CN" sz="3735" dirty="0">
                <a:solidFill>
                  <a:schemeClr val="bg1"/>
                </a:solidFill>
                <a:latin typeface="Century Gothic" panose="020B0502020202020204" pitchFamily="34" charset="0"/>
                <a:cs typeface="+mn-ea"/>
              </a:rPr>
              <a:t>PART 03</a:t>
            </a:r>
            <a:endParaRPr lang="zh-CN" altLang="en-US" sz="3735" dirty="0">
              <a:solidFill>
                <a:schemeClr val="bg1"/>
              </a:solidFill>
              <a:latin typeface="Century Gothic" panose="020B0502020202020204" pitchFamily="34" charset="0"/>
              <a:cs typeface="+mn-ea"/>
            </a:endParaRPr>
          </a:p>
        </p:txBody>
      </p:sp>
      <p:grpSp>
        <p:nvGrpSpPr>
          <p:cNvPr id="18" name="组合 17"/>
          <p:cNvGrpSpPr/>
          <p:nvPr/>
        </p:nvGrpSpPr>
        <p:grpSpPr>
          <a:xfrm>
            <a:off x="1913345" y="770428"/>
            <a:ext cx="8705900" cy="4289393"/>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92" y="8060"/>
            <a:ext cx="3226844" cy="734004"/>
          </a:xfrm>
          <a:prstGeom prst="rect">
            <a:avLst/>
          </a:prstGeom>
        </p:spPr>
      </p:pic>
      <p:sp>
        <p:nvSpPr>
          <p:cNvPr id="4" name="文本框 3"/>
          <p:cNvSpPr txBox="1"/>
          <p:nvPr/>
        </p:nvSpPr>
        <p:spPr>
          <a:xfrm>
            <a:off x="4349541" y="3298641"/>
            <a:ext cx="5972720" cy="646331"/>
          </a:xfrm>
          <a:prstGeom prst="rect">
            <a:avLst/>
          </a:prstGeom>
          <a:noFill/>
        </p:spPr>
        <p:txBody>
          <a:bodyPr wrap="square" rtlCol="0">
            <a:spAutoFit/>
          </a:bodyPr>
          <a:lstStyle/>
          <a:p>
            <a:r>
              <a:rPr lang="zh-CN" altLang="en-US" sz="3600" dirty="0"/>
              <a:t>研究过程与结果</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7" name="组合 16"/>
          <p:cNvGrpSpPr/>
          <p:nvPr/>
        </p:nvGrpSpPr>
        <p:grpSpPr>
          <a:xfrm>
            <a:off x="144828" y="227135"/>
            <a:ext cx="3226844" cy="1190848"/>
            <a:chOff x="-47902" y="0"/>
            <a:chExt cx="2016224" cy="612528"/>
          </a:xfrm>
        </p:grpSpPr>
        <p:grpSp>
          <p:nvGrpSpPr>
            <p:cNvPr id="18" name="组合 17"/>
            <p:cNvGrpSpPr/>
            <p:nvPr/>
          </p:nvGrpSpPr>
          <p:grpSpPr>
            <a:xfrm rot="16200000" flipV="1">
              <a:off x="629841" y="-629841"/>
              <a:ext cx="612528" cy="1872209"/>
              <a:chOff x="604102" y="1347614"/>
              <a:chExt cx="1075775" cy="2149931"/>
            </a:xfrm>
          </p:grpSpPr>
          <p:grpSp>
            <p:nvGrpSpPr>
              <p:cNvPr id="20" name="组合 19"/>
              <p:cNvGrpSpPr/>
              <p:nvPr/>
            </p:nvGrpSpPr>
            <p:grpSpPr>
              <a:xfrm>
                <a:off x="755576" y="1347614"/>
                <a:ext cx="806988" cy="2149931"/>
                <a:chOff x="1477543" y="637844"/>
                <a:chExt cx="6486890" cy="3157021"/>
              </a:xfrm>
            </p:grpSpPr>
            <p:sp>
              <p:nvSpPr>
                <p:cNvPr id="23" name="矩形 2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4" name="矩形 2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5" name="矩形 2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21" name="直接连接符 20"/>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问题一的求解</a:t>
              </a:r>
            </a:p>
          </p:txBody>
        </p:sp>
      </p:grpSp>
      <p:sp>
        <p:nvSpPr>
          <p:cNvPr id="4" name="文本框 3"/>
          <p:cNvSpPr txBox="1"/>
          <p:nvPr/>
        </p:nvSpPr>
        <p:spPr>
          <a:xfrm>
            <a:off x="599440" y="1807210"/>
            <a:ext cx="2618105" cy="368300"/>
          </a:xfrm>
          <a:prstGeom prst="rect">
            <a:avLst/>
          </a:prstGeom>
          <a:noFill/>
        </p:spPr>
        <p:txBody>
          <a:bodyPr wrap="square" rtlCol="0">
            <a:spAutoFit/>
          </a:bodyPr>
          <a:lstStyle/>
          <a:p>
            <a:r>
              <a:rPr lang="zh-CN" altLang="en-US" b="1"/>
              <a:t>线性插值估计环境温度</a:t>
            </a:r>
          </a:p>
        </p:txBody>
      </p:sp>
      <p:sp>
        <p:nvSpPr>
          <p:cNvPr id="6" name="文本框 5"/>
          <p:cNvSpPr txBox="1"/>
          <p:nvPr/>
        </p:nvSpPr>
        <p:spPr>
          <a:xfrm>
            <a:off x="8303895" y="5649595"/>
            <a:ext cx="887095" cy="430530"/>
          </a:xfrm>
          <a:prstGeom prst="rect">
            <a:avLst/>
          </a:prstGeom>
          <a:noFill/>
        </p:spPr>
        <p:txBody>
          <a:bodyPr wrap="square" rtlCol="0">
            <a:noAutofit/>
          </a:bodyPr>
          <a:lstStyle/>
          <a:p>
            <a:endParaRPr lang="zh-CN" altLang="en-US" sz="1400"/>
          </a:p>
        </p:txBody>
      </p:sp>
      <p:pic>
        <p:nvPicPr>
          <p:cNvPr id="7" name="图片 6" descr="微信图片_20230810023337"/>
          <p:cNvPicPr>
            <a:picLocks noChangeAspect="1"/>
          </p:cNvPicPr>
          <p:nvPr/>
        </p:nvPicPr>
        <p:blipFill>
          <a:blip r:embed="rId3"/>
          <a:stretch>
            <a:fillRect/>
          </a:stretch>
        </p:blipFill>
        <p:spPr>
          <a:xfrm>
            <a:off x="3046730" y="1807210"/>
            <a:ext cx="6144260" cy="46081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aphicFrame>
        <p:nvGraphicFramePr>
          <p:cNvPr id="11" name="表格 11"/>
          <p:cNvGraphicFramePr>
            <a:graphicFrameLocks noGrp="1"/>
          </p:cNvGraphicFramePr>
          <p:nvPr>
            <p:custDataLst>
              <p:tags r:id="rId1"/>
            </p:custDataLst>
          </p:nvPr>
        </p:nvGraphicFramePr>
        <p:xfrm>
          <a:off x="2032000" y="3535752"/>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zh-CN" altLang="en-US" dirty="0"/>
                        <a:t>温区</a:t>
                      </a:r>
                    </a:p>
                  </a:txBody>
                  <a:tcPr/>
                </a:tc>
                <a:tc>
                  <a:txBody>
                    <a:bodyPr/>
                    <a:lstStyle/>
                    <a:p>
                      <a:pPr algn="ctr"/>
                      <a:endParaRPr lang="zh-CN" altLang="en-US" dirty="0"/>
                    </a:p>
                  </a:txBody>
                  <a:tcPr/>
                </a:tc>
                <a:tc>
                  <a:txBody>
                    <a:bodyPr/>
                    <a:lstStyle/>
                    <a:p>
                      <a:pPr algn="ctr"/>
                      <a:endParaRPr lang="en-US" altLang="zh-CN" dirty="0"/>
                    </a:p>
                  </a:txBody>
                  <a:tcPr/>
                </a:tc>
                <a:extLst>
                  <a:ext uri="{0D108BD9-81ED-4DB2-BD59-A6C34878D82A}">
                    <a16:rowId xmlns:a16="http://schemas.microsoft.com/office/drawing/2014/main" val="10000"/>
                  </a:ext>
                </a:extLst>
              </a:tr>
              <a:tr h="370840">
                <a:tc>
                  <a:txBody>
                    <a:bodyPr/>
                    <a:lstStyle/>
                    <a:p>
                      <a:pPr algn="ctr"/>
                      <a:r>
                        <a:rPr lang="en-US" altLang="zh-CN" dirty="0"/>
                        <a:t>1~5</a:t>
                      </a:r>
                      <a:endParaRPr lang="zh-CN" altLang="en-US" dirty="0"/>
                    </a:p>
                  </a:txBody>
                  <a:tcPr/>
                </a:tc>
                <a:tc>
                  <a:txBody>
                    <a:bodyPr/>
                    <a:lstStyle/>
                    <a:p>
                      <a:pPr algn="ctr"/>
                      <a:r>
                        <a:rPr lang="en-US" altLang="zh-CN" dirty="0"/>
                        <a:t>6.767e-04</a:t>
                      </a:r>
                      <a:endParaRPr lang="zh-CN" altLang="en-US" dirty="0"/>
                    </a:p>
                  </a:txBody>
                  <a:tcPr/>
                </a:tc>
                <a:tc>
                  <a:txBody>
                    <a:bodyPr/>
                    <a:lstStyle/>
                    <a:p>
                      <a:pPr algn="ctr"/>
                      <a:r>
                        <a:rPr lang="en-US" altLang="zh-CN" dirty="0"/>
                        <a:t>7.361e+03</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6</a:t>
                      </a:r>
                      <a:endParaRPr lang="zh-CN" altLang="en-US" dirty="0"/>
                    </a:p>
                  </a:txBody>
                  <a:tcPr/>
                </a:tc>
                <a:tc>
                  <a:txBody>
                    <a:bodyPr/>
                    <a:lstStyle/>
                    <a:p>
                      <a:pPr algn="ctr"/>
                      <a:r>
                        <a:rPr lang="en-US" altLang="zh-CN" dirty="0"/>
                        <a:t>7.700e-04</a:t>
                      </a:r>
                    </a:p>
                  </a:txBody>
                  <a:tcPr/>
                </a:tc>
                <a:tc>
                  <a:txBody>
                    <a:bodyPr/>
                    <a:lstStyle/>
                    <a:p>
                      <a:pPr algn="ctr"/>
                      <a:r>
                        <a:rPr lang="en-US" altLang="zh-CN" dirty="0"/>
                        <a:t>1.059e+04</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7</a:t>
                      </a:r>
                      <a:endParaRPr lang="zh-CN" altLang="en-US" dirty="0"/>
                    </a:p>
                  </a:txBody>
                  <a:tcPr/>
                </a:tc>
                <a:tc>
                  <a:txBody>
                    <a:bodyPr/>
                    <a:lstStyle/>
                    <a:p>
                      <a:pPr algn="ctr"/>
                      <a:r>
                        <a:rPr lang="en-US" altLang="zh-CN" dirty="0"/>
                        <a:t>9.362e-04</a:t>
                      </a:r>
                      <a:endParaRPr lang="zh-CN" altLang="en-US" dirty="0"/>
                    </a:p>
                  </a:txBody>
                  <a:tcPr/>
                </a:tc>
                <a:tc>
                  <a:txBody>
                    <a:bodyPr/>
                    <a:lstStyle/>
                    <a:p>
                      <a:pPr algn="ctr"/>
                      <a:r>
                        <a:rPr lang="en-US" altLang="zh-CN" dirty="0"/>
                        <a:t>1.004e+03</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8~9</a:t>
                      </a:r>
                      <a:endParaRPr lang="zh-CN" altLang="en-US" dirty="0"/>
                    </a:p>
                  </a:txBody>
                  <a:tcPr/>
                </a:tc>
                <a:tc>
                  <a:txBody>
                    <a:bodyPr/>
                    <a:lstStyle/>
                    <a:p>
                      <a:pPr algn="ctr"/>
                      <a:r>
                        <a:rPr lang="en-US" altLang="zh-CN" dirty="0"/>
                        <a:t>8.502e-04</a:t>
                      </a:r>
                      <a:endParaRPr lang="zh-CN" altLang="en-US" dirty="0"/>
                    </a:p>
                  </a:txBody>
                  <a:tcPr/>
                </a:tc>
                <a:tc>
                  <a:txBody>
                    <a:bodyPr/>
                    <a:lstStyle/>
                    <a:p>
                      <a:pPr algn="ctr"/>
                      <a:r>
                        <a:rPr lang="en-US" altLang="zh-CN" dirty="0"/>
                        <a:t>6.700e+02</a:t>
                      </a: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10~11</a:t>
                      </a:r>
                      <a:endParaRPr lang="zh-CN" altLang="en-US" dirty="0"/>
                    </a:p>
                  </a:txBody>
                  <a:tcPr/>
                </a:tc>
                <a:tc>
                  <a:txBody>
                    <a:bodyPr/>
                    <a:lstStyle/>
                    <a:p>
                      <a:pPr algn="ctr"/>
                      <a:r>
                        <a:rPr lang="en-US" altLang="zh-CN" dirty="0"/>
                        <a:t>5.465e-04</a:t>
                      </a:r>
                      <a:endParaRPr lang="zh-CN" altLang="en-US" dirty="0"/>
                    </a:p>
                  </a:txBody>
                  <a:tcPr/>
                </a:tc>
                <a:tc>
                  <a:txBody>
                    <a:bodyPr/>
                    <a:lstStyle/>
                    <a:p>
                      <a:pPr algn="ctr"/>
                      <a:r>
                        <a:rPr lang="en-US" altLang="zh-CN" dirty="0"/>
                        <a:t>9.094e+02</a:t>
                      </a:r>
                      <a:endParaRPr lang="zh-CN" altLang="en-US" dirty="0"/>
                    </a:p>
                  </a:txBody>
                  <a:tcPr/>
                </a:tc>
                <a:extLst>
                  <a:ext uri="{0D108BD9-81ED-4DB2-BD59-A6C34878D82A}">
                    <a16:rowId xmlns:a16="http://schemas.microsoft.com/office/drawing/2014/main" val="10005"/>
                  </a:ext>
                </a:extLst>
              </a:tr>
            </a:tbl>
          </a:graphicData>
        </a:graphic>
      </p:graphicFrame>
      <p:sp>
        <p:nvSpPr>
          <p:cNvPr id="13" name="文本框 12"/>
          <p:cNvSpPr txBox="1"/>
          <p:nvPr/>
        </p:nvSpPr>
        <p:spPr>
          <a:xfrm>
            <a:off x="2999116" y="1971228"/>
            <a:ext cx="6990521" cy="369332"/>
          </a:xfrm>
          <a:prstGeom prst="rect">
            <a:avLst/>
          </a:prstGeom>
          <a:noFill/>
        </p:spPr>
        <p:txBody>
          <a:bodyPr wrap="square" rtlCol="0">
            <a:spAutoFit/>
          </a:bodyPr>
          <a:lstStyle/>
          <a:p>
            <a:r>
              <a:rPr lang="zh-CN" altLang="en-US" dirty="0"/>
              <a:t>分成</a:t>
            </a:r>
            <a:r>
              <a:rPr lang="en-US" altLang="zh-CN" dirty="0"/>
              <a:t> 5 </a:t>
            </a:r>
            <a:r>
              <a:rPr lang="zh-CN" altLang="en-US" dirty="0"/>
              <a:t>个区间来拟合，拟合效果好，最大温差在</a:t>
            </a:r>
            <a:r>
              <a:rPr lang="en-US" altLang="zh-CN" dirty="0"/>
              <a:t> 2 </a:t>
            </a:r>
            <a:r>
              <a:rPr lang="zh-CN" altLang="en-US" dirty="0"/>
              <a:t>度左右</a:t>
            </a:r>
          </a:p>
        </p:txBody>
      </p:sp>
      <p:sp>
        <p:nvSpPr>
          <p:cNvPr id="14" name="文本框 13"/>
          <p:cNvSpPr txBox="1"/>
          <p:nvPr/>
        </p:nvSpPr>
        <p:spPr>
          <a:xfrm>
            <a:off x="4633871" y="3100340"/>
            <a:ext cx="3017018" cy="337185"/>
          </a:xfrm>
          <a:prstGeom prst="rect">
            <a:avLst/>
          </a:prstGeom>
          <a:noFill/>
        </p:spPr>
        <p:txBody>
          <a:bodyPr wrap="square" rtlCol="0">
            <a:spAutoFit/>
          </a:bodyPr>
          <a:lstStyle/>
          <a:p>
            <a:pPr algn="ctr"/>
            <a:r>
              <a:rPr lang="zh-CN" altLang="en-US" sz="1600" dirty="0"/>
              <a:t>各温区相应的 </a:t>
            </a:r>
            <a:r>
              <a:rPr lang="en-US" altLang="zh-CN" sz="1600" dirty="0"/>
              <a:t>       </a:t>
            </a:r>
            <a:r>
              <a:rPr lang="zh-CN" altLang="en-US" sz="1600" dirty="0"/>
              <a:t>、</a:t>
            </a:r>
            <a:r>
              <a:rPr lang="en-US" altLang="zh-CN" sz="1600" dirty="0"/>
              <a:t>      </a:t>
            </a:r>
            <a:r>
              <a:rPr lang="zh-CN" altLang="en-US" sz="1600" dirty="0"/>
              <a:t>的值</a:t>
            </a:r>
          </a:p>
        </p:txBody>
      </p:sp>
      <p:sp>
        <p:nvSpPr>
          <p:cNvPr id="16" name="文本框 15"/>
          <p:cNvSpPr txBox="1"/>
          <p:nvPr/>
        </p:nvSpPr>
        <p:spPr>
          <a:xfrm>
            <a:off x="3737110" y="2470709"/>
            <a:ext cx="4810539" cy="369332"/>
          </a:xfrm>
          <a:prstGeom prst="rect">
            <a:avLst/>
          </a:prstGeom>
          <a:noFill/>
        </p:spPr>
        <p:txBody>
          <a:bodyPr wrap="square" rtlCol="0">
            <a:spAutoFit/>
          </a:bodyPr>
          <a:lstStyle/>
          <a:p>
            <a:pPr algn="ctr"/>
            <a:r>
              <a:rPr lang="zh-CN" altLang="en-US" dirty="0"/>
              <a:t>残差平方和最小为 </a:t>
            </a:r>
            <a:r>
              <a:rPr lang="en-US" altLang="zh-CN" dirty="0"/>
              <a:t>286.14</a:t>
            </a:r>
            <a:endParaRPr lang="zh-CN" altLang="en-US" dirty="0"/>
          </a:p>
        </p:txBody>
      </p:sp>
      <p:grpSp>
        <p:nvGrpSpPr>
          <p:cNvPr id="17" name="组合 16"/>
          <p:cNvGrpSpPr/>
          <p:nvPr/>
        </p:nvGrpSpPr>
        <p:grpSpPr>
          <a:xfrm>
            <a:off x="144828" y="227135"/>
            <a:ext cx="3226844" cy="1190848"/>
            <a:chOff x="-47902" y="0"/>
            <a:chExt cx="2016224" cy="612528"/>
          </a:xfrm>
        </p:grpSpPr>
        <p:grpSp>
          <p:nvGrpSpPr>
            <p:cNvPr id="18" name="组合 17"/>
            <p:cNvGrpSpPr/>
            <p:nvPr/>
          </p:nvGrpSpPr>
          <p:grpSpPr>
            <a:xfrm rot="16200000" flipV="1">
              <a:off x="629841" y="-629841"/>
              <a:ext cx="612528" cy="1872209"/>
              <a:chOff x="604102" y="1347614"/>
              <a:chExt cx="1075775" cy="2149931"/>
            </a:xfrm>
          </p:grpSpPr>
          <p:grpSp>
            <p:nvGrpSpPr>
              <p:cNvPr id="20" name="组合 19"/>
              <p:cNvGrpSpPr/>
              <p:nvPr/>
            </p:nvGrpSpPr>
            <p:grpSpPr>
              <a:xfrm>
                <a:off x="755576" y="1347614"/>
                <a:ext cx="806988" cy="2149931"/>
                <a:chOff x="1477543" y="637844"/>
                <a:chExt cx="6486890" cy="3157021"/>
              </a:xfrm>
            </p:grpSpPr>
            <p:sp>
              <p:nvSpPr>
                <p:cNvPr id="23" name="矩形 22"/>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4" name="矩形 23"/>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5" name="矩形 24"/>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21" name="直接连接符 20"/>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问题一的求解</a:t>
              </a:r>
            </a:p>
          </p:txBody>
        </p:sp>
      </p:grpSp>
      <p:graphicFrame>
        <p:nvGraphicFramePr>
          <p:cNvPr id="4" name="对象 3"/>
          <p:cNvGraphicFramePr/>
          <p:nvPr>
            <p:custDataLst>
              <p:tags r:id="rId2"/>
            </p:custDataLst>
          </p:nvPr>
        </p:nvGraphicFramePr>
        <p:xfrm>
          <a:off x="6181090" y="3105785"/>
          <a:ext cx="245110" cy="331470"/>
        </p:xfrm>
        <a:graphic>
          <a:graphicData uri="http://schemas.openxmlformats.org/presentationml/2006/ole">
            <mc:AlternateContent xmlns:mc="http://schemas.openxmlformats.org/markup-compatibility/2006">
              <mc:Choice xmlns:v="urn:schemas-microsoft-com:vml" Requires="v">
                <p:oleObj r:id="rId8" imgW="152400" imgH="139700" progId="Equation.DSMT4">
                  <p:embed/>
                </p:oleObj>
              </mc:Choice>
              <mc:Fallback>
                <p:oleObj r:id="rId8" imgW="152400" imgH="139700" progId="Equation.DSMT4">
                  <p:embed/>
                  <p:pic>
                    <p:nvPicPr>
                      <p:cNvPr id="0" name="图片 5"/>
                      <p:cNvPicPr/>
                      <p:nvPr/>
                    </p:nvPicPr>
                    <p:blipFill>
                      <a:blip r:embed="rId9"/>
                      <a:stretch>
                        <a:fillRect/>
                      </a:stretch>
                    </p:blipFill>
                    <p:spPr>
                      <a:xfrm>
                        <a:off x="6181090" y="3105785"/>
                        <a:ext cx="245110" cy="331470"/>
                      </a:xfrm>
                      <a:prstGeom prst="rect">
                        <a:avLst/>
                      </a:prstGeom>
                    </p:spPr>
                  </p:pic>
                </p:oleObj>
              </mc:Fallback>
            </mc:AlternateContent>
          </a:graphicData>
        </a:graphic>
      </p:graphicFrame>
      <p:graphicFrame>
        <p:nvGraphicFramePr>
          <p:cNvPr id="7" name="对象 6"/>
          <p:cNvGraphicFramePr/>
          <p:nvPr>
            <p:custDataLst>
              <p:tags r:id="rId3"/>
            </p:custDataLst>
          </p:nvPr>
        </p:nvGraphicFramePr>
        <p:xfrm>
          <a:off x="6649085" y="3105150"/>
          <a:ext cx="220980" cy="331470"/>
        </p:xfrm>
        <a:graphic>
          <a:graphicData uri="http://schemas.openxmlformats.org/presentationml/2006/ole">
            <mc:AlternateContent xmlns:mc="http://schemas.openxmlformats.org/markup-compatibility/2006">
              <mc:Choice xmlns:v="urn:schemas-microsoft-com:vml" Requires="v">
                <p:oleObj r:id="rId10" imgW="127000" imgH="165100" progId="Equation.DSMT4">
                  <p:embed/>
                </p:oleObj>
              </mc:Choice>
              <mc:Fallback>
                <p:oleObj r:id="rId10" imgW="127000" imgH="165100" progId="Equation.DSMT4">
                  <p:embed/>
                  <p:pic>
                    <p:nvPicPr>
                      <p:cNvPr id="0" name="图片 7"/>
                      <p:cNvPicPr/>
                      <p:nvPr/>
                    </p:nvPicPr>
                    <p:blipFill>
                      <a:blip r:embed="rId11"/>
                      <a:stretch>
                        <a:fillRect/>
                      </a:stretch>
                    </p:blipFill>
                    <p:spPr>
                      <a:xfrm>
                        <a:off x="6649085" y="3105150"/>
                        <a:ext cx="220980" cy="331470"/>
                      </a:xfrm>
                      <a:prstGeom prst="rect">
                        <a:avLst/>
                      </a:prstGeom>
                    </p:spPr>
                  </p:pic>
                </p:oleObj>
              </mc:Fallback>
            </mc:AlternateContent>
          </a:graphicData>
        </a:graphic>
      </p:graphicFrame>
      <p:graphicFrame>
        <p:nvGraphicFramePr>
          <p:cNvPr id="2" name="对象 1"/>
          <p:cNvGraphicFramePr/>
          <p:nvPr>
            <p:custDataLst>
              <p:tags r:id="rId4"/>
            </p:custDataLst>
          </p:nvPr>
        </p:nvGraphicFramePr>
        <p:xfrm>
          <a:off x="6019800" y="3535680"/>
          <a:ext cx="245110" cy="331470"/>
        </p:xfrm>
        <a:graphic>
          <a:graphicData uri="http://schemas.openxmlformats.org/presentationml/2006/ole">
            <mc:AlternateContent xmlns:mc="http://schemas.openxmlformats.org/markup-compatibility/2006">
              <mc:Choice xmlns:v="urn:schemas-microsoft-com:vml" Requires="v">
                <p:oleObj r:id="rId12" imgW="152400" imgH="139700" progId="Equation.DSMT4">
                  <p:embed/>
                </p:oleObj>
              </mc:Choice>
              <mc:Fallback>
                <p:oleObj r:id="rId12" imgW="152400" imgH="139700" progId="Equation.DSMT4">
                  <p:embed/>
                  <p:pic>
                    <p:nvPicPr>
                      <p:cNvPr id="0" name="图片 5"/>
                      <p:cNvPicPr/>
                      <p:nvPr/>
                    </p:nvPicPr>
                    <p:blipFill>
                      <a:blip r:embed="rId13"/>
                      <a:stretch>
                        <a:fillRect/>
                      </a:stretch>
                    </p:blipFill>
                    <p:spPr>
                      <a:xfrm>
                        <a:off x="6019800" y="3535680"/>
                        <a:ext cx="245110" cy="331470"/>
                      </a:xfrm>
                      <a:prstGeom prst="rect">
                        <a:avLst/>
                      </a:prstGeom>
                    </p:spPr>
                  </p:pic>
                </p:oleObj>
              </mc:Fallback>
            </mc:AlternateContent>
          </a:graphicData>
        </a:graphic>
      </p:graphicFrame>
      <p:graphicFrame>
        <p:nvGraphicFramePr>
          <p:cNvPr id="5" name="对象 4"/>
          <p:cNvGraphicFramePr/>
          <p:nvPr>
            <p:custDataLst>
              <p:tags r:id="rId5"/>
            </p:custDataLst>
          </p:nvPr>
        </p:nvGraphicFramePr>
        <p:xfrm>
          <a:off x="8722360" y="3535680"/>
          <a:ext cx="220980" cy="331470"/>
        </p:xfrm>
        <a:graphic>
          <a:graphicData uri="http://schemas.openxmlformats.org/presentationml/2006/ole">
            <mc:AlternateContent xmlns:mc="http://schemas.openxmlformats.org/markup-compatibility/2006">
              <mc:Choice xmlns:v="urn:schemas-microsoft-com:vml" Requires="v">
                <p:oleObj r:id="rId14" imgW="127000" imgH="165100" progId="Equation.DSMT4">
                  <p:embed/>
                </p:oleObj>
              </mc:Choice>
              <mc:Fallback>
                <p:oleObj r:id="rId14" imgW="127000" imgH="165100" progId="Equation.DSMT4">
                  <p:embed/>
                  <p:pic>
                    <p:nvPicPr>
                      <p:cNvPr id="0" name="图片 7"/>
                      <p:cNvPicPr/>
                      <p:nvPr/>
                    </p:nvPicPr>
                    <p:blipFill>
                      <a:blip r:embed="rId11"/>
                      <a:stretch>
                        <a:fillRect/>
                      </a:stretch>
                    </p:blipFill>
                    <p:spPr>
                      <a:xfrm>
                        <a:off x="8722360" y="3535680"/>
                        <a:ext cx="220980" cy="33147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53" y="1645305"/>
            <a:ext cx="10979426" cy="4705468"/>
          </a:xfrm>
          <a:prstGeom prst="rect">
            <a:avLst/>
          </a:prstGeom>
        </p:spPr>
      </p:pic>
      <p:grpSp>
        <p:nvGrpSpPr>
          <p:cNvPr id="18" name="组合 17"/>
          <p:cNvGrpSpPr/>
          <p:nvPr/>
        </p:nvGrpSpPr>
        <p:grpSpPr>
          <a:xfrm>
            <a:off x="144828" y="227135"/>
            <a:ext cx="3226844" cy="1190848"/>
            <a:chOff x="-47902" y="0"/>
            <a:chExt cx="2016224" cy="612528"/>
          </a:xfrm>
        </p:grpSpPr>
        <p:grpSp>
          <p:nvGrpSpPr>
            <p:cNvPr id="19" name="组合 18"/>
            <p:cNvGrpSpPr/>
            <p:nvPr/>
          </p:nvGrpSpPr>
          <p:grpSpPr>
            <a:xfrm rot="16200000" flipV="1">
              <a:off x="629841" y="-629841"/>
              <a:ext cx="612528" cy="1872209"/>
              <a:chOff x="604102" y="1347614"/>
              <a:chExt cx="1075775" cy="2149931"/>
            </a:xfrm>
          </p:grpSpPr>
          <p:grpSp>
            <p:nvGrpSpPr>
              <p:cNvPr id="21" name="组合 20"/>
              <p:cNvGrpSpPr/>
              <p:nvPr/>
            </p:nvGrpSpPr>
            <p:grpSpPr>
              <a:xfrm>
                <a:off x="755576" y="1347614"/>
                <a:ext cx="806988" cy="2149931"/>
                <a:chOff x="1477543" y="637844"/>
                <a:chExt cx="6486890" cy="3157021"/>
              </a:xfrm>
            </p:grpSpPr>
            <p:sp>
              <p:nvSpPr>
                <p:cNvPr id="24" name="矩形 23"/>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5" name="矩形 24"/>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6" name="矩形 25"/>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22" name="直接连接符 21"/>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问题一的求解</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aphicFrame>
        <p:nvGraphicFramePr>
          <p:cNvPr id="11" name="表格 11"/>
          <p:cNvGraphicFramePr>
            <a:graphicFrameLocks noGrp="1"/>
          </p:cNvGraphicFramePr>
          <p:nvPr>
            <p:custDataLst>
              <p:tags r:id="rId1"/>
            </p:custDataLst>
          </p:nvPr>
        </p:nvGraphicFramePr>
        <p:xfrm>
          <a:off x="933368" y="2484783"/>
          <a:ext cx="4401212" cy="2162865"/>
        </p:xfrm>
        <a:graphic>
          <a:graphicData uri="http://schemas.openxmlformats.org/drawingml/2006/table">
            <a:tbl>
              <a:tblPr firstRow="1" bandRow="1">
                <a:tableStyleId>{5C22544A-7EE6-4342-B048-85BDC9FD1C3A}</a:tableStyleId>
              </a:tblPr>
              <a:tblGrid>
                <a:gridCol w="2200606">
                  <a:extLst>
                    <a:ext uri="{9D8B030D-6E8A-4147-A177-3AD203B41FA5}">
                      <a16:colId xmlns:a16="http://schemas.microsoft.com/office/drawing/2014/main" val="20000"/>
                    </a:ext>
                  </a:extLst>
                </a:gridCol>
                <a:gridCol w="2200606">
                  <a:extLst>
                    <a:ext uri="{9D8B030D-6E8A-4147-A177-3AD203B41FA5}">
                      <a16:colId xmlns:a16="http://schemas.microsoft.com/office/drawing/2014/main" val="20001"/>
                    </a:ext>
                  </a:extLst>
                </a:gridCol>
              </a:tblGrid>
              <a:tr h="432573">
                <a:tc>
                  <a:txBody>
                    <a:bodyPr/>
                    <a:lstStyle/>
                    <a:p>
                      <a:pPr algn="ctr"/>
                      <a:r>
                        <a:rPr lang="zh-CN" altLang="en-US" dirty="0"/>
                        <a:t>位置</a:t>
                      </a:r>
                    </a:p>
                  </a:txBody>
                  <a:tcPr/>
                </a:tc>
                <a:tc>
                  <a:txBody>
                    <a:bodyPr/>
                    <a:lstStyle/>
                    <a:p>
                      <a:pPr algn="ctr"/>
                      <a:r>
                        <a:rPr lang="zh-CN" altLang="en-US" dirty="0"/>
                        <a:t>温度（</a:t>
                      </a:r>
                      <a:r>
                        <a:rPr lang="en-US" altLang="zh-CN" dirty="0"/>
                        <a:t>℃</a:t>
                      </a:r>
                      <a:r>
                        <a:rPr lang="zh-CN" altLang="en-US" dirty="0"/>
                        <a:t>）</a:t>
                      </a:r>
                    </a:p>
                  </a:txBody>
                  <a:tcPr/>
                </a:tc>
                <a:extLst>
                  <a:ext uri="{0D108BD9-81ED-4DB2-BD59-A6C34878D82A}">
                    <a16:rowId xmlns:a16="http://schemas.microsoft.com/office/drawing/2014/main" val="10000"/>
                  </a:ext>
                </a:extLst>
              </a:tr>
              <a:tr h="432573">
                <a:tc>
                  <a:txBody>
                    <a:bodyPr/>
                    <a:lstStyle/>
                    <a:p>
                      <a:pPr algn="ctr"/>
                      <a:r>
                        <a:rPr lang="zh-CN" altLang="en-US" dirty="0"/>
                        <a:t>小温区 </a:t>
                      </a:r>
                      <a:r>
                        <a:rPr lang="en-US" altLang="zh-CN" dirty="0"/>
                        <a:t>3 </a:t>
                      </a:r>
                      <a:r>
                        <a:rPr lang="zh-CN" altLang="en-US" dirty="0"/>
                        <a:t>中心</a:t>
                      </a:r>
                    </a:p>
                  </a:txBody>
                  <a:tcPr/>
                </a:tc>
                <a:tc>
                  <a:txBody>
                    <a:bodyPr/>
                    <a:lstStyle/>
                    <a:p>
                      <a:pPr algn="ctr"/>
                      <a:r>
                        <a:rPr lang="en-US" altLang="zh-CN" dirty="0"/>
                        <a:t>129.48</a:t>
                      </a:r>
                      <a:endParaRPr lang="zh-CN" altLang="en-US" dirty="0"/>
                    </a:p>
                  </a:txBody>
                  <a:tcPr/>
                </a:tc>
                <a:extLst>
                  <a:ext uri="{0D108BD9-81ED-4DB2-BD59-A6C34878D82A}">
                    <a16:rowId xmlns:a16="http://schemas.microsoft.com/office/drawing/2014/main" val="10001"/>
                  </a:ext>
                </a:extLst>
              </a:tr>
              <a:tr h="432573">
                <a:tc>
                  <a:txBody>
                    <a:bodyPr/>
                    <a:lstStyle/>
                    <a:p>
                      <a:pPr algn="ctr"/>
                      <a:r>
                        <a:rPr lang="zh-CN" altLang="en-US" dirty="0"/>
                        <a:t>小温区 </a:t>
                      </a:r>
                      <a:r>
                        <a:rPr lang="en-US" altLang="zh-CN" dirty="0"/>
                        <a:t>6 </a:t>
                      </a:r>
                      <a:r>
                        <a:rPr lang="zh-CN" altLang="en-US" dirty="0"/>
                        <a:t>中心</a:t>
                      </a:r>
                      <a:endParaRPr lang="en-US" altLang="zh-CN" dirty="0"/>
                    </a:p>
                  </a:txBody>
                  <a:tcPr/>
                </a:tc>
                <a:tc>
                  <a:txBody>
                    <a:bodyPr/>
                    <a:lstStyle/>
                    <a:p>
                      <a:pPr algn="ctr"/>
                      <a:r>
                        <a:rPr lang="en-US" altLang="zh-CN" dirty="0"/>
                        <a:t>167.41</a:t>
                      </a:r>
                      <a:endParaRPr lang="zh-CN" altLang="en-US" dirty="0"/>
                    </a:p>
                  </a:txBody>
                  <a:tcPr/>
                </a:tc>
                <a:extLst>
                  <a:ext uri="{0D108BD9-81ED-4DB2-BD59-A6C34878D82A}">
                    <a16:rowId xmlns:a16="http://schemas.microsoft.com/office/drawing/2014/main" val="10002"/>
                  </a:ext>
                </a:extLst>
              </a:tr>
              <a:tr h="432573">
                <a:tc>
                  <a:txBody>
                    <a:bodyPr/>
                    <a:lstStyle/>
                    <a:p>
                      <a:pPr algn="ctr"/>
                      <a:r>
                        <a:rPr lang="zh-CN" altLang="en-US" dirty="0"/>
                        <a:t>小温区 </a:t>
                      </a:r>
                      <a:r>
                        <a:rPr lang="en-US" altLang="zh-CN" dirty="0"/>
                        <a:t>7 </a:t>
                      </a:r>
                      <a:r>
                        <a:rPr lang="zh-CN" altLang="en-US" dirty="0"/>
                        <a:t>中心</a:t>
                      </a:r>
                    </a:p>
                  </a:txBody>
                  <a:tcPr/>
                </a:tc>
                <a:tc>
                  <a:txBody>
                    <a:bodyPr/>
                    <a:lstStyle/>
                    <a:p>
                      <a:pPr algn="ctr"/>
                      <a:r>
                        <a:rPr lang="en-US" altLang="zh-CN" dirty="0"/>
                        <a:t>190.29</a:t>
                      </a:r>
                      <a:endParaRPr lang="zh-CN" altLang="en-US" dirty="0"/>
                    </a:p>
                  </a:txBody>
                  <a:tcPr/>
                </a:tc>
                <a:extLst>
                  <a:ext uri="{0D108BD9-81ED-4DB2-BD59-A6C34878D82A}">
                    <a16:rowId xmlns:a16="http://schemas.microsoft.com/office/drawing/2014/main" val="10003"/>
                  </a:ext>
                </a:extLst>
              </a:tr>
              <a:tr h="432573">
                <a:tc>
                  <a:txBody>
                    <a:bodyPr/>
                    <a:lstStyle/>
                    <a:p>
                      <a:pPr algn="ctr"/>
                      <a:r>
                        <a:rPr lang="zh-CN" altLang="en-US" dirty="0"/>
                        <a:t>小温区 </a:t>
                      </a:r>
                      <a:r>
                        <a:rPr lang="en-US" altLang="zh-CN" dirty="0"/>
                        <a:t>8 </a:t>
                      </a:r>
                      <a:r>
                        <a:rPr lang="zh-CN" altLang="en-US" dirty="0"/>
                        <a:t>末端</a:t>
                      </a:r>
                    </a:p>
                  </a:txBody>
                  <a:tcPr/>
                </a:tc>
                <a:tc>
                  <a:txBody>
                    <a:bodyPr/>
                    <a:lstStyle/>
                    <a:p>
                      <a:pPr algn="ctr"/>
                      <a:r>
                        <a:rPr lang="en-US" altLang="zh-CN" dirty="0"/>
                        <a:t>223.90</a:t>
                      </a:r>
                      <a:endParaRPr lang="zh-CN" altLang="en-US" dirty="0"/>
                    </a:p>
                  </a:txBody>
                  <a:tcPr/>
                </a:tc>
                <a:extLst>
                  <a:ext uri="{0D108BD9-81ED-4DB2-BD59-A6C34878D82A}">
                    <a16:rowId xmlns:a16="http://schemas.microsoft.com/office/drawing/2014/main" val="10004"/>
                  </a:ext>
                </a:extLst>
              </a:tr>
            </a:tbl>
          </a:graphicData>
        </a:graphic>
      </p:graphicFrame>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0887" y="1557732"/>
            <a:ext cx="5852172" cy="4389129"/>
          </a:xfrm>
          <a:prstGeom prst="rect">
            <a:avLst/>
          </a:prstGeom>
        </p:spPr>
      </p:pic>
      <p:grpSp>
        <p:nvGrpSpPr>
          <p:cNvPr id="19" name="组合 18"/>
          <p:cNvGrpSpPr/>
          <p:nvPr/>
        </p:nvGrpSpPr>
        <p:grpSpPr>
          <a:xfrm>
            <a:off x="144828" y="227135"/>
            <a:ext cx="3226844" cy="1190848"/>
            <a:chOff x="-47902" y="0"/>
            <a:chExt cx="2016224" cy="612528"/>
          </a:xfrm>
        </p:grpSpPr>
        <p:grpSp>
          <p:nvGrpSpPr>
            <p:cNvPr id="20" name="组合 19"/>
            <p:cNvGrpSpPr/>
            <p:nvPr/>
          </p:nvGrpSpPr>
          <p:grpSpPr>
            <a:xfrm rot="16200000" flipV="1">
              <a:off x="629841" y="-629841"/>
              <a:ext cx="612528" cy="1872209"/>
              <a:chOff x="604102" y="1347614"/>
              <a:chExt cx="1075775" cy="2149931"/>
            </a:xfrm>
          </p:grpSpPr>
          <p:grpSp>
            <p:nvGrpSpPr>
              <p:cNvPr id="22" name="组合 21"/>
              <p:cNvGrpSpPr/>
              <p:nvPr/>
            </p:nvGrpSpPr>
            <p:grpSpPr>
              <a:xfrm>
                <a:off x="755576" y="1347614"/>
                <a:ext cx="806988" cy="2149931"/>
                <a:chOff x="1477543" y="637844"/>
                <a:chExt cx="6486890" cy="3157021"/>
              </a:xfrm>
            </p:grpSpPr>
            <p:sp>
              <p:nvSpPr>
                <p:cNvPr id="25" name="矩形 24"/>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6" name="矩形 25"/>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7" name="矩形 26"/>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23" name="直接连接符 22"/>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问题一的结果</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4828" y="227135"/>
            <a:ext cx="3226844" cy="1190848"/>
            <a:chOff x="-47902" y="0"/>
            <a:chExt cx="2016224" cy="612528"/>
          </a:xfrm>
        </p:grpSpPr>
        <p:grpSp>
          <p:nvGrpSpPr>
            <p:cNvPr id="3" name="组合 2"/>
            <p:cNvGrpSpPr/>
            <p:nvPr/>
          </p:nvGrpSpPr>
          <p:grpSpPr>
            <a:xfrm rot="16200000" flipV="1">
              <a:off x="629841" y="-629841"/>
              <a:ext cx="612528" cy="1872209"/>
              <a:chOff x="604102" y="1347614"/>
              <a:chExt cx="1075775" cy="2149931"/>
            </a:xfrm>
          </p:grpSpPr>
          <p:grpSp>
            <p:nvGrpSpPr>
              <p:cNvPr id="5" name="组合 4"/>
              <p:cNvGrpSpPr/>
              <p:nvPr/>
            </p:nvGrpSpPr>
            <p:grpSpPr>
              <a:xfrm>
                <a:off x="755576" y="1347614"/>
                <a:ext cx="806988" cy="2149931"/>
                <a:chOff x="1477543" y="637844"/>
                <a:chExt cx="6486890" cy="3157021"/>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0" name="矩形 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问题二的求解</a:t>
              </a:r>
            </a:p>
          </p:txBody>
        </p:sp>
      </p:grpSp>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aphicFrame>
        <p:nvGraphicFramePr>
          <p:cNvPr id="16" name="对象 15"/>
          <p:cNvGraphicFramePr>
            <a:graphicFrameLocks noChangeAspect="1"/>
          </p:cNvGraphicFramePr>
          <p:nvPr/>
        </p:nvGraphicFramePr>
        <p:xfrm>
          <a:off x="5861050" y="2955925"/>
          <a:ext cx="114300" cy="177800"/>
        </p:xfrm>
        <a:graphic>
          <a:graphicData uri="http://schemas.openxmlformats.org/presentationml/2006/ole">
            <mc:AlternateContent xmlns:mc="http://schemas.openxmlformats.org/markup-compatibility/2006">
              <mc:Choice xmlns:v="urn:schemas-microsoft-com:vml" Requires="v">
                <p:oleObj name="Equation" r:id="rId6" imgW="2743200" imgH="4267200" progId="Equation.DSMT4">
                  <p:embed/>
                </p:oleObj>
              </mc:Choice>
              <mc:Fallback>
                <p:oleObj name="Equation" r:id="rId6" imgW="2743200" imgH="4267200" progId="Equation.DSMT4">
                  <p:embed/>
                  <p:pic>
                    <p:nvPicPr>
                      <p:cNvPr id="0" name="图片 10"/>
                      <p:cNvPicPr/>
                      <p:nvPr/>
                    </p:nvPicPr>
                    <p:blipFill>
                      <a:blip r:embed="rId7"/>
                      <a:stretch>
                        <a:fillRect/>
                      </a:stretch>
                    </p:blipFill>
                    <p:spPr>
                      <a:xfrm>
                        <a:off x="5861050" y="2955925"/>
                        <a:ext cx="114300" cy="177800"/>
                      </a:xfrm>
                      <a:prstGeom prst="rect">
                        <a:avLst/>
                      </a:prstGeom>
                    </p:spPr>
                  </p:pic>
                </p:oleObj>
              </mc:Fallback>
            </mc:AlternateContent>
          </a:graphicData>
        </a:graphic>
      </p:graphicFrame>
      <p:sp>
        <p:nvSpPr>
          <p:cNvPr id="17" name="文本框 16"/>
          <p:cNvSpPr txBox="1"/>
          <p:nvPr/>
        </p:nvSpPr>
        <p:spPr>
          <a:xfrm>
            <a:off x="8147110" y="1848535"/>
            <a:ext cx="1755072" cy="369332"/>
          </a:xfrm>
          <a:prstGeom prst="rect">
            <a:avLst/>
          </a:prstGeom>
          <a:noFill/>
        </p:spPr>
        <p:txBody>
          <a:bodyPr wrap="square" rtlCol="0">
            <a:spAutoFit/>
          </a:bodyPr>
          <a:lstStyle/>
          <a:p>
            <a:r>
              <a:rPr lang="zh-CN" altLang="en-US" dirty="0"/>
              <a:t>由图</a:t>
            </a:r>
            <a:r>
              <a:rPr lang="en-US" altLang="zh-CN" dirty="0"/>
              <a:t>1</a:t>
            </a:r>
          </a:p>
        </p:txBody>
      </p:sp>
      <p:sp>
        <p:nvSpPr>
          <p:cNvPr id="18" name="文本框 17"/>
          <p:cNvSpPr txBox="1"/>
          <p:nvPr/>
        </p:nvSpPr>
        <p:spPr>
          <a:xfrm>
            <a:off x="8147110" y="2358966"/>
            <a:ext cx="1065958" cy="369332"/>
          </a:xfrm>
          <a:prstGeom prst="rect">
            <a:avLst/>
          </a:prstGeom>
          <a:noFill/>
        </p:spPr>
        <p:txBody>
          <a:bodyPr wrap="square" rtlCol="0">
            <a:spAutoFit/>
          </a:bodyPr>
          <a:lstStyle/>
          <a:p>
            <a:r>
              <a:rPr lang="zh-CN" altLang="en-US" dirty="0"/>
              <a:t>由图</a:t>
            </a:r>
            <a:r>
              <a:rPr lang="en-US" altLang="zh-CN" dirty="0"/>
              <a:t>2</a:t>
            </a:r>
            <a:endParaRPr lang="zh-CN" altLang="en-US" dirty="0"/>
          </a:p>
        </p:txBody>
      </p:sp>
      <p:sp>
        <p:nvSpPr>
          <p:cNvPr id="19" name="文本框 18"/>
          <p:cNvSpPr txBox="1"/>
          <p:nvPr/>
        </p:nvSpPr>
        <p:spPr>
          <a:xfrm>
            <a:off x="8147110" y="2869397"/>
            <a:ext cx="1014801" cy="369332"/>
          </a:xfrm>
          <a:prstGeom prst="rect">
            <a:avLst/>
          </a:prstGeom>
          <a:noFill/>
        </p:spPr>
        <p:txBody>
          <a:bodyPr wrap="square" rtlCol="0">
            <a:spAutoFit/>
          </a:bodyPr>
          <a:lstStyle/>
          <a:p>
            <a:r>
              <a:rPr lang="zh-CN" altLang="en-US" dirty="0"/>
              <a:t>由图</a:t>
            </a:r>
            <a:r>
              <a:rPr lang="en-US" altLang="zh-CN" dirty="0"/>
              <a:t>3</a:t>
            </a:r>
            <a:endParaRPr lang="zh-CN" altLang="en-US" dirty="0"/>
          </a:p>
        </p:txBody>
      </p:sp>
      <p:sp>
        <p:nvSpPr>
          <p:cNvPr id="20" name="文本框 19"/>
          <p:cNvSpPr txBox="1"/>
          <p:nvPr/>
        </p:nvSpPr>
        <p:spPr>
          <a:xfrm>
            <a:off x="8147110" y="3379828"/>
            <a:ext cx="1630017" cy="369332"/>
          </a:xfrm>
          <a:prstGeom prst="rect">
            <a:avLst/>
          </a:prstGeom>
          <a:noFill/>
        </p:spPr>
        <p:txBody>
          <a:bodyPr wrap="square" rtlCol="0">
            <a:spAutoFit/>
          </a:bodyPr>
          <a:lstStyle/>
          <a:p>
            <a:r>
              <a:rPr lang="zh-CN" altLang="en-US" dirty="0"/>
              <a:t>由图</a:t>
            </a:r>
            <a:r>
              <a:rPr lang="en-US" altLang="zh-CN" dirty="0"/>
              <a:t>4</a:t>
            </a:r>
            <a:endParaRPr lang="zh-CN" altLang="en-US" dirty="0"/>
          </a:p>
        </p:txBody>
      </p:sp>
      <p:graphicFrame>
        <p:nvGraphicFramePr>
          <p:cNvPr id="21" name="对象 20"/>
          <p:cNvGraphicFramePr>
            <a:graphicFrameLocks noChangeAspect="1"/>
          </p:cNvGraphicFramePr>
          <p:nvPr/>
        </p:nvGraphicFramePr>
        <p:xfrm>
          <a:off x="9161911" y="2862090"/>
          <a:ext cx="1609232" cy="369332"/>
        </p:xfrm>
        <a:graphic>
          <a:graphicData uri="http://schemas.openxmlformats.org/presentationml/2006/ole">
            <mc:AlternateContent xmlns:mc="http://schemas.openxmlformats.org/markup-compatibility/2006">
              <mc:Choice xmlns:v="urn:schemas-microsoft-com:vml" Requires="v">
                <p:oleObj name="Equation" r:id="rId8" imgW="18592800" imgH="4267200" progId="Equation.DSMT4">
                  <p:embed/>
                </p:oleObj>
              </mc:Choice>
              <mc:Fallback>
                <p:oleObj name="Equation" r:id="rId8" imgW="18592800" imgH="4267200" progId="Equation.DSMT4">
                  <p:embed/>
                  <p:pic>
                    <p:nvPicPr>
                      <p:cNvPr id="0" name="图片 11"/>
                      <p:cNvPicPr/>
                      <p:nvPr/>
                    </p:nvPicPr>
                    <p:blipFill>
                      <a:blip r:embed="rId9"/>
                      <a:stretch>
                        <a:fillRect/>
                      </a:stretch>
                    </p:blipFill>
                    <p:spPr>
                      <a:xfrm>
                        <a:off x="9161911" y="2862090"/>
                        <a:ext cx="1609232" cy="369332"/>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9161911" y="2353621"/>
          <a:ext cx="1414669" cy="353667"/>
        </p:xfrm>
        <a:graphic>
          <a:graphicData uri="http://schemas.openxmlformats.org/presentationml/2006/ole">
            <mc:AlternateContent xmlns:mc="http://schemas.openxmlformats.org/markup-compatibility/2006">
              <mc:Choice xmlns:v="urn:schemas-microsoft-com:vml" Requires="v">
                <p:oleObj name="Equation" r:id="rId10" imgW="17068800" imgH="4267200" progId="Equation.DSMT4">
                  <p:embed/>
                </p:oleObj>
              </mc:Choice>
              <mc:Fallback>
                <p:oleObj name="Equation" r:id="rId10" imgW="17068800" imgH="4267200" progId="Equation.DSMT4">
                  <p:embed/>
                  <p:pic>
                    <p:nvPicPr>
                      <p:cNvPr id="0" name="图片 12"/>
                      <p:cNvPicPr/>
                      <p:nvPr/>
                    </p:nvPicPr>
                    <p:blipFill>
                      <a:blip r:embed="rId11"/>
                      <a:stretch>
                        <a:fillRect/>
                      </a:stretch>
                    </p:blipFill>
                    <p:spPr>
                      <a:xfrm>
                        <a:off x="9161911" y="2353621"/>
                        <a:ext cx="1414669" cy="353667"/>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9161911" y="1857926"/>
          <a:ext cx="1614083" cy="370446"/>
        </p:xfrm>
        <a:graphic>
          <a:graphicData uri="http://schemas.openxmlformats.org/presentationml/2006/ole">
            <mc:AlternateContent xmlns:mc="http://schemas.openxmlformats.org/markup-compatibility/2006">
              <mc:Choice xmlns:v="urn:schemas-microsoft-com:vml" Requires="v">
                <p:oleObj name="Equation" r:id="rId12" imgW="18592800" imgH="4267200" progId="Equation.DSMT4">
                  <p:embed/>
                </p:oleObj>
              </mc:Choice>
              <mc:Fallback>
                <p:oleObj name="Equation" r:id="rId12" imgW="18592800" imgH="4267200" progId="Equation.DSMT4">
                  <p:embed/>
                  <p:pic>
                    <p:nvPicPr>
                      <p:cNvPr id="0" name="图片 13"/>
                      <p:cNvPicPr/>
                      <p:nvPr/>
                    </p:nvPicPr>
                    <p:blipFill>
                      <a:blip r:embed="rId13"/>
                      <a:stretch>
                        <a:fillRect/>
                      </a:stretch>
                    </p:blipFill>
                    <p:spPr>
                      <a:xfrm>
                        <a:off x="9161911" y="1857926"/>
                        <a:ext cx="1614083" cy="370446"/>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9161911" y="3341006"/>
          <a:ext cx="1518224" cy="378795"/>
        </p:xfrm>
        <a:graphic>
          <a:graphicData uri="http://schemas.openxmlformats.org/presentationml/2006/ole">
            <mc:AlternateContent xmlns:mc="http://schemas.openxmlformats.org/markup-compatibility/2006">
              <mc:Choice xmlns:v="urn:schemas-microsoft-com:vml" Requires="v">
                <p:oleObj name="Equation" r:id="rId14" imgW="17068800" imgH="4267200" progId="Equation.DSMT4">
                  <p:embed/>
                </p:oleObj>
              </mc:Choice>
              <mc:Fallback>
                <p:oleObj name="Equation" r:id="rId14" imgW="17068800" imgH="4267200" progId="Equation.DSMT4">
                  <p:embed/>
                  <p:pic>
                    <p:nvPicPr>
                      <p:cNvPr id="0" name="图片 22"/>
                      <p:cNvPicPr/>
                      <p:nvPr/>
                    </p:nvPicPr>
                    <p:blipFill>
                      <a:blip r:embed="rId15"/>
                      <a:stretch>
                        <a:fillRect/>
                      </a:stretch>
                    </p:blipFill>
                    <p:spPr>
                      <a:xfrm>
                        <a:off x="9161911" y="3341006"/>
                        <a:ext cx="1518224" cy="378795"/>
                      </a:xfrm>
                      <a:prstGeom prst="rect">
                        <a:avLst/>
                      </a:prstGeom>
                    </p:spPr>
                  </p:pic>
                </p:oleObj>
              </mc:Fallback>
            </mc:AlternateContent>
          </a:graphicData>
        </a:graphic>
      </p:graphicFrame>
      <p:sp>
        <p:nvSpPr>
          <p:cNvPr id="26" name="文本框 25"/>
          <p:cNvSpPr txBox="1"/>
          <p:nvPr/>
        </p:nvSpPr>
        <p:spPr>
          <a:xfrm>
            <a:off x="8146415" y="4113530"/>
            <a:ext cx="2756535" cy="368300"/>
          </a:xfrm>
          <a:prstGeom prst="rect">
            <a:avLst/>
          </a:prstGeom>
          <a:noFill/>
        </p:spPr>
        <p:txBody>
          <a:bodyPr wrap="square" rtlCol="0">
            <a:spAutoFit/>
          </a:bodyPr>
          <a:lstStyle/>
          <a:p>
            <a:r>
              <a:rPr lang="zh-CN" altLang="en-US" dirty="0"/>
              <a:t>可取</a:t>
            </a:r>
            <a:r>
              <a:rPr lang="en-US" altLang="zh-CN" dirty="0"/>
              <a:t>          </a:t>
            </a:r>
          </a:p>
        </p:txBody>
      </p:sp>
      <p:graphicFrame>
        <p:nvGraphicFramePr>
          <p:cNvPr id="28" name="对象 27"/>
          <p:cNvGraphicFramePr>
            <a:graphicFrameLocks noChangeAspect="1"/>
          </p:cNvGraphicFramePr>
          <p:nvPr/>
        </p:nvGraphicFramePr>
        <p:xfrm>
          <a:off x="9945187" y="4309567"/>
          <a:ext cx="88900" cy="35560"/>
        </p:xfrm>
        <a:graphic>
          <a:graphicData uri="http://schemas.openxmlformats.org/presentationml/2006/ole">
            <mc:AlternateContent xmlns:mc="http://schemas.openxmlformats.org/markup-compatibility/2006">
              <mc:Choice xmlns:v="urn:schemas-microsoft-com:vml" Requires="v">
                <p:oleObj name="Equation" r:id="rId16" imgW="1016000" imgH="405765" progId="Equation.DSMT4">
                  <p:embed/>
                </p:oleObj>
              </mc:Choice>
              <mc:Fallback>
                <p:oleObj name="Equation" r:id="rId16" imgW="1016000" imgH="405765" progId="Equation.DSMT4">
                  <p:embed/>
                  <p:pic>
                    <p:nvPicPr>
                      <p:cNvPr id="0" name="图片 26"/>
                      <p:cNvPicPr/>
                      <p:nvPr/>
                    </p:nvPicPr>
                    <p:blipFill>
                      <a:blip r:embed="rId17"/>
                      <a:stretch>
                        <a:fillRect/>
                      </a:stretch>
                    </p:blipFill>
                    <p:spPr>
                      <a:xfrm>
                        <a:off x="9945187" y="4309567"/>
                        <a:ext cx="88900" cy="35560"/>
                      </a:xfrm>
                      <a:prstGeom prst="rect">
                        <a:avLst/>
                      </a:prstGeom>
                    </p:spPr>
                  </p:pic>
                </p:oleObj>
              </mc:Fallback>
            </mc:AlternateContent>
          </a:graphicData>
        </a:graphic>
      </p:graphicFrame>
      <p:sp>
        <p:nvSpPr>
          <p:cNvPr id="29" name="文本框 28"/>
          <p:cNvSpPr txBox="1"/>
          <p:nvPr/>
        </p:nvSpPr>
        <p:spPr>
          <a:xfrm>
            <a:off x="8147110" y="4709263"/>
            <a:ext cx="1894220" cy="369332"/>
          </a:xfrm>
          <a:prstGeom prst="rect">
            <a:avLst/>
          </a:prstGeom>
          <a:noFill/>
        </p:spPr>
        <p:txBody>
          <a:bodyPr wrap="square" rtlCol="0">
            <a:spAutoFit/>
          </a:bodyPr>
          <a:lstStyle/>
          <a:p>
            <a:r>
              <a:rPr lang="zh-CN" altLang="en-US" dirty="0"/>
              <a:t>由二分法求得</a:t>
            </a:r>
          </a:p>
        </p:txBody>
      </p:sp>
      <p:graphicFrame>
        <p:nvGraphicFramePr>
          <p:cNvPr id="30" name="对象 29"/>
          <p:cNvGraphicFramePr>
            <a:graphicFrameLocks noChangeAspect="1"/>
          </p:cNvGraphicFramePr>
          <p:nvPr/>
        </p:nvGraphicFramePr>
        <p:xfrm>
          <a:off x="8235216" y="5263660"/>
          <a:ext cx="3138588" cy="395858"/>
        </p:xfrm>
        <a:graphic>
          <a:graphicData uri="http://schemas.openxmlformats.org/presentationml/2006/ole">
            <mc:AlternateContent xmlns:mc="http://schemas.openxmlformats.org/markup-compatibility/2006">
              <mc:Choice xmlns:v="urn:schemas-microsoft-com:vml" Requires="v">
                <p:oleObj name="Equation" r:id="rId18" imgW="33832800" imgH="4267200" progId="Equation.DSMT4">
                  <p:embed/>
                </p:oleObj>
              </mc:Choice>
              <mc:Fallback>
                <p:oleObj name="Equation" r:id="rId18" imgW="33832800" imgH="4267200" progId="Equation.DSMT4">
                  <p:embed/>
                  <p:pic>
                    <p:nvPicPr>
                      <p:cNvPr id="0" name="图片 30"/>
                      <p:cNvPicPr/>
                      <p:nvPr/>
                    </p:nvPicPr>
                    <p:blipFill>
                      <a:blip r:embed="rId19"/>
                      <a:stretch>
                        <a:fillRect/>
                      </a:stretch>
                    </p:blipFill>
                    <p:spPr>
                      <a:xfrm>
                        <a:off x="8235216" y="5263660"/>
                        <a:ext cx="3138588" cy="395858"/>
                      </a:xfrm>
                      <a:prstGeom prst="rect">
                        <a:avLst/>
                      </a:prstGeom>
                    </p:spPr>
                  </p:pic>
                </p:oleObj>
              </mc:Fallback>
            </mc:AlternateContent>
          </a:graphicData>
        </a:graphic>
      </p:graphicFrame>
      <p:pic>
        <p:nvPicPr>
          <p:cNvPr id="32" name="图片 31"/>
          <p:cNvPicPr>
            <a:picLocks noChangeAspect="1"/>
          </p:cNvPicPr>
          <p:nvPr>
            <p:custDataLst>
              <p:tags r:id="rId1"/>
            </p:custDataLst>
          </p:nvPr>
        </p:nvPicPr>
        <p:blipFill>
          <a:blip r:embed="rId20">
            <a:extLst>
              <a:ext uri="{28A0092B-C50C-407E-A947-70E740481C1C}">
                <a14:useLocalDpi xmlns:a14="http://schemas.microsoft.com/office/drawing/2010/main" val="0"/>
              </a:ext>
            </a:extLst>
          </a:blip>
          <a:stretch>
            <a:fillRect/>
          </a:stretch>
        </p:blipFill>
        <p:spPr>
          <a:xfrm>
            <a:off x="270123" y="1439843"/>
            <a:ext cx="7599858" cy="4559915"/>
          </a:xfrm>
          <a:prstGeom prst="rect">
            <a:avLst/>
          </a:prstGeom>
        </p:spPr>
      </p:pic>
      <p:graphicFrame>
        <p:nvGraphicFramePr>
          <p:cNvPr id="33" name="对象 32"/>
          <p:cNvGraphicFramePr>
            <a:graphicFrameLocks noChangeAspect="1"/>
          </p:cNvGraphicFramePr>
          <p:nvPr>
            <p:custDataLst>
              <p:tags r:id="rId2"/>
            </p:custDataLst>
          </p:nvPr>
        </p:nvGraphicFramePr>
        <p:xfrm>
          <a:off x="9878796" y="4324471"/>
          <a:ext cx="84455" cy="20955"/>
        </p:xfrm>
        <a:graphic>
          <a:graphicData uri="http://schemas.openxmlformats.org/presentationml/2006/ole">
            <mc:AlternateContent xmlns:mc="http://schemas.openxmlformats.org/markup-compatibility/2006">
              <mc:Choice xmlns:v="urn:schemas-microsoft-com:vml" Requires="v">
                <p:oleObj name="Equation" r:id="rId21" imgW="939800" imgH="228600" progId="Equation.DSMT4">
                  <p:embed/>
                </p:oleObj>
              </mc:Choice>
              <mc:Fallback>
                <p:oleObj name="Equation" r:id="rId21" imgW="939800" imgH="228600" progId="Equation.DSMT4">
                  <p:embed/>
                  <p:pic>
                    <p:nvPicPr>
                      <p:cNvPr id="0" name="图片 22"/>
                      <p:cNvPicPr/>
                      <p:nvPr/>
                    </p:nvPicPr>
                    <p:blipFill>
                      <a:blip r:embed="rId22"/>
                      <a:stretch>
                        <a:fillRect/>
                      </a:stretch>
                    </p:blipFill>
                    <p:spPr>
                      <a:xfrm>
                        <a:off x="9878796" y="4324471"/>
                        <a:ext cx="84455" cy="20955"/>
                      </a:xfrm>
                      <a:prstGeom prst="rect">
                        <a:avLst/>
                      </a:prstGeom>
                    </p:spPr>
                  </p:pic>
                </p:oleObj>
              </mc:Fallback>
            </mc:AlternateContent>
          </a:graphicData>
        </a:graphic>
      </p:graphicFrame>
      <p:graphicFrame>
        <p:nvGraphicFramePr>
          <p:cNvPr id="35" name="对象 34"/>
          <p:cNvGraphicFramePr/>
          <p:nvPr>
            <p:custDataLst>
              <p:tags r:id="rId3"/>
            </p:custDataLst>
          </p:nvPr>
        </p:nvGraphicFramePr>
        <p:xfrm>
          <a:off x="9135745" y="4108450"/>
          <a:ext cx="1974850" cy="459105"/>
        </p:xfrm>
        <a:graphic>
          <a:graphicData uri="http://schemas.openxmlformats.org/presentationml/2006/ole">
            <mc:AlternateContent xmlns:mc="http://schemas.openxmlformats.org/markup-compatibility/2006">
              <mc:Choice xmlns:v="urn:schemas-microsoft-com:vml" Requires="v">
                <p:oleObj r:id="rId23" imgW="1835150" imgH="481330" progId="Equation.DSMT4">
                  <p:embed/>
                </p:oleObj>
              </mc:Choice>
              <mc:Fallback>
                <p:oleObj r:id="rId23" imgW="1835150" imgH="481330" progId="Equation.DSMT4">
                  <p:embed/>
                  <p:pic>
                    <p:nvPicPr>
                      <p:cNvPr id="0" name="图片 35"/>
                      <p:cNvPicPr/>
                      <p:nvPr/>
                    </p:nvPicPr>
                    <p:blipFill>
                      <a:blip r:embed="rId24"/>
                      <a:stretch>
                        <a:fillRect/>
                      </a:stretch>
                    </p:blipFill>
                    <p:spPr>
                      <a:xfrm>
                        <a:off x="9135745" y="4108450"/>
                        <a:ext cx="1974850" cy="45910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问题三的求解</a:t>
              </a:r>
            </a:p>
          </p:txBody>
        </p:sp>
      </p:grpSp>
      <p:graphicFrame>
        <p:nvGraphicFramePr>
          <p:cNvPr id="6" name="对象 5"/>
          <p:cNvGraphicFramePr/>
          <p:nvPr>
            <p:custDataLst>
              <p:tags r:id="rId1"/>
            </p:custDataLst>
          </p:nvPr>
        </p:nvGraphicFramePr>
        <p:xfrm>
          <a:off x="4269740" y="2843530"/>
          <a:ext cx="3271520" cy="709930"/>
        </p:xfrm>
        <a:graphic>
          <a:graphicData uri="http://schemas.openxmlformats.org/presentationml/2006/ole">
            <mc:AlternateContent xmlns:mc="http://schemas.openxmlformats.org/markup-compatibility/2006">
              <mc:Choice xmlns:v="urn:schemas-microsoft-com:vml" Requires="v">
                <p:oleObj r:id="rId4" imgW="2545080" imgH="570230" progId="Equation.DSMT4">
                  <p:embed/>
                </p:oleObj>
              </mc:Choice>
              <mc:Fallback>
                <p:oleObj r:id="rId4" imgW="2545080" imgH="570230" progId="Equation.DSMT4">
                  <p:embed/>
                  <p:pic>
                    <p:nvPicPr>
                      <p:cNvPr id="0" name="图片 6"/>
                      <p:cNvPicPr/>
                      <p:nvPr/>
                    </p:nvPicPr>
                    <p:blipFill>
                      <a:blip r:embed="rId5"/>
                      <a:stretch>
                        <a:fillRect/>
                      </a:stretch>
                    </p:blipFill>
                    <p:spPr>
                      <a:xfrm>
                        <a:off x="4269740" y="2843530"/>
                        <a:ext cx="3271520" cy="709930"/>
                      </a:xfrm>
                      <a:prstGeom prst="rect">
                        <a:avLst/>
                      </a:prstGeom>
                    </p:spPr>
                  </p:pic>
                </p:oleObj>
              </mc:Fallback>
            </mc:AlternateContent>
          </a:graphicData>
        </a:graphic>
      </p:graphicFrame>
      <p:sp>
        <p:nvSpPr>
          <p:cNvPr id="2" name="文本框 1"/>
          <p:cNvSpPr txBox="1"/>
          <p:nvPr/>
        </p:nvSpPr>
        <p:spPr>
          <a:xfrm>
            <a:off x="3761105" y="4083050"/>
            <a:ext cx="4492625" cy="602615"/>
          </a:xfrm>
          <a:prstGeom prst="rect">
            <a:avLst/>
          </a:prstGeom>
          <a:noFill/>
        </p:spPr>
        <p:txBody>
          <a:bodyPr wrap="square" rtlCol="0">
            <a:noAutofit/>
          </a:bodyPr>
          <a:lstStyle/>
          <a:p>
            <a:r>
              <a:rPr lang="en-US" altLang="zh-CN"/>
              <a:t>          </a:t>
            </a:r>
            <a:r>
              <a:rPr lang="zh-CN" altLang="en-US" sz="2000" b="1"/>
              <a:t>算法</a:t>
            </a:r>
            <a:r>
              <a:rPr lang="en-US" altLang="zh-CN" sz="2000" b="1"/>
              <a:t>: </a:t>
            </a:r>
            <a:r>
              <a:rPr lang="zh-CN" altLang="en-US" sz="2000" b="1"/>
              <a:t>遗传算法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3" name="矩形 2"/>
          <p:cNvSpPr/>
          <p:nvPr/>
        </p:nvSpPr>
        <p:spPr>
          <a:xfrm>
            <a:off x="3263685" y="2152096"/>
            <a:ext cx="5664629" cy="672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7" name="文本框 6"/>
          <p:cNvSpPr txBox="1"/>
          <p:nvPr/>
        </p:nvSpPr>
        <p:spPr>
          <a:xfrm>
            <a:off x="3346435" y="2141494"/>
            <a:ext cx="5472608" cy="666786"/>
          </a:xfrm>
          <a:prstGeom prst="rect">
            <a:avLst/>
          </a:prstGeom>
          <a:noFill/>
        </p:spPr>
        <p:txBody>
          <a:bodyPr wrap="square" rtlCol="0">
            <a:spAutoFit/>
          </a:bodyPr>
          <a:lstStyle/>
          <a:p>
            <a:pPr algn="ctr"/>
            <a:r>
              <a:rPr lang="en-US" altLang="zh-CN" sz="3735" dirty="0">
                <a:solidFill>
                  <a:schemeClr val="bg1"/>
                </a:solidFill>
                <a:latin typeface="Century Gothic" panose="020B0502020202020204" pitchFamily="34" charset="0"/>
                <a:cs typeface="+mn-ea"/>
              </a:rPr>
              <a:t>PART 01</a:t>
            </a:r>
            <a:endParaRPr lang="zh-CN" altLang="en-US" sz="3735" dirty="0">
              <a:solidFill>
                <a:schemeClr val="bg1"/>
              </a:solidFill>
              <a:latin typeface="Century Gothic" panose="020B0502020202020204" pitchFamily="34" charset="0"/>
              <a:cs typeface="+mn-ea"/>
            </a:endParaRPr>
          </a:p>
        </p:txBody>
      </p:sp>
      <p:grpSp>
        <p:nvGrpSpPr>
          <p:cNvPr id="18" name="组合 17"/>
          <p:cNvGrpSpPr/>
          <p:nvPr/>
        </p:nvGrpSpPr>
        <p:grpSpPr>
          <a:xfrm>
            <a:off x="1913345" y="770428"/>
            <a:ext cx="8705900" cy="4289393"/>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92" y="8060"/>
            <a:ext cx="3226844" cy="734004"/>
          </a:xfrm>
          <a:prstGeom prst="rect">
            <a:avLst/>
          </a:prstGeom>
        </p:spPr>
      </p:pic>
      <p:sp>
        <p:nvSpPr>
          <p:cNvPr id="4" name="文本框 3"/>
          <p:cNvSpPr txBox="1"/>
          <p:nvPr/>
        </p:nvSpPr>
        <p:spPr>
          <a:xfrm>
            <a:off x="4349541" y="3298641"/>
            <a:ext cx="5972720" cy="645160"/>
          </a:xfrm>
          <a:prstGeom prst="rect">
            <a:avLst/>
          </a:prstGeom>
          <a:noFill/>
        </p:spPr>
        <p:txBody>
          <a:bodyPr wrap="square" rtlCol="0">
            <a:spAutoFit/>
          </a:bodyPr>
          <a:lstStyle/>
          <a:p>
            <a:r>
              <a:rPr lang="zh-CN" altLang="en-US" sz="3600" dirty="0"/>
              <a:t>问题背景与重述</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问题三的结果</a:t>
              </a:r>
            </a:p>
          </p:txBody>
        </p:sp>
      </p:grpSp>
      <p:sp>
        <p:nvSpPr>
          <p:cNvPr id="21" name="文本框 20"/>
          <p:cNvSpPr txBox="1"/>
          <p:nvPr/>
        </p:nvSpPr>
        <p:spPr>
          <a:xfrm>
            <a:off x="605866" y="1900400"/>
            <a:ext cx="3512803" cy="461665"/>
          </a:xfrm>
          <a:prstGeom prst="rect">
            <a:avLst/>
          </a:prstGeom>
          <a:noFill/>
        </p:spPr>
        <p:txBody>
          <a:bodyPr wrap="square" rtlCol="0">
            <a:spAutoFit/>
          </a:bodyPr>
          <a:lstStyle/>
          <a:p>
            <a:r>
              <a:rPr lang="zh-CN" altLang="en-US" sz="2400" dirty="0"/>
              <a:t>最小阴影面积：</a:t>
            </a:r>
            <a:r>
              <a:rPr lang="en-US" altLang="zh-CN" sz="2400" dirty="0"/>
              <a:t>382.43</a:t>
            </a:r>
            <a:endParaRPr lang="zh-CN" altLang="en-US" sz="2400" dirty="0"/>
          </a:p>
        </p:txBody>
      </p:sp>
      <p:sp>
        <p:nvSpPr>
          <p:cNvPr id="23" name="文本框 22"/>
          <p:cNvSpPr txBox="1"/>
          <p:nvPr/>
        </p:nvSpPr>
        <p:spPr>
          <a:xfrm>
            <a:off x="1722759" y="2648225"/>
            <a:ext cx="2564296" cy="338554"/>
          </a:xfrm>
          <a:prstGeom prst="rect">
            <a:avLst/>
          </a:prstGeom>
          <a:noFill/>
        </p:spPr>
        <p:txBody>
          <a:bodyPr wrap="square" rtlCol="0">
            <a:spAutoFit/>
          </a:bodyPr>
          <a:lstStyle/>
          <a:p>
            <a:pPr algn="ctr"/>
            <a:r>
              <a:rPr lang="zh-CN" altLang="en-US" sz="1600" dirty="0"/>
              <a:t>各参数的值</a:t>
            </a:r>
          </a:p>
        </p:txBody>
      </p:sp>
      <p:graphicFrame>
        <p:nvGraphicFramePr>
          <p:cNvPr id="25" name="表格 25"/>
          <p:cNvGraphicFramePr>
            <a:graphicFrameLocks noGrp="1"/>
          </p:cNvGraphicFramePr>
          <p:nvPr/>
        </p:nvGraphicFramePr>
        <p:xfrm>
          <a:off x="742199" y="3097435"/>
          <a:ext cx="4525416" cy="2225040"/>
        </p:xfrm>
        <a:graphic>
          <a:graphicData uri="http://schemas.openxmlformats.org/drawingml/2006/table">
            <a:tbl>
              <a:tblPr firstRow="1" bandRow="1">
                <a:tableStyleId>{5C22544A-7EE6-4342-B048-85BDC9FD1C3A}</a:tableStyleId>
              </a:tblPr>
              <a:tblGrid>
                <a:gridCol w="2262708">
                  <a:extLst>
                    <a:ext uri="{9D8B030D-6E8A-4147-A177-3AD203B41FA5}">
                      <a16:colId xmlns:a16="http://schemas.microsoft.com/office/drawing/2014/main" val="20000"/>
                    </a:ext>
                  </a:extLst>
                </a:gridCol>
                <a:gridCol w="2262708">
                  <a:extLst>
                    <a:ext uri="{9D8B030D-6E8A-4147-A177-3AD203B41FA5}">
                      <a16:colId xmlns:a16="http://schemas.microsoft.com/office/drawing/2014/main" val="20001"/>
                    </a:ext>
                  </a:extLst>
                </a:gridCol>
              </a:tblGrid>
              <a:tr h="370840">
                <a:tc>
                  <a:txBody>
                    <a:bodyPr/>
                    <a:lstStyle/>
                    <a:p>
                      <a:pPr algn="ctr"/>
                      <a:r>
                        <a:rPr lang="zh-CN" altLang="en-US" dirty="0">
                          <a:solidFill>
                            <a:schemeClr val="tx1">
                              <a:lumMod val="85000"/>
                              <a:lumOff val="15000"/>
                            </a:schemeClr>
                          </a:solidFill>
                        </a:rPr>
                        <a:t>温区</a:t>
                      </a:r>
                      <a:r>
                        <a:rPr lang="en-US" altLang="zh-CN" dirty="0">
                          <a:solidFill>
                            <a:schemeClr val="tx1">
                              <a:lumMod val="85000"/>
                              <a:lumOff val="15000"/>
                            </a:schemeClr>
                          </a:solidFill>
                        </a:rPr>
                        <a:t> 1~5</a:t>
                      </a:r>
                      <a:endParaRPr lang="zh-CN" altLang="en-US" dirty="0">
                        <a:solidFill>
                          <a:schemeClr val="tx1">
                            <a:lumMod val="85000"/>
                            <a:lumOff val="15000"/>
                          </a:schemeClr>
                        </a:solidFill>
                      </a:endParaRPr>
                    </a:p>
                  </a:txBody>
                  <a:tcPr>
                    <a:solidFill>
                      <a:srgbClr val="EAEFF7"/>
                    </a:solidFill>
                  </a:tcPr>
                </a:tc>
                <a:tc>
                  <a:txBody>
                    <a:bodyPr/>
                    <a:lstStyle/>
                    <a:p>
                      <a:pPr algn="ctr"/>
                      <a:r>
                        <a:rPr lang="en-US" altLang="zh-CN" dirty="0">
                          <a:solidFill>
                            <a:schemeClr val="tx1">
                              <a:lumMod val="85000"/>
                              <a:lumOff val="15000"/>
                            </a:schemeClr>
                          </a:solidFill>
                        </a:rPr>
                        <a:t>172.6</a:t>
                      </a:r>
                      <a:r>
                        <a:rPr lang="en-US" altLang="zh-CN" dirty="0">
                          <a:solidFill>
                            <a:schemeClr val="tx1">
                              <a:lumMod val="50000"/>
                              <a:lumOff val="50000"/>
                            </a:schemeClr>
                          </a:solidFill>
                        </a:rPr>
                        <a:t> </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a:txBody>
                  <a:tcPr>
                    <a:solidFill>
                      <a:srgbClr val="EAEFF7"/>
                    </a:solidFill>
                  </a:tcPr>
                </a:tc>
                <a:extLst>
                  <a:ext uri="{0D108BD9-81ED-4DB2-BD59-A6C34878D82A}">
                    <a16:rowId xmlns:a16="http://schemas.microsoft.com/office/drawing/2014/main" val="10000"/>
                  </a:ext>
                </a:extLst>
              </a:tr>
              <a:tr h="370840">
                <a:tc>
                  <a:txBody>
                    <a:bodyPr/>
                    <a:lstStyle/>
                    <a:p>
                      <a:pPr algn="ctr"/>
                      <a:r>
                        <a:rPr lang="zh-CN" altLang="en-US" dirty="0">
                          <a:solidFill>
                            <a:schemeClr val="tx1">
                              <a:lumMod val="85000"/>
                              <a:lumOff val="15000"/>
                            </a:schemeClr>
                          </a:solidFill>
                        </a:rPr>
                        <a:t>温区 </a:t>
                      </a:r>
                      <a:r>
                        <a:rPr lang="en-US" altLang="zh-CN" dirty="0">
                          <a:solidFill>
                            <a:schemeClr val="tx1">
                              <a:lumMod val="85000"/>
                              <a:lumOff val="15000"/>
                            </a:schemeClr>
                          </a:solidFill>
                        </a:rPr>
                        <a:t>6</a:t>
                      </a:r>
                      <a:endParaRPr lang="zh-CN" altLang="en-US" dirty="0">
                        <a:solidFill>
                          <a:schemeClr val="tx1">
                            <a:lumMod val="85000"/>
                            <a:lumOff val="15000"/>
                          </a:schemeClr>
                        </a:solidFill>
                      </a:endParaRPr>
                    </a:p>
                  </a:txBody>
                  <a:tcPr/>
                </a:tc>
                <a:tc>
                  <a:txBody>
                    <a:bodyPr/>
                    <a:lstStyle/>
                    <a:p>
                      <a:pPr algn="ctr"/>
                      <a:r>
                        <a:rPr lang="en-US" altLang="zh-CN" dirty="0"/>
                        <a:t>189.8 ℃</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温区 </a:t>
                      </a:r>
                      <a:r>
                        <a:rPr lang="en-US" altLang="zh-CN" dirty="0"/>
                        <a:t>7</a:t>
                      </a:r>
                      <a:endParaRPr lang="zh-CN" altLang="en-US" dirty="0"/>
                    </a:p>
                  </a:txBody>
                  <a:tcPr/>
                </a:tc>
                <a:tc>
                  <a:txBody>
                    <a:bodyPr/>
                    <a:lstStyle/>
                    <a:p>
                      <a:pPr algn="ctr"/>
                      <a:r>
                        <a:rPr lang="en-US" altLang="zh-CN" dirty="0"/>
                        <a:t>225.1 ℃</a:t>
                      </a:r>
                      <a:endParaRPr lang="zh-CN" altLang="en-US" dirty="0"/>
                    </a:p>
                  </a:txBody>
                  <a:tcPr/>
                </a:tc>
                <a:extLst>
                  <a:ext uri="{0D108BD9-81ED-4DB2-BD59-A6C34878D82A}">
                    <a16:rowId xmlns:a16="http://schemas.microsoft.com/office/drawing/2014/main" val="10002"/>
                  </a:ext>
                </a:extLst>
              </a:tr>
              <a:tr h="370840">
                <a:tc>
                  <a:txBody>
                    <a:bodyPr/>
                    <a:lstStyle/>
                    <a:p>
                      <a:pPr algn="ctr"/>
                      <a:r>
                        <a:rPr lang="zh-CN" altLang="en-US" dirty="0"/>
                        <a:t>温区 </a:t>
                      </a:r>
                      <a:r>
                        <a:rPr lang="en-US" altLang="zh-CN" dirty="0"/>
                        <a:t>8~9</a:t>
                      </a:r>
                      <a:endParaRPr lang="zh-CN" altLang="en-US" dirty="0"/>
                    </a:p>
                  </a:txBody>
                  <a:tcPr/>
                </a:tc>
                <a:tc>
                  <a:txBody>
                    <a:bodyPr/>
                    <a:lstStyle/>
                    <a:p>
                      <a:pPr algn="ctr"/>
                      <a:r>
                        <a:rPr lang="en-US" altLang="zh-CN" dirty="0"/>
                        <a:t>265℃</a:t>
                      </a:r>
                      <a:endParaRPr lang="zh-CN" altLang="en-US" dirty="0"/>
                    </a:p>
                  </a:txBody>
                  <a:tcPr/>
                </a:tc>
                <a:extLst>
                  <a:ext uri="{0D108BD9-81ED-4DB2-BD59-A6C34878D82A}">
                    <a16:rowId xmlns:a16="http://schemas.microsoft.com/office/drawing/2014/main" val="10003"/>
                  </a:ext>
                </a:extLst>
              </a:tr>
              <a:tr h="370840">
                <a:tc>
                  <a:txBody>
                    <a:bodyPr/>
                    <a:lstStyle/>
                    <a:p>
                      <a:pPr algn="ctr"/>
                      <a:r>
                        <a:rPr lang="zh-CN" altLang="en-US" dirty="0"/>
                        <a:t>温区</a:t>
                      </a:r>
                      <a:r>
                        <a:rPr lang="en-US" altLang="zh-CN" dirty="0"/>
                        <a:t> 10~11</a:t>
                      </a:r>
                      <a:endParaRPr lang="zh-CN" altLang="en-US" dirty="0"/>
                    </a:p>
                  </a:txBody>
                  <a:tcPr/>
                </a:tc>
                <a:tc>
                  <a:txBody>
                    <a:bodyPr/>
                    <a:lstStyle/>
                    <a:p>
                      <a:pPr algn="ctr"/>
                      <a:r>
                        <a:rPr lang="en-US" altLang="zh-CN" dirty="0"/>
                        <a:t>25.0 ℃</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dirty="0"/>
                        <a:t>过炉速度</a:t>
                      </a:r>
                    </a:p>
                  </a:txBody>
                  <a:tcPr/>
                </a:tc>
                <a:tc>
                  <a:txBody>
                    <a:bodyPr/>
                    <a:lstStyle/>
                    <a:p>
                      <a:pPr algn="ctr"/>
                      <a:r>
                        <a:rPr lang="en-US" altLang="zh-CN" dirty="0"/>
                        <a:t>88.4 cm/min</a:t>
                      </a:r>
                      <a:endParaRPr lang="zh-CN" altLang="en-US" dirty="0"/>
                    </a:p>
                  </a:txBody>
                  <a:tcPr/>
                </a:tc>
                <a:extLst>
                  <a:ext uri="{0D108BD9-81ED-4DB2-BD59-A6C34878D82A}">
                    <a16:rowId xmlns:a16="http://schemas.microsoft.com/office/drawing/2014/main" val="10005"/>
                  </a:ext>
                </a:extLst>
              </a:tr>
            </a:tbl>
          </a:graphicData>
        </a:graphic>
      </p:graphicFrame>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563" y="1599950"/>
            <a:ext cx="5734207" cy="43006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问题四的求解</a:t>
              </a:r>
            </a:p>
          </p:txBody>
        </p:sp>
      </p:grpSp>
      <p:graphicFrame>
        <p:nvGraphicFramePr>
          <p:cNvPr id="2" name="对象 1">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graphicFrame>
        <p:nvGraphicFramePr>
          <p:cNvPr id="6" name="对象 5"/>
          <p:cNvGraphicFramePr/>
          <p:nvPr>
            <p:custDataLst>
              <p:tags r:id="rId1"/>
            </p:custDataLst>
          </p:nvPr>
        </p:nvGraphicFramePr>
        <p:xfrm>
          <a:off x="4253230" y="2947670"/>
          <a:ext cx="3178810" cy="685800"/>
        </p:xfrm>
        <a:graphic>
          <a:graphicData uri="http://schemas.openxmlformats.org/presentationml/2006/ole">
            <mc:AlternateContent xmlns:mc="http://schemas.openxmlformats.org/markup-compatibility/2006">
              <mc:Choice xmlns:v="urn:schemas-microsoft-com:vml" Requires="v">
                <p:oleObj r:id="rId6" imgW="2527935" imgH="520700" progId="Equation.DSMT4">
                  <p:embed/>
                </p:oleObj>
              </mc:Choice>
              <mc:Fallback>
                <p:oleObj r:id="rId6" imgW="2527935" imgH="520700" progId="Equation.DSMT4">
                  <p:embed/>
                  <p:pic>
                    <p:nvPicPr>
                      <p:cNvPr id="0" name="图片 6"/>
                      <p:cNvPicPr/>
                      <p:nvPr/>
                    </p:nvPicPr>
                    <p:blipFill>
                      <a:blip r:embed="rId7"/>
                      <a:stretch>
                        <a:fillRect/>
                      </a:stretch>
                    </p:blipFill>
                    <p:spPr>
                      <a:xfrm>
                        <a:off x="4253230" y="2947670"/>
                        <a:ext cx="3178810" cy="685800"/>
                      </a:xfrm>
                      <a:prstGeom prst="rect">
                        <a:avLst/>
                      </a:prstGeom>
                    </p:spPr>
                  </p:pic>
                </p:oleObj>
              </mc:Fallback>
            </mc:AlternateContent>
          </a:graphicData>
        </a:graphic>
      </p:graphicFrame>
      <p:sp>
        <p:nvSpPr>
          <p:cNvPr id="3" name="文本框 2"/>
          <p:cNvSpPr txBox="1"/>
          <p:nvPr/>
        </p:nvSpPr>
        <p:spPr>
          <a:xfrm>
            <a:off x="4253230" y="4053840"/>
            <a:ext cx="3095625" cy="398780"/>
          </a:xfrm>
          <a:prstGeom prst="rect">
            <a:avLst/>
          </a:prstGeom>
          <a:noFill/>
        </p:spPr>
        <p:txBody>
          <a:bodyPr wrap="square" rtlCol="0">
            <a:spAutoFit/>
          </a:bodyPr>
          <a:lstStyle/>
          <a:p>
            <a:r>
              <a:rPr lang="zh-CN" altLang="en-US" sz="2000" b="1"/>
              <a:t>算法：遗传算法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问题四的结果</a:t>
              </a:r>
            </a:p>
          </p:txBody>
        </p:sp>
      </p:grpSp>
      <p:sp>
        <p:nvSpPr>
          <p:cNvPr id="23" name="文本框 22"/>
          <p:cNvSpPr txBox="1"/>
          <p:nvPr/>
        </p:nvSpPr>
        <p:spPr>
          <a:xfrm>
            <a:off x="1722759" y="2387897"/>
            <a:ext cx="2564296" cy="338554"/>
          </a:xfrm>
          <a:prstGeom prst="rect">
            <a:avLst/>
          </a:prstGeom>
          <a:noFill/>
        </p:spPr>
        <p:txBody>
          <a:bodyPr wrap="square" rtlCol="0">
            <a:spAutoFit/>
          </a:bodyPr>
          <a:lstStyle/>
          <a:p>
            <a:pPr algn="ctr"/>
            <a:r>
              <a:rPr lang="zh-CN" altLang="en-US" sz="1600" dirty="0"/>
              <a:t>各参数的值</a:t>
            </a:r>
          </a:p>
        </p:txBody>
      </p:sp>
      <p:graphicFrame>
        <p:nvGraphicFramePr>
          <p:cNvPr id="25" name="表格 25"/>
          <p:cNvGraphicFramePr>
            <a:graphicFrameLocks noGrp="1"/>
          </p:cNvGraphicFramePr>
          <p:nvPr/>
        </p:nvGraphicFramePr>
        <p:xfrm>
          <a:off x="742199" y="2819139"/>
          <a:ext cx="4525416" cy="2225040"/>
        </p:xfrm>
        <a:graphic>
          <a:graphicData uri="http://schemas.openxmlformats.org/drawingml/2006/table">
            <a:tbl>
              <a:tblPr firstRow="1" bandRow="1">
                <a:tableStyleId>{5C22544A-7EE6-4342-B048-85BDC9FD1C3A}</a:tableStyleId>
              </a:tblPr>
              <a:tblGrid>
                <a:gridCol w="2262708">
                  <a:extLst>
                    <a:ext uri="{9D8B030D-6E8A-4147-A177-3AD203B41FA5}">
                      <a16:colId xmlns:a16="http://schemas.microsoft.com/office/drawing/2014/main" val="20000"/>
                    </a:ext>
                  </a:extLst>
                </a:gridCol>
                <a:gridCol w="2262708">
                  <a:extLst>
                    <a:ext uri="{9D8B030D-6E8A-4147-A177-3AD203B41FA5}">
                      <a16:colId xmlns:a16="http://schemas.microsoft.com/office/drawing/2014/main" val="20001"/>
                    </a:ext>
                  </a:extLst>
                </a:gridCol>
              </a:tblGrid>
              <a:tr h="370840">
                <a:tc>
                  <a:txBody>
                    <a:bodyPr/>
                    <a:lstStyle/>
                    <a:p>
                      <a:pPr algn="ctr"/>
                      <a:r>
                        <a:rPr lang="zh-CN" altLang="en-US" dirty="0">
                          <a:solidFill>
                            <a:schemeClr val="tx1">
                              <a:lumMod val="85000"/>
                              <a:lumOff val="15000"/>
                            </a:schemeClr>
                          </a:solidFill>
                        </a:rPr>
                        <a:t>温区</a:t>
                      </a:r>
                      <a:r>
                        <a:rPr lang="en-US" altLang="zh-CN" dirty="0">
                          <a:solidFill>
                            <a:schemeClr val="tx1">
                              <a:lumMod val="85000"/>
                              <a:lumOff val="15000"/>
                            </a:schemeClr>
                          </a:solidFill>
                        </a:rPr>
                        <a:t> 1~5</a:t>
                      </a:r>
                      <a:endParaRPr lang="zh-CN" altLang="en-US" dirty="0">
                        <a:solidFill>
                          <a:schemeClr val="tx1">
                            <a:lumMod val="85000"/>
                            <a:lumOff val="15000"/>
                          </a:schemeClr>
                        </a:solidFill>
                      </a:endParaRPr>
                    </a:p>
                  </a:txBody>
                  <a:tcPr>
                    <a:solidFill>
                      <a:srgbClr val="EAEFF7"/>
                    </a:solidFill>
                  </a:tcPr>
                </a:tc>
                <a:tc>
                  <a:txBody>
                    <a:bodyPr/>
                    <a:lstStyle/>
                    <a:p>
                      <a:pPr algn="ctr"/>
                      <a:r>
                        <a:rPr lang="en-US" altLang="zh-CN" dirty="0">
                          <a:solidFill>
                            <a:schemeClr val="tx1">
                              <a:lumMod val="85000"/>
                              <a:lumOff val="15000"/>
                            </a:schemeClr>
                          </a:solidFill>
                        </a:rPr>
                        <a:t>170.6</a:t>
                      </a:r>
                      <a:r>
                        <a:rPr lang="en-US" altLang="zh-CN" dirty="0">
                          <a:solidFill>
                            <a:schemeClr val="tx1">
                              <a:lumMod val="50000"/>
                              <a:lumOff val="50000"/>
                            </a:schemeClr>
                          </a:solidFill>
                        </a:rPr>
                        <a:t> </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a:txBody>
                  <a:tcPr>
                    <a:solidFill>
                      <a:srgbClr val="EAEFF7"/>
                    </a:solidFill>
                  </a:tcPr>
                </a:tc>
                <a:extLst>
                  <a:ext uri="{0D108BD9-81ED-4DB2-BD59-A6C34878D82A}">
                    <a16:rowId xmlns:a16="http://schemas.microsoft.com/office/drawing/2014/main" val="10000"/>
                  </a:ext>
                </a:extLst>
              </a:tr>
              <a:tr h="370840">
                <a:tc>
                  <a:txBody>
                    <a:bodyPr/>
                    <a:lstStyle/>
                    <a:p>
                      <a:pPr algn="ctr"/>
                      <a:r>
                        <a:rPr lang="zh-CN" altLang="en-US" dirty="0">
                          <a:solidFill>
                            <a:schemeClr val="tx1">
                              <a:lumMod val="85000"/>
                              <a:lumOff val="15000"/>
                            </a:schemeClr>
                          </a:solidFill>
                        </a:rPr>
                        <a:t>温区 </a:t>
                      </a:r>
                      <a:r>
                        <a:rPr lang="en-US" altLang="zh-CN" dirty="0">
                          <a:solidFill>
                            <a:schemeClr val="tx1">
                              <a:lumMod val="85000"/>
                              <a:lumOff val="15000"/>
                            </a:schemeClr>
                          </a:solidFill>
                        </a:rPr>
                        <a:t>6</a:t>
                      </a:r>
                      <a:endParaRPr lang="zh-CN" altLang="en-US" dirty="0">
                        <a:solidFill>
                          <a:schemeClr val="tx1">
                            <a:lumMod val="85000"/>
                            <a:lumOff val="15000"/>
                          </a:schemeClr>
                        </a:solidFill>
                      </a:endParaRPr>
                    </a:p>
                  </a:txBody>
                  <a:tcPr/>
                </a:tc>
                <a:tc>
                  <a:txBody>
                    <a:bodyPr/>
                    <a:lstStyle/>
                    <a:p>
                      <a:pPr algn="ctr"/>
                      <a:r>
                        <a:rPr lang="en-US" altLang="zh-CN" dirty="0"/>
                        <a:t>187.8 ℃</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温区 </a:t>
                      </a:r>
                      <a:r>
                        <a:rPr lang="en-US" altLang="zh-CN" dirty="0"/>
                        <a:t>7</a:t>
                      </a:r>
                      <a:endParaRPr lang="zh-CN" altLang="en-US" dirty="0"/>
                    </a:p>
                  </a:txBody>
                  <a:tcPr/>
                </a:tc>
                <a:tc>
                  <a:txBody>
                    <a:bodyPr/>
                    <a:lstStyle/>
                    <a:p>
                      <a:pPr algn="ctr"/>
                      <a:r>
                        <a:rPr lang="en-US" altLang="zh-CN" dirty="0"/>
                        <a:t>225.3 ℃</a:t>
                      </a:r>
                      <a:endParaRPr lang="zh-CN" altLang="en-US" dirty="0"/>
                    </a:p>
                  </a:txBody>
                  <a:tcPr/>
                </a:tc>
                <a:extLst>
                  <a:ext uri="{0D108BD9-81ED-4DB2-BD59-A6C34878D82A}">
                    <a16:rowId xmlns:a16="http://schemas.microsoft.com/office/drawing/2014/main" val="10002"/>
                  </a:ext>
                </a:extLst>
              </a:tr>
              <a:tr h="370840">
                <a:tc>
                  <a:txBody>
                    <a:bodyPr/>
                    <a:lstStyle/>
                    <a:p>
                      <a:pPr algn="ctr"/>
                      <a:r>
                        <a:rPr lang="zh-CN" altLang="en-US" dirty="0"/>
                        <a:t>温区 </a:t>
                      </a:r>
                      <a:r>
                        <a:rPr lang="en-US" altLang="zh-CN" dirty="0"/>
                        <a:t>8~9</a:t>
                      </a:r>
                      <a:endParaRPr lang="zh-CN" altLang="en-US" dirty="0"/>
                    </a:p>
                  </a:txBody>
                  <a:tcPr/>
                </a:tc>
                <a:tc>
                  <a:txBody>
                    <a:bodyPr/>
                    <a:lstStyle/>
                    <a:p>
                      <a:pPr algn="ctr"/>
                      <a:r>
                        <a:rPr lang="en-US" altLang="zh-CN" dirty="0"/>
                        <a:t>264.9℃</a:t>
                      </a:r>
                      <a:endParaRPr lang="zh-CN" altLang="en-US" dirty="0"/>
                    </a:p>
                  </a:txBody>
                  <a:tcPr/>
                </a:tc>
                <a:extLst>
                  <a:ext uri="{0D108BD9-81ED-4DB2-BD59-A6C34878D82A}">
                    <a16:rowId xmlns:a16="http://schemas.microsoft.com/office/drawing/2014/main" val="10003"/>
                  </a:ext>
                </a:extLst>
              </a:tr>
              <a:tr h="370840">
                <a:tc>
                  <a:txBody>
                    <a:bodyPr/>
                    <a:lstStyle/>
                    <a:p>
                      <a:pPr algn="ctr"/>
                      <a:r>
                        <a:rPr lang="zh-CN" altLang="en-US" dirty="0"/>
                        <a:t>温区</a:t>
                      </a:r>
                      <a:r>
                        <a:rPr lang="en-US" altLang="zh-CN" dirty="0"/>
                        <a:t> 10~11</a:t>
                      </a:r>
                      <a:endParaRPr lang="zh-CN" altLang="en-US" dirty="0"/>
                    </a:p>
                  </a:txBody>
                  <a:tcPr/>
                </a:tc>
                <a:tc>
                  <a:txBody>
                    <a:bodyPr/>
                    <a:lstStyle/>
                    <a:p>
                      <a:pPr algn="ctr"/>
                      <a:r>
                        <a:rPr lang="en-US" altLang="zh-CN" dirty="0"/>
                        <a:t>25.0 ℃</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dirty="0"/>
                        <a:t>过炉速度</a:t>
                      </a:r>
                    </a:p>
                  </a:txBody>
                  <a:tcPr/>
                </a:tc>
                <a:tc>
                  <a:txBody>
                    <a:bodyPr/>
                    <a:lstStyle/>
                    <a:p>
                      <a:pPr algn="ctr"/>
                      <a:r>
                        <a:rPr lang="en-US" altLang="zh-CN" dirty="0"/>
                        <a:t>87.3 cm/min</a:t>
                      </a:r>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2" name="对象 1"/>
          <p:cNvGraphicFramePr>
            <a:graphicFrameLocks noChangeAspect="1"/>
          </p:cNvGraphicFramePr>
          <p:nvPr/>
        </p:nvGraphicFramePr>
        <p:xfrm>
          <a:off x="2016510" y="1603531"/>
          <a:ext cx="1976793" cy="542649"/>
        </p:xfrm>
        <a:graphic>
          <a:graphicData uri="http://schemas.openxmlformats.org/presentationml/2006/ole">
            <mc:AlternateContent xmlns:mc="http://schemas.openxmlformats.org/markup-compatibility/2006">
              <mc:Choice xmlns:v="urn:schemas-microsoft-com:vml" Requires="v">
                <p:oleObj name="Equation" r:id="rId3" imgW="15544800" imgH="4267200" progId="Equation.DSMT4">
                  <p:embed/>
                </p:oleObj>
              </mc:Choice>
              <mc:Fallback>
                <p:oleObj name="Equation" r:id="rId3" imgW="15544800" imgH="4267200" progId="Equation.DSMT4">
                  <p:embed/>
                  <p:pic>
                    <p:nvPicPr>
                      <p:cNvPr id="0" name="图片 2"/>
                      <p:cNvPicPr/>
                      <p:nvPr/>
                    </p:nvPicPr>
                    <p:blipFill>
                      <a:blip r:embed="rId4"/>
                      <a:stretch>
                        <a:fillRect/>
                      </a:stretch>
                    </p:blipFill>
                    <p:spPr>
                      <a:xfrm>
                        <a:off x="2016510" y="1603531"/>
                        <a:ext cx="1976793" cy="542649"/>
                      </a:xfrm>
                      <a:prstGeom prst="rect">
                        <a:avLst/>
                      </a:prstGeom>
                    </p:spPr>
                  </p:pic>
                </p:oleObj>
              </mc:Fallback>
            </mc:AlternateContent>
          </a:graphicData>
        </a:graphic>
      </p:graphicFrame>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9043" y="1361410"/>
            <a:ext cx="6166243" cy="462468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3" name="矩形 2"/>
          <p:cNvSpPr/>
          <p:nvPr/>
        </p:nvSpPr>
        <p:spPr>
          <a:xfrm>
            <a:off x="3263685" y="2152096"/>
            <a:ext cx="5664629" cy="672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7" name="文本框 6"/>
          <p:cNvSpPr txBox="1"/>
          <p:nvPr/>
        </p:nvSpPr>
        <p:spPr>
          <a:xfrm>
            <a:off x="3346435" y="2141494"/>
            <a:ext cx="5472608" cy="666786"/>
          </a:xfrm>
          <a:prstGeom prst="rect">
            <a:avLst/>
          </a:prstGeom>
          <a:noFill/>
        </p:spPr>
        <p:txBody>
          <a:bodyPr wrap="square" rtlCol="0">
            <a:spAutoFit/>
          </a:bodyPr>
          <a:lstStyle/>
          <a:p>
            <a:pPr algn="ctr"/>
            <a:r>
              <a:rPr lang="en-US" altLang="zh-CN" sz="3735" dirty="0">
                <a:solidFill>
                  <a:schemeClr val="bg1"/>
                </a:solidFill>
                <a:latin typeface="Century Gothic" panose="020B0502020202020204" pitchFamily="34" charset="0"/>
                <a:cs typeface="+mn-ea"/>
              </a:rPr>
              <a:t>PART 04</a:t>
            </a:r>
            <a:endParaRPr lang="zh-CN" altLang="en-US" sz="3735" dirty="0">
              <a:solidFill>
                <a:schemeClr val="bg1"/>
              </a:solidFill>
              <a:latin typeface="Century Gothic" panose="020B0502020202020204" pitchFamily="34" charset="0"/>
              <a:cs typeface="+mn-ea"/>
            </a:endParaRPr>
          </a:p>
        </p:txBody>
      </p:sp>
      <p:grpSp>
        <p:nvGrpSpPr>
          <p:cNvPr id="18" name="组合 17"/>
          <p:cNvGrpSpPr/>
          <p:nvPr/>
        </p:nvGrpSpPr>
        <p:grpSpPr>
          <a:xfrm>
            <a:off x="1913345" y="770428"/>
            <a:ext cx="8705900" cy="4289393"/>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92" y="8060"/>
            <a:ext cx="3226844" cy="734004"/>
          </a:xfrm>
          <a:prstGeom prst="rect">
            <a:avLst/>
          </a:prstGeom>
        </p:spPr>
      </p:pic>
      <p:sp>
        <p:nvSpPr>
          <p:cNvPr id="4" name="文本框 3"/>
          <p:cNvSpPr txBox="1"/>
          <p:nvPr/>
        </p:nvSpPr>
        <p:spPr>
          <a:xfrm>
            <a:off x="4349541" y="3298641"/>
            <a:ext cx="5972720" cy="646331"/>
          </a:xfrm>
          <a:prstGeom prst="rect">
            <a:avLst/>
          </a:prstGeom>
          <a:noFill/>
        </p:spPr>
        <p:txBody>
          <a:bodyPr wrap="square" rtlCol="0">
            <a:spAutoFit/>
          </a:bodyPr>
          <a:lstStyle/>
          <a:p>
            <a:r>
              <a:rPr lang="zh-CN" altLang="en-US" sz="3600" dirty="0"/>
              <a:t>相关分析与总结</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4827" y="227135"/>
            <a:ext cx="3433259" cy="1548656"/>
            <a:chOff x="-47902" y="0"/>
            <a:chExt cx="2016224" cy="612528"/>
          </a:xfrm>
        </p:grpSpPr>
        <p:grpSp>
          <p:nvGrpSpPr>
            <p:cNvPr id="3" name="组合 2"/>
            <p:cNvGrpSpPr/>
            <p:nvPr/>
          </p:nvGrpSpPr>
          <p:grpSpPr>
            <a:xfrm rot="16200000" flipV="1">
              <a:off x="629841" y="-629841"/>
              <a:ext cx="612528" cy="1872209"/>
              <a:chOff x="604102" y="1347614"/>
              <a:chExt cx="1075775" cy="2149931"/>
            </a:xfrm>
          </p:grpSpPr>
          <p:grpSp>
            <p:nvGrpSpPr>
              <p:cNvPr id="5" name="组合 4"/>
              <p:cNvGrpSpPr/>
              <p:nvPr/>
            </p:nvGrpSpPr>
            <p:grpSpPr>
              <a:xfrm>
                <a:off x="755576" y="1347614"/>
                <a:ext cx="806988" cy="2149931"/>
                <a:chOff x="1477543" y="637844"/>
                <a:chExt cx="6486890" cy="3157021"/>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0" name="矩形 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cs typeface="+mn-ea"/>
                </a:rPr>
                <a:t>模型的不足</a:t>
              </a:r>
            </a:p>
          </p:txBody>
        </p:sp>
      </p:gr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sp>
        <p:nvSpPr>
          <p:cNvPr id="11" name="文本框 10"/>
          <p:cNvSpPr txBox="1"/>
          <p:nvPr/>
        </p:nvSpPr>
        <p:spPr>
          <a:xfrm>
            <a:off x="1792605" y="2348865"/>
            <a:ext cx="7874000" cy="2598420"/>
          </a:xfrm>
          <a:prstGeom prst="rect">
            <a:avLst/>
          </a:prstGeom>
          <a:noFill/>
        </p:spPr>
        <p:txBody>
          <a:bodyPr wrap="square" rtlCol="0">
            <a:noAutofit/>
          </a:bodyPr>
          <a:lstStyle/>
          <a:p>
            <a:pPr marL="285750" indent="-285750">
              <a:buFont typeface="Arial" panose="020B0604020202020204" pitchFamily="34" charset="0"/>
              <a:buChar char="•"/>
            </a:pPr>
            <a:r>
              <a:rPr lang="zh-CN" altLang="en-US" dirty="0"/>
              <a:t>建立模型时，对大温区的划定较为随意。从参数的物理意义来看，小温区间隙处的相关参数与小温区内部的相关参数应该有较大的差距，却与相邻的小温区共享参数。小温区之间的相关参数差距应较小，但从参数估计的结果上来看，不同大温区的</a:t>
            </a:r>
            <a:r>
              <a:rPr lang="en-US" altLang="zh-CN" dirty="0"/>
              <a:t>    </a:t>
            </a:r>
            <a:r>
              <a:rPr lang="zh-CN" altLang="en-US" dirty="0"/>
              <a:t>值最高相差了两个数量级。因此，我们难以确定我们的模型是否真正拟合了热传导的机理，是否拟合到了仅与当前输入相关的成分或其他噪声。</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模型假设过强</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graphicFrame>
        <p:nvGraphicFramePr>
          <p:cNvPr id="12" name="对象 11">
            <a:extLst>
              <a:ext uri="{FF2B5EF4-FFF2-40B4-BE49-F238E27FC236}">
                <a16:creationId xmlns:a16="http://schemas.microsoft.com/office/drawing/2014/main" id="{D7614EC1-7414-0D46-8245-7A382D0C894C}"/>
              </a:ext>
            </a:extLst>
          </p:cNvPr>
          <p:cNvGraphicFramePr>
            <a:graphicFrameLocks noChangeAspect="1"/>
          </p:cNvGraphicFramePr>
          <p:nvPr>
            <p:extLst>
              <p:ext uri="{D42A27DB-BD31-4B8C-83A1-F6EECF244321}">
                <p14:modId xmlns:p14="http://schemas.microsoft.com/office/powerpoint/2010/main" val="2996564060"/>
              </p:ext>
            </p:extLst>
          </p:nvPr>
        </p:nvGraphicFramePr>
        <p:xfrm>
          <a:off x="4896678" y="3203122"/>
          <a:ext cx="264724" cy="344142"/>
        </p:xfrm>
        <a:graphic>
          <a:graphicData uri="http://schemas.openxmlformats.org/presentationml/2006/ole">
            <mc:AlternateContent xmlns:mc="http://schemas.openxmlformats.org/markup-compatibility/2006">
              <mc:Choice xmlns:v="urn:schemas-microsoft-com:vml" Requires="v">
                <p:oleObj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4896678" y="3203122"/>
                        <a:ext cx="264724" cy="344142"/>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4827" y="227135"/>
            <a:ext cx="3433259" cy="1548656"/>
            <a:chOff x="-47902" y="0"/>
            <a:chExt cx="2016224" cy="612528"/>
          </a:xfrm>
        </p:grpSpPr>
        <p:grpSp>
          <p:nvGrpSpPr>
            <p:cNvPr id="3" name="组合 2"/>
            <p:cNvGrpSpPr/>
            <p:nvPr/>
          </p:nvGrpSpPr>
          <p:grpSpPr>
            <a:xfrm rot="16200000" flipV="1">
              <a:off x="629841" y="-629841"/>
              <a:ext cx="612528" cy="1872209"/>
              <a:chOff x="604102" y="1347614"/>
              <a:chExt cx="1075775" cy="2149931"/>
            </a:xfrm>
          </p:grpSpPr>
          <p:grpSp>
            <p:nvGrpSpPr>
              <p:cNvPr id="5" name="组合 4"/>
              <p:cNvGrpSpPr/>
              <p:nvPr/>
            </p:nvGrpSpPr>
            <p:grpSpPr>
              <a:xfrm>
                <a:off x="755576" y="1347614"/>
                <a:ext cx="806988" cy="2149931"/>
                <a:chOff x="1477543" y="637844"/>
                <a:chExt cx="6486890" cy="3157021"/>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0" name="矩形 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6" name="直接连接符 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cs typeface="+mn-ea"/>
                </a:rPr>
                <a:t>改进</a:t>
              </a:r>
            </a:p>
          </p:txBody>
        </p:sp>
      </p:gr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sp>
        <p:nvSpPr>
          <p:cNvPr id="11" name="文本框 10"/>
          <p:cNvSpPr txBox="1"/>
          <p:nvPr/>
        </p:nvSpPr>
        <p:spPr>
          <a:xfrm>
            <a:off x="1141095" y="2209800"/>
            <a:ext cx="7786370" cy="1878330"/>
          </a:xfrm>
          <a:prstGeom prst="rect">
            <a:avLst/>
          </a:prstGeom>
          <a:noFill/>
        </p:spPr>
        <p:txBody>
          <a:bodyPr wrap="square" rtlCol="0">
            <a:noAutofit/>
          </a:bodyPr>
          <a:lstStyle/>
          <a:p>
            <a:pPr marL="285750" indent="-285750">
              <a:buFont typeface="Arial" panose="020B0604020202020204" pitchFamily="34" charset="0"/>
              <a:buChar char="•"/>
            </a:pPr>
            <a:r>
              <a:rPr lang="zh-CN" altLang="en-US" dirty="0"/>
              <a:t>尝试更合理、更精细的区间划分</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引入更多参数后，考虑在拟合真实数据的</a:t>
            </a:r>
            <a:r>
              <a:rPr lang="en-US" altLang="zh-CN" dirty="0"/>
              <a:t>loss</a:t>
            </a:r>
            <a:r>
              <a:rPr lang="zh-CN" altLang="en-US" dirty="0"/>
              <a:t>中加入惩罚函数</a:t>
            </a:r>
          </a:p>
          <a:p>
            <a:pPr marL="285750" indent="-285750">
              <a:buFont typeface="Arial" panose="020B0604020202020204" pitchFamily="34" charset="0"/>
              <a:buChar char="•"/>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grpSp>
        <p:nvGrpSpPr>
          <p:cNvPr id="18" name="组合 17"/>
          <p:cNvGrpSpPr/>
          <p:nvPr/>
        </p:nvGrpSpPr>
        <p:grpSpPr>
          <a:xfrm>
            <a:off x="1913345" y="770428"/>
            <a:ext cx="8705900" cy="4289393"/>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3242778" y="2207081"/>
            <a:ext cx="5706443" cy="1569660"/>
          </a:xfrm>
          <a:prstGeom prst="rect">
            <a:avLst/>
          </a:prstGeom>
          <a:noFill/>
        </p:spPr>
        <p:txBody>
          <a:bodyPr wrap="square" rtlCol="0">
            <a:spAutoFit/>
          </a:bodyPr>
          <a:lstStyle/>
          <a:p>
            <a:pPr algn="ctr"/>
            <a:r>
              <a:rPr lang="en-US" altLang="zh-CN" sz="9600" b="1" dirty="0">
                <a:cs typeface="+mn-ea"/>
              </a:rPr>
              <a:t>THANKS</a:t>
            </a:r>
            <a:endParaRPr lang="zh-CN" altLang="en-US" sz="9600" b="1" dirty="0">
              <a:cs typeface="+mn-ea"/>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156" y="28704"/>
            <a:ext cx="3226844" cy="7340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18" name="矩形 1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19" name="矩形 1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6" name="直接连接符 15"/>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问题背景</a:t>
              </a:r>
            </a:p>
          </p:txBody>
        </p:sp>
      </p:grpSp>
      <p:sp>
        <p:nvSpPr>
          <p:cNvPr id="2" name="文本框 1"/>
          <p:cNvSpPr txBox="1"/>
          <p:nvPr/>
        </p:nvSpPr>
        <p:spPr>
          <a:xfrm>
            <a:off x="1551940" y="2479040"/>
            <a:ext cx="8167370" cy="2814320"/>
          </a:xfrm>
          <a:prstGeom prst="rect">
            <a:avLst/>
          </a:prstGeom>
          <a:noFill/>
        </p:spPr>
        <p:txBody>
          <a:bodyPr wrap="square" rtlCol="0">
            <a:noAutofit/>
          </a:bodyPr>
          <a:lstStyle/>
          <a:p>
            <a:r>
              <a:rPr lang="en-US" altLang="zh-CN"/>
              <a:t>         </a:t>
            </a:r>
            <a:r>
              <a:rPr lang="zh-CN" altLang="en-US"/>
              <a:t>焊接印刷电路板是电子产品生产的一个重要流程。在焊接过程中，电路板的温度变化情况对产品质量极为重要。</a:t>
            </a:r>
          </a:p>
          <a:p>
            <a:r>
              <a:rPr lang="en-US" altLang="zh-CN"/>
              <a:t>     </a:t>
            </a:r>
          </a:p>
          <a:p>
            <a:r>
              <a:rPr lang="en-US" altLang="zh-CN"/>
              <a:t>         </a:t>
            </a:r>
            <a:r>
              <a:rPr lang="zh-CN" altLang="en-US"/>
              <a:t>本题旨在研究不同目标下对回焊炉各部分的</a:t>
            </a:r>
            <a:r>
              <a:rPr lang="zh-CN" altLang="en-US" b="1"/>
              <a:t>最优温度控制</a:t>
            </a:r>
            <a:r>
              <a:rPr lang="zh-CN" altLang="en-US"/>
              <a:t>及电路板的</a:t>
            </a:r>
            <a:r>
              <a:rPr lang="zh-CN" altLang="en-US" b="1"/>
              <a:t>最优过炉速度</a:t>
            </a:r>
            <a:r>
              <a:rPr lang="zh-CN" altLang="en-US"/>
              <a:t>，为现实中焊接控制模型提供参考。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980708" y="1663152"/>
            <a:ext cx="760809" cy="533079"/>
            <a:chOff x="8275083" y="4291968"/>
            <a:chExt cx="760809" cy="533079"/>
          </a:xfrm>
          <a:solidFill>
            <a:schemeClr val="tx2">
              <a:lumMod val="50000"/>
            </a:schemeClr>
          </a:solidFill>
        </p:grpSpPr>
        <p:sp>
          <p:nvSpPr>
            <p:cNvPr id="12"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3"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4"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6"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7"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18" name="文本框 17"/>
          <p:cNvSpPr txBox="1"/>
          <p:nvPr/>
        </p:nvSpPr>
        <p:spPr>
          <a:xfrm>
            <a:off x="892455" y="2263730"/>
            <a:ext cx="4059382" cy="2585323"/>
          </a:xfrm>
          <a:prstGeom prst="rect">
            <a:avLst/>
          </a:prstGeom>
          <a:noFill/>
        </p:spPr>
        <p:txBody>
          <a:bodyPr wrap="square" rtlCol="0">
            <a:spAutoFit/>
          </a:bodyPr>
          <a:lstStyle/>
          <a:p>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请对焊接区域的温度变化规律建立数学模型。假设传送带过炉速度为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78 cm/min</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，各温区温度的设定值分别为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173ºC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1~5</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198ºC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230ºC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257ºC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8~9</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），请给出焊接区域中心的温度变化情况，列出小温区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中点及小温区</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结束处焊接区域中心的温度，画出相应的炉温曲线，并将每隔</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0.5 s</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焊接区域中心的温度存放在提供的</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result.csv</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中。</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20" name="文本框 19"/>
          <p:cNvSpPr txBox="1"/>
          <p:nvPr/>
        </p:nvSpPr>
        <p:spPr>
          <a:xfrm>
            <a:off x="1830404" y="1736569"/>
            <a:ext cx="2479964" cy="461665"/>
          </a:xfrm>
          <a:prstGeom prst="rect">
            <a:avLst/>
          </a:prstGeom>
          <a:noFill/>
        </p:spPr>
        <p:txBody>
          <a:bodyPr wrap="square" rtlCol="0">
            <a:spAutoFit/>
          </a:bodyPr>
          <a:lstStyle/>
          <a:p>
            <a:r>
              <a:rPr lang="zh-CN" altLang="en-US" sz="2400" b="1" dirty="0">
                <a:latin typeface="+mn-ea"/>
              </a:rPr>
              <a:t>问题一</a:t>
            </a:r>
          </a:p>
        </p:txBody>
      </p:sp>
      <p:grpSp>
        <p:nvGrpSpPr>
          <p:cNvPr id="21" name="组合 20"/>
          <p:cNvGrpSpPr/>
          <p:nvPr/>
        </p:nvGrpSpPr>
        <p:grpSpPr>
          <a:xfrm>
            <a:off x="936051" y="4726789"/>
            <a:ext cx="760809" cy="533079"/>
            <a:chOff x="8275083" y="4291968"/>
            <a:chExt cx="760809" cy="533079"/>
          </a:xfrm>
          <a:solidFill>
            <a:schemeClr val="tx2">
              <a:lumMod val="50000"/>
            </a:schemeClr>
          </a:solidFill>
        </p:grpSpPr>
        <p:sp>
          <p:nvSpPr>
            <p:cNvPr id="22"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3"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4"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5"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6"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27" name="文本框 26"/>
          <p:cNvSpPr txBox="1"/>
          <p:nvPr/>
        </p:nvSpPr>
        <p:spPr>
          <a:xfrm>
            <a:off x="941916" y="5375346"/>
            <a:ext cx="3636818" cy="1323439"/>
          </a:xfrm>
          <a:prstGeom prst="rect">
            <a:avLst/>
          </a:prstGeom>
          <a:noFill/>
        </p:spPr>
        <p:txBody>
          <a:bodyPr wrap="square" rtlCol="0">
            <a:spAutoFit/>
          </a:bodyPr>
          <a:lstStyle/>
          <a:p>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假设各温区温度的设定值分别为</a:t>
            </a:r>
            <a:r>
              <a:rPr lang="en-US" altLang="zh-CN" sz="1600" kern="100" dirty="0">
                <a:effectLst/>
                <a:latin typeface="Times New Roman" panose="02020603050405020304" pitchFamily="18" charset="0"/>
                <a:ea typeface="宋体" panose="02010600030101010101" pitchFamily="2" charset="-122"/>
              </a:rPr>
              <a:t>182</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º</a:t>
            </a:r>
            <a:r>
              <a:rPr lang="en-US" altLang="zh-CN" sz="1600" kern="100" dirty="0">
                <a:effectLst/>
                <a:latin typeface="Times New Roman" panose="02020603050405020304" pitchFamily="18" charset="0"/>
                <a:ea typeface="宋体" panose="02010600030101010101" pitchFamily="2" charset="-122"/>
              </a:rPr>
              <a:t>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rPr>
              <a:t>1~5</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rPr>
              <a:t>203</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º</a:t>
            </a:r>
            <a:r>
              <a:rPr lang="en-US" altLang="zh-CN" sz="1600" kern="100" dirty="0">
                <a:effectLst/>
                <a:latin typeface="Times New Roman" panose="02020603050405020304" pitchFamily="18" charset="0"/>
                <a:ea typeface="宋体" panose="02010600030101010101" pitchFamily="2" charset="-122"/>
              </a:rPr>
              <a:t>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rPr>
              <a:t>6</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rPr>
              <a:t>237</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º</a:t>
            </a:r>
            <a:r>
              <a:rPr lang="en-US" altLang="zh-CN" sz="1600" kern="100" dirty="0">
                <a:effectLst/>
                <a:latin typeface="Times New Roman" panose="02020603050405020304" pitchFamily="18" charset="0"/>
                <a:ea typeface="宋体" panose="02010600030101010101" pitchFamily="2" charset="-122"/>
              </a:rPr>
              <a:t>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rPr>
              <a:t>7</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effectLst/>
                <a:latin typeface="Times New Roman" panose="02020603050405020304" pitchFamily="18" charset="0"/>
                <a:ea typeface="宋体" panose="02010600030101010101" pitchFamily="2" charset="-122"/>
              </a:rPr>
              <a:t>254</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º</a:t>
            </a:r>
            <a:r>
              <a:rPr lang="en-US" altLang="zh-CN" sz="1600" kern="100" dirty="0">
                <a:effectLst/>
                <a:latin typeface="Times New Roman" panose="02020603050405020304" pitchFamily="18" charset="0"/>
                <a:ea typeface="宋体" panose="02010600030101010101" pitchFamily="2" charset="-122"/>
              </a:rPr>
              <a:t>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（小温区</a:t>
            </a:r>
            <a:r>
              <a:rPr lang="en-US" altLang="zh-CN" sz="1600" kern="100" dirty="0">
                <a:effectLst/>
                <a:latin typeface="Times New Roman" panose="02020603050405020304" pitchFamily="18" charset="0"/>
                <a:ea typeface="宋体" panose="02010600030101010101" pitchFamily="2" charset="-122"/>
              </a:rPr>
              <a:t>8~9</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），请确定允许的最大传送带过炉速度。</a:t>
            </a:r>
            <a:endParaRPr lang="zh-CN" altLang="en-US" sz="1600" dirty="0"/>
          </a:p>
        </p:txBody>
      </p:sp>
      <p:sp>
        <p:nvSpPr>
          <p:cNvPr id="29" name="文本框 28"/>
          <p:cNvSpPr txBox="1"/>
          <p:nvPr/>
        </p:nvSpPr>
        <p:spPr>
          <a:xfrm>
            <a:off x="1830404" y="4793643"/>
            <a:ext cx="1226127" cy="461665"/>
          </a:xfrm>
          <a:prstGeom prst="rect">
            <a:avLst/>
          </a:prstGeom>
          <a:noFill/>
        </p:spPr>
        <p:txBody>
          <a:bodyPr wrap="square" rtlCol="0">
            <a:spAutoFit/>
          </a:bodyPr>
          <a:lstStyle/>
          <a:p>
            <a:r>
              <a:rPr lang="zh-CN" altLang="en-US" sz="2400" b="1" dirty="0"/>
              <a:t>问题二</a:t>
            </a:r>
          </a:p>
        </p:txBody>
      </p:sp>
      <p:grpSp>
        <p:nvGrpSpPr>
          <p:cNvPr id="30" name="组合 29"/>
          <p:cNvGrpSpPr/>
          <p:nvPr/>
        </p:nvGrpSpPr>
        <p:grpSpPr>
          <a:xfrm>
            <a:off x="6096000" y="1683919"/>
            <a:ext cx="760809" cy="533079"/>
            <a:chOff x="8275083" y="4291968"/>
            <a:chExt cx="760809" cy="533079"/>
          </a:xfrm>
          <a:solidFill>
            <a:schemeClr val="tx2">
              <a:lumMod val="50000"/>
            </a:schemeClr>
          </a:solidFill>
        </p:grpSpPr>
        <p:sp>
          <p:nvSpPr>
            <p:cNvPr id="31"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2"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3"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4"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5"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42" name="文本框 41"/>
          <p:cNvSpPr txBox="1"/>
          <p:nvPr/>
        </p:nvSpPr>
        <p:spPr>
          <a:xfrm>
            <a:off x="6970464" y="1743964"/>
            <a:ext cx="2479964" cy="461665"/>
          </a:xfrm>
          <a:prstGeom prst="rect">
            <a:avLst/>
          </a:prstGeom>
          <a:noFill/>
        </p:spPr>
        <p:txBody>
          <a:bodyPr wrap="square" rtlCol="0">
            <a:spAutoFit/>
          </a:bodyPr>
          <a:lstStyle/>
          <a:p>
            <a:r>
              <a:rPr lang="zh-CN" altLang="en-US" sz="2400" b="1" dirty="0">
                <a:latin typeface="+mn-ea"/>
              </a:rPr>
              <a:t>问题三</a:t>
            </a:r>
          </a:p>
        </p:txBody>
      </p:sp>
      <p:sp>
        <p:nvSpPr>
          <p:cNvPr id="43" name="文本框 42"/>
          <p:cNvSpPr txBox="1"/>
          <p:nvPr/>
        </p:nvSpPr>
        <p:spPr>
          <a:xfrm>
            <a:off x="5930254" y="2272382"/>
            <a:ext cx="4059383" cy="2123658"/>
          </a:xfrm>
          <a:prstGeom prst="rect">
            <a:avLst/>
          </a:prstGeom>
          <a:noFill/>
        </p:spPr>
        <p:txBody>
          <a:bodyPr wrap="square" rtlCol="0">
            <a:spAutoFit/>
          </a:bodyPr>
          <a:lstStyle/>
          <a:p>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在焊接过程中，焊接区域中心的温度超过</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217ºC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的时间不宜过长，峰值温度也不宜过高。理想的炉温曲线应使超过</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217ºC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到峰值温度所覆盖的面积（图</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中阴影部分）最小。请确定在此要求下的最优炉温曲线，以及各温区的设定温度和传送带的过炉速度，并给出相应的面积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grpSp>
        <p:nvGrpSpPr>
          <p:cNvPr id="45" name="组合 44"/>
          <p:cNvGrpSpPr/>
          <p:nvPr/>
        </p:nvGrpSpPr>
        <p:grpSpPr>
          <a:xfrm>
            <a:off x="6096000" y="4702551"/>
            <a:ext cx="760809" cy="533079"/>
            <a:chOff x="8275083" y="4291968"/>
            <a:chExt cx="760809" cy="533079"/>
          </a:xfrm>
          <a:solidFill>
            <a:schemeClr val="tx2">
              <a:lumMod val="50000"/>
            </a:schemeClr>
          </a:solidFill>
        </p:grpSpPr>
        <p:sp>
          <p:nvSpPr>
            <p:cNvPr id="46"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47"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48"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49"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50"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51" name="文本框 50"/>
          <p:cNvSpPr txBox="1"/>
          <p:nvPr/>
        </p:nvSpPr>
        <p:spPr>
          <a:xfrm>
            <a:off x="7024635" y="4793642"/>
            <a:ext cx="2479964" cy="461665"/>
          </a:xfrm>
          <a:prstGeom prst="rect">
            <a:avLst/>
          </a:prstGeom>
          <a:noFill/>
        </p:spPr>
        <p:txBody>
          <a:bodyPr wrap="square" rtlCol="0">
            <a:spAutoFit/>
          </a:bodyPr>
          <a:lstStyle/>
          <a:p>
            <a:r>
              <a:rPr lang="zh-CN" altLang="en-US" sz="2400" b="1" dirty="0">
                <a:latin typeface="+mn-ea"/>
              </a:rPr>
              <a:t>问题四</a:t>
            </a:r>
          </a:p>
        </p:txBody>
      </p:sp>
      <p:sp>
        <p:nvSpPr>
          <p:cNvPr id="52" name="文本框 51"/>
          <p:cNvSpPr txBox="1"/>
          <p:nvPr/>
        </p:nvSpPr>
        <p:spPr>
          <a:xfrm>
            <a:off x="5930254" y="5334503"/>
            <a:ext cx="4619982" cy="1600438"/>
          </a:xfrm>
          <a:prstGeom prst="rect">
            <a:avLst/>
          </a:prstGeom>
          <a:noFill/>
        </p:spPr>
        <p:txBody>
          <a:bodyPr wrap="square" rtlCol="0">
            <a:spAutoFit/>
          </a:bodyPr>
          <a:lstStyle/>
          <a:p>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在焊接过程中，除满足制程界限外，还希望以峰值温度为中心线的两侧超过</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217ºC</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的炉温曲线应尽量对称（参见图</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）。请结合问题</a:t>
            </a:r>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，进一步给出最优炉温曲线，以及各温区设定的温度及传送带过炉速度，并给出相应的指标值。</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grpSp>
        <p:nvGrpSpPr>
          <p:cNvPr id="19" name="组合 18"/>
          <p:cNvGrpSpPr/>
          <p:nvPr/>
        </p:nvGrpSpPr>
        <p:grpSpPr>
          <a:xfrm>
            <a:off x="144828" y="227135"/>
            <a:ext cx="3226844" cy="1190848"/>
            <a:chOff x="-47902" y="0"/>
            <a:chExt cx="2016224" cy="612528"/>
          </a:xfrm>
        </p:grpSpPr>
        <p:grpSp>
          <p:nvGrpSpPr>
            <p:cNvPr id="28" name="组合 27"/>
            <p:cNvGrpSpPr/>
            <p:nvPr/>
          </p:nvGrpSpPr>
          <p:grpSpPr>
            <a:xfrm rot="16200000" flipV="1">
              <a:off x="629841" y="-629841"/>
              <a:ext cx="612528" cy="1872209"/>
              <a:chOff x="604102" y="1347614"/>
              <a:chExt cx="1075775" cy="2149931"/>
            </a:xfrm>
          </p:grpSpPr>
          <p:grpSp>
            <p:nvGrpSpPr>
              <p:cNvPr id="37" name="组合 36"/>
              <p:cNvGrpSpPr/>
              <p:nvPr/>
            </p:nvGrpSpPr>
            <p:grpSpPr>
              <a:xfrm>
                <a:off x="755576" y="1347614"/>
                <a:ext cx="806988" cy="2149931"/>
                <a:chOff x="1477543" y="637844"/>
                <a:chExt cx="6486890" cy="3157021"/>
              </a:xfrm>
            </p:grpSpPr>
            <p:sp>
              <p:nvSpPr>
                <p:cNvPr id="40" name="矩形 39"/>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41" name="矩形 40"/>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44" name="矩形 4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38" name="直接连接符 37"/>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具体要求</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grpSp>
        <p:nvGrpSpPr>
          <p:cNvPr id="11" name="组合 10"/>
          <p:cNvGrpSpPr/>
          <p:nvPr/>
        </p:nvGrpSpPr>
        <p:grpSpPr>
          <a:xfrm>
            <a:off x="980708" y="1663152"/>
            <a:ext cx="760809" cy="533079"/>
            <a:chOff x="8275083" y="4291968"/>
            <a:chExt cx="760809" cy="533079"/>
          </a:xfrm>
          <a:solidFill>
            <a:schemeClr val="tx2">
              <a:lumMod val="50000"/>
            </a:schemeClr>
          </a:solidFill>
        </p:grpSpPr>
        <p:sp>
          <p:nvSpPr>
            <p:cNvPr id="12"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3"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4"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6"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17"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18" name="文本框 17"/>
          <p:cNvSpPr txBox="1"/>
          <p:nvPr/>
        </p:nvSpPr>
        <p:spPr>
          <a:xfrm>
            <a:off x="892455" y="2263730"/>
            <a:ext cx="4059382" cy="1660525"/>
          </a:xfrm>
          <a:prstGeom prst="rect">
            <a:avLst/>
          </a:prstGeom>
          <a:noFill/>
        </p:spPr>
        <p:txBody>
          <a:bodyPr wrap="square" rtlCol="0">
            <a:spAutoFit/>
          </a:bodyPr>
          <a:lstStyle/>
          <a:p>
            <a:r>
              <a:rPr lang="zh-CN" altLang="en-US" b="1" dirty="0"/>
              <a:t>模型参数标定</a:t>
            </a:r>
            <a:r>
              <a:rPr lang="en-US" altLang="zh-CN" dirty="0"/>
              <a:t>: </a:t>
            </a:r>
          </a:p>
          <a:p>
            <a:endParaRPr lang="en-US" altLang="zh-CN" dirty="0"/>
          </a:p>
          <a:p>
            <a:r>
              <a:rPr lang="en-US" altLang="zh-CN" dirty="0"/>
              <a:t>       </a:t>
            </a:r>
            <a:r>
              <a:rPr lang="en-US" altLang="zh-CN" sz="1600" dirty="0"/>
              <a:t>  </a:t>
            </a:r>
            <a:r>
              <a:rPr lang="zh-CN" altLang="en-US" sz="1600" dirty="0"/>
              <a:t>给定一组特定的输入</a:t>
            </a:r>
            <a:r>
              <a:rPr lang="en-US" altLang="zh-CN" sz="1600" dirty="0"/>
              <a:t>(</a:t>
            </a:r>
            <a:r>
              <a:rPr lang="zh-CN" altLang="en-US" sz="1600" dirty="0"/>
              <a:t>温度设置与过炉速度</a:t>
            </a:r>
            <a:r>
              <a:rPr lang="en-US" altLang="zh-CN" sz="1600" dirty="0"/>
              <a:t>)</a:t>
            </a:r>
            <a:r>
              <a:rPr lang="zh-CN" altLang="en-US" sz="1600" dirty="0"/>
              <a:t>与输出</a:t>
            </a:r>
            <a:r>
              <a:rPr lang="en-US" altLang="zh-CN" sz="1600" dirty="0"/>
              <a:t>(</a:t>
            </a:r>
            <a:r>
              <a:rPr lang="zh-CN" altLang="en-US" sz="1600" dirty="0"/>
              <a:t>电路板中心温度随时间变化的情况</a:t>
            </a:r>
            <a:r>
              <a:rPr lang="en-US" altLang="zh-CN" sz="1600" dirty="0"/>
              <a:t>)</a:t>
            </a:r>
            <a:r>
              <a:rPr lang="zh-CN" altLang="en-US" sz="1600" dirty="0"/>
              <a:t>，标定建立的机理模型的模型参数，并给出一组新的输入下的输出。</a:t>
            </a:r>
          </a:p>
        </p:txBody>
      </p:sp>
      <p:sp>
        <p:nvSpPr>
          <p:cNvPr id="20" name="文本框 19"/>
          <p:cNvSpPr txBox="1"/>
          <p:nvPr/>
        </p:nvSpPr>
        <p:spPr>
          <a:xfrm>
            <a:off x="1830404" y="1736569"/>
            <a:ext cx="2479964" cy="461665"/>
          </a:xfrm>
          <a:prstGeom prst="rect">
            <a:avLst/>
          </a:prstGeom>
          <a:noFill/>
        </p:spPr>
        <p:txBody>
          <a:bodyPr wrap="square" rtlCol="0">
            <a:spAutoFit/>
          </a:bodyPr>
          <a:lstStyle/>
          <a:p>
            <a:r>
              <a:rPr lang="zh-CN" altLang="en-US" sz="2400" b="1" dirty="0">
                <a:latin typeface="+mn-ea"/>
              </a:rPr>
              <a:t>问题一</a:t>
            </a:r>
          </a:p>
        </p:txBody>
      </p:sp>
      <p:grpSp>
        <p:nvGrpSpPr>
          <p:cNvPr id="21" name="组合 20"/>
          <p:cNvGrpSpPr/>
          <p:nvPr/>
        </p:nvGrpSpPr>
        <p:grpSpPr>
          <a:xfrm>
            <a:off x="980708" y="4255852"/>
            <a:ext cx="760809" cy="533079"/>
            <a:chOff x="8275083" y="4291968"/>
            <a:chExt cx="760809" cy="533079"/>
          </a:xfrm>
          <a:solidFill>
            <a:schemeClr val="tx2">
              <a:lumMod val="50000"/>
            </a:schemeClr>
          </a:solidFill>
        </p:grpSpPr>
        <p:sp>
          <p:nvSpPr>
            <p:cNvPr id="22"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3"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4"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5"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26"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27" name="文本框 26"/>
          <p:cNvSpPr txBox="1"/>
          <p:nvPr/>
        </p:nvSpPr>
        <p:spPr>
          <a:xfrm>
            <a:off x="5930265" y="2327864"/>
            <a:ext cx="3636645" cy="1532255"/>
          </a:xfrm>
          <a:prstGeom prst="rect">
            <a:avLst/>
          </a:prstGeom>
          <a:noFill/>
        </p:spPr>
        <p:txBody>
          <a:bodyPr wrap="square" rtlCol="0">
            <a:noAutofit/>
          </a:bodyPr>
          <a:lstStyle/>
          <a:p>
            <a:r>
              <a:rPr lang="en-US" altLang="zh-CN" sz="1600" dirty="0"/>
              <a:t> </a:t>
            </a:r>
            <a:r>
              <a:rPr lang="zh-CN" altLang="en-US" b="1" dirty="0"/>
              <a:t>约束条件下的输入范围求解</a:t>
            </a:r>
            <a:r>
              <a:rPr lang="en-US" altLang="zh-CN" b="1" dirty="0"/>
              <a:t>:</a:t>
            </a:r>
            <a:endParaRPr lang="en-US" altLang="zh-CN" sz="1600" dirty="0"/>
          </a:p>
          <a:p>
            <a:endParaRPr lang="en-US" altLang="zh-CN" sz="1600" dirty="0"/>
          </a:p>
          <a:p>
            <a:r>
              <a:rPr lang="en-US" altLang="zh-CN" sz="1600" dirty="0"/>
              <a:t>         </a:t>
            </a:r>
            <a:r>
              <a:rPr lang="zh-CN" altLang="en-US" sz="1600" dirty="0"/>
              <a:t>给定一系列制程限制作为约束，并给出部分输入</a:t>
            </a:r>
            <a:r>
              <a:rPr lang="en-US" altLang="zh-CN" sz="1600" dirty="0"/>
              <a:t>(</a:t>
            </a:r>
            <a:r>
              <a:rPr lang="zh-CN" altLang="en-US" sz="1600" dirty="0"/>
              <a:t>温度设置</a:t>
            </a:r>
            <a:r>
              <a:rPr lang="en-US" altLang="zh-CN" sz="1600" dirty="0"/>
              <a:t>)</a:t>
            </a:r>
            <a:r>
              <a:rPr lang="zh-CN" altLang="en-US" sz="1600" dirty="0"/>
              <a:t>，求解满足约束的输入</a:t>
            </a:r>
            <a:r>
              <a:rPr lang="en-US" altLang="zh-CN" sz="1600" dirty="0"/>
              <a:t>(</a:t>
            </a:r>
            <a:r>
              <a:rPr lang="zh-CN" altLang="en-US" sz="1600" dirty="0"/>
              <a:t>过炉速度</a:t>
            </a:r>
            <a:r>
              <a:rPr lang="en-US" altLang="zh-CN" sz="1600" dirty="0"/>
              <a:t>)</a:t>
            </a:r>
            <a:r>
              <a:rPr lang="zh-CN" altLang="en-US" sz="1600" dirty="0"/>
              <a:t>的最大值。</a:t>
            </a:r>
          </a:p>
        </p:txBody>
      </p:sp>
      <p:sp>
        <p:nvSpPr>
          <p:cNvPr id="29" name="文本框 28"/>
          <p:cNvSpPr txBox="1"/>
          <p:nvPr/>
        </p:nvSpPr>
        <p:spPr>
          <a:xfrm>
            <a:off x="1763014" y="4373543"/>
            <a:ext cx="1226185" cy="550545"/>
          </a:xfrm>
          <a:prstGeom prst="rect">
            <a:avLst/>
          </a:prstGeom>
          <a:noFill/>
        </p:spPr>
        <p:txBody>
          <a:bodyPr wrap="square" rtlCol="0">
            <a:noAutofit/>
          </a:bodyPr>
          <a:lstStyle/>
          <a:p>
            <a:r>
              <a:rPr lang="zh-CN" altLang="en-US" sz="2400" b="1" dirty="0"/>
              <a:t>问题三</a:t>
            </a:r>
          </a:p>
        </p:txBody>
      </p:sp>
      <p:grpSp>
        <p:nvGrpSpPr>
          <p:cNvPr id="30" name="组合 29"/>
          <p:cNvGrpSpPr/>
          <p:nvPr/>
        </p:nvGrpSpPr>
        <p:grpSpPr>
          <a:xfrm>
            <a:off x="6096000" y="1683919"/>
            <a:ext cx="760809" cy="533079"/>
            <a:chOff x="8275083" y="4291968"/>
            <a:chExt cx="760809" cy="533079"/>
          </a:xfrm>
          <a:solidFill>
            <a:schemeClr val="tx2">
              <a:lumMod val="50000"/>
            </a:schemeClr>
          </a:solidFill>
        </p:grpSpPr>
        <p:sp>
          <p:nvSpPr>
            <p:cNvPr id="31"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2"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3"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4"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35"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42" name="文本框 41"/>
          <p:cNvSpPr txBox="1"/>
          <p:nvPr/>
        </p:nvSpPr>
        <p:spPr>
          <a:xfrm>
            <a:off x="6970464" y="1743964"/>
            <a:ext cx="2479964" cy="461665"/>
          </a:xfrm>
          <a:prstGeom prst="rect">
            <a:avLst/>
          </a:prstGeom>
          <a:noFill/>
        </p:spPr>
        <p:txBody>
          <a:bodyPr wrap="square" rtlCol="0">
            <a:spAutoFit/>
          </a:bodyPr>
          <a:lstStyle/>
          <a:p>
            <a:r>
              <a:rPr lang="zh-CN" altLang="en-US" sz="2400" b="1" dirty="0">
                <a:latin typeface="+mn-ea"/>
              </a:rPr>
              <a:t>问题二</a:t>
            </a:r>
          </a:p>
        </p:txBody>
      </p:sp>
      <p:sp>
        <p:nvSpPr>
          <p:cNvPr id="43" name="文本框 42"/>
          <p:cNvSpPr txBox="1"/>
          <p:nvPr/>
        </p:nvSpPr>
        <p:spPr>
          <a:xfrm>
            <a:off x="803802" y="4968334"/>
            <a:ext cx="4059383" cy="1630045"/>
          </a:xfrm>
          <a:prstGeom prst="rect">
            <a:avLst/>
          </a:prstGeom>
          <a:noFill/>
        </p:spPr>
        <p:txBody>
          <a:bodyPr wrap="square" rtlCol="0">
            <a:spAutoFit/>
          </a:bodyPr>
          <a:lstStyle/>
          <a:p>
            <a:r>
              <a:rPr lang="en-US" altLang="zh-CN" dirty="0"/>
              <a:t>  </a:t>
            </a:r>
            <a:r>
              <a:rPr lang="zh-CN" altLang="en-US" b="1" dirty="0"/>
              <a:t>带约束的优化问题</a:t>
            </a:r>
            <a:r>
              <a:rPr lang="zh-CN" b="1" dirty="0"/>
              <a:t>：</a:t>
            </a:r>
            <a:r>
              <a:rPr lang="en-US" altLang="zh-CN" dirty="0"/>
              <a:t> </a:t>
            </a:r>
          </a:p>
          <a:p>
            <a:endParaRPr lang="en-US" altLang="zh-CN" dirty="0"/>
          </a:p>
          <a:p>
            <a:r>
              <a:rPr lang="en-US" altLang="zh-CN" sz="1600" dirty="0"/>
              <a:t>         </a:t>
            </a:r>
            <a:r>
              <a:rPr lang="zh-CN" altLang="en-US" sz="1600" dirty="0"/>
              <a:t>给定一个优化目标</a:t>
            </a:r>
            <a:r>
              <a:rPr lang="en-US" altLang="zh-CN" sz="1600" dirty="0"/>
              <a:t>:</a:t>
            </a:r>
            <a:r>
              <a:rPr lang="zh-CN" altLang="en-US" sz="1600" dirty="0"/>
              <a:t>最小化电路板中心温度从</a:t>
            </a:r>
            <a:r>
              <a:rPr lang="en-US" altLang="zh-CN" sz="1600" dirty="0"/>
              <a:t>217</a:t>
            </a:r>
            <a:r>
              <a:rPr lang="zh-CN" altLang="en-US" sz="1600" dirty="0"/>
              <a:t>度上升到峰值所覆盖的</a:t>
            </a:r>
            <a:r>
              <a:rPr lang="en-US" altLang="zh-CN" sz="1600" dirty="0"/>
              <a:t>ΔT-t</a:t>
            </a:r>
            <a:r>
              <a:rPr lang="zh-CN" altLang="en-US" sz="1600" dirty="0"/>
              <a:t>图面积，约束条件仍为制程限制，求解相应的输入值</a:t>
            </a:r>
            <a:r>
              <a:rPr lang="en-US" altLang="zh-CN" sz="1600" dirty="0"/>
              <a:t>(</a:t>
            </a:r>
            <a:r>
              <a:rPr lang="zh-CN" altLang="en-US" sz="1600" dirty="0"/>
              <a:t>温度设置与过炉速度</a:t>
            </a:r>
            <a:r>
              <a:rPr lang="en-US" altLang="zh-CN" sz="1600" dirty="0"/>
              <a:t>)</a:t>
            </a:r>
            <a:r>
              <a:rPr lang="zh-CN" altLang="en-US" sz="1600" dirty="0"/>
              <a:t>与优化目标值。</a:t>
            </a:r>
          </a:p>
        </p:txBody>
      </p:sp>
      <p:grpSp>
        <p:nvGrpSpPr>
          <p:cNvPr id="45" name="组合 44"/>
          <p:cNvGrpSpPr/>
          <p:nvPr/>
        </p:nvGrpSpPr>
        <p:grpSpPr>
          <a:xfrm>
            <a:off x="6122922" y="4213045"/>
            <a:ext cx="760809" cy="533079"/>
            <a:chOff x="8275083" y="4291968"/>
            <a:chExt cx="760809" cy="533079"/>
          </a:xfrm>
          <a:solidFill>
            <a:schemeClr val="tx2">
              <a:lumMod val="50000"/>
            </a:schemeClr>
          </a:solidFill>
        </p:grpSpPr>
        <p:sp>
          <p:nvSpPr>
            <p:cNvPr id="46" name="Freeform 1673"/>
            <p:cNvSpPr/>
            <p:nvPr/>
          </p:nvSpPr>
          <p:spPr bwMode="auto">
            <a:xfrm>
              <a:off x="8275083" y="4804276"/>
              <a:ext cx="760809" cy="20771"/>
            </a:xfrm>
            <a:custGeom>
              <a:avLst/>
              <a:gdLst>
                <a:gd name="T0" fmla="*/ 2 w 121"/>
                <a:gd name="T1" fmla="*/ 4 h 4"/>
                <a:gd name="T2" fmla="*/ 0 w 121"/>
                <a:gd name="T3" fmla="*/ 2 h 4"/>
                <a:gd name="T4" fmla="*/ 2 w 121"/>
                <a:gd name="T5" fmla="*/ 0 h 4"/>
                <a:gd name="T6" fmla="*/ 119 w 121"/>
                <a:gd name="T7" fmla="*/ 0 h 4"/>
                <a:gd name="T8" fmla="*/ 121 w 121"/>
                <a:gd name="T9" fmla="*/ 2 h 4"/>
                <a:gd name="T10" fmla="*/ 119 w 121"/>
                <a:gd name="T11" fmla="*/ 4 h 4"/>
                <a:gd name="T12" fmla="*/ 2 w 1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1" h="4">
                  <a:moveTo>
                    <a:pt x="2" y="4"/>
                  </a:moveTo>
                  <a:cubicBezTo>
                    <a:pt x="1" y="4"/>
                    <a:pt x="0" y="3"/>
                    <a:pt x="0" y="2"/>
                  </a:cubicBezTo>
                  <a:cubicBezTo>
                    <a:pt x="0" y="1"/>
                    <a:pt x="1" y="0"/>
                    <a:pt x="2" y="0"/>
                  </a:cubicBezTo>
                  <a:cubicBezTo>
                    <a:pt x="119" y="0"/>
                    <a:pt x="119" y="0"/>
                    <a:pt x="119" y="0"/>
                  </a:cubicBezTo>
                  <a:cubicBezTo>
                    <a:pt x="120" y="0"/>
                    <a:pt x="121" y="1"/>
                    <a:pt x="121" y="2"/>
                  </a:cubicBezTo>
                  <a:cubicBezTo>
                    <a:pt x="121" y="3"/>
                    <a:pt x="120" y="4"/>
                    <a:pt x="119" y="4"/>
                  </a:cubicBezTo>
                  <a:lnTo>
                    <a:pt x="2" y="4"/>
                  </a:lnTo>
                  <a:close/>
                </a:path>
              </a:pathLst>
            </a:cu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47" name="Rectangle 1674"/>
            <p:cNvSpPr>
              <a:spLocks noChangeArrowheads="1"/>
            </p:cNvSpPr>
            <p:nvPr/>
          </p:nvSpPr>
          <p:spPr bwMode="auto">
            <a:xfrm>
              <a:off x="8373007" y="4409659"/>
              <a:ext cx="112990" cy="33923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48" name="Rectangle 1675"/>
            <p:cNvSpPr>
              <a:spLocks noChangeArrowheads="1"/>
            </p:cNvSpPr>
            <p:nvPr/>
          </p:nvSpPr>
          <p:spPr bwMode="auto">
            <a:xfrm>
              <a:off x="8538728" y="4291968"/>
              <a:ext cx="112990" cy="456923"/>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49" name="Rectangle 1676"/>
            <p:cNvSpPr>
              <a:spLocks noChangeArrowheads="1"/>
            </p:cNvSpPr>
            <p:nvPr/>
          </p:nvSpPr>
          <p:spPr bwMode="auto">
            <a:xfrm>
              <a:off x="8689389" y="4430425"/>
              <a:ext cx="105460" cy="318461"/>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sp>
          <p:nvSpPr>
            <p:cNvPr id="50" name="Rectangle 1677"/>
            <p:cNvSpPr>
              <a:spLocks noChangeArrowheads="1"/>
            </p:cNvSpPr>
            <p:nvPr/>
          </p:nvSpPr>
          <p:spPr bwMode="auto">
            <a:xfrm>
              <a:off x="8855110" y="4534270"/>
              <a:ext cx="112990" cy="214618"/>
            </a:xfrm>
            <a:prstGeom prst="rect">
              <a:avLst/>
            </a:prstGeom>
            <a:grp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mn-ea"/>
                <a:cs typeface="+mn-ea"/>
              </a:endParaRPr>
            </a:p>
          </p:txBody>
        </p:sp>
      </p:grpSp>
      <p:sp>
        <p:nvSpPr>
          <p:cNvPr id="51" name="文本框 50"/>
          <p:cNvSpPr txBox="1"/>
          <p:nvPr/>
        </p:nvSpPr>
        <p:spPr>
          <a:xfrm>
            <a:off x="6883731" y="4330736"/>
            <a:ext cx="2479675" cy="462280"/>
          </a:xfrm>
          <a:prstGeom prst="rect">
            <a:avLst/>
          </a:prstGeom>
          <a:noFill/>
        </p:spPr>
        <p:txBody>
          <a:bodyPr wrap="square" rtlCol="0">
            <a:noAutofit/>
          </a:bodyPr>
          <a:lstStyle/>
          <a:p>
            <a:r>
              <a:rPr lang="zh-CN" altLang="en-US" sz="2400" b="1" dirty="0">
                <a:latin typeface="+mn-ea"/>
              </a:rPr>
              <a:t>问题四</a:t>
            </a:r>
          </a:p>
        </p:txBody>
      </p:sp>
      <p:sp>
        <p:nvSpPr>
          <p:cNvPr id="52" name="文本框 51"/>
          <p:cNvSpPr txBox="1"/>
          <p:nvPr/>
        </p:nvSpPr>
        <p:spPr>
          <a:xfrm>
            <a:off x="5900316" y="4968334"/>
            <a:ext cx="4620260" cy="1557655"/>
          </a:xfrm>
          <a:prstGeom prst="rect">
            <a:avLst/>
          </a:prstGeom>
          <a:noFill/>
        </p:spPr>
        <p:txBody>
          <a:bodyPr wrap="square" rtlCol="0">
            <a:noAutofit/>
          </a:bodyPr>
          <a:lstStyle/>
          <a:p>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带约束的优化问题</a:t>
            </a:r>
            <a:r>
              <a:rPr lang="en-US" alt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kern="100" dirty="0">
              <a:effectLst/>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kern="100" dirty="0">
              <a:effectLst/>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kern="100" dirty="0">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zh-CN" sz="1600"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选定指标来描述以峰值温度为中心线的两侧超过</a:t>
            </a:r>
            <a:r>
              <a:rPr lang="en-US" altLang="zh-CN" sz="1600"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217ºC</a:t>
            </a:r>
            <a:r>
              <a:rPr lang="zh-CN" altLang="zh-CN" sz="1600"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的炉温曲线的对称性，以最小化该指标为优化目标，以制程限制为约束条件，</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求解相应的输入值</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温度设置与过炉速度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与优化目标值。</a:t>
            </a:r>
            <a:endParaRPr lang="zh-CN" altLang="zh-CN" sz="1600"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9" name="组合 18"/>
          <p:cNvGrpSpPr/>
          <p:nvPr/>
        </p:nvGrpSpPr>
        <p:grpSpPr>
          <a:xfrm>
            <a:off x="144828" y="227133"/>
            <a:ext cx="3226844" cy="1190848"/>
            <a:chOff x="-47902" y="-1"/>
            <a:chExt cx="2016224" cy="612528"/>
          </a:xfrm>
        </p:grpSpPr>
        <p:grpSp>
          <p:nvGrpSpPr>
            <p:cNvPr id="28" name="组合 27"/>
            <p:cNvGrpSpPr/>
            <p:nvPr/>
          </p:nvGrpSpPr>
          <p:grpSpPr>
            <a:xfrm rot="16200000" flipV="1">
              <a:off x="629841" y="-629841"/>
              <a:ext cx="612528" cy="1872209"/>
              <a:chOff x="604102" y="1347614"/>
              <a:chExt cx="1075775" cy="2149931"/>
            </a:xfrm>
          </p:grpSpPr>
          <p:grpSp>
            <p:nvGrpSpPr>
              <p:cNvPr id="37" name="组合 36"/>
              <p:cNvGrpSpPr/>
              <p:nvPr/>
            </p:nvGrpSpPr>
            <p:grpSpPr>
              <a:xfrm>
                <a:off x="755576" y="1347614"/>
                <a:ext cx="806988" cy="2149931"/>
                <a:chOff x="1477543" y="637844"/>
                <a:chExt cx="6486890" cy="3157021"/>
              </a:xfrm>
            </p:grpSpPr>
            <p:sp>
              <p:nvSpPr>
                <p:cNvPr id="40" name="矩形 39"/>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41" name="矩形 40"/>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44" name="矩形 43"/>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38" name="直接连接符 37"/>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文本框 8"/>
            <p:cNvSpPr txBox="1"/>
            <p:nvPr/>
          </p:nvSpPr>
          <p:spPr>
            <a:xfrm>
              <a:off x="-47902" y="211241"/>
              <a:ext cx="2016224" cy="2051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问题重述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7" grpId="0"/>
      <p:bldP spid="29" grpId="0"/>
      <p:bldP spid="42" grpId="0"/>
      <p:bldP spid="43" grpId="0"/>
      <p:bldP spid="5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64638"/>
            <a:ext cx="11809312" cy="6528725"/>
          </a:xfrm>
          <a:prstGeom prst="rect">
            <a:avLst/>
          </a:prstGeom>
          <a:no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3" name="矩形 2"/>
          <p:cNvSpPr/>
          <p:nvPr/>
        </p:nvSpPr>
        <p:spPr>
          <a:xfrm>
            <a:off x="3263685" y="2152096"/>
            <a:ext cx="5664629" cy="672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7" name="文本框 6"/>
          <p:cNvSpPr txBox="1"/>
          <p:nvPr/>
        </p:nvSpPr>
        <p:spPr>
          <a:xfrm>
            <a:off x="3346435" y="2141494"/>
            <a:ext cx="5472608" cy="666786"/>
          </a:xfrm>
          <a:prstGeom prst="rect">
            <a:avLst/>
          </a:prstGeom>
          <a:noFill/>
        </p:spPr>
        <p:txBody>
          <a:bodyPr wrap="square" rtlCol="0">
            <a:spAutoFit/>
          </a:bodyPr>
          <a:lstStyle/>
          <a:p>
            <a:pPr algn="ctr"/>
            <a:r>
              <a:rPr lang="en-US" altLang="zh-CN" sz="3735" dirty="0">
                <a:solidFill>
                  <a:schemeClr val="bg1"/>
                </a:solidFill>
                <a:latin typeface="Century Gothic" panose="020B0502020202020204" pitchFamily="34" charset="0"/>
                <a:cs typeface="+mn-ea"/>
              </a:rPr>
              <a:t>PART 02</a:t>
            </a:r>
            <a:endParaRPr lang="zh-CN" altLang="en-US" sz="3735" dirty="0">
              <a:solidFill>
                <a:schemeClr val="bg1"/>
              </a:solidFill>
              <a:latin typeface="Century Gothic" panose="020B0502020202020204" pitchFamily="34" charset="0"/>
              <a:cs typeface="+mn-ea"/>
            </a:endParaRPr>
          </a:p>
        </p:txBody>
      </p:sp>
      <p:grpSp>
        <p:nvGrpSpPr>
          <p:cNvPr id="18" name="组合 17"/>
          <p:cNvGrpSpPr/>
          <p:nvPr/>
        </p:nvGrpSpPr>
        <p:grpSpPr>
          <a:xfrm>
            <a:off x="1913345" y="770428"/>
            <a:ext cx="8705900" cy="4289393"/>
            <a:chOff x="1435008" y="577820"/>
            <a:chExt cx="6529425" cy="3217045"/>
          </a:xfrm>
        </p:grpSpPr>
        <p:sp>
          <p:nvSpPr>
            <p:cNvPr id="8" name="矩形 7"/>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9" name="矩形 8"/>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sp>
          <p:nvSpPr>
            <p:cNvPr id="11" name="矩形 1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endParaRPr>
            </a:p>
          </p:txBody>
        </p:sp>
        <p:cxnSp>
          <p:nvCxnSpPr>
            <p:cNvPr id="13" name="直接连接符 12"/>
            <p:cNvCxnSpPr/>
            <p:nvPr/>
          </p:nvCxnSpPr>
          <p:spPr>
            <a:xfrm flipH="1">
              <a:off x="7015627" y="577820"/>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435008" y="2975534"/>
              <a:ext cx="801376" cy="8013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92" y="8060"/>
            <a:ext cx="3226844" cy="734004"/>
          </a:xfrm>
          <a:prstGeom prst="rect">
            <a:avLst/>
          </a:prstGeom>
        </p:spPr>
      </p:pic>
      <p:sp>
        <p:nvSpPr>
          <p:cNvPr id="4" name="文本框 3"/>
          <p:cNvSpPr txBox="1"/>
          <p:nvPr/>
        </p:nvSpPr>
        <p:spPr>
          <a:xfrm>
            <a:off x="4349541" y="3298641"/>
            <a:ext cx="5972720" cy="646331"/>
          </a:xfrm>
          <a:prstGeom prst="rect">
            <a:avLst/>
          </a:prstGeom>
          <a:noFill/>
        </p:spPr>
        <p:txBody>
          <a:bodyPr wrap="square" rtlCol="0">
            <a:spAutoFit/>
          </a:bodyPr>
          <a:lstStyle/>
          <a:p>
            <a:r>
              <a:rPr lang="zh-CN" altLang="en-US" sz="3600" dirty="0"/>
              <a:t>研究方法与思路</a:t>
            </a: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sp>
        <p:nvSpPr>
          <p:cNvPr id="16" name="文本框 15"/>
          <p:cNvSpPr txBox="1"/>
          <p:nvPr/>
        </p:nvSpPr>
        <p:spPr>
          <a:xfrm>
            <a:off x="1959610" y="3792220"/>
            <a:ext cx="8948420" cy="460375"/>
          </a:xfrm>
          <a:prstGeom prst="rect">
            <a:avLst/>
          </a:prstGeom>
          <a:noFill/>
        </p:spPr>
        <p:txBody>
          <a:bodyPr wrap="square" rtlCol="0">
            <a:spAutoFit/>
          </a:bodyPr>
          <a:lstStyle/>
          <a:p>
            <a:r>
              <a:rPr lang="en-US" altLang="zh-CN" sz="2400" dirty="0"/>
              <a:t>3</a:t>
            </a:r>
            <a:r>
              <a:rPr lang="zh-CN" altLang="en-US" sz="2400" dirty="0"/>
              <a:t>、假设回焊炉每个小温区内部温度恒定，为该小温区的设定温度</a:t>
            </a:r>
          </a:p>
        </p:txBody>
      </p:sp>
      <p:sp>
        <p:nvSpPr>
          <p:cNvPr id="18" name="文本框 17"/>
          <p:cNvSpPr txBox="1"/>
          <p:nvPr/>
        </p:nvSpPr>
        <p:spPr>
          <a:xfrm>
            <a:off x="1960245" y="2142490"/>
            <a:ext cx="8381365" cy="460375"/>
          </a:xfrm>
          <a:prstGeom prst="rect">
            <a:avLst/>
          </a:prstGeom>
          <a:noFill/>
        </p:spPr>
        <p:txBody>
          <a:bodyPr wrap="square" rtlCol="0">
            <a:spAutoFit/>
          </a:bodyPr>
          <a:lstStyle/>
          <a:p>
            <a:r>
              <a:rPr lang="en-US" altLang="zh-CN" sz="2400" dirty="0"/>
              <a:t>1</a:t>
            </a:r>
            <a:r>
              <a:rPr lang="zh-CN" altLang="en-US" sz="2400" dirty="0"/>
              <a:t>、不考虑热对流、热辐射的影响</a:t>
            </a:r>
          </a:p>
        </p:txBody>
      </p:sp>
      <p:sp>
        <p:nvSpPr>
          <p:cNvPr id="19" name="文本框 18"/>
          <p:cNvSpPr txBox="1"/>
          <p:nvPr/>
        </p:nvSpPr>
        <p:spPr>
          <a:xfrm>
            <a:off x="1958975" y="2967355"/>
            <a:ext cx="7694930" cy="460375"/>
          </a:xfrm>
          <a:prstGeom prst="rect">
            <a:avLst/>
          </a:prstGeom>
          <a:noFill/>
        </p:spPr>
        <p:txBody>
          <a:bodyPr wrap="square" rtlCol="0">
            <a:spAutoFit/>
          </a:bodyPr>
          <a:lstStyle/>
          <a:p>
            <a:r>
              <a:rPr lang="en-US" altLang="zh-CN" sz="2400" dirty="0"/>
              <a:t>2</a:t>
            </a:r>
            <a:r>
              <a:rPr lang="zh-CN" altLang="en-US" sz="2400" dirty="0"/>
              <a:t>、假设热传导只在焊接区域的竖直方向进行</a:t>
            </a:r>
          </a:p>
        </p:txBody>
      </p:sp>
      <p:grpSp>
        <p:nvGrpSpPr>
          <p:cNvPr id="11" name="组合 10"/>
          <p:cNvGrpSpPr/>
          <p:nvPr/>
        </p:nvGrpSpPr>
        <p:grpSpPr>
          <a:xfrm>
            <a:off x="144828" y="227135"/>
            <a:ext cx="3226844" cy="1190848"/>
            <a:chOff x="-47902" y="0"/>
            <a:chExt cx="2016224" cy="612528"/>
          </a:xfrm>
        </p:grpSpPr>
        <p:grpSp>
          <p:nvGrpSpPr>
            <p:cNvPr id="12" name="组合 11"/>
            <p:cNvGrpSpPr/>
            <p:nvPr/>
          </p:nvGrpSpPr>
          <p:grpSpPr>
            <a:xfrm rot="16200000" flipV="1">
              <a:off x="629841" y="-629841"/>
              <a:ext cx="612528" cy="1872209"/>
              <a:chOff x="604102" y="1347614"/>
              <a:chExt cx="1075775" cy="2149931"/>
            </a:xfrm>
          </p:grpSpPr>
          <p:grpSp>
            <p:nvGrpSpPr>
              <p:cNvPr id="14" name="组合 13"/>
              <p:cNvGrpSpPr/>
              <p:nvPr/>
            </p:nvGrpSpPr>
            <p:grpSpPr>
              <a:xfrm>
                <a:off x="755576" y="1347614"/>
                <a:ext cx="806988" cy="2149931"/>
                <a:chOff x="1477543" y="637844"/>
                <a:chExt cx="6486890" cy="3157021"/>
              </a:xfrm>
            </p:grpSpPr>
            <p:sp>
              <p:nvSpPr>
                <p:cNvPr id="21" name="矩形 20"/>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2" name="矩形 21"/>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3" name="矩形 22"/>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基本假设</a:t>
              </a:r>
            </a:p>
          </p:txBody>
        </p:sp>
      </p:grpSp>
      <p:sp>
        <p:nvSpPr>
          <p:cNvPr id="2" name="文本框 1"/>
          <p:cNvSpPr txBox="1"/>
          <p:nvPr/>
        </p:nvSpPr>
        <p:spPr>
          <a:xfrm>
            <a:off x="1959610" y="4705350"/>
            <a:ext cx="8877935" cy="460375"/>
          </a:xfrm>
          <a:prstGeom prst="rect">
            <a:avLst/>
          </a:prstGeom>
          <a:noFill/>
        </p:spPr>
        <p:txBody>
          <a:bodyPr wrap="square" rtlCol="0">
            <a:spAutoFit/>
          </a:bodyPr>
          <a:lstStyle/>
          <a:p>
            <a:r>
              <a:rPr lang="en-US" altLang="zh-CN" sz="2400"/>
              <a:t>4</a:t>
            </a:r>
            <a:r>
              <a:rPr lang="zh-CN" altLang="en-US" sz="2400"/>
              <a:t>、假设回焊炉中空气的热传导只在传送带运行方向进行</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215" y="627406"/>
            <a:ext cx="3226844" cy="734004"/>
          </a:xfrm>
          <a:prstGeom prst="rect">
            <a:avLst/>
          </a:prstGeom>
        </p:spPr>
      </p:pic>
      <p:sp>
        <p:nvSpPr>
          <p:cNvPr id="12" name="文本框 11"/>
          <p:cNvSpPr txBox="1"/>
          <p:nvPr/>
        </p:nvSpPr>
        <p:spPr>
          <a:xfrm>
            <a:off x="1960419" y="2241724"/>
            <a:ext cx="7543800" cy="424624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问题一的基本任务是建立</a:t>
            </a:r>
            <a:r>
              <a:rPr lang="en-US" altLang="zh-CN" dirty="0"/>
              <a:t>                                                </a:t>
            </a:r>
            <a:r>
              <a:rPr lang="zh-CN" altLang="en-US" dirty="0"/>
              <a:t>的模型。</a:t>
            </a:r>
          </a:p>
          <a:p>
            <a:endParaRPr lang="zh-CN" altLang="en-US" dirty="0"/>
          </a:p>
          <a:p>
            <a:pPr marL="285750" indent="-285750">
              <a:buFont typeface="Arial" panose="020B0604020202020204" pitchFamily="34" charset="0"/>
              <a:buChar char="•"/>
            </a:pPr>
            <a:r>
              <a:rPr lang="zh-CN" altLang="en-US" dirty="0"/>
              <a:t>由模型假设</a:t>
            </a:r>
            <a:r>
              <a:rPr lang="en-US" altLang="zh-CN" dirty="0"/>
              <a:t>1</a:t>
            </a:r>
            <a:r>
              <a:rPr lang="zh-CN" altLang="en-US" dirty="0"/>
              <a:t>，可知应该使用热传导方程建立基本模型。</a:t>
            </a:r>
          </a:p>
          <a:p>
            <a:endParaRPr lang="zh-CN" altLang="en-US" dirty="0"/>
          </a:p>
          <a:p>
            <a:pPr marL="285750" indent="-285750">
              <a:buFont typeface="Arial" panose="020B0604020202020204" pitchFamily="34" charset="0"/>
              <a:buChar char="•"/>
            </a:pPr>
            <a:r>
              <a:rPr lang="zh-CN" altLang="en-US" dirty="0"/>
              <a:t>由模型假设</a:t>
            </a:r>
            <a:r>
              <a:rPr lang="en-US" altLang="zh-CN" dirty="0"/>
              <a:t>2</a:t>
            </a:r>
            <a:r>
              <a:rPr lang="zh-CN" altLang="en-US" dirty="0"/>
              <a:t>，可知应该使用一维热传导方程进行建模。</a:t>
            </a:r>
          </a:p>
          <a:p>
            <a:endParaRPr lang="zh-CN" altLang="en-US" dirty="0"/>
          </a:p>
          <a:p>
            <a:pPr marL="285750" indent="-285750">
              <a:buFont typeface="Arial" panose="020B0604020202020204" pitchFamily="34" charset="0"/>
              <a:buChar char="•"/>
            </a:pPr>
            <a:r>
              <a:rPr lang="zh-CN" altLang="en-US" dirty="0"/>
              <a:t>由常识推断，第一类边界条件与第二类边界条件与该问题的情况不匹配，故使用第三类边界条件。</a:t>
            </a:r>
          </a:p>
          <a:p>
            <a:endParaRPr lang="zh-CN" altLang="en-US" dirty="0"/>
          </a:p>
          <a:p>
            <a:pPr marL="285750" indent="-285750">
              <a:buFont typeface="Arial" panose="020B0604020202020204" pitchFamily="34" charset="0"/>
              <a:buChar char="•"/>
            </a:pPr>
            <a:r>
              <a:rPr lang="zh-CN" altLang="en-US" dirty="0"/>
              <a:t>考虑到不同温区的热传导率、热交换系数等参数可能有较大差异，将</a:t>
            </a:r>
            <a:r>
              <a:rPr lang="en-US" altLang="zh-CN" dirty="0"/>
              <a:t>11</a:t>
            </a:r>
            <a:r>
              <a:rPr lang="zh-CN" altLang="en-US" dirty="0"/>
              <a:t>个小温区拆为五个大温区，认为这五个大温区有不同的参数。因此，最终模型应有</a:t>
            </a:r>
            <a:r>
              <a:rPr lang="en-US" altLang="zh-CN" dirty="0"/>
              <a:t>10</a:t>
            </a:r>
            <a:r>
              <a:rPr lang="zh-CN" altLang="en-US" dirty="0"/>
              <a:t>个参数。</a:t>
            </a:r>
          </a:p>
          <a:p>
            <a:endParaRPr lang="zh-CN" altLang="en-US" dirty="0"/>
          </a:p>
          <a:p>
            <a:endParaRPr lang="en-US" altLang="zh-CN" dirty="0"/>
          </a:p>
          <a:p>
            <a:r>
              <a:rPr lang="en-US" altLang="zh-CN" dirty="0"/>
              <a:t>                                                 </a:t>
            </a:r>
          </a:p>
        </p:txBody>
      </p:sp>
      <p:grpSp>
        <p:nvGrpSpPr>
          <p:cNvPr id="11" name="组合 10"/>
          <p:cNvGrpSpPr/>
          <p:nvPr/>
        </p:nvGrpSpPr>
        <p:grpSpPr>
          <a:xfrm>
            <a:off x="144828" y="227135"/>
            <a:ext cx="3226844" cy="1190848"/>
            <a:chOff x="-47902" y="0"/>
            <a:chExt cx="2016224" cy="612528"/>
          </a:xfrm>
        </p:grpSpPr>
        <p:grpSp>
          <p:nvGrpSpPr>
            <p:cNvPr id="13" name="组合 12"/>
            <p:cNvGrpSpPr/>
            <p:nvPr/>
          </p:nvGrpSpPr>
          <p:grpSpPr>
            <a:xfrm rot="16200000" flipV="1">
              <a:off x="629841" y="-629841"/>
              <a:ext cx="612528" cy="1872209"/>
              <a:chOff x="604102" y="1347614"/>
              <a:chExt cx="1075775" cy="2149931"/>
            </a:xfrm>
          </p:grpSpPr>
          <p:grpSp>
            <p:nvGrpSpPr>
              <p:cNvPr id="16" name="组合 15"/>
              <p:cNvGrpSpPr/>
              <p:nvPr/>
            </p:nvGrpSpPr>
            <p:grpSpPr>
              <a:xfrm>
                <a:off x="755576" y="1347614"/>
                <a:ext cx="806988" cy="2149931"/>
                <a:chOff x="1477543" y="637844"/>
                <a:chExt cx="6486890" cy="3157021"/>
              </a:xfrm>
            </p:grpSpPr>
            <p:sp>
              <p:nvSpPr>
                <p:cNvPr id="19" name="矩形 18"/>
                <p:cNvSpPr/>
                <p:nvPr/>
              </p:nvSpPr>
              <p:spPr>
                <a:xfrm>
                  <a:off x="1835696" y="915566"/>
                  <a:ext cx="5472608" cy="2520280"/>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0" name="矩形 19"/>
                <p:cNvSpPr/>
                <p:nvPr/>
              </p:nvSpPr>
              <p:spPr>
                <a:xfrm>
                  <a:off x="6868198" y="637844"/>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sp>
              <p:nvSpPr>
                <p:cNvPr id="21" name="矩形 20"/>
                <p:cNvSpPr/>
                <p:nvPr/>
              </p:nvSpPr>
              <p:spPr>
                <a:xfrm>
                  <a:off x="1477543" y="2571750"/>
                  <a:ext cx="1096235" cy="122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endParaRPr>
                </a:p>
              </p:txBody>
            </p:sp>
          </p:grpSp>
          <p:cxnSp>
            <p:nvCxnSpPr>
              <p:cNvPr id="17" name="直接连接符 16"/>
              <p:cNvCxnSpPr/>
              <p:nvPr/>
            </p:nvCxnSpPr>
            <p:spPr>
              <a:xfrm flipH="1">
                <a:off x="1387200" y="1623395"/>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04102" y="2929074"/>
                <a:ext cx="292677" cy="292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文本框 8"/>
            <p:cNvSpPr txBox="1"/>
            <p:nvPr/>
          </p:nvSpPr>
          <p:spPr>
            <a:xfrm>
              <a:off x="-47902" y="211241"/>
              <a:ext cx="2016224" cy="206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cs typeface="+mn-ea"/>
                </a:rPr>
                <a:t>问题一</a:t>
              </a:r>
            </a:p>
          </p:txBody>
        </p:sp>
      </p:grpSp>
      <p:graphicFrame>
        <p:nvGraphicFramePr>
          <p:cNvPr id="2" name="对象 1">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
        <p:nvSpPr>
          <p:cNvPr id="3" name="文本框 2"/>
          <p:cNvSpPr txBox="1"/>
          <p:nvPr/>
        </p:nvSpPr>
        <p:spPr>
          <a:xfrm>
            <a:off x="857885" y="1471930"/>
            <a:ext cx="2633980" cy="398780"/>
          </a:xfrm>
          <a:prstGeom prst="rect">
            <a:avLst/>
          </a:prstGeom>
          <a:noFill/>
        </p:spPr>
        <p:txBody>
          <a:bodyPr wrap="square" rtlCol="0">
            <a:spAutoFit/>
          </a:bodyPr>
          <a:lstStyle/>
          <a:p>
            <a:r>
              <a:rPr lang="zh-CN" altLang="en-US" sz="2000" b="1"/>
              <a:t>模型选择与参数设定</a:t>
            </a:r>
          </a:p>
        </p:txBody>
      </p:sp>
      <p:graphicFrame>
        <p:nvGraphicFramePr>
          <p:cNvPr id="8" name="对象 7"/>
          <p:cNvGraphicFramePr/>
          <p:nvPr>
            <p:custDataLst>
              <p:tags r:id="rId1"/>
            </p:custDataLst>
            <p:extLst>
              <p:ext uri="{D42A27DB-BD31-4B8C-83A1-F6EECF244321}">
                <p14:modId xmlns:p14="http://schemas.microsoft.com/office/powerpoint/2010/main" val="4214712652"/>
              </p:ext>
            </p:extLst>
          </p:nvPr>
        </p:nvGraphicFramePr>
        <p:xfrm>
          <a:off x="5064814" y="2241724"/>
          <a:ext cx="2176671" cy="360714"/>
        </p:xfrm>
        <a:graphic>
          <a:graphicData uri="http://schemas.openxmlformats.org/presentationml/2006/ole">
            <mc:AlternateContent xmlns:mc="http://schemas.openxmlformats.org/markup-compatibility/2006">
              <mc:Choice xmlns:v="urn:schemas-microsoft-com:vml" Requires="v">
                <p:oleObj name="Equation" r:id="rId6" imgW="1396800" imgH="228600" progId="Equation.DSMT4">
                  <p:embed/>
                </p:oleObj>
              </mc:Choice>
              <mc:Fallback>
                <p:oleObj name="Equation" r:id="rId6" imgW="1396800" imgH="228600" progId="Equation.DSMT4">
                  <p:embed/>
                  <p:pic>
                    <p:nvPicPr>
                      <p:cNvPr id="0" name="图片 8"/>
                      <p:cNvPicPr/>
                      <p:nvPr/>
                    </p:nvPicPr>
                    <p:blipFill>
                      <a:blip r:embed="rId7"/>
                      <a:stretch>
                        <a:fillRect/>
                      </a:stretch>
                    </p:blipFill>
                    <p:spPr>
                      <a:xfrm>
                        <a:off x="5064814" y="2241724"/>
                        <a:ext cx="2176671" cy="360714"/>
                      </a:xfrm>
                      <a:prstGeom prst="rect">
                        <a:avLst/>
                      </a:prstGeom>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d8e02a0-08d4-4ea4-a6b0-df7758191507"/>
  <p:tag name="COMMONDATA" val="eyJoZGlkIjoiOTU1MTExNDhjNDZkZTA1MjhjOTRhMzFmNzUwOWVkZj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508e2010-c41e-4d88-8589-c79dbd5db14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UNIT_TABLE_BEAUTIFY" val="smartTable{7b6e0730-925a-451c-89e6-bb44a951b7a2}"/>
</p:tagLst>
</file>

<file path=ppt/tags/tag3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80.968503937008,&quot;width&quot;:11968.2803149606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2263</Words>
  <Application>Microsoft Office PowerPoint</Application>
  <PresentationFormat>宽屏</PresentationFormat>
  <Paragraphs>273</Paragraphs>
  <Slides>36</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47" baseType="lpstr">
      <vt:lpstr>等线</vt:lpstr>
      <vt:lpstr>宋体</vt:lpstr>
      <vt:lpstr>微软雅黑</vt:lpstr>
      <vt:lpstr>Arial</vt:lpstr>
      <vt:lpstr>Calibri</vt:lpstr>
      <vt:lpstr>Century Gothic</vt:lpstr>
      <vt:lpstr>Times New Roman</vt:lpstr>
      <vt:lpstr>Office 主题</vt:lpstr>
      <vt:lpstr>Equation.KSEE3</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沛权 刘</cp:lastModifiedBy>
  <cp:revision>28</cp:revision>
  <dcterms:created xsi:type="dcterms:W3CDTF">2023-08-01T14:56:00Z</dcterms:created>
  <dcterms:modified xsi:type="dcterms:W3CDTF">2024-01-13T13:07:50Z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3DECB9F2B1A94DD7994E4B7049CAF6B9_13</vt:lpwstr>
  </property>
  <property fmtid="{D5CDD505-2E9C-101B-9397-08002B2CF9AE}" pid="3" name="KSOProductBuildVer">
    <vt:lpwstr>2052-11.1.0.14309</vt:lpwstr>
  </property>
</Properties>
</file>