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8" r:id="rId2"/>
    <p:sldId id="317" r:id="rId3"/>
    <p:sldId id="303" r:id="rId4"/>
    <p:sldId id="304" r:id="rId5"/>
    <p:sldId id="312" r:id="rId6"/>
    <p:sldId id="306" r:id="rId7"/>
    <p:sldId id="307" r:id="rId8"/>
    <p:sldId id="308" r:id="rId9"/>
    <p:sldId id="309" r:id="rId10"/>
    <p:sldId id="310" r:id="rId11"/>
    <p:sldId id="299" r:id="rId12"/>
    <p:sldId id="318" r:id="rId13"/>
    <p:sldId id="293" r:id="rId14"/>
    <p:sldId id="281" r:id="rId15"/>
    <p:sldId id="329" r:id="rId16"/>
    <p:sldId id="282" r:id="rId17"/>
    <p:sldId id="297" r:id="rId18"/>
    <p:sldId id="319" r:id="rId19"/>
    <p:sldId id="316" r:id="rId20"/>
    <p:sldId id="320" r:id="rId21"/>
    <p:sldId id="321" r:id="rId22"/>
    <p:sldId id="322" r:id="rId23"/>
    <p:sldId id="315" r:id="rId24"/>
    <p:sldId id="313" r:id="rId25"/>
    <p:sldId id="323" r:id="rId26"/>
    <p:sldId id="283" r:id="rId27"/>
    <p:sldId id="325" r:id="rId28"/>
    <p:sldId id="327" r:id="rId29"/>
    <p:sldId id="328" r:id="rId30"/>
    <p:sldId id="300" r:id="rId31"/>
    <p:sldId id="326" r:id="rId32"/>
    <p:sldId id="301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862A-EF27-4E60-B115-18A92DBF9BE9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C43CE-50CE-4937-A0CE-81F6A338C7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4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43CE-50CE-4937-A0CE-81F6A338C7C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0999"/>
            <a:ext cx="8763000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43600" y="5943600"/>
            <a:ext cx="2743200" cy="55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Clase </a:t>
            </a:r>
            <a:r>
              <a:rPr lang="es-AR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online 28/09/20 </a:t>
            </a:r>
            <a:r>
              <a:rPr lang="es-AR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es-AR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s-AR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Ing. Laura Angelone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1219200"/>
            <a:ext cx="2514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solidFill>
                  <a:schemeClr val="bg1"/>
                </a:solidFill>
              </a:rPr>
              <a:t>Hola! Buen día!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921375"/>
            <a:ext cx="2057400" cy="55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FCEIA-UNR</a:t>
            </a:r>
          </a:p>
          <a:p>
            <a:pPr algn="l"/>
            <a:r>
              <a:rPr lang="es-AR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Asignatura  FB7 INFORMÁTICA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9" y="4419600"/>
            <a:ext cx="2214562" cy="207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90" y="2286000"/>
            <a:ext cx="7650047" cy="4038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Algoritmo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Ej1</a:t>
            </a:r>
          </a:p>
          <a:p>
            <a:pPr marL="82296" indent="0">
              <a:buNone/>
            </a:pPr>
            <a:r>
              <a:rPr lang="es-AR" sz="2400" smtClean="0">
                <a:latin typeface="Calibri" pitchFamily="34" charset="0"/>
                <a:cs typeface="Calibri" pitchFamily="34" charset="0"/>
              </a:rPr>
              <a:t>Variables </a:t>
            </a:r>
          </a:p>
          <a:p>
            <a:pPr marL="82296" indent="0">
              <a:buNone/>
            </a:pPr>
            <a:r>
              <a:rPr lang="es-AR" sz="2400">
                <a:latin typeface="Calibri" pitchFamily="34" charset="0"/>
                <a:cs typeface="Calibri" pitchFamily="34" charset="0"/>
              </a:rPr>
              <a:t>real   N1,N2,N3, promedio 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smtClean="0">
                <a:latin typeface="Calibri" pitchFamily="34" charset="0"/>
                <a:cs typeface="Calibri" pitchFamily="34" charset="0"/>
              </a:rPr>
              <a:t>Inicio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Escribir  (’’Ingrese los 3 valores que quiere promediar’’)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Leer (</a:t>
            </a:r>
            <a:r>
              <a:rPr lang="es-AR" sz="2400" dirty="0">
                <a:latin typeface="Calibri" pitchFamily="34" charset="0"/>
                <a:cs typeface="Calibri" pitchFamily="34" charset="0"/>
              </a:rPr>
              <a:t>N1,N2,N3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promedio </a:t>
            </a:r>
            <a:r>
              <a:rPr lang="es-AR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 </a:t>
            </a:r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(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N1+N2+N3</a:t>
            </a:r>
            <a:r>
              <a:rPr lang="es-A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/3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Escribir (’’el promedio es  ’’,  promedio)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Fin.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34"/>
            <a:ext cx="1223963" cy="147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0661" y="4806065"/>
            <a:ext cx="208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e</a:t>
            </a:r>
            <a:r>
              <a:rPr lang="es-AR" sz="2000" b="1" dirty="0" smtClean="0">
                <a:solidFill>
                  <a:schemeClr val="bg1"/>
                </a:solidFill>
              </a:rPr>
              <a:t>l promedio es 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76800" y="1924052"/>
            <a:ext cx="3886200" cy="209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25528" y="1447800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Memoria RAM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5319000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35834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N1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71756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88590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N2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89122" y="2440169"/>
            <a:ext cx="716678" cy="61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05956" y="191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N3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69570" y="321074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3000" y="3212349"/>
            <a:ext cx="16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Calibri" pitchFamily="34" charset="0"/>
                <a:cs typeface="Calibri" pitchFamily="34" charset="0"/>
              </a:rPr>
              <a:t>promedio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25528" y="24717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4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6652317" y="24808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5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7666222" y="24780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12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6556352" y="3233410"/>
            <a:ext cx="5677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29400" y="3278313"/>
            <a:ext cx="43944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28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9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91771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Ejercicio 6) Práctica 3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Dados 3 lados de un triángulo, informar si el mismo es equilátero, isósceles o escaleno.</a:t>
                      </a:r>
                      <a:endParaRPr lang="es-E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ítulo 2"/>
          <p:cNvSpPr txBox="1">
            <a:spLocks/>
          </p:cNvSpPr>
          <p:nvPr/>
        </p:nvSpPr>
        <p:spPr>
          <a:xfrm>
            <a:off x="457200" y="1295400"/>
            <a:ext cx="2808784" cy="7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u="sng"/>
              <a:t>Análisis</a:t>
            </a:r>
            <a:r>
              <a:rPr lang="es-AR" sz="2400" u="sng" smtClean="0"/>
              <a:t> del problema</a:t>
            </a:r>
            <a:endParaRPr lang="es-AR" sz="2400" u="sng" dirty="0"/>
          </a:p>
        </p:txBody>
      </p:sp>
      <p:sp>
        <p:nvSpPr>
          <p:cNvPr id="29" name="Rectangle 28"/>
          <p:cNvSpPr/>
          <p:nvPr/>
        </p:nvSpPr>
        <p:spPr>
          <a:xfrm>
            <a:off x="457200" y="1972270"/>
            <a:ext cx="7522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0070C0"/>
                </a:solidFill>
              </a:rPr>
              <a:t>Datos</a:t>
            </a:r>
            <a:r>
              <a:rPr lang="es-AR"/>
              <a:t>:  </a:t>
            </a:r>
            <a:r>
              <a:rPr lang="es-AR" smtClean="0"/>
              <a:t>la longitud de cada lado del triángulo a, b, c  (valores reales)</a:t>
            </a:r>
            <a:endParaRPr lang="es-AR"/>
          </a:p>
          <a:p>
            <a:r>
              <a:rPr lang="es-AR" b="1">
                <a:solidFill>
                  <a:srgbClr val="0070C0"/>
                </a:solidFill>
              </a:rPr>
              <a:t>Resultado</a:t>
            </a:r>
            <a:r>
              <a:rPr lang="es-AR"/>
              <a:t>: </a:t>
            </a:r>
            <a:r>
              <a:rPr lang="es-AR" smtClean="0"/>
              <a:t>isosceles o equilátero o escaleno </a:t>
            </a:r>
            <a:endParaRPr lang="es-AR"/>
          </a:p>
          <a:p>
            <a:r>
              <a:rPr lang="es-AR" b="1" smtClean="0">
                <a:solidFill>
                  <a:srgbClr val="0070C0"/>
                </a:solidFill>
              </a:rPr>
              <a:t>Metodología</a:t>
            </a:r>
            <a:r>
              <a:rPr lang="es-AR" smtClean="0"/>
              <a:t>: depende de la longitud de los lados, según el dibujo.</a:t>
            </a:r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3429000"/>
            <a:ext cx="3490913" cy="218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75139" y="5925741"/>
            <a:ext cx="7569124" cy="400110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Para poder escribir el algoritmo nos faltan fichas, el</a:t>
            </a:r>
            <a:r>
              <a:rPr lang="es-AR" sz="2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“Si” en Capitulo </a:t>
            </a:r>
            <a:r>
              <a:rPr lang="en-US" sz="2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1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Cesar\AppData\Local\Microsoft\Windows\INetCache\IE\O7K7IJX0\laptop-312499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5018"/>
            <a:ext cx="2667000" cy="25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435326" y="485623"/>
            <a:ext cx="655448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Avancemos en </a:t>
            </a:r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 </a:t>
            </a: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nuevo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lenguaje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6200" y="2381692"/>
            <a:ext cx="1900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9933" y="3066011"/>
            <a:ext cx="24929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3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958"/>
            <a:ext cx="2206323" cy="134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Potential Maleta Mecano Plástico 250 Piezas - Falabell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43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19765" y="5181600"/>
            <a:ext cx="451065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Vamos por más piezas 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620" y="-76200"/>
            <a:ext cx="7772400" cy="1470025"/>
          </a:xfrm>
        </p:spPr>
        <p:txBody>
          <a:bodyPr wrap="none" lIns="0" tIns="0" rIns="0" bIns="0">
            <a:noAutofit/>
          </a:bodyPr>
          <a:lstStyle/>
          <a:p>
            <a:r>
              <a:rPr lang="es-AR" dirty="0" smtClean="0"/>
              <a:t>Capitulo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92112" y="87738"/>
            <a:ext cx="2275688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Estructuras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9800" y="2436674"/>
            <a:ext cx="7738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600" smtClean="0"/>
              <a:t>La </a:t>
            </a:r>
            <a:r>
              <a:rPr lang="es-AR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ESTRUCTURADA </a:t>
            </a:r>
            <a:r>
              <a:rPr lang="es-AR" sz="1600"/>
              <a:t>e</a:t>
            </a:r>
            <a:r>
              <a:rPr lang="es-AR" sz="1600" smtClean="0"/>
              <a:t>s una forma de pensar los algoritmos.  En ella el algortimo podrá ser escrito utilizando únicamente 3 tipos de estructuras u organizaciones de las acciones:</a:t>
            </a:r>
          </a:p>
          <a:p>
            <a:pPr marL="2914650" lvl="6" indent="-171450">
              <a:buFont typeface="Arial" panose="020B0604020202020204" pitchFamily="34" charset="0"/>
              <a:buChar char="•"/>
            </a:pPr>
            <a:r>
              <a:rPr lang="es-AR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Secuencias</a:t>
            </a:r>
          </a:p>
          <a:p>
            <a:pPr marL="2914650" lvl="6" indent="-171450">
              <a:buFont typeface="Arial" panose="020B0604020202020204" pitchFamily="34" charset="0"/>
              <a:buChar char="•"/>
            </a:pPr>
            <a:r>
              <a:rPr lang="es-AR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</a:t>
            </a:r>
          </a:p>
          <a:p>
            <a:pPr marL="2914650" lvl="6" indent="-171450">
              <a:buFont typeface="Arial" panose="020B0604020202020204" pitchFamily="34" charset="0"/>
              <a:buChar char="•"/>
            </a:pPr>
            <a:r>
              <a:rPr lang="es-A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AR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epeticiones</a:t>
            </a:r>
            <a:endParaRPr lang="es-E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7244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600" smtClean="0"/>
              <a:t>Las </a:t>
            </a:r>
            <a:r>
              <a:rPr lang="es-AR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DE CONTROL </a:t>
            </a:r>
            <a:r>
              <a:rPr lang="es-AR" sz="1600" smtClean="0"/>
              <a:t>son organizaciones </a:t>
            </a:r>
            <a:r>
              <a:rPr lang="es-AR" sz="1600"/>
              <a:t>que controlan la ejecución </a:t>
            </a:r>
            <a:r>
              <a:rPr lang="es-AR" sz="1600"/>
              <a:t>de </a:t>
            </a:r>
            <a:r>
              <a:rPr lang="es-AR" sz="1600" smtClean="0"/>
              <a:t>las acciones </a:t>
            </a:r>
            <a:r>
              <a:rPr lang="es-AR" sz="1600"/>
              <a:t>en </a:t>
            </a:r>
            <a:r>
              <a:rPr lang="es-AR" sz="1600"/>
              <a:t>un </a:t>
            </a:r>
            <a:r>
              <a:rPr lang="es-AR" sz="1600"/>
              <a:t>algoritmo</a:t>
            </a:r>
            <a:r>
              <a:rPr lang="es-AR" sz="1600" smtClean="0"/>
              <a:t>. Las </a:t>
            </a:r>
            <a:r>
              <a:rPr lang="es-AR" sz="1600"/>
              <a:t>estructuras de control son las que establecen el orden de ejecución de las </a:t>
            </a:r>
            <a:r>
              <a:rPr lang="es-AR" sz="1600"/>
              <a:t>acciones</a:t>
            </a:r>
            <a:r>
              <a:rPr lang="es-AR" sz="1600" smtClean="0"/>
              <a:t>. Las veremos a continuación.</a:t>
            </a:r>
            <a:endParaRPr lang="es-AR" sz="1600"/>
          </a:p>
        </p:txBody>
      </p:sp>
      <p:sp>
        <p:nvSpPr>
          <p:cNvPr id="13" name="Rectangle 12"/>
          <p:cNvSpPr/>
          <p:nvPr/>
        </p:nvSpPr>
        <p:spPr>
          <a:xfrm>
            <a:off x="0" y="1066800"/>
            <a:ext cx="9144000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AR" sz="36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Técnicas </a:t>
            </a:r>
            <a:r>
              <a:rPr lang="es-AR" sz="36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es-AR" sz="36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programación </a:t>
            </a:r>
          </a:p>
          <a:p>
            <a:pPr algn="ctr"/>
            <a:r>
              <a:rPr lang="es-AR" sz="36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Organización de las acciones</a:t>
            </a:r>
            <a:endParaRPr lang="en-US" sz="3600" b="1" cap="none" spc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48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284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45" y="2590800"/>
            <a:ext cx="40195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33399" y="2895600"/>
            <a:ext cx="2081645" cy="914400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Comunidades UNR</a:t>
            </a:r>
            <a:endParaRPr lang="en-US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46" name="Picture 2" descr="C:\Users\Juan Perez\AppData\Local\Microsoft\Windows\Temporary Internet Files\Content.IE5\DIB7MOCM\768px-Green_Arrow_Right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9600" y="4203701"/>
            <a:ext cx="914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8620" y="-76200"/>
            <a:ext cx="7772400" cy="1470025"/>
          </a:xfrm>
        </p:spPr>
        <p:txBody>
          <a:bodyPr wrap="none" lIns="0" tIns="0" rIns="0" bIns="0">
            <a:noAutofit/>
          </a:bodyPr>
          <a:lstStyle/>
          <a:p>
            <a:r>
              <a:rPr lang="es-AR" dirty="0" smtClean="0"/>
              <a:t>Capitulo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8284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83" y="3809998"/>
            <a:ext cx="66770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8166" y="3733800"/>
            <a:ext cx="3045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Repetición  o  iteración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66" y="2133600"/>
            <a:ext cx="66484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28166" y="21336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Selección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4" descr="C:\Users\Cesar\AppData\Local\Microsoft\Windows\INetCache\IE\W03VX2YR\Gtk-o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927" y="2614583"/>
            <a:ext cx="1040822" cy="10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792112" y="87738"/>
            <a:ext cx="2275688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Estructuras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8620" y="-76200"/>
            <a:ext cx="7772400" cy="1470025"/>
          </a:xfrm>
        </p:spPr>
        <p:txBody>
          <a:bodyPr wrap="none" lIns="0" tIns="0" rIns="0" bIns="0">
            <a:noAutofit/>
          </a:bodyPr>
          <a:lstStyle/>
          <a:p>
            <a:r>
              <a:rPr lang="es-AR" dirty="0" smtClean="0"/>
              <a:t>Capitulo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0837" y="3620869"/>
            <a:ext cx="32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Si(condición)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0837" y="41542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Según sea(x)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selección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66" y="2133600"/>
            <a:ext cx="66484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28166" y="21336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Selección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3427" y="87738"/>
            <a:ext cx="3493970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Estructuras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 de selección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4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44958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57200"/>
            <a:ext cx="2328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(condición)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4381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AutoShape 6" descr="Jesús una Esperanza en Vi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77" y="685800"/>
            <a:ext cx="2825230" cy="18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2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4572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 simple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888159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doble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95" y="3876675"/>
            <a:ext cx="4381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4" y="1371600"/>
            <a:ext cx="42291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77" y="685800"/>
            <a:ext cx="2825230" cy="18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3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31269"/>
              </p:ext>
            </p:extLst>
          </p:nvPr>
        </p:nvGraphicFramePr>
        <p:xfrm>
          <a:off x="431036" y="408095"/>
          <a:ext cx="8408164" cy="2133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000" b="0" kern="1200" smtClean="0">
                          <a:effectLst/>
                        </a:rPr>
                        <a:t>Algunos ejemplos de cómo escribir la estructura de selección  </a:t>
                      </a:r>
                      <a:r>
                        <a:rPr kumimoji="0" lang="es-ES" sz="2000" b="0" i="1" kern="12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</a:t>
                      </a:r>
                      <a:endParaRPr kumimoji="0" lang="es-ES" sz="2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Dados 2 valores determinar cuál es el mayor.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positivo.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Dada la edad de una</a:t>
                      </a:r>
                      <a:r>
                        <a:rPr lang="es-AR" sz="1800" baseline="0" smtClean="0"/>
                        <a:t> persona, informar si es mayor de edad.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baseline="0" smtClean="0"/>
                        <a:t>Dada la nota (valor real) de un alumno, informar si aprobó o no, sabiendo que se aprueba con una nota mayor o igual a 6.</a:t>
                      </a:r>
                      <a:endParaRPr lang="es-AR" sz="180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par</a:t>
                      </a:r>
                      <a:r>
                        <a:rPr lang="es-AR" sz="1800" baseline="0" smtClean="0"/>
                        <a:t> o impar</a:t>
                      </a:r>
                      <a:r>
                        <a:rPr lang="es-AR" sz="1800" smtClean="0"/>
                        <a:t>.</a:t>
                      </a:r>
                      <a:endParaRPr lang="es-AR" sz="1800" baseline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1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aracterísticas de una computadora - Tecnología + Informá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5" descr="Algoritmos que ayudan a encontrar el amor y que hasta te salvan la vida -  Colsecor Notici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8" descr="Qué es un programa? | Desarrollar Inclusió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86826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Repasemos lo visto la clase anterior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AutoShape 12" descr="FICA Consulting - Si quieres resolver un problema con alguien, sigue estos  cuatro pas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7" descr="Dibujos Animados Icono De Libro Abierto De Lectura Hojeando El Diccionario  Icono De Libro Abierto, Diccionario De Dibujos Animados Icono, Conocimiento  Icono, Libro PNG y Vector para Descargar Gratis | Pngtre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epasemos los Disney Parks - E017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895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5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19489"/>
              </p:ext>
            </p:extLst>
          </p:nvPr>
        </p:nvGraphicFramePr>
        <p:xfrm>
          <a:off x="431036" y="408095"/>
          <a:ext cx="8408164" cy="2133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000" b="0" kern="1200" smtClean="0">
                          <a:effectLst/>
                        </a:rPr>
                        <a:t>Algunos ejemplos de cómo escribir la estructura de selcción  </a:t>
                      </a:r>
                      <a:r>
                        <a:rPr kumimoji="0" lang="es-ES" sz="2000" b="0" i="1" kern="12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</a:t>
                      </a:r>
                      <a:endParaRPr kumimoji="0" lang="es-ES" sz="2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Dados 2 valores determinar cuál es el mayor.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positivo.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Dada la edad de una</a:t>
                      </a:r>
                      <a:r>
                        <a:rPr lang="es-AR" sz="1800" baseline="0" smtClean="0"/>
                        <a:t> persona, informar si es mayor de edad.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baseline="0" smtClean="0"/>
                        <a:t>Dada la nota (valor real) de un alumno, informar si aprobó o no, sabiendo que se aprueba con una nota mayor o igual a 6.</a:t>
                      </a:r>
                      <a:endParaRPr lang="es-AR" sz="180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par</a:t>
                      </a:r>
                      <a:r>
                        <a:rPr lang="es-AR" sz="1800" baseline="0" smtClean="0"/>
                        <a:t> o impar</a:t>
                      </a:r>
                      <a:r>
                        <a:rPr lang="es-AR" sz="1800" smtClean="0"/>
                        <a:t>.</a:t>
                      </a:r>
                      <a:endParaRPr lang="es-AR" sz="1800" baseline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76274" y="2667000"/>
            <a:ext cx="8239126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AutoNum type="arabicParenR"/>
              <a:defRPr/>
            </a:pPr>
            <a:r>
              <a:rPr lang="es-AR" smtClean="0">
                <a:solidFill>
                  <a:prstClr val="black"/>
                </a:solidFill>
              </a:rPr>
              <a:t>Dados </a:t>
            </a:r>
            <a:r>
              <a:rPr lang="es-AR">
                <a:solidFill>
                  <a:prstClr val="black"/>
                </a:solidFill>
              </a:rPr>
              <a:t>2 valores determinar cuál es el mayor</a:t>
            </a:r>
            <a:r>
              <a:rPr lang="es-AR" smtClean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>
                <a:solidFill>
                  <a:prstClr val="black"/>
                </a:solidFill>
              </a:rPr>
              <a:t> </a:t>
            </a:r>
            <a:r>
              <a:rPr lang="es-AR" smtClean="0">
                <a:solidFill>
                  <a:prstClr val="black"/>
                </a:solidFill>
              </a:rPr>
              <a:t>(          </a:t>
            </a:r>
            <a:r>
              <a:rPr lang="es-AR">
                <a:solidFill>
                  <a:prstClr val="black"/>
                </a:solidFill>
              </a:rPr>
              <a:t>)</a:t>
            </a: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</a:t>
            </a:r>
            <a:endParaRPr lang="es-AR">
              <a:solidFill>
                <a:prstClr val="black"/>
              </a:solidFill>
            </a:endParaRPr>
          </a:p>
          <a:p>
            <a:pPr marL="1453896" lvl="3"/>
            <a:r>
              <a:rPr lang="es-AR">
                <a:solidFill>
                  <a:prstClr val="black"/>
                </a:solidFill>
              </a:rPr>
              <a:t>	</a:t>
            </a:r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  <a:endParaRPr lang="es-A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646474"/>
            <a:ext cx="823912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smtClean="0"/>
              <a:t>2) Dado </a:t>
            </a:r>
            <a:r>
              <a:rPr lang="es-AR"/>
              <a:t>un número entero positivo, informar si es positivo.</a:t>
            </a:r>
          </a:p>
          <a:p>
            <a:pPr lvl="0">
              <a:defRPr/>
            </a:pP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>
                <a:solidFill>
                  <a:prstClr val="black"/>
                </a:solidFill>
              </a:rPr>
              <a:t> (            )</a:t>
            </a: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entonces </a:t>
            </a:r>
            <a:endParaRPr lang="es-AR">
              <a:solidFill>
                <a:prstClr val="black"/>
              </a:solidFill>
            </a:endParaRPr>
          </a:p>
          <a:p>
            <a:pPr marL="1453896" lvl="3"/>
            <a:r>
              <a:rPr lang="es-AR">
                <a:solidFill>
                  <a:prstClr val="black"/>
                </a:solidFill>
              </a:rPr>
              <a:t>	</a:t>
            </a:r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  <a:endParaRPr lang="es-A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4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36064"/>
              </p:ext>
            </p:extLst>
          </p:nvPr>
        </p:nvGraphicFramePr>
        <p:xfrm>
          <a:off x="431036" y="408095"/>
          <a:ext cx="8408164" cy="2133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000" b="0" kern="1200" smtClean="0">
                          <a:effectLst/>
                        </a:rPr>
                        <a:t>Algunos ejemplos de cómo escribir la estructura de selcción  </a:t>
                      </a:r>
                      <a:r>
                        <a:rPr kumimoji="0" lang="es-ES" sz="2000" b="0" i="1" kern="12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</a:t>
                      </a:r>
                      <a:endParaRPr kumimoji="0" lang="es-ES" sz="2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Dados 2 valores determinar cuál es el mayor.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positivo.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Dada la edad de una</a:t>
                      </a:r>
                      <a:r>
                        <a:rPr lang="es-AR" sz="1800" baseline="0" smtClean="0"/>
                        <a:t> persona, informar si es mayor de edad.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baseline="0" smtClean="0"/>
                        <a:t>Dada la nota (valor real) de un alumno, informar si aprobó o no, sabiendo que se aprueba con una nota mayor o igual a 6.</a:t>
                      </a:r>
                      <a:endParaRPr lang="es-AR" sz="180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par</a:t>
                      </a:r>
                      <a:r>
                        <a:rPr lang="es-AR" sz="1800" baseline="0" smtClean="0"/>
                        <a:t> o impar</a:t>
                      </a:r>
                      <a:r>
                        <a:rPr lang="es-AR" sz="1800" smtClean="0"/>
                        <a:t>.</a:t>
                      </a:r>
                      <a:endParaRPr lang="es-AR" sz="1800" baseline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76274" y="2667000"/>
            <a:ext cx="8239126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mtClean="0">
                <a:solidFill>
                  <a:prstClr val="black"/>
                </a:solidFill>
              </a:rPr>
              <a:t>3) </a:t>
            </a:r>
            <a:r>
              <a:rPr lang="es-AR"/>
              <a:t>Dada la edad de una persona, informar si es mayor de edad. </a:t>
            </a:r>
          </a:p>
          <a:p>
            <a:pPr lvl="0">
              <a:defRPr/>
            </a:pP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>
                <a:solidFill>
                  <a:prstClr val="black"/>
                </a:solidFill>
              </a:rPr>
              <a:t> (            )</a:t>
            </a: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entonces </a:t>
            </a:r>
            <a:endParaRPr lang="es-AR">
              <a:solidFill>
                <a:prstClr val="black"/>
              </a:solidFill>
            </a:endParaRPr>
          </a:p>
          <a:p>
            <a:pPr marL="1453896" lvl="3"/>
            <a:r>
              <a:rPr lang="es-AR">
                <a:solidFill>
                  <a:prstClr val="black"/>
                </a:solidFill>
              </a:rPr>
              <a:t>	</a:t>
            </a:r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  <a:endParaRPr lang="es-A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646474"/>
            <a:ext cx="823912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smtClean="0"/>
              <a:t>4) Dada </a:t>
            </a:r>
            <a:r>
              <a:rPr lang="es-AR"/>
              <a:t>la nota (valor real) de un alumno, informar si aprobó o no, sabiendo que se aprueba con una nota mayor o igual a 6.</a:t>
            </a:r>
          </a:p>
          <a:p>
            <a:pPr lvl="0">
              <a:defRPr/>
            </a:pP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>
                <a:solidFill>
                  <a:prstClr val="black"/>
                </a:solidFill>
              </a:rPr>
              <a:t> (            )</a:t>
            </a: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entonces </a:t>
            </a:r>
            <a:endParaRPr lang="es-AR">
              <a:solidFill>
                <a:prstClr val="black"/>
              </a:solidFill>
            </a:endParaRPr>
          </a:p>
          <a:p>
            <a:pPr marL="1453896" lvl="3"/>
            <a:r>
              <a:rPr lang="es-AR">
                <a:solidFill>
                  <a:prstClr val="black"/>
                </a:solidFill>
              </a:rPr>
              <a:t>	</a:t>
            </a:r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  <a:endParaRPr lang="es-A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6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37732"/>
              </p:ext>
            </p:extLst>
          </p:nvPr>
        </p:nvGraphicFramePr>
        <p:xfrm>
          <a:off x="431036" y="408095"/>
          <a:ext cx="8408164" cy="2133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000" b="0" kern="1200" smtClean="0">
                          <a:effectLst/>
                        </a:rPr>
                        <a:t>Algunos ejemplos de cómo escribir la estructura de selcción  </a:t>
                      </a:r>
                      <a:r>
                        <a:rPr kumimoji="0" lang="es-ES" sz="2000" b="0" i="1" kern="12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</a:t>
                      </a:r>
                      <a:endParaRPr kumimoji="0" lang="es-ES" sz="20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Dados 2 valores determinar cuál es el mayor.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positivo.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Dada la edad de una</a:t>
                      </a:r>
                      <a:r>
                        <a:rPr lang="es-AR" sz="1800" baseline="0" smtClean="0"/>
                        <a:t> persona, informar si es mayor de edad.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baseline="0" smtClean="0"/>
                        <a:t>Dada la nota (valor real) de un alumno, informar si aprobó o no, sabiendo que se aprueba con una nota mayor o igual a 6.</a:t>
                      </a:r>
                      <a:endParaRPr lang="es-AR" sz="180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s-AR" sz="1800" smtClean="0"/>
                        <a:t>Dado un número entero positivo, informar si es par</a:t>
                      </a:r>
                      <a:r>
                        <a:rPr lang="es-AR" sz="1800" baseline="0" smtClean="0"/>
                        <a:t> o impar</a:t>
                      </a:r>
                      <a:r>
                        <a:rPr lang="es-AR" sz="1800" smtClean="0"/>
                        <a:t>.</a:t>
                      </a:r>
                      <a:endParaRPr lang="es-AR" sz="1800" baseline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76274" y="2667000"/>
            <a:ext cx="8239126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AR" smtClean="0"/>
              <a:t>5) Dado </a:t>
            </a:r>
            <a:r>
              <a:rPr lang="es-AR"/>
              <a:t>un número entero positivo, informar si es par o impar.</a:t>
            </a:r>
          </a:p>
          <a:p>
            <a:pPr lvl="0">
              <a:defRPr/>
            </a:pP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>
                <a:solidFill>
                  <a:prstClr val="black"/>
                </a:solidFill>
              </a:rPr>
              <a:t> (            )</a:t>
            </a: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entonces </a:t>
            </a:r>
            <a:endParaRPr lang="es-AR">
              <a:solidFill>
                <a:prstClr val="black"/>
              </a:solidFill>
            </a:endParaRPr>
          </a:p>
          <a:p>
            <a:pPr marL="1453896" lvl="3"/>
            <a:r>
              <a:rPr lang="es-AR">
                <a:solidFill>
                  <a:prstClr val="black"/>
                </a:solidFill>
              </a:rPr>
              <a:t>	</a:t>
            </a:r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  <a:endParaRPr lang="es-A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12"/>
          <p:cNvSpPr txBox="1"/>
          <p:nvPr/>
        </p:nvSpPr>
        <p:spPr>
          <a:xfrm>
            <a:off x="1981199" y="4731603"/>
            <a:ext cx="70866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¿Cómo saber si un número es par mediante </a:t>
            </a:r>
            <a:r>
              <a:rPr lang="es-AR" sz="2400" smtClean="0"/>
              <a:t>una expresión lógica?</a:t>
            </a:r>
            <a:endParaRPr lang="es-AR" sz="2400" dirty="0" smtClean="0"/>
          </a:p>
        </p:txBody>
      </p:sp>
      <p:pic>
        <p:nvPicPr>
          <p:cNvPr id="6" name="Picture 5" descr="C:\Users\Cesar\AppData\Local\Microsoft\Windows\INetCache\IE\O7K7IJX0\question-mark-1019993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540958"/>
            <a:ext cx="1859841" cy="18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828799" y="921603"/>
            <a:ext cx="70866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¿Cómo saber si un número es </a:t>
            </a:r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400" dirty="0" smtClean="0"/>
              <a:t>mediante </a:t>
            </a:r>
            <a:r>
              <a:rPr lang="es-AR" sz="2400" smtClean="0"/>
              <a:t>una expresión lógica?</a:t>
            </a:r>
            <a:endParaRPr lang="es-AR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51388" y="1892981"/>
            <a:ext cx="5295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1er. idea)  </a:t>
            </a:r>
            <a:r>
              <a:rPr lang="es-A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s-AR" sz="2400" dirty="0" err="1" smtClean="0">
                <a:latin typeface="Calibri" pitchFamily="34" charset="0"/>
                <a:cs typeface="Calibri" pitchFamily="34" charset="0"/>
              </a:rPr>
              <a:t>Num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== </a:t>
            </a:r>
            <a:r>
              <a:rPr lang="es-AR" sz="2400" dirty="0" err="1" smtClean="0">
                <a:latin typeface="Calibri" pitchFamily="34" charset="0"/>
                <a:cs typeface="Calibri" pitchFamily="34" charset="0"/>
              </a:rPr>
              <a:t>Num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*2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4454" y="2482600"/>
            <a:ext cx="5295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2da. idea)      </a:t>
            </a:r>
            <a:r>
              <a:rPr lang="es-AR" sz="2400" dirty="0" err="1" smtClean="0">
                <a:latin typeface="Calibri" pitchFamily="34" charset="0"/>
                <a:cs typeface="Calibri" pitchFamily="34" charset="0"/>
              </a:rPr>
              <a:t>Num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== </a:t>
            </a:r>
            <a:r>
              <a:rPr lang="es-AR" sz="2400" dirty="0" err="1" smtClean="0">
                <a:latin typeface="Calibri" pitchFamily="34" charset="0"/>
                <a:cs typeface="Calibri" pitchFamily="34" charset="0"/>
              </a:rPr>
              <a:t>Num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/2*2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3237" y="3052912"/>
            <a:ext cx="5981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400" dirty="0">
                <a:latin typeface="Calibri" pitchFamily="34" charset="0"/>
                <a:cs typeface="Calibri" pitchFamily="34" charset="0"/>
              </a:rPr>
              <a:t>3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er. idea)       (-1)**</a:t>
            </a:r>
            <a:r>
              <a:rPr lang="es-AR" sz="2400" dirty="0" err="1" smtClean="0">
                <a:latin typeface="Calibri" pitchFamily="34" charset="0"/>
                <a:cs typeface="Calibri" pitchFamily="34" charset="0"/>
              </a:rPr>
              <a:t>Num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== </a:t>
            </a:r>
            <a:r>
              <a:rPr lang="es-AR" sz="2400" dirty="0" err="1" smtClean="0">
                <a:latin typeface="Calibri" pitchFamily="34" charset="0"/>
                <a:cs typeface="Calibri" pitchFamily="34" charset="0"/>
              </a:rPr>
              <a:t>Num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3237" y="3586312"/>
            <a:ext cx="5981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4ta. idea)       </a:t>
            </a:r>
            <a:r>
              <a:rPr lang="es-AR" sz="2400" dirty="0" err="1" smtClean="0">
                <a:latin typeface="Calibri" pitchFamily="34" charset="0"/>
                <a:cs typeface="Calibri" pitchFamily="34" charset="0"/>
              </a:rPr>
              <a:t>mod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(Num,2) == 0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Cesar\AppData\Local\Microsoft\Windows\INetCache\IE\2VXAKQYW\Arbcom_ru_ready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41" y="233466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Cesar\AppData\Local\Microsoft\Windows\INetCache\IE\2VXAKQYW\Arbcom_ru_ready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41" y="29248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esar\AppData\Local\Microsoft\Windows\INetCache\IE\2VXAKQYW\Arbcom_ru_ready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37" y="34582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esar\AppData\Local\Microsoft\Windows\INetCache\IE\W03VX2YR\954c303d66847b8865ba0c01d4da1a14_f98b90a_image_no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71" y="1752600"/>
            <a:ext cx="885339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Cesar\AppData\Local\Microsoft\Windows\INetCache\IE\O7K7IJX0\question-mark-1019993_64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7" y="407180"/>
            <a:ext cx="1859841" cy="18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09600" y="4495800"/>
            <a:ext cx="8239126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AR" smtClean="0"/>
              <a:t>5) Dado </a:t>
            </a:r>
            <a:r>
              <a:rPr lang="es-AR"/>
              <a:t>un número entero positivo, informar si es par o impar.</a:t>
            </a:r>
          </a:p>
          <a:p>
            <a:pPr lvl="0">
              <a:defRPr/>
            </a:pP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>
                <a:solidFill>
                  <a:prstClr val="black"/>
                </a:solidFill>
              </a:rPr>
              <a:t> (            )</a:t>
            </a:r>
          </a:p>
          <a:p>
            <a:pPr marL="996696" lvl="2"/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entonces </a:t>
            </a:r>
            <a:endParaRPr lang="es-AR">
              <a:solidFill>
                <a:prstClr val="black"/>
              </a:solidFill>
            </a:endParaRPr>
          </a:p>
          <a:p>
            <a:pPr marL="1453896" lvl="3"/>
            <a:r>
              <a:rPr lang="es-AR">
                <a:solidFill>
                  <a:prstClr val="black"/>
                </a:solidFill>
              </a:rPr>
              <a:t>	</a:t>
            </a:r>
            <a:r>
              <a:rPr lang="es-AR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endParaRPr lang="es-AR">
              <a:solidFill>
                <a:prstClr val="black"/>
              </a:solidFill>
            </a:endParaRPr>
          </a:p>
          <a:p>
            <a:pPr marL="996696" lvl="2"/>
            <a:r>
              <a:rPr lang="es-AR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  <a:endParaRPr lang="es-A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5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30870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Ejercicio 6) Práctica 3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Dados 3 lados de un triángulo, informar si el mismo es equilátero, isósceles o escaleno.</a:t>
                      </a:r>
                      <a:endParaRPr lang="es-E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ítulo 2"/>
          <p:cNvSpPr txBox="1">
            <a:spLocks/>
          </p:cNvSpPr>
          <p:nvPr/>
        </p:nvSpPr>
        <p:spPr>
          <a:xfrm>
            <a:off x="457200" y="1295400"/>
            <a:ext cx="2808784" cy="7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u="sng"/>
              <a:t>Análisis</a:t>
            </a:r>
            <a:r>
              <a:rPr lang="es-AR" sz="2400" u="sng" smtClean="0"/>
              <a:t> del problema</a:t>
            </a:r>
            <a:endParaRPr lang="es-AR" sz="2400" u="sng" dirty="0"/>
          </a:p>
        </p:txBody>
      </p:sp>
      <p:sp>
        <p:nvSpPr>
          <p:cNvPr id="29" name="Rectangle 28"/>
          <p:cNvSpPr/>
          <p:nvPr/>
        </p:nvSpPr>
        <p:spPr>
          <a:xfrm>
            <a:off x="457200" y="197227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0070C0"/>
                </a:solidFill>
              </a:rPr>
              <a:t>Datos</a:t>
            </a:r>
            <a:r>
              <a:rPr lang="es-AR"/>
              <a:t>:  </a:t>
            </a:r>
            <a:r>
              <a:rPr lang="es-AR" smtClean="0"/>
              <a:t>la longitud de cada uno de los 3 lados del triángulo a, b, c  (valores reales)</a:t>
            </a:r>
            <a:endParaRPr lang="es-AR"/>
          </a:p>
          <a:p>
            <a:r>
              <a:rPr lang="es-AR" b="1">
                <a:solidFill>
                  <a:srgbClr val="0070C0"/>
                </a:solidFill>
              </a:rPr>
              <a:t>Resultado</a:t>
            </a:r>
            <a:r>
              <a:rPr lang="es-AR"/>
              <a:t>: </a:t>
            </a:r>
            <a:r>
              <a:rPr lang="es-AR" smtClean="0"/>
              <a:t>isosceles o equilátero o escaleno </a:t>
            </a:r>
            <a:endParaRPr lang="es-AR"/>
          </a:p>
          <a:p>
            <a:r>
              <a:rPr lang="es-AR" b="1" smtClean="0">
                <a:solidFill>
                  <a:srgbClr val="0070C0"/>
                </a:solidFill>
              </a:rPr>
              <a:t>Metodología</a:t>
            </a:r>
            <a:r>
              <a:rPr lang="es-AR" smtClean="0"/>
              <a:t>: depende de la longitud de cada lado, según el dibujo.</a:t>
            </a:r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30416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184" y="5181600"/>
            <a:ext cx="259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/>
              <a:t>a</a:t>
            </a:r>
            <a:r>
              <a:rPr lang="es-ES" sz="1600" smtClean="0"/>
              <a:t>==b AND b&lt;&gt;c AND c&lt;&gt; a</a:t>
            </a:r>
            <a:endParaRPr lang="es-ES" sz="1600"/>
          </a:p>
        </p:txBody>
      </p:sp>
      <p:sp>
        <p:nvSpPr>
          <p:cNvPr id="12" name="TextBox 11"/>
          <p:cNvSpPr txBox="1"/>
          <p:nvPr/>
        </p:nvSpPr>
        <p:spPr>
          <a:xfrm>
            <a:off x="685803" y="5647279"/>
            <a:ext cx="259080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/>
              <a:t>a</a:t>
            </a:r>
            <a:r>
              <a:rPr lang="es-ES" sz="1600" smtClean="0"/>
              <a:t>==b AND b==c</a:t>
            </a:r>
            <a:endParaRPr lang="es-ES" sz="1600"/>
          </a:p>
        </p:txBody>
      </p:sp>
      <p:sp>
        <p:nvSpPr>
          <p:cNvPr id="13" name="TextBox 12"/>
          <p:cNvSpPr txBox="1"/>
          <p:nvPr/>
        </p:nvSpPr>
        <p:spPr>
          <a:xfrm>
            <a:off x="685800" y="6129979"/>
            <a:ext cx="259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/>
              <a:t>a</a:t>
            </a:r>
            <a:r>
              <a:rPr lang="es-ES" sz="1600" smtClean="0"/>
              <a:t>&lt;&gt;b AND b&lt;&gt;c AND c&lt;&gt; a</a:t>
            </a:r>
            <a:endParaRPr lang="es-ES" sz="1600"/>
          </a:p>
        </p:txBody>
      </p:sp>
      <p:sp>
        <p:nvSpPr>
          <p:cNvPr id="16" name="Rectangle 15"/>
          <p:cNvSpPr/>
          <p:nvPr/>
        </p:nvSpPr>
        <p:spPr>
          <a:xfrm>
            <a:off x="3613638" y="3183466"/>
            <a:ext cx="5105399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t" anchorCtr="0">
            <a:noAutofit/>
          </a:bodyPr>
          <a:lstStyle/>
          <a:p>
            <a:pPr marL="0" lvl="2">
              <a:lnSpc>
                <a:spcPct val="150000"/>
              </a:lnSpc>
            </a:pPr>
            <a:r>
              <a:rPr lang="es-AR" smtClean="0">
                <a:solidFill>
                  <a:prstClr val="black"/>
                </a:solidFill>
              </a:rPr>
              <a:t>Si ( a==b AND b==c )</a:t>
            </a:r>
          </a:p>
          <a:p>
            <a:pPr marL="0" lvl="2">
              <a:lnSpc>
                <a:spcPct val="150000"/>
              </a:lnSpc>
            </a:pPr>
            <a:r>
              <a:rPr lang="es-AR" smtClean="0">
                <a:solidFill>
                  <a:prstClr val="black"/>
                </a:solidFill>
              </a:rPr>
              <a:t>	entonces Escribir(“equilátero”) </a:t>
            </a:r>
            <a:endParaRPr lang="es-AR">
              <a:solidFill>
                <a:prstClr val="black"/>
              </a:solidFill>
            </a:endParaRPr>
          </a:p>
          <a:p>
            <a:pPr marL="0" lvl="2">
              <a:lnSpc>
                <a:spcPct val="150000"/>
              </a:lnSpc>
            </a:pPr>
            <a:r>
              <a:rPr lang="es-AR" smtClean="0">
                <a:solidFill>
                  <a:prstClr val="black"/>
                </a:solidFill>
              </a:rPr>
              <a:t>	sino</a:t>
            </a:r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uiExpand="1" build="p"/>
      <p:bldP spid="4" grpId="0" animBg="1"/>
      <p:bldP spid="12" grpId="0" animBg="1"/>
      <p:bldP spid="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91696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Ejercicio 6) Práctica 3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Dados 3 lados de un triángulo, informar si el mismo es equilátero, isósceles o escaleno.</a:t>
                      </a:r>
                      <a:endParaRPr lang="es-E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ítulo 2"/>
          <p:cNvSpPr txBox="1">
            <a:spLocks/>
          </p:cNvSpPr>
          <p:nvPr/>
        </p:nvSpPr>
        <p:spPr>
          <a:xfrm>
            <a:off x="457200" y="1295400"/>
            <a:ext cx="2808784" cy="7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u="sng"/>
              <a:t>Análisis</a:t>
            </a:r>
            <a:r>
              <a:rPr lang="es-AR" sz="2400" u="sng" smtClean="0"/>
              <a:t> del problema</a:t>
            </a:r>
            <a:endParaRPr lang="es-AR" sz="2400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30416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13638" y="3200400"/>
            <a:ext cx="5105399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marL="0" lvl="2">
              <a:lnSpc>
                <a:spcPct val="150000"/>
              </a:lnSpc>
            </a:pPr>
            <a:r>
              <a:rPr lang="es-A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 smtClean="0">
                <a:solidFill>
                  <a:prstClr val="black"/>
                </a:solidFill>
              </a:rPr>
              <a:t> </a:t>
            </a:r>
            <a:r>
              <a:rPr lang="es-A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s-AR" smtClean="0">
                <a:solidFill>
                  <a:prstClr val="black"/>
                </a:solidFill>
              </a:rPr>
              <a:t>a==b AND b==c </a:t>
            </a:r>
            <a:r>
              <a:rPr lang="es-A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2">
              <a:lnSpc>
                <a:spcPct val="150000"/>
              </a:lnSpc>
            </a:pPr>
            <a:r>
              <a:rPr lang="es-AR">
                <a:solidFill>
                  <a:prstClr val="black"/>
                </a:solidFill>
              </a:rPr>
              <a:t>	</a:t>
            </a:r>
            <a:r>
              <a:rPr lang="es-A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</a:t>
            </a:r>
            <a:r>
              <a:rPr lang="es-AR" smtClean="0">
                <a:solidFill>
                  <a:prstClr val="black"/>
                </a:solidFill>
              </a:rPr>
              <a:t> Escribir(“equilátero”) </a:t>
            </a:r>
            <a:endParaRPr lang="es-AR">
              <a:solidFill>
                <a:prstClr val="black"/>
              </a:solidFill>
            </a:endParaRPr>
          </a:p>
          <a:p>
            <a:pPr marL="0" lvl="2">
              <a:lnSpc>
                <a:spcPct val="150000"/>
              </a:lnSpc>
            </a:pPr>
            <a:r>
              <a:rPr lang="es-AR" smtClean="0">
                <a:solidFill>
                  <a:prstClr val="black"/>
                </a:solidFill>
              </a:rPr>
              <a:t>	</a:t>
            </a:r>
            <a:r>
              <a:rPr lang="es-A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r>
              <a:rPr lang="es-AR" smtClean="0">
                <a:solidFill>
                  <a:prstClr val="black"/>
                </a:solidFill>
              </a:rPr>
              <a:t>  </a:t>
            </a:r>
            <a:r>
              <a:rPr lang="es-AR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AR" smtClean="0">
                <a:solidFill>
                  <a:prstClr val="black"/>
                </a:solidFill>
              </a:rPr>
              <a:t> </a:t>
            </a:r>
            <a:r>
              <a:rPr lang="es-AR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s-AR" smtClean="0">
                <a:solidFill>
                  <a:prstClr val="black"/>
                </a:solidFill>
              </a:rPr>
              <a:t>a&lt;&gt;b </a:t>
            </a:r>
            <a:r>
              <a:rPr lang="es-AR">
                <a:solidFill>
                  <a:prstClr val="black"/>
                </a:solidFill>
              </a:rPr>
              <a:t>AND </a:t>
            </a:r>
            <a:r>
              <a:rPr lang="es-AR" smtClean="0">
                <a:solidFill>
                  <a:prstClr val="black"/>
                </a:solidFill>
              </a:rPr>
              <a:t>b&lt;&gt;c AND c&lt;&gt;a </a:t>
            </a:r>
            <a:r>
              <a:rPr lang="es-AR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2">
              <a:lnSpc>
                <a:spcPct val="150000"/>
              </a:lnSpc>
            </a:pPr>
            <a:r>
              <a:rPr lang="es-AR" smtClean="0">
                <a:solidFill>
                  <a:prstClr val="black"/>
                </a:solidFill>
              </a:rPr>
              <a:t>		</a:t>
            </a:r>
            <a:r>
              <a:rPr lang="es-AR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</a:t>
            </a:r>
            <a:r>
              <a:rPr lang="es-AR" smtClean="0">
                <a:solidFill>
                  <a:srgbClr val="7030A0"/>
                </a:solidFill>
              </a:rPr>
              <a:t> </a:t>
            </a:r>
            <a:r>
              <a:rPr lang="es-AR">
                <a:solidFill>
                  <a:prstClr val="black"/>
                </a:solidFill>
              </a:rPr>
              <a:t>Escribir</a:t>
            </a:r>
            <a:r>
              <a:rPr lang="es-AR" smtClean="0">
                <a:solidFill>
                  <a:prstClr val="black"/>
                </a:solidFill>
              </a:rPr>
              <a:t>(“escaleno”) </a:t>
            </a:r>
            <a:endParaRPr lang="es-AR">
              <a:solidFill>
                <a:prstClr val="black"/>
              </a:solidFill>
            </a:endParaRPr>
          </a:p>
          <a:p>
            <a:pPr marL="0" lvl="3">
              <a:lnSpc>
                <a:spcPct val="150000"/>
              </a:lnSpc>
            </a:pPr>
            <a:r>
              <a:rPr lang="es-AR" smtClean="0">
                <a:solidFill>
                  <a:prstClr val="black"/>
                </a:solidFill>
              </a:rPr>
              <a:t>		</a:t>
            </a:r>
            <a:r>
              <a:rPr lang="es-AR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</a:t>
            </a:r>
            <a:r>
              <a:rPr lang="es-AR" smtClean="0">
                <a:solidFill>
                  <a:prstClr val="black"/>
                </a:solidFill>
              </a:rPr>
              <a:t>  Escribir</a:t>
            </a:r>
            <a:r>
              <a:rPr lang="es-AR">
                <a:solidFill>
                  <a:prstClr val="black"/>
                </a:solidFill>
              </a:rPr>
              <a:t>(“isósceles”) </a:t>
            </a:r>
          </a:p>
          <a:p>
            <a:pPr marL="0" lvl="2">
              <a:lnSpc>
                <a:spcPct val="150000"/>
              </a:lnSpc>
            </a:pPr>
            <a:r>
              <a:rPr lang="es-AR" smtClean="0">
                <a:solidFill>
                  <a:prstClr val="black"/>
                </a:solidFill>
              </a:rPr>
              <a:t>	          </a:t>
            </a:r>
            <a:r>
              <a:rPr lang="es-AR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</a:p>
          <a:p>
            <a:pPr marL="0" lvl="2">
              <a:lnSpc>
                <a:spcPct val="150000"/>
              </a:lnSpc>
            </a:pPr>
            <a:r>
              <a:rPr lang="es-A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finSi</a:t>
            </a:r>
          </a:p>
        </p:txBody>
      </p:sp>
      <p:sp>
        <p:nvSpPr>
          <p:cNvPr id="3" name="Rectangle 2"/>
          <p:cNvSpPr/>
          <p:nvPr/>
        </p:nvSpPr>
        <p:spPr>
          <a:xfrm>
            <a:off x="4995331" y="4101123"/>
            <a:ext cx="3647503" cy="156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3589867" y="3166333"/>
            <a:ext cx="5084886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463496" y="79271"/>
            <a:ext cx="2604304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184" y="5181600"/>
            <a:ext cx="259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/>
              <a:t>a</a:t>
            </a:r>
            <a:r>
              <a:rPr lang="es-ES" sz="1600" smtClean="0"/>
              <a:t>==b AND b&lt;&gt;c AND c&lt;&gt; a</a:t>
            </a:r>
            <a:endParaRPr lang="es-ES" sz="1600"/>
          </a:p>
        </p:txBody>
      </p:sp>
      <p:sp>
        <p:nvSpPr>
          <p:cNvPr id="12" name="TextBox 11"/>
          <p:cNvSpPr txBox="1"/>
          <p:nvPr/>
        </p:nvSpPr>
        <p:spPr>
          <a:xfrm>
            <a:off x="685803" y="5647279"/>
            <a:ext cx="259080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/>
              <a:t>a</a:t>
            </a:r>
            <a:r>
              <a:rPr lang="es-ES" sz="1600" smtClean="0"/>
              <a:t>==b AND b==c</a:t>
            </a:r>
            <a:endParaRPr lang="es-ES" sz="1600"/>
          </a:p>
        </p:txBody>
      </p:sp>
      <p:sp>
        <p:nvSpPr>
          <p:cNvPr id="13" name="TextBox 12"/>
          <p:cNvSpPr txBox="1"/>
          <p:nvPr/>
        </p:nvSpPr>
        <p:spPr>
          <a:xfrm>
            <a:off x="685800" y="6129979"/>
            <a:ext cx="259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/>
              <a:t>a</a:t>
            </a:r>
            <a:r>
              <a:rPr lang="es-ES" sz="1600" smtClean="0"/>
              <a:t>&lt;&gt;b AND b&lt;&gt;c AND c&lt;&gt; a</a:t>
            </a:r>
            <a:endParaRPr lang="es-ES" sz="1600"/>
          </a:p>
        </p:txBody>
      </p:sp>
      <p:sp>
        <p:nvSpPr>
          <p:cNvPr id="14" name="Rectangle 13"/>
          <p:cNvSpPr/>
          <p:nvPr/>
        </p:nvSpPr>
        <p:spPr>
          <a:xfrm>
            <a:off x="457200" y="197227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0070C0"/>
                </a:solidFill>
              </a:rPr>
              <a:t>Datos</a:t>
            </a:r>
            <a:r>
              <a:rPr lang="es-AR"/>
              <a:t>:  </a:t>
            </a:r>
            <a:r>
              <a:rPr lang="es-AR" smtClean="0"/>
              <a:t>la longitud de cada uno de los 3 lados del triángulo a, b, c  (valores reales)</a:t>
            </a:r>
            <a:endParaRPr lang="es-AR"/>
          </a:p>
          <a:p>
            <a:r>
              <a:rPr lang="es-AR" b="1">
                <a:solidFill>
                  <a:srgbClr val="0070C0"/>
                </a:solidFill>
              </a:rPr>
              <a:t>Resultado</a:t>
            </a:r>
            <a:r>
              <a:rPr lang="es-AR"/>
              <a:t>: </a:t>
            </a:r>
            <a:r>
              <a:rPr lang="es-AR" smtClean="0"/>
              <a:t>isosceles o equilátero o escaleno </a:t>
            </a:r>
            <a:endParaRPr lang="es-AR"/>
          </a:p>
          <a:p>
            <a:r>
              <a:rPr lang="es-AR" b="1" smtClean="0">
                <a:solidFill>
                  <a:srgbClr val="0070C0"/>
                </a:solidFill>
              </a:rPr>
              <a:t>Metodología</a:t>
            </a:r>
            <a:r>
              <a:rPr lang="es-AR" smtClean="0"/>
              <a:t>: depende de la longitud de cada lado, según el dibujo.</a:t>
            </a:r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5205442" y="6019800"/>
            <a:ext cx="2262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anidación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019800"/>
            <a:ext cx="8345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qué camino tomar para ir concepto de ilustración 3d. ¿por dónde ir a  ilustración 3d aislada en fondo blanc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75200"/>
            <a:ext cx="22098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00200" y="5029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9" y="1597025"/>
            <a:ext cx="36766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" y="4572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 múltiple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64198" y="79271"/>
            <a:ext cx="3392981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Según sea”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1647825"/>
            <a:ext cx="31146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1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43248"/>
              </p:ext>
            </p:extLst>
          </p:nvPr>
        </p:nvGraphicFramePr>
        <p:xfrm>
          <a:off x="431036" y="408095"/>
          <a:ext cx="8408164" cy="1600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Ejercicio 7) Práctica 3 </a:t>
                      </a:r>
                      <a:r>
                        <a:rPr kumimoji="0" lang="es-ES" sz="29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AR" sz="1600" smtClean="0"/>
                        <a:t>Convertir las calificaciones alfabéticas ‘I’, ‘A’, ‘B’, ‘M’, ‘D’ y ‘E’ en calificaciones numéricas 5, 6, 7, 8, 9 y 10 respectivamente. Ingresar una calificación alfabética e informar por pantalla la calificación numérica correspondiente, en caso de ingresar cualquier otra letra mostrar </a:t>
                      </a:r>
                      <a:r>
                        <a:rPr lang="es-AR" sz="1600" i="1" smtClean="0"/>
                        <a:t>“</a:t>
                      </a:r>
                      <a:r>
                        <a:rPr lang="es-AR" sz="1600" i="0" smtClean="0"/>
                        <a:t>E</a:t>
                      </a:r>
                      <a:r>
                        <a:rPr lang="es-AR" sz="1600" smtClean="0"/>
                        <a:t>rror,</a:t>
                      </a:r>
                      <a:r>
                        <a:rPr lang="es-AR" sz="1600" baseline="0" smtClean="0"/>
                        <a:t> </a:t>
                      </a:r>
                      <a:r>
                        <a:rPr lang="es-AR" sz="1600" smtClean="0"/>
                        <a:t>calificación inexistente”</a:t>
                      </a:r>
                      <a:endParaRPr lang="es-E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ítulo 2"/>
          <p:cNvSpPr txBox="1">
            <a:spLocks/>
          </p:cNvSpPr>
          <p:nvPr/>
        </p:nvSpPr>
        <p:spPr>
          <a:xfrm>
            <a:off x="457200" y="2006601"/>
            <a:ext cx="2808784" cy="7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u="sng"/>
              <a:t>Análisis</a:t>
            </a:r>
            <a:r>
              <a:rPr lang="es-AR" sz="2400" u="sng" smtClean="0"/>
              <a:t> del problema</a:t>
            </a:r>
            <a:endParaRPr lang="es-AR" sz="2400" u="sng" dirty="0"/>
          </a:p>
        </p:txBody>
      </p:sp>
      <p:sp>
        <p:nvSpPr>
          <p:cNvPr id="29" name="Rectangle 28"/>
          <p:cNvSpPr/>
          <p:nvPr/>
        </p:nvSpPr>
        <p:spPr>
          <a:xfrm>
            <a:off x="457200" y="2683471"/>
            <a:ext cx="335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0070C0"/>
                </a:solidFill>
              </a:rPr>
              <a:t>Datos</a:t>
            </a:r>
            <a:r>
              <a:rPr lang="es-AR"/>
              <a:t>:  l</a:t>
            </a:r>
            <a:r>
              <a:rPr lang="es-AR" smtClean="0"/>
              <a:t>etra  (caracter)</a:t>
            </a:r>
            <a:endParaRPr lang="es-AR"/>
          </a:p>
          <a:p>
            <a:r>
              <a:rPr lang="es-AR" b="1">
                <a:solidFill>
                  <a:srgbClr val="0070C0"/>
                </a:solidFill>
              </a:rPr>
              <a:t>Resultado</a:t>
            </a:r>
            <a:r>
              <a:rPr lang="es-AR"/>
              <a:t>: </a:t>
            </a:r>
            <a:r>
              <a:rPr lang="es-AR" smtClean="0"/>
              <a:t>número entero </a:t>
            </a:r>
            <a:endParaRPr lang="es-AR"/>
          </a:p>
          <a:p>
            <a:r>
              <a:rPr lang="es-AR" b="1" smtClean="0">
                <a:solidFill>
                  <a:srgbClr val="0070C0"/>
                </a:solidFill>
              </a:rPr>
              <a:t>Metodología</a:t>
            </a:r>
            <a:r>
              <a:rPr lang="es-AR" smtClean="0"/>
              <a:t>: mostrar el número correspondiente a la codificación establecida.</a:t>
            </a:r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4038600" y="2133600"/>
            <a:ext cx="4572000" cy="4130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t" anchorCtr="0">
            <a:noAutofit/>
          </a:bodyPr>
          <a:lstStyle/>
          <a:p>
            <a:pPr marL="457200" lvl="3"/>
            <a:endParaRPr lang="es-AR" sz="1400" smtClean="0">
              <a:solidFill>
                <a:prstClr val="black"/>
              </a:solidFill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Algoritmo P3Ej7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variables carácter letra , entero NUM</a:t>
            </a:r>
          </a:p>
          <a:p>
            <a:pPr marL="457200" lvl="3"/>
            <a:endParaRPr lang="es-AR" sz="1400" smtClean="0">
              <a:solidFill>
                <a:prstClr val="black"/>
              </a:solidFill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Inicio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  Escribir(“Ingrese la calificación alfabética”)</a:t>
            </a:r>
          </a:p>
          <a:p>
            <a:pPr marL="457200" lvl="3"/>
            <a:r>
              <a:rPr lang="es-AR" sz="1400">
                <a:solidFill>
                  <a:prstClr val="black"/>
                </a:solidFill>
              </a:rPr>
              <a:t> </a:t>
            </a:r>
            <a:r>
              <a:rPr lang="es-AR" sz="1400" smtClean="0">
                <a:solidFill>
                  <a:prstClr val="black"/>
                </a:solidFill>
              </a:rPr>
              <a:t> Leer( letra )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  Según sea(   )</a:t>
            </a:r>
          </a:p>
          <a:p>
            <a:pPr marL="457200" lvl="3"/>
            <a:r>
              <a:rPr lang="es-AR" sz="1400">
                <a:solidFill>
                  <a:prstClr val="black"/>
                </a:solidFill>
              </a:rPr>
              <a:t> 	</a:t>
            </a:r>
            <a:r>
              <a:rPr lang="es-AR" sz="1400" smtClean="0">
                <a:solidFill>
                  <a:prstClr val="black"/>
                </a:solidFill>
              </a:rPr>
              <a:t>caso ‘I’  :</a:t>
            </a:r>
            <a:endParaRPr lang="es-AR" sz="140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‘A’ :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‘B’ :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‘M’: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‘D’ :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‘E’ :</a:t>
            </a:r>
            <a:endParaRPr lang="es-AR" sz="140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            sino : Escribir(“Error, calificación inexistente”)</a:t>
            </a:r>
          </a:p>
          <a:p>
            <a:pPr marL="457200" lvl="3"/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  finSegún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   Escribir (“nota= ”,           )</a:t>
            </a:r>
          </a:p>
          <a:p>
            <a:pPr marL="457200" lvl="3"/>
            <a:endParaRPr lang="es-AR" sz="140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Fin.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2"/>
            <a:endParaRPr lang="es-AR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2"/>
            <a:endParaRPr lang="es-AR" smtClean="0">
              <a:solidFill>
                <a:prstClr val="black"/>
              </a:solidFill>
            </a:endParaRPr>
          </a:p>
          <a:p>
            <a:pPr marL="0" lvl="2"/>
            <a:endParaRPr lang="es-AR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4198" y="79271"/>
            <a:ext cx="3392981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Según sea”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3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09138"/>
              </p:ext>
            </p:extLst>
          </p:nvPr>
        </p:nvGraphicFramePr>
        <p:xfrm>
          <a:off x="431036" y="408095"/>
          <a:ext cx="8408164" cy="1600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Ejercicio 7) Práctica 3 </a:t>
                      </a:r>
                      <a:r>
                        <a:rPr kumimoji="0" lang="es-ES" sz="29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AR" sz="1600" smtClean="0"/>
                        <a:t>Convertir las calificaciones alfabéticas ‘I’, ‘A’, ‘B’, ‘M’, ‘D’ y ‘E’ en calificaciones numéricas 5, 6, 7, 8, 9 y 10 respectivamente. Ingresar una calificación alfabética e informar por pantalla la calificación numérica correspondiente, en caso de ingresar cualquier otra letra mostrar </a:t>
                      </a:r>
                      <a:r>
                        <a:rPr lang="es-AR" sz="1600" i="1" smtClean="0"/>
                        <a:t>“</a:t>
                      </a:r>
                      <a:r>
                        <a:rPr lang="es-AR" sz="1600" i="0" smtClean="0"/>
                        <a:t>E</a:t>
                      </a:r>
                      <a:r>
                        <a:rPr lang="es-AR" sz="1600" smtClean="0"/>
                        <a:t>rror,</a:t>
                      </a:r>
                      <a:r>
                        <a:rPr lang="es-AR" sz="1600" baseline="0" smtClean="0"/>
                        <a:t> </a:t>
                      </a:r>
                      <a:r>
                        <a:rPr lang="es-AR" sz="1600" smtClean="0"/>
                        <a:t>calificación inexistente”</a:t>
                      </a:r>
                      <a:endParaRPr lang="es-E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ítulo 2"/>
          <p:cNvSpPr txBox="1">
            <a:spLocks/>
          </p:cNvSpPr>
          <p:nvPr/>
        </p:nvSpPr>
        <p:spPr>
          <a:xfrm>
            <a:off x="457200" y="2006601"/>
            <a:ext cx="2808784" cy="7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u="sng"/>
              <a:t>Análisis</a:t>
            </a:r>
            <a:r>
              <a:rPr lang="es-AR" sz="2400" u="sng" smtClean="0"/>
              <a:t> del problema</a:t>
            </a:r>
            <a:endParaRPr lang="es-AR" sz="2400" u="sng" dirty="0"/>
          </a:p>
        </p:txBody>
      </p:sp>
      <p:sp>
        <p:nvSpPr>
          <p:cNvPr id="29" name="Rectangle 28"/>
          <p:cNvSpPr/>
          <p:nvPr/>
        </p:nvSpPr>
        <p:spPr>
          <a:xfrm>
            <a:off x="457200" y="2683471"/>
            <a:ext cx="335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0070C0"/>
                </a:solidFill>
              </a:rPr>
              <a:t>Datos</a:t>
            </a:r>
            <a:r>
              <a:rPr lang="es-AR"/>
              <a:t>:  l</a:t>
            </a:r>
            <a:r>
              <a:rPr lang="es-AR" smtClean="0"/>
              <a:t>etra  (caracter)</a:t>
            </a:r>
            <a:endParaRPr lang="es-AR"/>
          </a:p>
          <a:p>
            <a:r>
              <a:rPr lang="es-AR" b="1">
                <a:solidFill>
                  <a:srgbClr val="0070C0"/>
                </a:solidFill>
              </a:rPr>
              <a:t>Resultado</a:t>
            </a:r>
            <a:r>
              <a:rPr lang="es-AR"/>
              <a:t>: </a:t>
            </a:r>
            <a:r>
              <a:rPr lang="es-AR" smtClean="0"/>
              <a:t>número entero </a:t>
            </a:r>
            <a:endParaRPr lang="es-AR"/>
          </a:p>
          <a:p>
            <a:r>
              <a:rPr lang="es-AR" b="1" smtClean="0">
                <a:solidFill>
                  <a:srgbClr val="0070C0"/>
                </a:solidFill>
              </a:rPr>
              <a:t>Metodología</a:t>
            </a:r>
            <a:r>
              <a:rPr lang="es-AR" smtClean="0"/>
              <a:t>: mostrar el número correspondiente a la codificación establecida.</a:t>
            </a:r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4038600" y="2133600"/>
            <a:ext cx="4572000" cy="4130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t" anchorCtr="0">
            <a:noAutofit/>
          </a:bodyPr>
          <a:lstStyle/>
          <a:p>
            <a:pPr marL="457200" lvl="3"/>
            <a:endParaRPr lang="es-AR" sz="1400" smtClean="0">
              <a:solidFill>
                <a:prstClr val="black"/>
              </a:solidFill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Algoritmo P3Ej7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variables carácter letra , entero NUM</a:t>
            </a:r>
          </a:p>
          <a:p>
            <a:pPr marL="457200" lvl="3"/>
            <a:endParaRPr lang="es-AR" sz="1400" smtClean="0">
              <a:solidFill>
                <a:prstClr val="black"/>
              </a:solidFill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Inicio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  Escribir(“Ingrese la calificación alfabética”)</a:t>
            </a:r>
          </a:p>
          <a:p>
            <a:pPr marL="457200" lvl="3"/>
            <a:r>
              <a:rPr lang="es-AR" sz="1400">
                <a:solidFill>
                  <a:prstClr val="black"/>
                </a:solidFill>
              </a:rPr>
              <a:t> </a:t>
            </a:r>
            <a:r>
              <a:rPr lang="es-AR" sz="1400" smtClean="0">
                <a:solidFill>
                  <a:prstClr val="black"/>
                </a:solidFill>
              </a:rPr>
              <a:t> Leer( letra )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  Según sea( letra )</a:t>
            </a:r>
          </a:p>
          <a:p>
            <a:pPr marL="457200" lvl="3"/>
            <a:r>
              <a:rPr lang="es-AR" sz="1400">
                <a:solidFill>
                  <a:prstClr val="black"/>
                </a:solidFill>
              </a:rPr>
              <a:t> 	</a:t>
            </a:r>
            <a:r>
              <a:rPr lang="es-AR" sz="1400" smtClean="0">
                <a:solidFill>
                  <a:prstClr val="black"/>
                </a:solidFill>
              </a:rPr>
              <a:t>caso ‘I’  : NUM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 5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‘A’ </a:t>
            </a:r>
            <a:r>
              <a:rPr lang="es-AR" sz="1400">
                <a:solidFill>
                  <a:prstClr val="black"/>
                </a:solidFill>
              </a:rPr>
              <a:t>: </a:t>
            </a:r>
            <a:r>
              <a:rPr lang="es-AR" sz="1400" smtClean="0">
                <a:solidFill>
                  <a:prstClr val="black"/>
                </a:solidFill>
              </a:rPr>
              <a:t>NUM</a:t>
            </a:r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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6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‘B’ </a:t>
            </a:r>
            <a:r>
              <a:rPr lang="es-AR" sz="1400">
                <a:solidFill>
                  <a:prstClr val="black"/>
                </a:solidFill>
              </a:rPr>
              <a:t>: NUM</a:t>
            </a:r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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7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‘M’: </a:t>
            </a:r>
            <a:r>
              <a:rPr lang="es-AR" sz="1400">
                <a:solidFill>
                  <a:prstClr val="black"/>
                </a:solidFill>
              </a:rPr>
              <a:t>NUM</a:t>
            </a:r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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8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‘D’ </a:t>
            </a:r>
            <a:r>
              <a:rPr lang="es-AR" sz="1400">
                <a:solidFill>
                  <a:prstClr val="black"/>
                </a:solidFill>
              </a:rPr>
              <a:t>: </a:t>
            </a:r>
            <a:r>
              <a:rPr lang="es-AR" sz="1400" smtClean="0">
                <a:solidFill>
                  <a:prstClr val="black"/>
                </a:solidFill>
              </a:rPr>
              <a:t>NUM</a:t>
            </a:r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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9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</a:rPr>
              <a:t>	caso ‘E’ </a:t>
            </a:r>
            <a:r>
              <a:rPr lang="es-AR" sz="1400">
                <a:solidFill>
                  <a:prstClr val="black"/>
                </a:solidFill>
              </a:rPr>
              <a:t>: NUM</a:t>
            </a:r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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10</a:t>
            </a:r>
          </a:p>
          <a:p>
            <a:pPr marL="457200" lvl="3"/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            sino : Escribir(“Error, calificación inexistente”)</a:t>
            </a:r>
          </a:p>
          <a:p>
            <a:pPr marL="457200" lvl="3"/>
            <a:r>
              <a:rPr lang="es-AR" sz="14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  finSegún</a:t>
            </a:r>
          </a:p>
          <a:p>
            <a:pPr marL="457200" lvl="3"/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   Escribir (“nota ”, NUM)</a:t>
            </a:r>
          </a:p>
          <a:p>
            <a:pPr marL="457200" lvl="3"/>
            <a:endParaRPr lang="es-AR" sz="140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s-AR" sz="1400" smtClean="0">
                <a:solidFill>
                  <a:prstClr val="black"/>
                </a:solidFill>
                <a:sym typeface="Wingdings" panose="05000000000000000000" pitchFamily="2" charset="2"/>
              </a:rPr>
              <a:t>Fin.</a:t>
            </a:r>
            <a:endParaRPr lang="es-AR" sz="14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2"/>
            <a:endParaRPr lang="es-AR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2"/>
            <a:endParaRPr lang="es-AR" smtClean="0">
              <a:solidFill>
                <a:prstClr val="black"/>
              </a:solidFill>
            </a:endParaRPr>
          </a:p>
          <a:p>
            <a:pPr marL="0" lvl="2"/>
            <a:endParaRPr lang="es-AR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4613869"/>
            <a:ext cx="27215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codificación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4198" y="79271"/>
            <a:ext cx="3392981" cy="369332"/>
          </a:xfrm>
          <a:prstGeom prst="rect">
            <a:avLst/>
          </a:prstGeom>
          <a:solidFill>
            <a:srgbClr val="66FF6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Estructura </a:t>
            </a:r>
            <a:r>
              <a:rPr lang="es-A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 control “</a:t>
            </a:r>
            <a:r>
              <a:rPr lang="es-AR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Según sea”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8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358" y="1905000"/>
            <a:ext cx="7606434" cy="1828800"/>
          </a:xfrm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s-ES" sz="2400" smtClean="0"/>
              <a:t>Repasamos como escribir un algoritmo.</a:t>
            </a:r>
            <a:endParaRPr lang="es-E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s-ES" sz="2400" smtClean="0"/>
              <a:t>Programación estructurada. Estructuras de control. Estructuras de selección o decisión “Si” y “Según sea”.</a:t>
            </a:r>
            <a:endParaRPr lang="es-E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s-ES" sz="2400" smtClean="0"/>
              <a:t>Aplicación </a:t>
            </a:r>
            <a:r>
              <a:rPr lang="es-ES" sz="2400" dirty="0" smtClean="0"/>
              <a:t>a través de los </a:t>
            </a:r>
            <a:r>
              <a:rPr lang="es-ES" sz="2400" smtClean="0"/>
              <a:t>ejercicios P3Ej6) y P3Ej7).</a:t>
            </a:r>
            <a:endParaRPr lang="es-E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6358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¿Qué vimos hoy?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3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50047" cy="4343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Algoritmo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Ej1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Variables </a:t>
            </a:r>
          </a:p>
          <a:p>
            <a:pPr marL="82296" indent="0">
              <a:buNone/>
            </a:pPr>
            <a:r>
              <a:rPr lang="es-AR" sz="2400">
                <a:latin typeface="Calibri" pitchFamily="34" charset="0"/>
                <a:cs typeface="Calibri" pitchFamily="34" charset="0"/>
              </a:rPr>
              <a:t>r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eal   N1,N2,N3, promedio 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Inicio</a:t>
            </a:r>
          </a:p>
          <a:p>
            <a:pPr marL="82296" indent="0">
              <a:buNone/>
            </a:pPr>
            <a:r>
              <a:rPr lang="es-A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Escribir  (’’Ingrese los 3 valores que quiere promediar’’)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Leer (</a:t>
            </a:r>
            <a:r>
              <a:rPr lang="es-AR" sz="2400" dirty="0">
                <a:latin typeface="Calibri" pitchFamily="34" charset="0"/>
                <a:cs typeface="Calibri" pitchFamily="34" charset="0"/>
              </a:rPr>
              <a:t>N1,N2,N3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promedio </a:t>
            </a:r>
            <a:r>
              <a:rPr lang="es-AR" sz="240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  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N1+N2+N3 /3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Escribir (’’el promedio es  ’’,  promedio)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Fin.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9040" y="3886200"/>
            <a:ext cx="29883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indentación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2590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00B050"/>
                </a:solidFill>
              </a:rPr>
              <a:t>Declaración de variables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17334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00B050"/>
                </a:solidFill>
              </a:rPr>
              <a:t>Nombre del algoritmo 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957" y="3429000"/>
            <a:ext cx="492443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AR" sz="2000" b="1" dirty="0" smtClean="0">
                <a:solidFill>
                  <a:srgbClr val="00B050"/>
                </a:solidFill>
              </a:rPr>
              <a:t>Acciones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18481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#1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Calcular</a:t>
                      </a:r>
                      <a:r>
                        <a:rPr lang="es-AR" sz="1800" baseline="0" smtClean="0"/>
                        <a:t> el promedio de 3 valores enteros</a:t>
                      </a:r>
                      <a:endParaRPr lang="es-ES" sz="1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124854"/>
            <a:ext cx="1872778" cy="125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7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2971800"/>
          </a:xfrm>
        </p:spPr>
        <p:txBody>
          <a:bodyPr>
            <a:normAutofit/>
          </a:bodyPr>
          <a:lstStyle/>
          <a:p>
            <a:r>
              <a:rPr lang="es-AR" smtClean="0"/>
              <a:t>¿preguntas?</a:t>
            </a:r>
            <a:endParaRPr lang="es-A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27" y="2971800"/>
            <a:ext cx="6334125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2590800"/>
          </a:xfrm>
        </p:spPr>
        <p:txBody>
          <a:bodyPr>
            <a:normAutofit/>
          </a:bodyPr>
          <a:lstStyle/>
          <a:p>
            <a:r>
              <a:rPr lang="es-AR" sz="2800" smtClean="0"/>
              <a:t>La próxima clase seguimos con Capítulo 2 del LIBRO, Práctica 3</a:t>
            </a:r>
            <a:br>
              <a:rPr lang="es-AR" sz="2800" smtClean="0"/>
            </a:br>
            <a:r>
              <a:rPr lang="es-AR" sz="2800" smtClean="0"/>
              <a:t>y CodeBlock</a:t>
            </a:r>
            <a:endParaRPr lang="es-AR" sz="2800" dirty="0"/>
          </a:p>
        </p:txBody>
      </p:sp>
      <p:pic>
        <p:nvPicPr>
          <p:cNvPr id="4" name="Picture 3" descr="C:\Users\Cesar\AppData\Local\Microsoft\Windows\INetCache\IE\O7K7IJX0\at-work-business-computer-37187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5012267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54" y="4114800"/>
            <a:ext cx="2971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325" y="274638"/>
            <a:ext cx="677227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/>
              <a:t>Guía de estudio </a:t>
            </a:r>
            <a:r>
              <a:rPr lang="es-MX" dirty="0" smtClean="0"/>
              <a:t>para la Semana 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1143000" y="2240101"/>
            <a:ext cx="762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mtClean="0"/>
              <a:t>Para repasar la clase pueden ver en Videos de clase en el item </a:t>
            </a:r>
            <a:r>
              <a:rPr lang="es-AR" smtClean="0"/>
              <a:t>Programación estructurada el </a:t>
            </a:r>
            <a:r>
              <a:rPr lang="es-ES" b="1" smtClean="0"/>
              <a:t>Video 1</a:t>
            </a:r>
            <a:r>
              <a:rPr lang="es-ES" smtClean="0"/>
              <a:t>: </a:t>
            </a:r>
            <a:r>
              <a:rPr lang="es-AR" smtClean="0"/>
              <a:t>Estructuras </a:t>
            </a:r>
            <a:r>
              <a:rPr lang="es-AR"/>
              <a:t>de control (secuencia,  selección, iteración). Ejemplos introductorios. Conceptos de contador y acumulador. Ing. Franco Di Pietro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mtClean="0"/>
              <a:t>Ver en Videos de clases la Resolución </a:t>
            </a:r>
            <a:r>
              <a:rPr lang="es-AR"/>
              <a:t>de </a:t>
            </a:r>
            <a:r>
              <a:rPr lang="es-AR" smtClean="0"/>
              <a:t>los ejercicios </a:t>
            </a:r>
            <a:r>
              <a:rPr lang="es-AR"/>
              <a:t>de Práctica 3  P3Ej1  P3Ej2  P3Ej3  P3Ej4 </a:t>
            </a:r>
            <a:r>
              <a:rPr lang="es-AR" smtClean="0"/>
              <a:t>de Betina </a:t>
            </a:r>
            <a:r>
              <a:rPr lang="es-AR"/>
              <a:t>&amp; Mauricio</a:t>
            </a:r>
            <a:r>
              <a:rPr lang="es-AR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mtClean="0"/>
              <a:t>  </a:t>
            </a:r>
            <a:br>
              <a:rPr lang="es-AR" smtClean="0"/>
            </a:br>
            <a:r>
              <a:rPr lang="es-AR" smtClean="0"/>
              <a:t>5) </a:t>
            </a:r>
            <a:r>
              <a:rPr lang="es-AR"/>
              <a:t>Solicitar un número del 1 al 7 y diga el día de la </a:t>
            </a:r>
            <a:r>
              <a:rPr lang="es-AR" smtClean="0"/>
              <a:t>semana correspondiente</a:t>
            </a:r>
            <a:r>
              <a:rPr lang="es-AR"/>
              <a:t>. Suponga que el lunes </a:t>
            </a:r>
            <a:r>
              <a:rPr lang="es-AR" smtClean="0"/>
              <a:t>es el </a:t>
            </a:r>
            <a:r>
              <a:rPr lang="es-AR"/>
              <a:t>primer día.</a:t>
            </a:r>
            <a:br>
              <a:rPr lang="es-AR"/>
            </a:br>
            <a:r>
              <a:rPr lang="es-AR"/>
              <a:t>6) Solicitar una letra y detecte si es una vocal</a:t>
            </a:r>
            <a:r>
              <a:rPr lang="es-AR" smtClean="0"/>
              <a:t>.  </a:t>
            </a:r>
            <a:endParaRPr lang="es-MX" smtClean="0"/>
          </a:p>
        </p:txBody>
      </p:sp>
      <p:pic>
        <p:nvPicPr>
          <p:cNvPr id="5" name="Picture 4" descr="deberes - Iconos gratis de educ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Hasta la próxima clase  </a:t>
            </a:r>
            <a:endParaRPr lang="en-US" dirty="0"/>
          </a:p>
        </p:txBody>
      </p:sp>
      <p:pic>
        <p:nvPicPr>
          <p:cNvPr id="8194" name="Picture 2" descr="C:\Users\Cesar\AppData\Local\Microsoft\Windows\INetCache\IE\6NZKRS4L\Emojione_1F44B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29908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50047" cy="4343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Algoritmo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Ej1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Variables </a:t>
            </a:r>
          </a:p>
          <a:p>
            <a:pPr marL="82296" indent="0">
              <a:buNone/>
            </a:pPr>
            <a:r>
              <a:rPr lang="es-AR" sz="2400">
                <a:latin typeface="Calibri" pitchFamily="34" charset="0"/>
                <a:cs typeface="Calibri" pitchFamily="34" charset="0"/>
              </a:rPr>
              <a:t>r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eal   N1,N2,N3, </a:t>
            </a:r>
            <a:r>
              <a:rPr lang="es-AR" sz="2400">
                <a:latin typeface="Calibri" pitchFamily="34" charset="0"/>
                <a:cs typeface="Calibri" pitchFamily="34" charset="0"/>
              </a:rPr>
              <a:t>promedio 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Inicio</a:t>
            </a:r>
          </a:p>
          <a:p>
            <a:pPr marL="82296" indent="0">
              <a:buNone/>
            </a:pPr>
            <a:r>
              <a:rPr lang="es-A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Escribir  (’’Ingrese los 3 valores que quiere promediar’’)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Leer (</a:t>
            </a:r>
            <a:r>
              <a:rPr lang="es-AR" sz="2400" dirty="0">
                <a:latin typeface="Calibri" pitchFamily="34" charset="0"/>
                <a:cs typeface="Calibri" pitchFamily="34" charset="0"/>
              </a:rPr>
              <a:t>N1,N2,N3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promedio </a:t>
            </a:r>
            <a:r>
              <a:rPr lang="es-AR" sz="240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  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N1+N2+N3 /3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Escribir (’’el promedio es  ’’,  promedio)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Fin.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85958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#1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Calcular</a:t>
                      </a:r>
                      <a:r>
                        <a:rPr lang="es-AR" sz="1800" baseline="0" smtClean="0"/>
                        <a:t> el promedio de 3 valores enteros</a:t>
                      </a:r>
                      <a:endParaRPr lang="es-ES" sz="1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29908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50047" cy="4343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Algoritmo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Ej1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Variables </a:t>
            </a:r>
          </a:p>
          <a:p>
            <a:pPr marL="82296" indent="0">
              <a:buNone/>
            </a:pPr>
            <a:r>
              <a:rPr lang="es-AR" sz="2400">
                <a:latin typeface="Calibri" pitchFamily="34" charset="0"/>
                <a:cs typeface="Calibri" pitchFamily="34" charset="0"/>
              </a:rPr>
              <a:t>r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eal   N1,N2,N3, </a:t>
            </a:r>
            <a:r>
              <a:rPr lang="es-AR" sz="2400">
                <a:latin typeface="Calibri" pitchFamily="34" charset="0"/>
                <a:cs typeface="Calibri" pitchFamily="34" charset="0"/>
              </a:rPr>
              <a:t>promedio 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Inicio</a:t>
            </a:r>
          </a:p>
          <a:p>
            <a:pPr marL="82296" indent="0">
              <a:buNone/>
            </a:pPr>
            <a:r>
              <a:rPr lang="es-A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Escribir  (’’Ingrese los 3 valores que quiere promediar’’)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Leer (</a:t>
            </a:r>
            <a:r>
              <a:rPr lang="es-AR" sz="2400" dirty="0">
                <a:latin typeface="Calibri" pitchFamily="34" charset="0"/>
                <a:cs typeface="Calibri" pitchFamily="34" charset="0"/>
              </a:rPr>
              <a:t>N1,N2,N3 </a:t>
            </a:r>
            <a:r>
              <a:rPr lang="es-A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promedio </a:t>
            </a:r>
            <a:r>
              <a:rPr lang="es-AR" sz="240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</a:t>
            </a:r>
            <a:r>
              <a:rPr lang="es-AR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(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N1+N2+N3</a:t>
            </a:r>
            <a:r>
              <a:rPr lang="es-AR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)</a:t>
            </a:r>
            <a:r>
              <a:rPr lang="es-AR" sz="2400" smtClean="0">
                <a:latin typeface="Calibri" pitchFamily="34" charset="0"/>
                <a:cs typeface="Calibri" pitchFamily="34" charset="0"/>
              </a:rPr>
              <a:t>/3</a:t>
            </a:r>
            <a:endParaRPr lang="es-AR" sz="2400" dirty="0" smtClean="0">
              <a:latin typeface="Calibri" pitchFamily="34" charset="0"/>
              <a:cs typeface="Calibri" pitchFamily="34" charset="0"/>
            </a:endParaRP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     Escribir (’’el promedio es  ’’,  promedio)</a:t>
            </a:r>
          </a:p>
          <a:p>
            <a:pPr marL="82296" indent="0">
              <a:buNone/>
            </a:pPr>
            <a:r>
              <a:rPr lang="es-AR" sz="2400" dirty="0" smtClean="0">
                <a:latin typeface="Calibri" pitchFamily="34" charset="0"/>
                <a:cs typeface="Calibri" pitchFamily="34" charset="0"/>
              </a:rPr>
              <a:t>Fin.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7151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#1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Calcular</a:t>
                      </a:r>
                      <a:r>
                        <a:rPr lang="es-AR" sz="1800" baseline="0" smtClean="0"/>
                        <a:t> el promedio de 3 valores enteros</a:t>
                      </a:r>
                      <a:endParaRPr lang="es-ES" sz="1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1612" y="3531644"/>
            <a:ext cx="310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entrada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  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1924052"/>
            <a:ext cx="3886200" cy="209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5528" y="1447800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Memoria RAM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319000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35834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N1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1756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88590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N2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89122" y="2440169"/>
            <a:ext cx="716678" cy="61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05956" y="191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N3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51587" y="924580"/>
            <a:ext cx="289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800" dirty="0">
                <a:latin typeface="Calibri" pitchFamily="34" charset="0"/>
                <a:cs typeface="Calibri" pitchFamily="34" charset="0"/>
              </a:rPr>
              <a:t>Leer (N1,N2,N3 )</a:t>
            </a: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0200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469570" y="321074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53000" y="3212349"/>
            <a:ext cx="16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Calibri" pitchFamily="34" charset="0"/>
                <a:cs typeface="Calibri" pitchFamily="34" charset="0"/>
              </a:rPr>
              <a:t>promedio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6352" y="323341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93400" y="2488224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68640" y="2488224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1816" y="2497016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56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541020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b)   (</a:t>
            </a:r>
            <a:r>
              <a:rPr lang="es-AR" sz="3200" dirty="0" smtClean="0">
                <a:latin typeface="Calibri" pitchFamily="34" charset="0"/>
                <a:cs typeface="Calibri" pitchFamily="34" charset="0"/>
              </a:rPr>
              <a:t>N1+N2+N3</a:t>
            </a:r>
            <a:r>
              <a:rPr lang="es-A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r>
              <a:rPr lang="es-AR" sz="3200" dirty="0">
                <a:latin typeface="Calibri" pitchFamily="34" charset="0"/>
                <a:cs typeface="Calibri" pitchFamily="34" charset="0"/>
              </a:rPr>
              <a:t>/3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5037" y="4648341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a)    N1+N2+N3/3</a:t>
            </a:r>
            <a:endParaRPr lang="es-AR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0200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876800" y="1924052"/>
            <a:ext cx="3886200" cy="209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25528" y="1447800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Memoria RAM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5319000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35834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N1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1756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88590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N2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89122" y="2440169"/>
            <a:ext cx="716678" cy="61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05956" y="191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N3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69570" y="321074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953000" y="3212349"/>
            <a:ext cx="16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Calibri" pitchFamily="34" charset="0"/>
                <a:cs typeface="Calibri" pitchFamily="34" charset="0"/>
              </a:rPr>
              <a:t>promedio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5528" y="24717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6652317" y="24808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5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7666222" y="24780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12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6556352" y="323341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1612" y="3531644"/>
            <a:ext cx="310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entrada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  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51587" y="924580"/>
            <a:ext cx="289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800" dirty="0">
                <a:latin typeface="Calibri" pitchFamily="34" charset="0"/>
                <a:cs typeface="Calibri" pitchFamily="34" charset="0"/>
              </a:rPr>
              <a:t>Leer (N1,N2,N3 )</a:t>
            </a:r>
          </a:p>
        </p:txBody>
      </p:sp>
    </p:spTree>
    <p:extLst>
      <p:ext uri="{BB962C8B-B14F-4D97-AF65-F5344CB8AC3E}">
        <p14:creationId xmlns:p14="http://schemas.microsoft.com/office/powerpoint/2010/main" val="41342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5410200"/>
            <a:ext cx="413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b)   (</a:t>
            </a:r>
            <a:r>
              <a:rPr lang="es-AR" sz="3200" dirty="0" smtClean="0">
                <a:latin typeface="Calibri" pitchFamily="34" charset="0"/>
                <a:cs typeface="Calibri" pitchFamily="34" charset="0"/>
              </a:rPr>
              <a:t>N1+N2+N3</a:t>
            </a:r>
            <a:r>
              <a:rPr lang="es-A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r>
              <a:rPr lang="es-AR" sz="3200" dirty="0">
                <a:latin typeface="Calibri" pitchFamily="34" charset="0"/>
                <a:cs typeface="Calibri" pitchFamily="34" charset="0"/>
              </a:rPr>
              <a:t>/</a:t>
            </a:r>
            <a:r>
              <a:rPr lang="es-AR" sz="3200" dirty="0" smtClean="0">
                <a:latin typeface="Calibri" pitchFamily="34" charset="0"/>
                <a:cs typeface="Calibri" pitchFamily="34" charset="0"/>
              </a:rPr>
              <a:t>3 =</a:t>
            </a:r>
            <a:endParaRPr lang="es-A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5037" y="4648341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a)    N1+N2+N3/3 =</a:t>
            </a:r>
            <a:endParaRPr lang="es-AR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0200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876800" y="1924052"/>
            <a:ext cx="3886200" cy="209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25528" y="1447800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Memoria RAM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5319000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35834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N1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1756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88590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N2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89122" y="2440169"/>
            <a:ext cx="716678" cy="61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05956" y="191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N3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69570" y="321074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953000" y="3212349"/>
            <a:ext cx="16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Calibri" pitchFamily="34" charset="0"/>
                <a:cs typeface="Calibri" pitchFamily="34" charset="0"/>
              </a:rPr>
              <a:t>promedio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25528" y="24717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4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6652317" y="24808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5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7666222" y="24780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12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6556352" y="323341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91612" y="3531644"/>
            <a:ext cx="310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entrada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  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1587" y="924580"/>
            <a:ext cx="289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800" dirty="0">
                <a:latin typeface="Calibri" pitchFamily="34" charset="0"/>
                <a:cs typeface="Calibri" pitchFamily="34" charset="0"/>
              </a:rPr>
              <a:t>Leer (N1,N2,N3 )</a:t>
            </a:r>
          </a:p>
        </p:txBody>
      </p:sp>
    </p:spTree>
    <p:extLst>
      <p:ext uri="{BB962C8B-B14F-4D97-AF65-F5344CB8AC3E}">
        <p14:creationId xmlns:p14="http://schemas.microsoft.com/office/powerpoint/2010/main" val="30984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5410200"/>
            <a:ext cx="413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b)   (</a:t>
            </a:r>
            <a:r>
              <a:rPr lang="es-AR" sz="3200" dirty="0" smtClean="0">
                <a:latin typeface="Calibri" pitchFamily="34" charset="0"/>
                <a:cs typeface="Calibri" pitchFamily="34" charset="0"/>
              </a:rPr>
              <a:t>N1+N2+N3</a:t>
            </a:r>
            <a:r>
              <a:rPr lang="es-A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r>
              <a:rPr lang="es-AR" sz="3200" dirty="0">
                <a:latin typeface="Calibri" pitchFamily="34" charset="0"/>
                <a:cs typeface="Calibri" pitchFamily="34" charset="0"/>
              </a:rPr>
              <a:t>/</a:t>
            </a:r>
            <a:r>
              <a:rPr lang="es-AR" sz="3200" dirty="0" smtClean="0">
                <a:latin typeface="Calibri" pitchFamily="34" charset="0"/>
                <a:cs typeface="Calibri" pitchFamily="34" charset="0"/>
              </a:rPr>
              <a:t>3 = </a:t>
            </a: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5036" y="4648341"/>
            <a:ext cx="5066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a)    N1+N2+N3/3 = </a:t>
            </a: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13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0200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876800" y="1924052"/>
            <a:ext cx="3886200" cy="2094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25528" y="1447800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Memoria RAM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5319000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35834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N1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1756" y="242822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88590" y="190500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N2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89122" y="2440169"/>
            <a:ext cx="716678" cy="61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05956" y="191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Calibri" pitchFamily="34" charset="0"/>
                <a:cs typeface="Calibri" pitchFamily="34" charset="0"/>
              </a:rPr>
              <a:t>N3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69570" y="3210740"/>
            <a:ext cx="716678" cy="63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953000" y="3212349"/>
            <a:ext cx="16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Calibri" pitchFamily="34" charset="0"/>
                <a:cs typeface="Calibri" pitchFamily="34" charset="0"/>
              </a:rPr>
              <a:t>promedio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25528" y="24717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4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6652317" y="24808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5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7666222" y="24780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12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6556352" y="323341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Wingdings" panose="05000000000000000000" pitchFamily="2" charset="2"/>
              </a:rPr>
              <a:t>h</a:t>
            </a:r>
            <a:endParaRPr lang="en-US" sz="2800" dirty="0">
              <a:latin typeface="Wingdings" panose="050000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91612" y="3531644"/>
            <a:ext cx="310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entrada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s-AR" sz="200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 </a:t>
            </a:r>
            <a:r>
              <a:rPr lang="es-AR" sz="200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AR" sz="2000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  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51587" y="924580"/>
            <a:ext cx="289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AR" sz="2800" dirty="0">
                <a:latin typeface="Calibri" pitchFamily="34" charset="0"/>
                <a:cs typeface="Calibri" pitchFamily="34" charset="0"/>
              </a:rPr>
              <a:t>Leer (N1,N2,N3 )</a:t>
            </a:r>
          </a:p>
        </p:txBody>
      </p:sp>
    </p:spTree>
    <p:extLst>
      <p:ext uri="{BB962C8B-B14F-4D97-AF65-F5344CB8AC3E}">
        <p14:creationId xmlns:p14="http://schemas.microsoft.com/office/powerpoint/2010/main" val="1762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1767</Words>
  <Application>Microsoft Office PowerPoint</Application>
  <PresentationFormat>On-screen Show (4:3)</PresentationFormat>
  <Paragraphs>321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Capitulo 2</vt:lpstr>
      <vt:lpstr>Capitulo 2</vt:lpstr>
      <vt:lpstr>Capitulo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¿preguntas?</vt:lpstr>
      <vt:lpstr>La próxima clase seguimos con Capítulo 2 del LIBRO, Práctica 3 y CodeBlock</vt:lpstr>
      <vt:lpstr>Guía de estudio para la Semana </vt:lpstr>
      <vt:lpstr>Hasta la próxima clase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 día !! </dc:title>
  <dc:creator>Cesar</dc:creator>
  <cp:lastModifiedBy>Juan Perez</cp:lastModifiedBy>
  <cp:revision>134</cp:revision>
  <dcterms:created xsi:type="dcterms:W3CDTF">2006-08-16T00:00:00Z</dcterms:created>
  <dcterms:modified xsi:type="dcterms:W3CDTF">2020-09-28T11:35:52Z</dcterms:modified>
</cp:coreProperties>
</file>