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4" r:id="rId4"/>
    <p:sldId id="285" r:id="rId5"/>
    <p:sldId id="307" r:id="rId6"/>
    <p:sldId id="296" r:id="rId7"/>
    <p:sldId id="32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30" r:id="rId25"/>
    <p:sldId id="326" r:id="rId26"/>
    <p:sldId id="327" r:id="rId27"/>
    <p:sldId id="287" r:id="rId28"/>
    <p:sldId id="331" r:id="rId29"/>
    <p:sldId id="328" r:id="rId30"/>
    <p:sldId id="33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3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icaflor Esmeralda en el Jardín de los Picaflores, Puerto Iguazú (Misiones)  – Aves en Fo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5791200" cy="418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112933" y="6096000"/>
            <a:ext cx="2743200" cy="555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AR" sz="2000" dirty="0" smtClean="0"/>
              <a:t>Clase </a:t>
            </a:r>
            <a:r>
              <a:rPr lang="es-AR" sz="2000" smtClean="0"/>
              <a:t>online 14/10/20 </a:t>
            </a:r>
            <a:r>
              <a:rPr lang="es-AR" sz="2000" dirty="0" smtClean="0"/>
              <a:t/>
            </a:r>
            <a:br>
              <a:rPr lang="es-AR" sz="2000" dirty="0" smtClean="0"/>
            </a:br>
            <a:r>
              <a:rPr lang="es-AR" sz="2000" dirty="0" smtClean="0"/>
              <a:t>Ing. Laura Angelone</a:t>
            </a:r>
            <a:endParaRPr lang="en-US" sz="2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667000" y="434975"/>
            <a:ext cx="43053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Hola</a:t>
            </a:r>
            <a:r>
              <a:rPr lang="es-AR" smtClean="0"/>
              <a:t>! Buen </a:t>
            </a:r>
            <a:r>
              <a:rPr lang="es-AR" dirty="0" smtClean="0"/>
              <a:t>día!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6533" y="6073775"/>
            <a:ext cx="2057400" cy="555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000" dirty="0" smtClean="0"/>
              <a:t>FCEIA-UNR</a:t>
            </a:r>
          </a:p>
          <a:p>
            <a:pPr algn="l"/>
            <a:r>
              <a:rPr lang="es-AR" sz="2000" dirty="0" smtClean="0"/>
              <a:t>Asignatura  FB7 INFORMÁTICA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309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dirty="0" smtClean="0"/>
              <a:t>¿cuál puede ser la </a:t>
            </a:r>
            <a:r>
              <a:rPr lang="es-AR" dirty="0" err="1" smtClean="0"/>
              <a:t>exp</a:t>
            </a:r>
            <a:r>
              <a:rPr lang="es-AR" dirty="0" smtClean="0"/>
              <a:t>. lógica?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770990"/>
              </p:ext>
            </p:extLst>
          </p:nvPr>
        </p:nvGraphicFramePr>
        <p:xfrm>
          <a:off x="1481586" y="1752600"/>
          <a:ext cx="6781799" cy="312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062"/>
                <a:gridCol w="3034938"/>
                <a:gridCol w="2971799"/>
              </a:tblGrid>
              <a:tr h="781050">
                <a:tc>
                  <a:txBody>
                    <a:bodyPr/>
                    <a:lstStyle/>
                    <a:p>
                      <a:pPr algn="ctr"/>
                      <a:r>
                        <a:rPr lang="es-AR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idea</a:t>
                      </a:r>
                      <a:endParaRPr 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Expresión coloquial</a:t>
                      </a:r>
                      <a:endParaRPr 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Expresión lógica</a:t>
                      </a:r>
                      <a:endParaRPr 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0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20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+mn-cs"/>
                        </a:rPr>
                        <a:t>¿hay más personas?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0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+mn-cs"/>
                        </a:rPr>
                        <a:t>Hay_mas</a:t>
                      </a:r>
                      <a:r>
                        <a:rPr lang="es-A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+mn-cs"/>
                        </a:rPr>
                        <a:t> == ‘’si’’ 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algn="ctr"/>
                      <a:r>
                        <a:rPr lang="es-AR" sz="20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+mn-cs"/>
                        </a:rPr>
                        <a:t>¿hay más </a:t>
                      </a:r>
                      <a:r>
                        <a:rPr lang="es-A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+mn-cs"/>
                        </a:rPr>
                        <a:t>datos </a:t>
                      </a:r>
                      <a:r>
                        <a:rPr lang="es-AR" sz="2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+mn-cs"/>
                        </a:rPr>
                        <a:t>a ingresar?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AR" sz="200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Edad </a:t>
                      </a:r>
                      <a:r>
                        <a:rPr kumimoji="0" lang="es-AR" sz="200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&gt;=18</a:t>
                      </a:r>
                      <a:endParaRPr kumimoji="0" lang="en-US" sz="20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algn="ctr"/>
                      <a:r>
                        <a:rPr lang="es-AR" sz="20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+mn-cs"/>
                        </a:rPr>
                        <a:t>no sean las 14hs </a:t>
                      </a:r>
                      <a:endParaRPr lang="en-US" sz="2000" dirty="0" smtClean="0"/>
                    </a:p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+mn-cs"/>
                        </a:rPr>
                        <a:t>hora &lt;= 14hs </a:t>
                      </a:r>
                      <a:endParaRPr lang="en-US" sz="2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" name="Picture 5" descr="C:\Users\Cesar\AppData\Local\Microsoft\Windows\INetCache\IE\O7K7IJX0\question-mark-1019993_64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623" y="47244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9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CuadroTexto"/>
          <p:cNvSpPr txBox="1">
            <a:spLocks noChangeArrowheads="1"/>
          </p:cNvSpPr>
          <p:nvPr/>
        </p:nvSpPr>
        <p:spPr bwMode="auto">
          <a:xfrm>
            <a:off x="1524000" y="492978"/>
            <a:ext cx="5919787" cy="553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es-AR" b="1" smtClean="0"/>
              <a:t>Algoritmo</a:t>
            </a:r>
            <a:r>
              <a:rPr lang="es-AR" smtClean="0"/>
              <a:t> </a:t>
            </a:r>
            <a:r>
              <a:rPr lang="es-AR" i="1" dirty="0" smtClean="0"/>
              <a:t>Promedio de edades de los participantes al súper</a:t>
            </a:r>
            <a:endParaRPr lang="es-AR" i="1" dirty="0"/>
          </a:p>
          <a:p>
            <a:r>
              <a:rPr lang="es-AR" dirty="0" smtClean="0"/>
              <a:t>Variables </a:t>
            </a:r>
            <a:r>
              <a:rPr lang="es-AR" dirty="0"/>
              <a:t>			</a:t>
            </a:r>
            <a:endParaRPr lang="es-AR" b="1" dirty="0"/>
          </a:p>
          <a:p>
            <a:r>
              <a:rPr lang="es-AR" dirty="0" smtClean="0"/>
              <a:t>entero Edad</a:t>
            </a:r>
            <a:r>
              <a:rPr lang="es-AR" dirty="0"/>
              <a:t>, Suma, </a:t>
            </a:r>
            <a:r>
              <a:rPr lang="es-AR" dirty="0" err="1"/>
              <a:t>Cont</a:t>
            </a:r>
            <a:endParaRPr lang="es-AR" dirty="0"/>
          </a:p>
          <a:p>
            <a:r>
              <a:rPr lang="es-AR" dirty="0" smtClean="0"/>
              <a:t>real  Promedio</a:t>
            </a:r>
          </a:p>
          <a:p>
            <a:r>
              <a:rPr lang="es-AR" dirty="0" err="1" smtClean="0"/>
              <a:t>caracter</a:t>
            </a:r>
            <a:r>
              <a:rPr lang="es-AR" dirty="0" smtClean="0"/>
              <a:t> </a:t>
            </a:r>
            <a:r>
              <a:rPr lang="es-A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respuesta</a:t>
            </a:r>
          </a:p>
          <a:p>
            <a:r>
              <a:rPr lang="es-AR" b="1" smtClean="0"/>
              <a:t>Inicio</a:t>
            </a:r>
            <a:endParaRPr lang="es-AR" b="1" dirty="0"/>
          </a:p>
          <a:p>
            <a:r>
              <a:rPr lang="es-AR" dirty="0" smtClean="0"/>
              <a:t>       Suma</a:t>
            </a:r>
            <a:r>
              <a:rPr lang="es-AR" dirty="0" smtClean="0">
                <a:sym typeface="Wingdings" pitchFamily="2" charset="2"/>
              </a:rPr>
              <a:t> </a:t>
            </a:r>
            <a:r>
              <a:rPr lang="es-AR" dirty="0">
                <a:sym typeface="Wingdings" pitchFamily="2" charset="2"/>
              </a:rPr>
              <a:t>0 </a:t>
            </a:r>
            <a:r>
              <a:rPr lang="es-AR" dirty="0" smtClean="0">
                <a:sym typeface="Wingdings" pitchFamily="2" charset="2"/>
              </a:rPr>
              <a:t>,   </a:t>
            </a:r>
            <a:r>
              <a:rPr lang="es-AR" dirty="0" err="1" smtClean="0">
                <a:sym typeface="Wingdings" pitchFamily="2" charset="2"/>
              </a:rPr>
              <a:t>Cont</a:t>
            </a:r>
            <a:r>
              <a:rPr lang="es-AR" dirty="0" smtClean="0">
                <a:sym typeface="Wingdings" pitchFamily="2" charset="2"/>
              </a:rPr>
              <a:t>  0 </a:t>
            </a:r>
          </a:p>
          <a:p>
            <a:r>
              <a:rPr lang="es-AR" dirty="0" smtClean="0">
                <a:sym typeface="Wingdings" pitchFamily="2" charset="2"/>
              </a:rPr>
              <a:t>       </a:t>
            </a:r>
            <a:r>
              <a:rPr lang="es-AR" sz="2000" b="1" dirty="0" smtClean="0">
                <a:solidFill>
                  <a:srgbClr val="7030A0"/>
                </a:solidFill>
              </a:rPr>
              <a:t>escribir</a:t>
            </a:r>
            <a:r>
              <a:rPr lang="es-AR" sz="2000" b="1" dirty="0">
                <a:solidFill>
                  <a:srgbClr val="7030A0"/>
                </a:solidFill>
              </a:rPr>
              <a:t>(‘’Desea comenzar a ingresar datos? S/N’’)</a:t>
            </a:r>
          </a:p>
          <a:p>
            <a:r>
              <a:rPr lang="es-AR" sz="2000" b="1" dirty="0">
                <a:solidFill>
                  <a:srgbClr val="7030A0"/>
                </a:solidFill>
              </a:rPr>
              <a:t>      </a:t>
            </a:r>
            <a:r>
              <a:rPr lang="es-AR" sz="2000" b="1" dirty="0" smtClean="0">
                <a:solidFill>
                  <a:srgbClr val="7030A0"/>
                </a:solidFill>
              </a:rPr>
              <a:t>leer ( </a:t>
            </a:r>
            <a:r>
              <a:rPr lang="es-A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respuesta </a:t>
            </a:r>
            <a:r>
              <a:rPr lang="es-AR" sz="2000" b="1" dirty="0" smtClean="0">
                <a:solidFill>
                  <a:srgbClr val="7030A0"/>
                </a:solidFill>
              </a:rPr>
              <a:t>)</a:t>
            </a:r>
            <a:endParaRPr lang="es-AR" sz="2000" b="1" dirty="0">
              <a:solidFill>
                <a:srgbClr val="7030A0"/>
              </a:solidFill>
            </a:endParaRPr>
          </a:p>
          <a:p>
            <a:endParaRPr lang="es-AR" b="1" dirty="0" smtClean="0">
              <a:sym typeface="Wingdings" pitchFamily="2" charset="2"/>
            </a:endParaRPr>
          </a:p>
          <a:p>
            <a:r>
              <a:rPr lang="es-AR" b="1" dirty="0" smtClean="0">
                <a:sym typeface="Wingdings" pitchFamily="2" charset="2"/>
              </a:rPr>
              <a:t>       R</a:t>
            </a:r>
            <a:r>
              <a:rPr lang="es-AR" b="1" dirty="0" smtClean="0"/>
              <a:t>epetir Mientras </a:t>
            </a:r>
            <a:r>
              <a:rPr lang="es-AR" dirty="0" smtClean="0"/>
              <a:t>( </a:t>
            </a:r>
            <a:r>
              <a:rPr lang="es-A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respuesta == ‘S’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es-AR" dirty="0" smtClean="0"/>
              <a:t>) 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/>
              <a:t>	escribir</a:t>
            </a:r>
            <a:r>
              <a:rPr lang="es-AR" dirty="0"/>
              <a:t>("Ingrese su edad, por favor")</a:t>
            </a:r>
          </a:p>
          <a:p>
            <a:r>
              <a:rPr lang="es-AR" dirty="0"/>
              <a:t>	leer( Edad )</a:t>
            </a:r>
          </a:p>
          <a:p>
            <a:r>
              <a:rPr lang="es-AR" dirty="0"/>
              <a:t>	</a:t>
            </a:r>
            <a:r>
              <a:rPr lang="es-AR" dirty="0" smtClean="0"/>
              <a:t>Suma </a:t>
            </a:r>
            <a:r>
              <a:rPr lang="es-AR" dirty="0" smtClean="0">
                <a:sym typeface="Wingdings" pitchFamily="2" charset="2"/>
              </a:rPr>
              <a:t> </a:t>
            </a:r>
            <a:r>
              <a:rPr lang="es-AR" dirty="0"/>
              <a:t>Suma </a:t>
            </a:r>
            <a:r>
              <a:rPr lang="es-AR" dirty="0" smtClean="0">
                <a:sym typeface="Wingdings" pitchFamily="2" charset="2"/>
              </a:rPr>
              <a:t>+ Edad  </a:t>
            </a:r>
          </a:p>
          <a:p>
            <a:r>
              <a:rPr lang="es-AR" dirty="0"/>
              <a:t>	</a:t>
            </a:r>
            <a:r>
              <a:rPr lang="es-AR" dirty="0" err="1" smtClean="0"/>
              <a:t>Cont</a:t>
            </a:r>
            <a:r>
              <a:rPr lang="es-AR" dirty="0" smtClean="0">
                <a:sym typeface="Wingdings" pitchFamily="2" charset="2"/>
              </a:rPr>
              <a:t> </a:t>
            </a:r>
            <a:r>
              <a:rPr lang="es-AR" dirty="0" err="1" smtClean="0"/>
              <a:t>Cont</a:t>
            </a:r>
            <a:r>
              <a:rPr lang="es-AR" dirty="0" smtClean="0">
                <a:sym typeface="Wingdings" pitchFamily="2" charset="2"/>
              </a:rPr>
              <a:t>+ 1</a:t>
            </a:r>
          </a:p>
          <a:p>
            <a:r>
              <a:rPr lang="es-AR" b="1" dirty="0" smtClean="0">
                <a:solidFill>
                  <a:schemeClr val="accent3"/>
                </a:solidFill>
                <a:sym typeface="Wingdings" pitchFamily="2" charset="2"/>
              </a:rPr>
              <a:t>  </a:t>
            </a:r>
            <a:r>
              <a:rPr lang="es-AR" b="1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</a:t>
            </a:r>
            <a:r>
              <a:rPr lang="es-AR" b="1" dirty="0" smtClean="0"/>
              <a:t>     </a:t>
            </a:r>
            <a:r>
              <a:rPr lang="es-AR" b="1" dirty="0" err="1" smtClean="0"/>
              <a:t>fin_mientras</a:t>
            </a:r>
            <a:endParaRPr lang="es-AR" b="1" dirty="0"/>
          </a:p>
          <a:p>
            <a:r>
              <a:rPr lang="es-AR" smtClean="0"/>
              <a:t>       </a:t>
            </a:r>
            <a:r>
              <a:rPr lang="es-AR"/>
              <a:t>Promedio= Suma/Cont 	</a:t>
            </a:r>
          </a:p>
          <a:p>
            <a:r>
              <a:rPr lang="es-AR"/>
              <a:t>       escribir(‘’El promedio de edades es = ‘’, Promedio)</a:t>
            </a:r>
          </a:p>
          <a:p>
            <a:r>
              <a:rPr lang="es-AR" b="1" smtClean="0"/>
              <a:t> </a:t>
            </a:r>
            <a:r>
              <a:rPr lang="es-AR" b="1" dirty="0" smtClean="0"/>
              <a:t>Fin.</a:t>
            </a:r>
            <a:endParaRPr lang="es-AR" b="1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715000" y="990600"/>
            <a:ext cx="2057400" cy="1143000"/>
          </a:xfrm>
        </p:spPr>
        <p:txBody>
          <a:bodyPr>
            <a:normAutofit/>
          </a:bodyPr>
          <a:lstStyle/>
          <a:p>
            <a:r>
              <a:rPr lang="es-AR" sz="3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1er</a:t>
            </a:r>
            <a:r>
              <a:rPr lang="es-AR" sz="32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. idea</a:t>
            </a:r>
            <a:endParaRPr lang="en-US" sz="32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648200"/>
            <a:ext cx="169545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136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CuadroTexto"/>
          <p:cNvSpPr txBox="1">
            <a:spLocks noChangeArrowheads="1"/>
          </p:cNvSpPr>
          <p:nvPr/>
        </p:nvSpPr>
        <p:spPr bwMode="auto">
          <a:xfrm>
            <a:off x="1524000" y="503269"/>
            <a:ext cx="5919787" cy="615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es-AR" b="1" smtClean="0"/>
              <a:t>Algoritmo</a:t>
            </a:r>
            <a:r>
              <a:rPr lang="es-AR" smtClean="0"/>
              <a:t> </a:t>
            </a:r>
            <a:r>
              <a:rPr lang="es-AR" i="1" dirty="0" smtClean="0"/>
              <a:t>Promedio de edades de los participantes al súper</a:t>
            </a:r>
            <a:endParaRPr lang="es-AR" i="1" dirty="0"/>
          </a:p>
          <a:p>
            <a:r>
              <a:rPr lang="es-AR" dirty="0" smtClean="0"/>
              <a:t>Variables </a:t>
            </a:r>
            <a:r>
              <a:rPr lang="es-AR" dirty="0"/>
              <a:t>			</a:t>
            </a:r>
            <a:endParaRPr lang="es-AR" b="1" dirty="0"/>
          </a:p>
          <a:p>
            <a:r>
              <a:rPr lang="es-AR" dirty="0" smtClean="0"/>
              <a:t>entero Edad</a:t>
            </a:r>
            <a:r>
              <a:rPr lang="es-AR" dirty="0"/>
              <a:t>, Suma, </a:t>
            </a:r>
            <a:r>
              <a:rPr lang="es-AR" dirty="0" err="1"/>
              <a:t>Cont</a:t>
            </a:r>
            <a:endParaRPr lang="es-AR" dirty="0"/>
          </a:p>
          <a:p>
            <a:r>
              <a:rPr lang="es-AR" dirty="0" smtClean="0"/>
              <a:t>real  Promedio</a:t>
            </a:r>
          </a:p>
          <a:p>
            <a:r>
              <a:rPr lang="es-AR" dirty="0" err="1" smtClean="0"/>
              <a:t>caracter</a:t>
            </a:r>
            <a:r>
              <a:rPr lang="es-AR" dirty="0" smtClean="0"/>
              <a:t> </a:t>
            </a:r>
            <a:r>
              <a:rPr lang="es-A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respuesta</a:t>
            </a:r>
          </a:p>
          <a:p>
            <a:r>
              <a:rPr lang="es-AR" b="1" smtClean="0"/>
              <a:t>Inicio</a:t>
            </a:r>
            <a:endParaRPr lang="es-AR" b="1" dirty="0"/>
          </a:p>
          <a:p>
            <a:r>
              <a:rPr lang="es-AR" dirty="0" smtClean="0"/>
              <a:t>       Suma</a:t>
            </a:r>
            <a:r>
              <a:rPr lang="es-AR" dirty="0" smtClean="0">
                <a:sym typeface="Wingdings" pitchFamily="2" charset="2"/>
              </a:rPr>
              <a:t> </a:t>
            </a:r>
            <a:r>
              <a:rPr lang="es-AR" dirty="0">
                <a:sym typeface="Wingdings" pitchFamily="2" charset="2"/>
              </a:rPr>
              <a:t>0 </a:t>
            </a:r>
            <a:r>
              <a:rPr lang="es-AR" dirty="0" smtClean="0">
                <a:sym typeface="Wingdings" pitchFamily="2" charset="2"/>
              </a:rPr>
              <a:t>,   </a:t>
            </a:r>
            <a:r>
              <a:rPr lang="es-AR" dirty="0" err="1" smtClean="0">
                <a:sym typeface="Wingdings" pitchFamily="2" charset="2"/>
              </a:rPr>
              <a:t>Cont</a:t>
            </a:r>
            <a:r>
              <a:rPr lang="es-AR" dirty="0" smtClean="0">
                <a:sym typeface="Wingdings" pitchFamily="2" charset="2"/>
              </a:rPr>
              <a:t>  0                </a:t>
            </a:r>
          </a:p>
          <a:p>
            <a:r>
              <a:rPr lang="es-AR" dirty="0" smtClean="0"/>
              <a:t>       </a:t>
            </a:r>
            <a:r>
              <a:rPr lang="es-AR" sz="2000" b="1" dirty="0">
                <a:solidFill>
                  <a:srgbClr val="7030A0"/>
                </a:solidFill>
              </a:rPr>
              <a:t>escribir(‘’Desea comenzar a ingresar datos? S/N’’)</a:t>
            </a:r>
          </a:p>
          <a:p>
            <a:r>
              <a:rPr lang="es-AR" sz="2000" b="1" dirty="0">
                <a:solidFill>
                  <a:srgbClr val="7030A0"/>
                </a:solidFill>
              </a:rPr>
              <a:t>      </a:t>
            </a:r>
            <a:r>
              <a:rPr lang="es-AR" sz="2000" b="1" dirty="0" smtClean="0">
                <a:solidFill>
                  <a:srgbClr val="7030A0"/>
                </a:solidFill>
              </a:rPr>
              <a:t>leer ( </a:t>
            </a:r>
            <a:r>
              <a:rPr lang="es-A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respuesta </a:t>
            </a:r>
            <a:r>
              <a:rPr lang="es-AR" sz="2000" b="1" dirty="0" smtClean="0">
                <a:solidFill>
                  <a:srgbClr val="7030A0"/>
                </a:solidFill>
              </a:rPr>
              <a:t>)</a:t>
            </a:r>
            <a:endParaRPr lang="es-AR" sz="2000" b="1" dirty="0">
              <a:solidFill>
                <a:srgbClr val="7030A0"/>
              </a:solidFill>
            </a:endParaRPr>
          </a:p>
          <a:p>
            <a:endParaRPr lang="es-AR" b="1" dirty="0" smtClean="0">
              <a:sym typeface="Wingdings" pitchFamily="2" charset="2"/>
            </a:endParaRPr>
          </a:p>
          <a:p>
            <a:r>
              <a:rPr lang="es-AR" b="1" dirty="0" smtClean="0">
                <a:sym typeface="Wingdings" pitchFamily="2" charset="2"/>
              </a:rPr>
              <a:t>       R</a:t>
            </a:r>
            <a:r>
              <a:rPr lang="es-AR" b="1" dirty="0" smtClean="0"/>
              <a:t>epetir Mientras </a:t>
            </a:r>
            <a:r>
              <a:rPr lang="es-AR" dirty="0" smtClean="0"/>
              <a:t>( </a:t>
            </a:r>
            <a:r>
              <a:rPr lang="es-A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respuesta == ‘S’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es-AR" dirty="0" smtClean="0"/>
              <a:t>) 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/>
              <a:t>	escribir</a:t>
            </a:r>
            <a:r>
              <a:rPr lang="es-AR" dirty="0"/>
              <a:t>("Ingrese su edad, por favor")</a:t>
            </a:r>
          </a:p>
          <a:p>
            <a:r>
              <a:rPr lang="es-AR" dirty="0"/>
              <a:t>	leer( Edad )</a:t>
            </a:r>
          </a:p>
          <a:p>
            <a:r>
              <a:rPr lang="es-AR" dirty="0"/>
              <a:t>	</a:t>
            </a:r>
            <a:r>
              <a:rPr lang="es-AR" dirty="0" smtClean="0"/>
              <a:t>Suma </a:t>
            </a:r>
            <a:r>
              <a:rPr lang="es-AR" dirty="0" smtClean="0">
                <a:sym typeface="Wingdings" pitchFamily="2" charset="2"/>
              </a:rPr>
              <a:t> </a:t>
            </a:r>
            <a:r>
              <a:rPr lang="es-AR" dirty="0"/>
              <a:t>Suma </a:t>
            </a:r>
            <a:r>
              <a:rPr lang="es-AR" dirty="0" smtClean="0">
                <a:sym typeface="Wingdings" pitchFamily="2" charset="2"/>
              </a:rPr>
              <a:t>+ Edad  </a:t>
            </a:r>
          </a:p>
          <a:p>
            <a:r>
              <a:rPr lang="es-AR" dirty="0"/>
              <a:t>	</a:t>
            </a:r>
            <a:r>
              <a:rPr lang="es-AR" dirty="0" err="1" smtClean="0"/>
              <a:t>Cont</a:t>
            </a:r>
            <a:r>
              <a:rPr lang="es-AR" dirty="0" smtClean="0">
                <a:sym typeface="Wingdings" pitchFamily="2" charset="2"/>
              </a:rPr>
              <a:t> </a:t>
            </a:r>
            <a:r>
              <a:rPr lang="es-AR" dirty="0" err="1" smtClean="0"/>
              <a:t>Cont</a:t>
            </a:r>
            <a:r>
              <a:rPr lang="es-AR" dirty="0" smtClean="0">
                <a:sym typeface="Wingdings" pitchFamily="2" charset="2"/>
              </a:rPr>
              <a:t>+ 1</a:t>
            </a:r>
          </a:p>
          <a:p>
            <a:r>
              <a:rPr lang="es-AR" dirty="0">
                <a:sym typeface="Wingdings" pitchFamily="2" charset="2"/>
              </a:rPr>
              <a:t>	</a:t>
            </a:r>
            <a:r>
              <a:rPr lang="es-AR" sz="2000" b="1" dirty="0">
                <a:solidFill>
                  <a:srgbClr val="7030A0"/>
                </a:solidFill>
              </a:rPr>
              <a:t>escribir(‘’Desea ingresar otro dato? S/N’’)</a:t>
            </a:r>
          </a:p>
          <a:p>
            <a:r>
              <a:rPr lang="es-AR" sz="2000" b="1" dirty="0">
                <a:solidFill>
                  <a:srgbClr val="7030A0"/>
                </a:solidFill>
              </a:rPr>
              <a:t>       	leer (</a:t>
            </a:r>
            <a:r>
              <a:rPr lang="es-A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respuesta</a:t>
            </a:r>
            <a:r>
              <a:rPr lang="es-AR" sz="2000" b="1" dirty="0">
                <a:solidFill>
                  <a:srgbClr val="7030A0"/>
                </a:solidFill>
              </a:rPr>
              <a:t>)</a:t>
            </a:r>
          </a:p>
          <a:p>
            <a:r>
              <a:rPr lang="es-AR" b="1" dirty="0" smtClean="0">
                <a:solidFill>
                  <a:schemeClr val="accent3"/>
                </a:solidFill>
                <a:sym typeface="Wingdings" pitchFamily="2" charset="2"/>
              </a:rPr>
              <a:t>  </a:t>
            </a:r>
            <a:r>
              <a:rPr lang="es-AR" b="1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</a:t>
            </a:r>
            <a:r>
              <a:rPr lang="es-AR" b="1" dirty="0" smtClean="0"/>
              <a:t>     </a:t>
            </a:r>
            <a:r>
              <a:rPr lang="es-AR" b="1" dirty="0" err="1" smtClean="0"/>
              <a:t>fin_mientras</a:t>
            </a:r>
            <a:endParaRPr lang="es-AR" b="1" dirty="0"/>
          </a:p>
          <a:p>
            <a:r>
              <a:rPr lang="es-AR" smtClean="0"/>
              <a:t>       </a:t>
            </a:r>
            <a:r>
              <a:rPr lang="es-AR"/>
              <a:t>Promedio= Suma/Cont 	</a:t>
            </a:r>
          </a:p>
          <a:p>
            <a:r>
              <a:rPr lang="es-AR"/>
              <a:t>       escribir(‘’El promedio de edades es = ‘’, Promedio)</a:t>
            </a:r>
          </a:p>
          <a:p>
            <a:r>
              <a:rPr lang="es-AR" b="1" smtClean="0"/>
              <a:t> </a:t>
            </a:r>
            <a:r>
              <a:rPr lang="es-AR" b="1" dirty="0" smtClean="0"/>
              <a:t>Fin.</a:t>
            </a:r>
            <a:endParaRPr lang="es-AR" b="1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715000" y="990600"/>
            <a:ext cx="2057400" cy="1143000"/>
          </a:xfrm>
        </p:spPr>
        <p:txBody>
          <a:bodyPr>
            <a:normAutofit/>
          </a:bodyPr>
          <a:lstStyle/>
          <a:p>
            <a:r>
              <a:rPr lang="es-AR" sz="3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1er</a:t>
            </a:r>
            <a:r>
              <a:rPr lang="es-AR" sz="32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. idea</a:t>
            </a:r>
            <a:endParaRPr lang="en-US" sz="32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648200"/>
            <a:ext cx="169545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26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CuadroTexto"/>
          <p:cNvSpPr txBox="1">
            <a:spLocks noChangeArrowheads="1"/>
          </p:cNvSpPr>
          <p:nvPr/>
        </p:nvSpPr>
        <p:spPr bwMode="auto">
          <a:xfrm>
            <a:off x="1319212" y="25015"/>
            <a:ext cx="6810375" cy="547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endParaRPr lang="es-AR" b="1" dirty="0"/>
          </a:p>
          <a:p>
            <a:r>
              <a:rPr lang="es-AR" b="1" dirty="0" smtClean="0"/>
              <a:t>Algoritmo</a:t>
            </a:r>
            <a:r>
              <a:rPr lang="es-AR" dirty="0" smtClean="0"/>
              <a:t> </a:t>
            </a:r>
            <a:r>
              <a:rPr lang="es-AR" i="1" dirty="0" smtClean="0"/>
              <a:t>Promedio de edades de los participantes al súper</a:t>
            </a:r>
            <a:endParaRPr lang="es-AR" i="1" dirty="0"/>
          </a:p>
          <a:p>
            <a:r>
              <a:rPr lang="es-AR" dirty="0" smtClean="0"/>
              <a:t>Variables </a:t>
            </a:r>
            <a:r>
              <a:rPr lang="es-AR" dirty="0"/>
              <a:t>			</a:t>
            </a:r>
            <a:endParaRPr lang="es-AR" b="1" dirty="0"/>
          </a:p>
          <a:p>
            <a:r>
              <a:rPr lang="es-AR" dirty="0" smtClean="0"/>
              <a:t>       </a:t>
            </a:r>
            <a:r>
              <a:rPr lang="es-AR" dirty="0"/>
              <a:t>entero </a:t>
            </a:r>
            <a:r>
              <a:rPr lang="es-AR" dirty="0" smtClean="0"/>
              <a:t>Edad</a:t>
            </a:r>
            <a:r>
              <a:rPr lang="es-AR" dirty="0"/>
              <a:t>, Suma, </a:t>
            </a:r>
            <a:r>
              <a:rPr lang="es-AR" dirty="0" err="1"/>
              <a:t>Cont</a:t>
            </a:r>
            <a:endParaRPr lang="es-AR" dirty="0"/>
          </a:p>
          <a:p>
            <a:r>
              <a:rPr lang="es-AR" dirty="0"/>
              <a:t> </a:t>
            </a:r>
            <a:r>
              <a:rPr lang="es-AR" dirty="0" smtClean="0"/>
              <a:t>      real  Promedio</a:t>
            </a:r>
            <a:endParaRPr lang="es-AR" b="1" dirty="0" smtClean="0"/>
          </a:p>
          <a:p>
            <a:r>
              <a:rPr lang="es-AR" b="1" dirty="0" smtClean="0"/>
              <a:t>Inicio</a:t>
            </a:r>
            <a:endParaRPr lang="es-AR" b="1" dirty="0"/>
          </a:p>
          <a:p>
            <a:r>
              <a:rPr lang="es-AR" dirty="0" smtClean="0"/>
              <a:t>       Suma</a:t>
            </a:r>
            <a:r>
              <a:rPr lang="es-AR" dirty="0" smtClean="0">
                <a:sym typeface="Wingdings" pitchFamily="2" charset="2"/>
              </a:rPr>
              <a:t> </a:t>
            </a:r>
            <a:r>
              <a:rPr lang="es-AR" dirty="0">
                <a:sym typeface="Wingdings" pitchFamily="2" charset="2"/>
              </a:rPr>
              <a:t>0 </a:t>
            </a:r>
            <a:r>
              <a:rPr lang="es-AR" dirty="0" smtClean="0">
                <a:sym typeface="Wingdings" pitchFamily="2" charset="2"/>
              </a:rPr>
              <a:t>,   </a:t>
            </a:r>
            <a:r>
              <a:rPr lang="es-AR" dirty="0" err="1" smtClean="0">
                <a:sym typeface="Wingdings" pitchFamily="2" charset="2"/>
              </a:rPr>
              <a:t>Cont</a:t>
            </a:r>
            <a:r>
              <a:rPr lang="es-AR" dirty="0" smtClean="0">
                <a:sym typeface="Wingdings" pitchFamily="2" charset="2"/>
              </a:rPr>
              <a:t>  0                </a:t>
            </a:r>
          </a:p>
          <a:p>
            <a:r>
              <a:rPr lang="es-AR" dirty="0" smtClean="0"/>
              <a:t>       </a:t>
            </a:r>
            <a:endParaRPr lang="es-AR" b="1" dirty="0" smtClean="0">
              <a:sym typeface="Wingdings" pitchFamily="2" charset="2"/>
            </a:endParaRPr>
          </a:p>
          <a:p>
            <a:endParaRPr lang="es-AR" b="1" dirty="0">
              <a:sym typeface="Wingdings" pitchFamily="2" charset="2"/>
            </a:endParaRPr>
          </a:p>
          <a:p>
            <a:r>
              <a:rPr lang="es-AR" b="1" dirty="0" smtClean="0">
                <a:sym typeface="Wingdings" pitchFamily="2" charset="2"/>
              </a:rPr>
              <a:t>       </a:t>
            </a:r>
          </a:p>
          <a:p>
            <a:r>
              <a:rPr lang="es-AR" b="1" dirty="0" smtClean="0">
                <a:sym typeface="Wingdings" pitchFamily="2" charset="2"/>
              </a:rPr>
              <a:t>        R</a:t>
            </a:r>
            <a:r>
              <a:rPr lang="es-AR" b="1" dirty="0" smtClean="0"/>
              <a:t>epetir Mientras </a:t>
            </a:r>
            <a:r>
              <a:rPr lang="es-AR" dirty="0" smtClean="0"/>
              <a:t>( </a:t>
            </a:r>
            <a:r>
              <a:rPr lang="es-AR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Edad</a:t>
            </a:r>
            <a:r>
              <a:rPr lang="es-A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es-A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&gt;=18 </a:t>
            </a:r>
            <a:r>
              <a:rPr lang="es-AR" dirty="0" smtClean="0"/>
              <a:t>) 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/>
              <a:t>	</a:t>
            </a:r>
            <a:r>
              <a:rPr lang="es-AR" dirty="0" smtClean="0"/>
              <a:t>Suma </a:t>
            </a:r>
            <a:r>
              <a:rPr lang="es-AR" dirty="0" smtClean="0">
                <a:sym typeface="Wingdings" pitchFamily="2" charset="2"/>
              </a:rPr>
              <a:t> </a:t>
            </a:r>
            <a:r>
              <a:rPr lang="es-AR" dirty="0"/>
              <a:t>Suma </a:t>
            </a:r>
            <a:r>
              <a:rPr lang="es-AR" dirty="0" smtClean="0">
                <a:sym typeface="Wingdings" pitchFamily="2" charset="2"/>
              </a:rPr>
              <a:t>+ </a:t>
            </a:r>
            <a:r>
              <a:rPr lang="es-A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Edad</a:t>
            </a:r>
            <a:r>
              <a:rPr lang="es-AR" dirty="0" smtClean="0">
                <a:sym typeface="Wingdings" pitchFamily="2" charset="2"/>
              </a:rPr>
              <a:t>  </a:t>
            </a:r>
          </a:p>
          <a:p>
            <a:r>
              <a:rPr lang="es-AR" dirty="0"/>
              <a:t>	</a:t>
            </a:r>
            <a:r>
              <a:rPr lang="es-AR" dirty="0" err="1" smtClean="0"/>
              <a:t>Cont</a:t>
            </a:r>
            <a:r>
              <a:rPr lang="es-AR" dirty="0" smtClean="0">
                <a:sym typeface="Wingdings" pitchFamily="2" charset="2"/>
              </a:rPr>
              <a:t> </a:t>
            </a:r>
            <a:r>
              <a:rPr lang="es-AR" dirty="0" err="1" smtClean="0"/>
              <a:t>Cont</a:t>
            </a:r>
            <a:r>
              <a:rPr lang="es-AR" dirty="0" smtClean="0">
                <a:sym typeface="Wingdings" pitchFamily="2" charset="2"/>
              </a:rPr>
              <a:t>+ 1</a:t>
            </a:r>
          </a:p>
          <a:p>
            <a:r>
              <a:rPr lang="es-AR" dirty="0">
                <a:sym typeface="Wingdings" pitchFamily="2" charset="2"/>
              </a:rPr>
              <a:t>	</a:t>
            </a:r>
            <a:endParaRPr lang="es-AR" dirty="0" smtClean="0">
              <a:sym typeface="Wingdings" pitchFamily="2" charset="2"/>
            </a:endParaRPr>
          </a:p>
          <a:p>
            <a:endParaRPr lang="es-AR" b="1" dirty="0">
              <a:solidFill>
                <a:schemeClr val="accent3"/>
              </a:solidFill>
              <a:sym typeface="Wingdings" pitchFamily="2" charset="2"/>
            </a:endParaRPr>
          </a:p>
          <a:p>
            <a:r>
              <a:rPr lang="es-AR" b="1" dirty="0" smtClean="0">
                <a:solidFill>
                  <a:schemeClr val="accent3"/>
                </a:solidFill>
                <a:sym typeface="Wingdings" pitchFamily="2" charset="2"/>
              </a:rPr>
              <a:t>  </a:t>
            </a:r>
            <a:r>
              <a:rPr lang="es-AR" b="1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</a:t>
            </a:r>
            <a:r>
              <a:rPr lang="es-AR" b="1" dirty="0" smtClean="0"/>
              <a:t>     </a:t>
            </a:r>
            <a:r>
              <a:rPr lang="es-AR" b="1" dirty="0" err="1" smtClean="0"/>
              <a:t>fin_mientras</a:t>
            </a:r>
            <a:endParaRPr lang="es-AR" b="1" dirty="0"/>
          </a:p>
          <a:p>
            <a:r>
              <a:rPr lang="es-AR" smtClean="0"/>
              <a:t>        </a:t>
            </a:r>
            <a:r>
              <a:rPr lang="es-AR"/>
              <a:t>Promedio= Suma/Cont 	</a:t>
            </a:r>
          </a:p>
          <a:p>
            <a:r>
              <a:rPr lang="es-AR"/>
              <a:t>       escribir(‘’El promedio de edades es = ‘’, Promedio)</a:t>
            </a:r>
          </a:p>
          <a:p>
            <a:r>
              <a:rPr lang="es-AR" b="1" smtClean="0"/>
              <a:t> </a:t>
            </a:r>
            <a:r>
              <a:rPr lang="es-AR" b="1" dirty="0" smtClean="0"/>
              <a:t>Fin.</a:t>
            </a:r>
            <a:endParaRPr lang="es-AR" b="1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715000" y="990600"/>
            <a:ext cx="2196116" cy="1143000"/>
          </a:xfrm>
        </p:spPr>
        <p:txBody>
          <a:bodyPr>
            <a:normAutofit/>
          </a:bodyPr>
          <a:lstStyle/>
          <a:p>
            <a:r>
              <a:rPr lang="es-AR" sz="3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2da</a:t>
            </a:r>
            <a:r>
              <a:rPr lang="es-AR" sz="32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. idea</a:t>
            </a:r>
            <a:endParaRPr lang="en-US" sz="32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648200"/>
            <a:ext cx="169545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88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CuadroTexto"/>
          <p:cNvSpPr txBox="1">
            <a:spLocks noChangeArrowheads="1"/>
          </p:cNvSpPr>
          <p:nvPr/>
        </p:nvSpPr>
        <p:spPr bwMode="auto">
          <a:xfrm>
            <a:off x="1319212" y="25015"/>
            <a:ext cx="6810375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endParaRPr lang="es-AR" b="1" dirty="0"/>
          </a:p>
          <a:p>
            <a:r>
              <a:rPr lang="es-AR" b="1" dirty="0" smtClean="0"/>
              <a:t>Algoritmo</a:t>
            </a:r>
            <a:r>
              <a:rPr lang="es-AR" dirty="0" smtClean="0"/>
              <a:t> </a:t>
            </a:r>
            <a:r>
              <a:rPr lang="es-AR" i="1" dirty="0" smtClean="0"/>
              <a:t>Promedio de edades de los participantes al súper</a:t>
            </a:r>
            <a:endParaRPr lang="es-AR" i="1" dirty="0"/>
          </a:p>
          <a:p>
            <a:r>
              <a:rPr lang="es-AR" dirty="0" smtClean="0"/>
              <a:t>Variables </a:t>
            </a:r>
            <a:r>
              <a:rPr lang="es-AR" dirty="0"/>
              <a:t>			</a:t>
            </a:r>
            <a:endParaRPr lang="es-AR" b="1" dirty="0"/>
          </a:p>
          <a:p>
            <a:r>
              <a:rPr lang="es-AR" dirty="0" smtClean="0"/>
              <a:t>       </a:t>
            </a:r>
            <a:r>
              <a:rPr lang="es-AR" dirty="0"/>
              <a:t>entero </a:t>
            </a:r>
            <a:r>
              <a:rPr lang="es-A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Edad</a:t>
            </a:r>
            <a:r>
              <a:rPr lang="es-AR" dirty="0"/>
              <a:t>, Suma, </a:t>
            </a:r>
            <a:r>
              <a:rPr lang="es-AR" dirty="0" err="1"/>
              <a:t>Cont</a:t>
            </a:r>
            <a:endParaRPr lang="es-AR" dirty="0"/>
          </a:p>
          <a:p>
            <a:r>
              <a:rPr lang="es-AR" dirty="0"/>
              <a:t> </a:t>
            </a:r>
            <a:r>
              <a:rPr lang="es-AR" dirty="0" smtClean="0"/>
              <a:t>      real  Promedio</a:t>
            </a:r>
            <a:endParaRPr lang="es-AR" b="1" dirty="0" smtClean="0"/>
          </a:p>
          <a:p>
            <a:r>
              <a:rPr lang="es-AR" b="1" dirty="0" smtClean="0"/>
              <a:t>Inicio</a:t>
            </a:r>
            <a:endParaRPr lang="es-AR" b="1" dirty="0"/>
          </a:p>
          <a:p>
            <a:r>
              <a:rPr lang="es-AR" dirty="0" smtClean="0"/>
              <a:t>       Suma</a:t>
            </a:r>
            <a:r>
              <a:rPr lang="es-AR" dirty="0" smtClean="0">
                <a:sym typeface="Wingdings" pitchFamily="2" charset="2"/>
              </a:rPr>
              <a:t> </a:t>
            </a:r>
            <a:r>
              <a:rPr lang="es-AR" dirty="0">
                <a:sym typeface="Wingdings" pitchFamily="2" charset="2"/>
              </a:rPr>
              <a:t>0 </a:t>
            </a:r>
            <a:r>
              <a:rPr lang="es-AR" dirty="0" smtClean="0">
                <a:sym typeface="Wingdings" pitchFamily="2" charset="2"/>
              </a:rPr>
              <a:t>,   </a:t>
            </a:r>
            <a:r>
              <a:rPr lang="es-AR" dirty="0" err="1" smtClean="0">
                <a:sym typeface="Wingdings" pitchFamily="2" charset="2"/>
              </a:rPr>
              <a:t>Cont</a:t>
            </a:r>
            <a:r>
              <a:rPr lang="es-AR" dirty="0" smtClean="0">
                <a:sym typeface="Wingdings" pitchFamily="2" charset="2"/>
              </a:rPr>
              <a:t>  0                </a:t>
            </a:r>
          </a:p>
          <a:p>
            <a:r>
              <a:rPr lang="es-AR" dirty="0" smtClean="0"/>
              <a:t>       </a:t>
            </a:r>
            <a:endParaRPr lang="es-AR" b="1" dirty="0" smtClean="0">
              <a:sym typeface="Wingdings" pitchFamily="2" charset="2"/>
            </a:endParaRPr>
          </a:p>
          <a:p>
            <a:endParaRPr lang="es-AR" b="1" dirty="0">
              <a:sym typeface="Wingdings" pitchFamily="2" charset="2"/>
            </a:endParaRPr>
          </a:p>
          <a:p>
            <a:r>
              <a:rPr lang="es-AR" b="1" dirty="0" smtClean="0">
                <a:sym typeface="Wingdings" pitchFamily="2" charset="2"/>
              </a:rPr>
              <a:t>       </a:t>
            </a:r>
          </a:p>
          <a:p>
            <a:r>
              <a:rPr lang="es-AR" b="1" dirty="0" smtClean="0">
                <a:sym typeface="Wingdings" pitchFamily="2" charset="2"/>
              </a:rPr>
              <a:t>        R</a:t>
            </a:r>
            <a:r>
              <a:rPr lang="es-AR" b="1" dirty="0" smtClean="0"/>
              <a:t>epetir Mientras </a:t>
            </a:r>
            <a:r>
              <a:rPr lang="es-AR" dirty="0" smtClean="0"/>
              <a:t>( </a:t>
            </a:r>
            <a:r>
              <a:rPr lang="es-AR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Edad</a:t>
            </a:r>
            <a:r>
              <a:rPr lang="es-A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es-A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&gt;=18 </a:t>
            </a:r>
            <a:r>
              <a:rPr lang="es-AR" dirty="0" smtClean="0"/>
              <a:t>) 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/>
              <a:t>	</a:t>
            </a:r>
            <a:r>
              <a:rPr lang="es-AR" dirty="0" smtClean="0"/>
              <a:t>Suma </a:t>
            </a:r>
            <a:r>
              <a:rPr lang="es-AR" dirty="0" smtClean="0">
                <a:sym typeface="Wingdings" pitchFamily="2" charset="2"/>
              </a:rPr>
              <a:t> </a:t>
            </a:r>
            <a:r>
              <a:rPr lang="es-AR" dirty="0"/>
              <a:t>Suma </a:t>
            </a:r>
            <a:r>
              <a:rPr lang="es-AR" dirty="0" smtClean="0">
                <a:sym typeface="Wingdings" pitchFamily="2" charset="2"/>
              </a:rPr>
              <a:t>+ </a:t>
            </a:r>
            <a:r>
              <a:rPr lang="es-A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Edad</a:t>
            </a:r>
            <a:r>
              <a:rPr lang="es-AR" dirty="0" smtClean="0">
                <a:sym typeface="Wingdings" pitchFamily="2" charset="2"/>
              </a:rPr>
              <a:t>  </a:t>
            </a:r>
          </a:p>
          <a:p>
            <a:r>
              <a:rPr lang="es-AR" dirty="0"/>
              <a:t>	</a:t>
            </a:r>
            <a:r>
              <a:rPr lang="es-AR" dirty="0" err="1" smtClean="0"/>
              <a:t>Cont</a:t>
            </a:r>
            <a:r>
              <a:rPr lang="es-AR" dirty="0" smtClean="0">
                <a:sym typeface="Wingdings" pitchFamily="2" charset="2"/>
              </a:rPr>
              <a:t> </a:t>
            </a:r>
            <a:r>
              <a:rPr lang="es-AR" dirty="0" err="1" smtClean="0"/>
              <a:t>Cont</a:t>
            </a:r>
            <a:r>
              <a:rPr lang="es-AR" dirty="0" smtClean="0">
                <a:sym typeface="Wingdings" pitchFamily="2" charset="2"/>
              </a:rPr>
              <a:t>+ 1</a:t>
            </a:r>
          </a:p>
          <a:p>
            <a:r>
              <a:rPr lang="es-AR" dirty="0">
                <a:sym typeface="Wingdings" pitchFamily="2" charset="2"/>
              </a:rPr>
              <a:t>	</a:t>
            </a:r>
            <a:endParaRPr lang="es-AR" dirty="0" smtClean="0">
              <a:sym typeface="Wingdings" pitchFamily="2" charset="2"/>
            </a:endParaRPr>
          </a:p>
          <a:p>
            <a:endParaRPr lang="es-AR" b="1" dirty="0">
              <a:solidFill>
                <a:schemeClr val="accent3"/>
              </a:solidFill>
              <a:sym typeface="Wingdings" pitchFamily="2" charset="2"/>
            </a:endParaRPr>
          </a:p>
          <a:p>
            <a:r>
              <a:rPr lang="es-AR" b="1" dirty="0" smtClean="0">
                <a:solidFill>
                  <a:schemeClr val="accent3"/>
                </a:solidFill>
                <a:sym typeface="Wingdings" pitchFamily="2" charset="2"/>
              </a:rPr>
              <a:t>  </a:t>
            </a:r>
            <a:r>
              <a:rPr lang="es-AR" b="1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</a:t>
            </a:r>
            <a:r>
              <a:rPr lang="es-AR" b="1" dirty="0" smtClean="0"/>
              <a:t>     </a:t>
            </a:r>
            <a:r>
              <a:rPr lang="es-AR" b="1" dirty="0" err="1" smtClean="0"/>
              <a:t>fin_mientras</a:t>
            </a:r>
            <a:endParaRPr lang="es-AR" b="1" dirty="0"/>
          </a:p>
          <a:p>
            <a:r>
              <a:rPr lang="es-AR" smtClean="0"/>
              <a:t>        </a:t>
            </a:r>
            <a:r>
              <a:rPr lang="es-AR"/>
              <a:t>Promedio= Suma/Cont 	</a:t>
            </a:r>
          </a:p>
          <a:p>
            <a:r>
              <a:rPr lang="es-AR"/>
              <a:t>       escribir(‘’El promedio de edades es = ‘’, Promedio)</a:t>
            </a:r>
          </a:p>
          <a:p>
            <a:r>
              <a:rPr lang="es-AR" b="1" smtClean="0"/>
              <a:t> </a:t>
            </a:r>
            <a:r>
              <a:rPr lang="es-AR" b="1" dirty="0" smtClean="0"/>
              <a:t>Fin.</a:t>
            </a:r>
            <a:endParaRPr lang="es-AR" b="1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715000" y="990600"/>
            <a:ext cx="2196116" cy="1143000"/>
          </a:xfrm>
        </p:spPr>
        <p:txBody>
          <a:bodyPr>
            <a:normAutofit/>
          </a:bodyPr>
          <a:lstStyle/>
          <a:p>
            <a:r>
              <a:rPr lang="es-AR" sz="3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2da</a:t>
            </a:r>
            <a:r>
              <a:rPr lang="es-AR" sz="32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. idea</a:t>
            </a:r>
            <a:endParaRPr lang="en-US" sz="32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648200"/>
            <a:ext cx="169545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80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CuadroTexto"/>
          <p:cNvSpPr txBox="1">
            <a:spLocks noChangeArrowheads="1"/>
          </p:cNvSpPr>
          <p:nvPr/>
        </p:nvSpPr>
        <p:spPr bwMode="auto">
          <a:xfrm>
            <a:off x="1319212" y="25015"/>
            <a:ext cx="6810375" cy="553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endParaRPr lang="es-AR" b="1" dirty="0"/>
          </a:p>
          <a:p>
            <a:r>
              <a:rPr lang="es-AR" b="1" dirty="0" smtClean="0"/>
              <a:t>Algoritmo</a:t>
            </a:r>
            <a:r>
              <a:rPr lang="es-AR" dirty="0" smtClean="0"/>
              <a:t> </a:t>
            </a:r>
            <a:r>
              <a:rPr lang="es-AR" i="1" dirty="0" smtClean="0"/>
              <a:t>Promedio de edades de los participantes al súper</a:t>
            </a:r>
            <a:endParaRPr lang="es-AR" i="1" dirty="0"/>
          </a:p>
          <a:p>
            <a:r>
              <a:rPr lang="es-AR" dirty="0" smtClean="0"/>
              <a:t>Variables </a:t>
            </a:r>
            <a:r>
              <a:rPr lang="es-AR" dirty="0"/>
              <a:t>			</a:t>
            </a:r>
            <a:endParaRPr lang="es-AR" b="1" dirty="0"/>
          </a:p>
          <a:p>
            <a:r>
              <a:rPr lang="es-AR" dirty="0" smtClean="0"/>
              <a:t>       </a:t>
            </a:r>
            <a:r>
              <a:rPr lang="es-AR" dirty="0"/>
              <a:t>entero </a:t>
            </a:r>
            <a:r>
              <a:rPr lang="es-A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Edad</a:t>
            </a:r>
            <a:r>
              <a:rPr lang="es-AR" dirty="0"/>
              <a:t>, Suma, </a:t>
            </a:r>
            <a:r>
              <a:rPr lang="es-AR" dirty="0" err="1"/>
              <a:t>Cont</a:t>
            </a:r>
            <a:endParaRPr lang="es-AR" dirty="0"/>
          </a:p>
          <a:p>
            <a:r>
              <a:rPr lang="es-AR" dirty="0"/>
              <a:t> </a:t>
            </a:r>
            <a:r>
              <a:rPr lang="es-AR" dirty="0" smtClean="0"/>
              <a:t>      real  Promedio</a:t>
            </a:r>
            <a:endParaRPr lang="es-AR" b="1" dirty="0" smtClean="0"/>
          </a:p>
          <a:p>
            <a:r>
              <a:rPr lang="es-AR" b="1" dirty="0" smtClean="0"/>
              <a:t>Inicio</a:t>
            </a:r>
            <a:endParaRPr lang="es-AR" b="1" dirty="0"/>
          </a:p>
          <a:p>
            <a:r>
              <a:rPr lang="es-AR" dirty="0" smtClean="0"/>
              <a:t>       Suma</a:t>
            </a:r>
            <a:r>
              <a:rPr lang="es-AR" dirty="0" smtClean="0">
                <a:sym typeface="Wingdings" pitchFamily="2" charset="2"/>
              </a:rPr>
              <a:t> </a:t>
            </a:r>
            <a:r>
              <a:rPr lang="es-AR" dirty="0">
                <a:sym typeface="Wingdings" pitchFamily="2" charset="2"/>
              </a:rPr>
              <a:t>0 </a:t>
            </a:r>
            <a:r>
              <a:rPr lang="es-AR" dirty="0" smtClean="0">
                <a:sym typeface="Wingdings" pitchFamily="2" charset="2"/>
              </a:rPr>
              <a:t>,   </a:t>
            </a:r>
            <a:r>
              <a:rPr lang="es-AR" dirty="0" err="1" smtClean="0">
                <a:sym typeface="Wingdings" pitchFamily="2" charset="2"/>
              </a:rPr>
              <a:t>Cont</a:t>
            </a:r>
            <a:r>
              <a:rPr lang="es-AR" dirty="0" smtClean="0">
                <a:sym typeface="Wingdings" pitchFamily="2" charset="2"/>
              </a:rPr>
              <a:t>  0                </a:t>
            </a:r>
          </a:p>
          <a:p>
            <a:r>
              <a:rPr lang="es-AR" dirty="0" smtClean="0"/>
              <a:t>       </a:t>
            </a:r>
          </a:p>
          <a:p>
            <a:r>
              <a:rPr lang="es-AR" dirty="0"/>
              <a:t> </a:t>
            </a:r>
            <a:r>
              <a:rPr lang="es-AR" dirty="0" smtClean="0"/>
              <a:t>      </a:t>
            </a:r>
            <a:r>
              <a:rPr lang="es-AR" sz="2000" b="1" dirty="0">
                <a:solidFill>
                  <a:srgbClr val="7030A0"/>
                </a:solidFill>
              </a:rPr>
              <a:t>escribir("Ingrese su edad, por favor")</a:t>
            </a:r>
          </a:p>
          <a:p>
            <a:r>
              <a:rPr lang="es-AR" b="1" dirty="0" smtClean="0">
                <a:solidFill>
                  <a:schemeClr val="accent3"/>
                </a:solidFill>
                <a:sym typeface="Wingdings" pitchFamily="2" charset="2"/>
              </a:rPr>
              <a:t>       </a:t>
            </a:r>
            <a:r>
              <a:rPr lang="es-AR" sz="2000" b="1" dirty="0">
                <a:solidFill>
                  <a:srgbClr val="7030A0"/>
                </a:solidFill>
              </a:rPr>
              <a:t>leer( </a:t>
            </a:r>
            <a:r>
              <a:rPr lang="es-A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Edad</a:t>
            </a:r>
            <a:r>
              <a:rPr lang="es-AR" sz="2000" b="1" dirty="0">
                <a:solidFill>
                  <a:srgbClr val="7030A0"/>
                </a:solidFill>
              </a:rPr>
              <a:t> )</a:t>
            </a:r>
            <a:r>
              <a:rPr lang="es-AR" sz="2000" b="1" dirty="0">
                <a:solidFill>
                  <a:srgbClr val="7030A0"/>
                </a:solidFill>
                <a:sym typeface="Wingdings" pitchFamily="2" charset="2"/>
              </a:rPr>
              <a:t> </a:t>
            </a:r>
          </a:p>
          <a:p>
            <a:r>
              <a:rPr lang="es-AR" b="1" dirty="0">
                <a:sym typeface="Wingdings" pitchFamily="2" charset="2"/>
              </a:rPr>
              <a:t> </a:t>
            </a:r>
            <a:r>
              <a:rPr lang="es-AR" b="1" dirty="0" smtClean="0">
                <a:sym typeface="Wingdings" pitchFamily="2" charset="2"/>
              </a:rPr>
              <a:t>      R</a:t>
            </a:r>
            <a:r>
              <a:rPr lang="es-AR" b="1" dirty="0" smtClean="0"/>
              <a:t>epetir Mientras </a:t>
            </a:r>
            <a:r>
              <a:rPr lang="es-AR" dirty="0" smtClean="0"/>
              <a:t>( </a:t>
            </a:r>
            <a:r>
              <a:rPr lang="es-AR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Edad</a:t>
            </a:r>
            <a:r>
              <a:rPr lang="es-A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es-A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&gt;=18 </a:t>
            </a:r>
            <a:r>
              <a:rPr lang="es-AR" dirty="0" smtClean="0"/>
              <a:t>) 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/>
              <a:t>	</a:t>
            </a:r>
            <a:r>
              <a:rPr lang="es-AR" dirty="0" smtClean="0"/>
              <a:t>Suma </a:t>
            </a:r>
            <a:r>
              <a:rPr lang="es-AR" dirty="0" smtClean="0">
                <a:sym typeface="Wingdings" pitchFamily="2" charset="2"/>
              </a:rPr>
              <a:t> </a:t>
            </a:r>
            <a:r>
              <a:rPr lang="es-AR" dirty="0"/>
              <a:t>Suma </a:t>
            </a:r>
            <a:r>
              <a:rPr lang="es-AR" dirty="0" smtClean="0">
                <a:sym typeface="Wingdings" pitchFamily="2" charset="2"/>
              </a:rPr>
              <a:t>+ Edad  </a:t>
            </a:r>
          </a:p>
          <a:p>
            <a:r>
              <a:rPr lang="es-AR" dirty="0"/>
              <a:t>	</a:t>
            </a:r>
            <a:r>
              <a:rPr lang="es-AR" dirty="0" err="1" smtClean="0"/>
              <a:t>Cont</a:t>
            </a:r>
            <a:r>
              <a:rPr lang="es-AR" dirty="0" smtClean="0">
                <a:sym typeface="Wingdings" pitchFamily="2" charset="2"/>
              </a:rPr>
              <a:t> </a:t>
            </a:r>
            <a:r>
              <a:rPr lang="es-AR" dirty="0" err="1" smtClean="0"/>
              <a:t>Cont</a:t>
            </a:r>
            <a:r>
              <a:rPr lang="es-AR" dirty="0" smtClean="0">
                <a:sym typeface="Wingdings" pitchFamily="2" charset="2"/>
              </a:rPr>
              <a:t>+ 1</a:t>
            </a:r>
          </a:p>
          <a:p>
            <a:r>
              <a:rPr lang="es-AR" dirty="0">
                <a:sym typeface="Wingdings" pitchFamily="2" charset="2"/>
              </a:rPr>
              <a:t>	</a:t>
            </a:r>
            <a:endParaRPr lang="es-AR" dirty="0" smtClean="0">
              <a:sym typeface="Wingdings" pitchFamily="2" charset="2"/>
            </a:endParaRPr>
          </a:p>
          <a:p>
            <a:endParaRPr lang="es-AR" b="1" dirty="0">
              <a:solidFill>
                <a:schemeClr val="accent3"/>
              </a:solidFill>
              <a:sym typeface="Wingdings" pitchFamily="2" charset="2"/>
            </a:endParaRPr>
          </a:p>
          <a:p>
            <a:r>
              <a:rPr lang="es-AR" b="1" dirty="0" smtClean="0">
                <a:solidFill>
                  <a:schemeClr val="accent3"/>
                </a:solidFill>
                <a:sym typeface="Wingdings" pitchFamily="2" charset="2"/>
              </a:rPr>
              <a:t>  </a:t>
            </a:r>
            <a:r>
              <a:rPr lang="es-AR" b="1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</a:t>
            </a:r>
            <a:r>
              <a:rPr lang="es-AR" b="1" dirty="0" smtClean="0"/>
              <a:t>     </a:t>
            </a:r>
            <a:r>
              <a:rPr lang="es-AR" b="1" dirty="0" err="1" smtClean="0"/>
              <a:t>fin_mientras</a:t>
            </a:r>
            <a:endParaRPr lang="es-AR" b="1" dirty="0"/>
          </a:p>
          <a:p>
            <a:r>
              <a:rPr lang="es-AR" smtClean="0"/>
              <a:t>        </a:t>
            </a:r>
            <a:r>
              <a:rPr lang="es-AR"/>
              <a:t>Promedio= Suma/Cont 	</a:t>
            </a:r>
          </a:p>
          <a:p>
            <a:r>
              <a:rPr lang="es-AR"/>
              <a:t>       escribir(‘’El promedio de edades es = ‘’, Promedio)</a:t>
            </a:r>
          </a:p>
          <a:p>
            <a:r>
              <a:rPr lang="es-AR" b="1" smtClean="0"/>
              <a:t> </a:t>
            </a:r>
            <a:r>
              <a:rPr lang="es-AR" b="1" dirty="0" smtClean="0"/>
              <a:t>Fin.</a:t>
            </a:r>
            <a:endParaRPr lang="es-AR" b="1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715000" y="990600"/>
            <a:ext cx="2196116" cy="1143000"/>
          </a:xfrm>
        </p:spPr>
        <p:txBody>
          <a:bodyPr>
            <a:normAutofit/>
          </a:bodyPr>
          <a:lstStyle/>
          <a:p>
            <a:r>
              <a:rPr lang="es-AR" sz="3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2da</a:t>
            </a:r>
            <a:r>
              <a:rPr lang="es-AR" sz="32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. idea</a:t>
            </a:r>
            <a:endParaRPr lang="en-US" sz="32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648200"/>
            <a:ext cx="169545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759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648200"/>
            <a:ext cx="169545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1 CuadroTexto"/>
          <p:cNvSpPr txBox="1">
            <a:spLocks noChangeArrowheads="1"/>
          </p:cNvSpPr>
          <p:nvPr/>
        </p:nvSpPr>
        <p:spPr bwMode="auto">
          <a:xfrm>
            <a:off x="1319212" y="25015"/>
            <a:ext cx="6810375" cy="557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endParaRPr lang="es-AR" b="1" dirty="0"/>
          </a:p>
          <a:p>
            <a:r>
              <a:rPr lang="es-AR" b="1" dirty="0" smtClean="0"/>
              <a:t>Algoritmo</a:t>
            </a:r>
            <a:r>
              <a:rPr lang="es-AR" dirty="0" smtClean="0"/>
              <a:t> </a:t>
            </a:r>
            <a:r>
              <a:rPr lang="es-AR" i="1" dirty="0" smtClean="0"/>
              <a:t>Promedio de edades de los participantes al súper</a:t>
            </a:r>
            <a:endParaRPr lang="es-AR" i="1" dirty="0"/>
          </a:p>
          <a:p>
            <a:r>
              <a:rPr lang="es-AR" dirty="0" smtClean="0"/>
              <a:t>Variables </a:t>
            </a:r>
            <a:r>
              <a:rPr lang="es-AR" dirty="0"/>
              <a:t>			</a:t>
            </a:r>
            <a:endParaRPr lang="es-AR" b="1" dirty="0"/>
          </a:p>
          <a:p>
            <a:r>
              <a:rPr lang="es-AR" dirty="0" smtClean="0"/>
              <a:t>       </a:t>
            </a:r>
            <a:r>
              <a:rPr lang="es-AR" dirty="0"/>
              <a:t>entero </a:t>
            </a:r>
            <a:r>
              <a:rPr lang="es-AR" dirty="0" smtClean="0"/>
              <a:t>Edad</a:t>
            </a:r>
            <a:r>
              <a:rPr lang="es-AR" dirty="0"/>
              <a:t>, Suma, </a:t>
            </a:r>
            <a:r>
              <a:rPr lang="es-AR" dirty="0" err="1"/>
              <a:t>Cont</a:t>
            </a:r>
            <a:endParaRPr lang="es-AR" dirty="0"/>
          </a:p>
          <a:p>
            <a:r>
              <a:rPr lang="es-AR" dirty="0"/>
              <a:t> </a:t>
            </a:r>
            <a:r>
              <a:rPr lang="es-AR" dirty="0" smtClean="0"/>
              <a:t>      real  Promedio</a:t>
            </a:r>
            <a:endParaRPr lang="es-AR" b="1" dirty="0" smtClean="0"/>
          </a:p>
          <a:p>
            <a:r>
              <a:rPr lang="es-AR" b="1" dirty="0" smtClean="0"/>
              <a:t>Inicio</a:t>
            </a:r>
            <a:endParaRPr lang="es-AR" b="1" dirty="0"/>
          </a:p>
          <a:p>
            <a:r>
              <a:rPr lang="es-AR" dirty="0" smtClean="0"/>
              <a:t>       Suma</a:t>
            </a:r>
            <a:r>
              <a:rPr lang="es-AR" dirty="0" smtClean="0">
                <a:sym typeface="Wingdings" pitchFamily="2" charset="2"/>
              </a:rPr>
              <a:t> </a:t>
            </a:r>
            <a:r>
              <a:rPr lang="es-AR" dirty="0">
                <a:sym typeface="Wingdings" pitchFamily="2" charset="2"/>
              </a:rPr>
              <a:t>0 </a:t>
            </a:r>
            <a:r>
              <a:rPr lang="es-AR" dirty="0" smtClean="0">
                <a:sym typeface="Wingdings" pitchFamily="2" charset="2"/>
              </a:rPr>
              <a:t>,   </a:t>
            </a:r>
            <a:r>
              <a:rPr lang="es-AR" dirty="0" err="1" smtClean="0">
                <a:sym typeface="Wingdings" pitchFamily="2" charset="2"/>
              </a:rPr>
              <a:t>Cont</a:t>
            </a:r>
            <a:r>
              <a:rPr lang="es-AR" dirty="0" smtClean="0">
                <a:sym typeface="Wingdings" pitchFamily="2" charset="2"/>
              </a:rPr>
              <a:t>  0                </a:t>
            </a:r>
          </a:p>
          <a:p>
            <a:r>
              <a:rPr lang="es-AR" dirty="0" smtClean="0"/>
              <a:t>       </a:t>
            </a:r>
          </a:p>
          <a:p>
            <a:r>
              <a:rPr lang="es-AR" sz="2000" b="1" dirty="0">
                <a:solidFill>
                  <a:srgbClr val="7030A0"/>
                </a:solidFill>
              </a:rPr>
              <a:t> </a:t>
            </a:r>
            <a:r>
              <a:rPr lang="es-AR" sz="2000" b="1" dirty="0" smtClean="0">
                <a:solidFill>
                  <a:srgbClr val="7030A0"/>
                </a:solidFill>
              </a:rPr>
              <a:t>      escribir</a:t>
            </a:r>
            <a:r>
              <a:rPr lang="es-AR" sz="2000" b="1" dirty="0">
                <a:solidFill>
                  <a:srgbClr val="7030A0"/>
                </a:solidFill>
              </a:rPr>
              <a:t>("Ingrese su edad, por favor")</a:t>
            </a:r>
          </a:p>
          <a:p>
            <a:r>
              <a:rPr lang="es-AR" sz="2000" b="1" dirty="0">
                <a:solidFill>
                  <a:srgbClr val="7030A0"/>
                </a:solidFill>
                <a:sym typeface="Wingdings" pitchFamily="2" charset="2"/>
              </a:rPr>
              <a:t>       </a:t>
            </a:r>
            <a:r>
              <a:rPr lang="es-AR" sz="2000" b="1" dirty="0">
                <a:solidFill>
                  <a:srgbClr val="7030A0"/>
                </a:solidFill>
              </a:rPr>
              <a:t>leer( </a:t>
            </a:r>
            <a:r>
              <a:rPr lang="es-A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Edad</a:t>
            </a:r>
            <a:r>
              <a:rPr lang="es-AR" sz="2000" b="1" dirty="0">
                <a:solidFill>
                  <a:srgbClr val="7030A0"/>
                </a:solidFill>
              </a:rPr>
              <a:t> )</a:t>
            </a:r>
          </a:p>
          <a:p>
            <a:r>
              <a:rPr lang="es-AR" b="1" smtClean="0">
                <a:sym typeface="Wingdings" pitchFamily="2" charset="2"/>
              </a:rPr>
              <a:t>        R</a:t>
            </a:r>
            <a:r>
              <a:rPr lang="es-AR" b="1" smtClean="0"/>
              <a:t>epetir </a:t>
            </a:r>
            <a:r>
              <a:rPr lang="es-AR" b="1" dirty="0" smtClean="0"/>
              <a:t>Mientras </a:t>
            </a:r>
            <a:r>
              <a:rPr lang="es-AR" dirty="0" smtClean="0"/>
              <a:t>( </a:t>
            </a:r>
            <a:r>
              <a:rPr lang="es-AR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Edad</a:t>
            </a:r>
            <a:r>
              <a:rPr lang="es-A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es-A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&gt;=18 </a:t>
            </a:r>
            <a:r>
              <a:rPr lang="es-AR" dirty="0" smtClean="0"/>
              <a:t>) 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/>
              <a:t>	</a:t>
            </a:r>
            <a:r>
              <a:rPr lang="es-AR" dirty="0" smtClean="0"/>
              <a:t>Suma </a:t>
            </a:r>
            <a:r>
              <a:rPr lang="es-AR" dirty="0" smtClean="0">
                <a:sym typeface="Wingdings" pitchFamily="2" charset="2"/>
              </a:rPr>
              <a:t> </a:t>
            </a:r>
            <a:r>
              <a:rPr lang="es-AR" dirty="0"/>
              <a:t>Suma </a:t>
            </a:r>
            <a:r>
              <a:rPr lang="es-AR" dirty="0" smtClean="0">
                <a:sym typeface="Wingdings" pitchFamily="2" charset="2"/>
              </a:rPr>
              <a:t>+ Edad  </a:t>
            </a:r>
          </a:p>
          <a:p>
            <a:r>
              <a:rPr lang="es-AR" dirty="0"/>
              <a:t>	</a:t>
            </a:r>
            <a:r>
              <a:rPr lang="es-AR" dirty="0" err="1" smtClean="0"/>
              <a:t>Cont</a:t>
            </a:r>
            <a:r>
              <a:rPr lang="es-AR" dirty="0" smtClean="0">
                <a:sym typeface="Wingdings" pitchFamily="2" charset="2"/>
              </a:rPr>
              <a:t> </a:t>
            </a:r>
            <a:r>
              <a:rPr lang="es-AR" dirty="0" err="1" smtClean="0"/>
              <a:t>Cont</a:t>
            </a:r>
            <a:r>
              <a:rPr lang="es-AR" dirty="0" smtClean="0">
                <a:sym typeface="Wingdings" pitchFamily="2" charset="2"/>
              </a:rPr>
              <a:t>+ 1</a:t>
            </a:r>
          </a:p>
          <a:p>
            <a:r>
              <a:rPr lang="es-AR" dirty="0">
                <a:sym typeface="Wingdings" pitchFamily="2" charset="2"/>
              </a:rPr>
              <a:t>	</a:t>
            </a:r>
            <a:r>
              <a:rPr lang="es-AR" sz="2000" b="1" dirty="0">
                <a:solidFill>
                  <a:srgbClr val="7030A0"/>
                </a:solidFill>
              </a:rPr>
              <a:t>escribir("</a:t>
            </a:r>
            <a:r>
              <a:rPr lang="es-AR" sz="2000" b="1">
                <a:solidFill>
                  <a:srgbClr val="7030A0"/>
                </a:solidFill>
              </a:rPr>
              <a:t>Ingrese </a:t>
            </a:r>
            <a:r>
              <a:rPr lang="es-AR" sz="2000" b="1" smtClean="0">
                <a:solidFill>
                  <a:srgbClr val="7030A0"/>
                </a:solidFill>
              </a:rPr>
              <a:t>la edad</a:t>
            </a:r>
            <a:r>
              <a:rPr lang="es-AR" sz="2000" b="1">
                <a:solidFill>
                  <a:srgbClr val="7030A0"/>
                </a:solidFill>
              </a:rPr>
              <a:t> </a:t>
            </a:r>
            <a:r>
              <a:rPr lang="es-AR" sz="2000" b="1" smtClean="0">
                <a:solidFill>
                  <a:srgbClr val="7030A0"/>
                </a:solidFill>
              </a:rPr>
              <a:t>&gt;=18 o 0 para terminar </a:t>
            </a:r>
            <a:r>
              <a:rPr lang="es-AR" sz="2000" b="1" smtClean="0">
                <a:solidFill>
                  <a:srgbClr val="7030A0"/>
                </a:solidFill>
              </a:rPr>
              <a:t>")</a:t>
            </a:r>
            <a:endParaRPr lang="es-AR" sz="2000" b="1" dirty="0">
              <a:solidFill>
                <a:srgbClr val="7030A0"/>
              </a:solidFill>
            </a:endParaRPr>
          </a:p>
          <a:p>
            <a:r>
              <a:rPr lang="es-AR" sz="2000" b="1" dirty="0">
                <a:solidFill>
                  <a:srgbClr val="7030A0"/>
                </a:solidFill>
              </a:rPr>
              <a:t>	leer( </a:t>
            </a:r>
            <a:r>
              <a:rPr lang="es-A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Edad</a:t>
            </a:r>
            <a:r>
              <a:rPr lang="es-AR" sz="2000" b="1" dirty="0">
                <a:solidFill>
                  <a:srgbClr val="7030A0"/>
                </a:solidFill>
              </a:rPr>
              <a:t> )</a:t>
            </a:r>
          </a:p>
          <a:p>
            <a:r>
              <a:rPr lang="es-AR" b="1" dirty="0" smtClean="0">
                <a:solidFill>
                  <a:schemeClr val="accent3"/>
                </a:solidFill>
                <a:sym typeface="Wingdings" pitchFamily="2" charset="2"/>
              </a:rPr>
              <a:t>  </a:t>
            </a:r>
            <a:r>
              <a:rPr lang="es-AR" b="1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</a:t>
            </a:r>
            <a:r>
              <a:rPr lang="es-AR" b="1" dirty="0" smtClean="0"/>
              <a:t>     </a:t>
            </a:r>
            <a:r>
              <a:rPr lang="es-AR" b="1" dirty="0" err="1" smtClean="0"/>
              <a:t>fin_mientras</a:t>
            </a:r>
            <a:endParaRPr lang="es-AR" b="1" dirty="0"/>
          </a:p>
          <a:p>
            <a:r>
              <a:rPr lang="es-AR" smtClean="0"/>
              <a:t>        </a:t>
            </a:r>
            <a:r>
              <a:rPr lang="es-AR"/>
              <a:t>Promedio= Suma/Cont 	</a:t>
            </a:r>
          </a:p>
          <a:p>
            <a:r>
              <a:rPr lang="es-AR"/>
              <a:t>       escribir(‘’El promedio de edades es = ‘’, Promedio)</a:t>
            </a:r>
          </a:p>
          <a:p>
            <a:r>
              <a:rPr lang="es-AR" b="1" smtClean="0"/>
              <a:t> </a:t>
            </a:r>
            <a:r>
              <a:rPr lang="es-AR" b="1" dirty="0" smtClean="0"/>
              <a:t>Fin.</a:t>
            </a:r>
            <a:endParaRPr lang="es-AR" b="1" dirty="0"/>
          </a:p>
        </p:txBody>
      </p:sp>
      <p:sp>
        <p:nvSpPr>
          <p:cNvPr id="6" name="Rectangle 5"/>
          <p:cNvSpPr/>
          <p:nvPr/>
        </p:nvSpPr>
        <p:spPr>
          <a:xfrm>
            <a:off x="3341365" y="2547237"/>
            <a:ext cx="3973836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AR" sz="1600" dirty="0"/>
              <a:t>1) Primer valor para poder entrar </a:t>
            </a:r>
            <a:r>
              <a:rPr lang="es-AR" sz="1600"/>
              <a:t>al </a:t>
            </a:r>
            <a:r>
              <a:rPr lang="es-AR" sz="1600" smtClean="0"/>
              <a:t>Mientras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881630" y="2895600"/>
            <a:ext cx="3576570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AR" sz="1600" dirty="0"/>
              <a:t>2) Si </a:t>
            </a:r>
            <a:r>
              <a:rPr lang="es-AR" sz="1600"/>
              <a:t>Edad </a:t>
            </a:r>
            <a:r>
              <a:rPr lang="es-AR" sz="1600" smtClean="0"/>
              <a:t>es </a:t>
            </a:r>
            <a:r>
              <a:rPr lang="es-AR" sz="1600" smtClean="0"/>
              <a:t>&gt;=18  </a:t>
            </a:r>
            <a:r>
              <a:rPr lang="es-AR" sz="1600" dirty="0"/>
              <a:t>entra </a:t>
            </a:r>
            <a:r>
              <a:rPr lang="es-AR" sz="1600"/>
              <a:t>al </a:t>
            </a:r>
            <a:r>
              <a:rPr lang="es-AR" sz="1600" smtClean="0"/>
              <a:t>Mientras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668332" y="4038600"/>
            <a:ext cx="5247068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AR" sz="1600" dirty="0"/>
              <a:t>3) Se ingresa el próximo dato </a:t>
            </a:r>
            <a:r>
              <a:rPr lang="en-US" sz="1600" dirty="0"/>
              <a:t> y se </a:t>
            </a:r>
            <a:r>
              <a:rPr lang="en-US" sz="1600" dirty="0" err="1"/>
              <a:t>vuelve</a:t>
            </a:r>
            <a:r>
              <a:rPr lang="en-US" sz="1600" dirty="0"/>
              <a:t> al </a:t>
            </a:r>
            <a:r>
              <a:rPr lang="en-US" sz="1600" dirty="0" err="1"/>
              <a:t>Repetir</a:t>
            </a:r>
            <a:r>
              <a:rPr lang="en-US" sz="1600" dirty="0"/>
              <a:t> </a:t>
            </a:r>
            <a:r>
              <a:rPr lang="en-US" sz="1600" dirty="0" err="1"/>
              <a:t>Mientras</a:t>
            </a:r>
            <a:endParaRPr lang="es-AR" sz="1600" dirty="0"/>
          </a:p>
        </p:txBody>
      </p:sp>
      <p:sp>
        <p:nvSpPr>
          <p:cNvPr id="10" name="Rectangle 9"/>
          <p:cNvSpPr/>
          <p:nvPr/>
        </p:nvSpPr>
        <p:spPr>
          <a:xfrm>
            <a:off x="1143000" y="5634335"/>
            <a:ext cx="7879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 smtClean="0">
                <a:solidFill>
                  <a:srgbClr val="FF0000"/>
                </a:solidFill>
                <a:latin typeface="Calibri" pitchFamily="34" charset="0"/>
                <a:cs typeface="Arial" charset="0"/>
              </a:rPr>
              <a:t>La variable </a:t>
            </a:r>
            <a:r>
              <a:rPr lang="es-A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charset="0"/>
              </a:rPr>
              <a:t>Edad</a:t>
            </a:r>
            <a:r>
              <a:rPr lang="es-AR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s-AR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 la llama </a:t>
            </a:r>
            <a:r>
              <a:rPr lang="es-AR" sz="2000" i="1" u="sng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dato</a:t>
            </a:r>
            <a:r>
              <a:rPr lang="es-AR" sz="2000" u="sng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s-AR" sz="2000" i="1" u="sng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centinela</a:t>
            </a:r>
            <a:r>
              <a:rPr lang="es-AR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s-AR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porque </a:t>
            </a:r>
            <a:r>
              <a:rPr lang="es-AR" sz="2000" i="1" u="sng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controla</a:t>
            </a:r>
            <a:r>
              <a:rPr lang="es-AR" sz="2000" u="sng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s-AR" sz="2000" u="sng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la </a:t>
            </a:r>
            <a:r>
              <a:rPr lang="es-AR" sz="2000" i="1" u="sng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repetición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715000" y="990600"/>
            <a:ext cx="2196116" cy="1143000"/>
          </a:xfrm>
        </p:spPr>
        <p:txBody>
          <a:bodyPr>
            <a:normAutofit/>
          </a:bodyPr>
          <a:lstStyle/>
          <a:p>
            <a:r>
              <a:rPr lang="es-AR" sz="3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2da</a:t>
            </a:r>
            <a:r>
              <a:rPr lang="es-AR" sz="32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. idea</a:t>
            </a:r>
            <a:endParaRPr lang="en-US" sz="32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65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962400"/>
          </a:xfrm>
        </p:spPr>
        <p:txBody>
          <a:bodyPr/>
          <a:lstStyle/>
          <a:p>
            <a:pPr marL="82296" indent="0">
              <a:buNone/>
            </a:pPr>
            <a:r>
              <a:rPr lang="es-MX" b="1" i="1" dirty="0" smtClean="0"/>
              <a:t>Variable centinela</a:t>
            </a:r>
            <a:r>
              <a:rPr lang="es-MX" b="1" i="1" dirty="0"/>
              <a:t>: </a:t>
            </a:r>
            <a:r>
              <a:rPr lang="es-MX" b="1" i="1" dirty="0" smtClean="0"/>
              <a:t> </a:t>
            </a:r>
            <a:r>
              <a:rPr lang="es-MX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charset="0"/>
              </a:rPr>
              <a:t>Edad</a:t>
            </a:r>
            <a:r>
              <a:rPr lang="es-MX" sz="2800" dirty="0" smtClean="0"/>
              <a:t> </a:t>
            </a:r>
          </a:p>
          <a:p>
            <a:pPr marL="82296" indent="0">
              <a:buNone/>
            </a:pPr>
            <a:r>
              <a:rPr lang="es-MX" dirty="0" smtClean="0"/>
              <a:t>(es la variable que </a:t>
            </a:r>
            <a:r>
              <a:rPr lang="es-MX" dirty="0"/>
              <a:t>controla la repetición)</a:t>
            </a:r>
            <a:br>
              <a:rPr lang="es-MX" dirty="0"/>
            </a:br>
            <a:r>
              <a:rPr lang="es-MX" dirty="0"/>
              <a:t/>
            </a:r>
            <a:br>
              <a:rPr lang="es-MX" dirty="0"/>
            </a:br>
            <a:endParaRPr lang="es-MX" dirty="0" smtClean="0"/>
          </a:p>
          <a:p>
            <a:pPr marL="82296" indent="0">
              <a:buNone/>
            </a:pPr>
            <a:r>
              <a:rPr lang="es-MX" b="1" i="1" dirty="0" smtClean="0"/>
              <a:t>Fin </a:t>
            </a:r>
            <a:r>
              <a:rPr lang="es-MX" b="1" i="1" dirty="0"/>
              <a:t>de Dato</a:t>
            </a:r>
            <a:r>
              <a:rPr lang="es-MX" b="1" i="1"/>
              <a:t>: </a:t>
            </a:r>
            <a:r>
              <a:rPr lang="es-MX" b="1" i="1" smtClean="0"/>
              <a:t> </a:t>
            </a:r>
            <a:r>
              <a:rPr lang="es-MX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charset="0"/>
              </a:rPr>
              <a:t> </a:t>
            </a:r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charset="0"/>
              </a:rPr>
              <a:t>0 </a:t>
            </a:r>
            <a:r>
              <a:rPr lang="es-MX" i="1" dirty="0" smtClean="0"/>
              <a:t> </a:t>
            </a:r>
          </a:p>
          <a:p>
            <a:pPr marL="82296" indent="0">
              <a:buNone/>
            </a:pPr>
            <a:r>
              <a:rPr lang="es-MX" b="1" i="1" dirty="0" smtClean="0"/>
              <a:t>(</a:t>
            </a:r>
            <a:r>
              <a:rPr lang="es-MX" dirty="0"/>
              <a:t>con </a:t>
            </a:r>
            <a:r>
              <a:rPr lang="es-MX" dirty="0" smtClean="0"/>
              <a:t>un </a:t>
            </a:r>
            <a:r>
              <a:rPr lang="es-MX" smtClean="0"/>
              <a:t>valor </a:t>
            </a:r>
            <a:r>
              <a:rPr lang="es-MX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charset="0"/>
              </a:rPr>
              <a:t>= </a:t>
            </a:r>
            <a:r>
              <a:rPr lang="es-MX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charset="0"/>
              </a:rPr>
              <a:t>0 </a:t>
            </a:r>
            <a:r>
              <a:rPr lang="es-MX" dirty="0" smtClean="0"/>
              <a:t>termina </a:t>
            </a:r>
            <a:r>
              <a:rPr lang="es-MX" dirty="0"/>
              <a:t>la </a:t>
            </a:r>
            <a:r>
              <a:rPr lang="es-MX" dirty="0" smtClean="0"/>
              <a:t>repetición) </a:t>
            </a:r>
            <a:r>
              <a:rPr lang="es-MX" dirty="0"/>
              <a:t/>
            </a:r>
            <a:br>
              <a:rPr lang="es-MX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6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9800" y="1066800"/>
            <a:ext cx="5029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1" dirty="0"/>
              <a:t>Fin de datos</a:t>
            </a:r>
            <a:endParaRPr lang="en-US" sz="2000" dirty="0"/>
          </a:p>
          <a:p>
            <a:r>
              <a:rPr lang="es-AR" dirty="0"/>
              <a:t> </a:t>
            </a:r>
            <a:endParaRPr lang="en-US" b="1" dirty="0"/>
          </a:p>
          <a:p>
            <a:pPr algn="just"/>
            <a:r>
              <a:rPr lang="es-AR" sz="2000" dirty="0"/>
              <a:t>Se denomina </a:t>
            </a:r>
            <a:r>
              <a:rPr lang="es-AR" sz="2000" b="1" i="1" dirty="0"/>
              <a:t>fin de datos</a:t>
            </a:r>
            <a:r>
              <a:rPr lang="es-AR" sz="2000" dirty="0"/>
              <a:t> a </a:t>
            </a:r>
            <a:r>
              <a:rPr lang="es-A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charset="0"/>
              </a:rPr>
              <a:t>un valor </a:t>
            </a:r>
            <a:r>
              <a:rPr lang="es-AR" sz="2000" u="sng" dirty="0"/>
              <a:t>de la variable de entrada</a:t>
            </a:r>
            <a:r>
              <a:rPr lang="es-AR" sz="2000" dirty="0"/>
              <a:t> que indica al programa que no existen más datos </a:t>
            </a:r>
            <a:r>
              <a:rPr lang="es-AR" sz="2000"/>
              <a:t>para </a:t>
            </a:r>
            <a:r>
              <a:rPr lang="es-AR" sz="2000" smtClean="0"/>
              <a:t>ingresar. </a:t>
            </a:r>
          </a:p>
          <a:p>
            <a:pPr algn="just"/>
            <a:r>
              <a:rPr lang="es-AR" sz="2000" smtClean="0"/>
              <a:t>Es un </a:t>
            </a:r>
            <a:r>
              <a:rPr lang="es-AR" sz="2000" dirty="0"/>
              <a:t>valor especial usado para indicar el final de una lista de datos. </a:t>
            </a:r>
            <a:endParaRPr lang="es-AR" sz="2000" dirty="0" smtClean="0"/>
          </a:p>
          <a:p>
            <a:pPr algn="just"/>
            <a:r>
              <a:rPr lang="es-A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charset="0"/>
              </a:rPr>
              <a:t>Este valor </a:t>
            </a:r>
            <a:r>
              <a:rPr lang="es-AR" sz="2000" dirty="0"/>
              <a:t>debe ser tal que </a:t>
            </a:r>
            <a:r>
              <a:rPr lang="es-AR" sz="2000" u="sng" dirty="0"/>
              <a:t>no pertenezca al conjunto de datos útiles</a:t>
            </a:r>
            <a:r>
              <a:rPr lang="es-AR" sz="2000" dirty="0"/>
              <a:t>, pero debe ser del </a:t>
            </a:r>
            <a:r>
              <a:rPr lang="es-AR" sz="2000" u="sng" dirty="0"/>
              <a:t>mismo tipo de datos </a:t>
            </a:r>
            <a:r>
              <a:rPr lang="es-AR" sz="2000" dirty="0"/>
              <a:t>que la información que se ingresa</a:t>
            </a:r>
            <a:r>
              <a:rPr lang="es-AR" sz="2000" dirty="0" smtClean="0"/>
              <a:t>.</a:t>
            </a:r>
            <a:endParaRPr lang="en-US" sz="2000" b="1" dirty="0"/>
          </a:p>
          <a:p>
            <a:pPr algn="just"/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charset="0"/>
              </a:rPr>
              <a:t>Este valor </a:t>
            </a:r>
            <a:r>
              <a:rPr lang="es-ES" sz="2000" dirty="0"/>
              <a:t>sólo servirá para indicarle al procesador que no hay más datos para procesar.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530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3962400" y="3272135"/>
                <a:ext cx="36174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𝒑𝒓𝒐𝒎𝒆𝒅𝒊𝒐</m:t>
                      </m:r>
                      <m:r>
                        <a:rPr lang="es-AR" sz="2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s-AR" sz="2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𝒔𝒖𝒎𝒂</m:t>
                      </m:r>
                      <m:r>
                        <a:rPr lang="es-AR" sz="2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/</m:t>
                      </m:r>
                      <m:r>
                        <a:rPr lang="es-AR" sz="2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𝟔𝟕</m:t>
                      </m:r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272135"/>
                <a:ext cx="361749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 descr="C:\Users\user\AppData\Local\Microsoft\Windows\Temporary Internet Files\Content.IE5\44UQE0HS\Dialog-stop-hand.svg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29228" y="1440287"/>
            <a:ext cx="1990744" cy="1990744"/>
          </a:xfrm>
          <a:prstGeom prst="rect">
            <a:avLst/>
          </a:prstGeom>
          <a:noFill/>
        </p:spPr>
      </p:pic>
      <p:sp>
        <p:nvSpPr>
          <p:cNvPr id="12" name="2 Marcador de contenido"/>
          <p:cNvSpPr>
            <a:spLocks noGrp="1"/>
          </p:cNvSpPr>
          <p:nvPr>
            <p:ph idx="1"/>
          </p:nvPr>
        </p:nvSpPr>
        <p:spPr>
          <a:xfrm>
            <a:off x="2811106" y="2652723"/>
            <a:ext cx="2960039" cy="1295400"/>
          </a:xfrm>
        </p:spPr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es-AR" dirty="0" smtClean="0"/>
              <a:t>DATOS</a:t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endParaRPr lang="es-AR" dirty="0" smtClean="0"/>
          </a:p>
          <a:p>
            <a:endParaRPr lang="es-AR" dirty="0"/>
          </a:p>
        </p:txBody>
      </p:sp>
      <p:pic>
        <p:nvPicPr>
          <p:cNvPr id="13" name="Picture 2" descr="C:\Users\user\AppData\Local\Microsoft\Windows\Temporary Internet Files\Content.IE5\44UQE0HS\220px-Datos_diarios_de_lluvia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38844" y="3810212"/>
            <a:ext cx="2095500" cy="2695575"/>
          </a:xfrm>
          <a:prstGeom prst="rect">
            <a:avLst/>
          </a:prstGeom>
          <a:noFill/>
        </p:spPr>
      </p:pic>
      <p:pic>
        <p:nvPicPr>
          <p:cNvPr id="14" name="Picture 4" descr="C:\Users\user\AppData\Local\Microsoft\Windows\Temporary Internet Files\Content.IE5\4FLI7TZF\tablas_excel2010[1]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4600" y="3767070"/>
            <a:ext cx="3810000" cy="2209800"/>
          </a:xfrm>
          <a:prstGeom prst="rect">
            <a:avLst/>
          </a:prstGeom>
          <a:noFill/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608035"/>
              </p:ext>
            </p:extLst>
          </p:nvPr>
        </p:nvGraphicFramePr>
        <p:xfrm>
          <a:off x="431036" y="408095"/>
          <a:ext cx="8408164" cy="9042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408164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s-ES" sz="2900" kern="1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Problema #2</a:t>
                      </a:r>
                      <a:endParaRPr kumimoji="0" lang="es-ES" sz="2900" b="1" kern="12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smtClean="0"/>
                        <a:t>Validar datos</a:t>
                      </a:r>
                      <a:r>
                        <a:rPr lang="es-AR" sz="1800" baseline="0" smtClean="0"/>
                        <a:t> de entrada</a:t>
                      </a:r>
                      <a:endParaRPr lang="es-AR" sz="180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04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8620" y="381000"/>
            <a:ext cx="7772400" cy="1470025"/>
          </a:xfrm>
        </p:spPr>
        <p:txBody>
          <a:bodyPr/>
          <a:lstStyle/>
          <a:p>
            <a:r>
              <a:rPr lang="es-AR" dirty="0" smtClean="0"/>
              <a:t>Capitulo 2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182841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045" y="2590800"/>
            <a:ext cx="401955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533399" y="2895600"/>
            <a:ext cx="2081645" cy="914400"/>
          </a:xfrm>
          <a:prstGeom prst="rightArrow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Comunidades UNR</a:t>
            </a:r>
            <a:endParaRPr lang="en-US" b="1" dirty="0">
              <a:ln w="18000">
                <a:solidFill>
                  <a:schemeClr val="bg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" name="Picture 2" descr="C:\Users\Juan Perez\AppData\Local\Microsoft\Windows\Temporary Internet Files\Content.IE5\DIB7MOCM\768px-Green_Arrow_Right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19600" y="4419600"/>
            <a:ext cx="914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24600" y="4005196"/>
            <a:ext cx="262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Repetir Para</a:t>
            </a:r>
          </a:p>
          <a:p>
            <a:r>
              <a:rPr lang="es-AR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Repetir Mientras</a:t>
            </a:r>
          </a:p>
          <a:p>
            <a:r>
              <a:rPr lang="es-AR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Repetir…hasta que</a:t>
            </a:r>
          </a:p>
        </p:txBody>
      </p:sp>
    </p:spTree>
    <p:extLst>
      <p:ext uri="{BB962C8B-B14F-4D97-AF65-F5344CB8AC3E}">
        <p14:creationId xmlns:p14="http://schemas.microsoft.com/office/powerpoint/2010/main" val="327685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3962400" y="3272135"/>
                <a:ext cx="36174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𝒑𝒓𝒐𝒎𝒆𝒅𝒊𝒐</m:t>
                      </m:r>
                      <m:r>
                        <a:rPr lang="es-AR" sz="2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s-AR" sz="2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𝒔𝒖𝒎𝒂</m:t>
                      </m:r>
                      <m:r>
                        <a:rPr lang="es-AR" sz="2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/</m:t>
                      </m:r>
                      <m:r>
                        <a:rPr lang="es-AR" sz="2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𝟔𝟕</m:t>
                      </m:r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272135"/>
                <a:ext cx="361749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075267" y="1758525"/>
            <a:ext cx="713597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/>
              <a:t>Siempre que se ingresan datos a </a:t>
            </a:r>
            <a:r>
              <a:rPr lang="es-ES" sz="2000"/>
              <a:t>procesar </a:t>
            </a:r>
            <a:r>
              <a:rPr lang="es-ES" sz="2000" smtClean="0"/>
              <a:t>en un </a:t>
            </a:r>
            <a:r>
              <a:rPr lang="es-ES" sz="2000" dirty="0"/>
              <a:t>programa es importante </a:t>
            </a:r>
            <a:r>
              <a:rPr lang="es-ES" sz="2000" u="sng" dirty="0"/>
              <a:t>validarlos</a:t>
            </a:r>
            <a:r>
              <a:rPr lang="es-ES" sz="2000" dirty="0"/>
              <a:t>, o sea, </a:t>
            </a:r>
            <a:r>
              <a:rPr lang="es-ES" sz="2000" i="1" dirty="0"/>
              <a:t>verificar que los mismos son valores </a:t>
            </a:r>
            <a:r>
              <a:rPr lang="es-ES" sz="2000" i="1" dirty="0" smtClean="0"/>
              <a:t>válidos</a:t>
            </a:r>
            <a:r>
              <a:rPr lang="es-ES" sz="2000" dirty="0" smtClean="0"/>
              <a:t>, </a:t>
            </a:r>
            <a:r>
              <a:rPr lang="es-ES" sz="2000" dirty="0"/>
              <a:t>pues de no ser así, se podría generar un error en la ejecución del </a:t>
            </a:r>
            <a:r>
              <a:rPr lang="es-ES" sz="2000" dirty="0" smtClean="0"/>
              <a:t>programa al </a:t>
            </a:r>
            <a:r>
              <a:rPr lang="es-ES" sz="2000" dirty="0"/>
              <a:t>utilizar un dato no válido. 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La idea es </a:t>
            </a:r>
            <a:r>
              <a:rPr lang="es-ES" sz="2000" u="sng" dirty="0"/>
              <a:t>comparar el valor ingresado con lo esperado</a:t>
            </a:r>
            <a:r>
              <a:rPr lang="es-ES" sz="2000" dirty="0"/>
              <a:t> y </a:t>
            </a:r>
            <a:r>
              <a:rPr lang="es-ES" sz="2000" dirty="0" smtClean="0"/>
              <a:t>solamente así </a:t>
            </a:r>
            <a:r>
              <a:rPr lang="es-ES" sz="2000" dirty="0"/>
              <a:t>continuar con el procesamiento del </a:t>
            </a:r>
            <a:r>
              <a:rPr lang="es-ES" sz="2000" dirty="0" smtClean="0"/>
              <a:t>mismo. En </a:t>
            </a:r>
            <a:r>
              <a:rPr lang="es-ES" sz="2000" dirty="0"/>
              <a:t>caso contrario </a:t>
            </a:r>
            <a:r>
              <a:rPr lang="es-ES" sz="2000"/>
              <a:t>se </a:t>
            </a:r>
            <a:r>
              <a:rPr lang="es-ES" sz="2000" smtClean="0"/>
              <a:t>debe </a:t>
            </a:r>
            <a:r>
              <a:rPr lang="es-ES" sz="2000" dirty="0"/>
              <a:t>volver </a:t>
            </a:r>
            <a:r>
              <a:rPr lang="es-ES" sz="2000" dirty="0" smtClean="0"/>
              <a:t>a pedir el ingreso de un valor válido.</a:t>
            </a:r>
            <a:endParaRPr lang="es-AR" sz="2000" dirty="0"/>
          </a:p>
          <a:p>
            <a:pPr algn="just"/>
            <a:r>
              <a:rPr lang="es-ES" sz="2000" dirty="0"/>
              <a:t> </a:t>
            </a:r>
            <a:endParaRPr lang="es-AR" sz="2000" dirty="0"/>
          </a:p>
          <a:p>
            <a:pPr algn="just"/>
            <a:r>
              <a:rPr lang="es-ES" sz="2000" dirty="0"/>
              <a:t>La estructura de iteración </a:t>
            </a:r>
            <a:r>
              <a:rPr lang="es-ES" sz="2000" dirty="0" smtClean="0"/>
              <a:t>“Repetir Mientras</a:t>
            </a:r>
            <a:r>
              <a:rPr lang="es-ES" sz="2000" dirty="0"/>
              <a:t>” </a:t>
            </a:r>
            <a:r>
              <a:rPr lang="es-ES" sz="2000" dirty="0" smtClean="0"/>
              <a:t>es ideal para </a:t>
            </a:r>
            <a:r>
              <a:rPr lang="es-ES" sz="2000" dirty="0"/>
              <a:t>validar el ingreso de datos.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670637"/>
              </p:ext>
            </p:extLst>
          </p:nvPr>
        </p:nvGraphicFramePr>
        <p:xfrm>
          <a:off x="431036" y="408095"/>
          <a:ext cx="8408164" cy="9042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408164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s-ES" sz="2900" kern="1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Problema #2</a:t>
                      </a:r>
                      <a:endParaRPr kumimoji="0" lang="es-ES" sz="2900" b="1" kern="12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smtClean="0"/>
                        <a:t>Validar datos</a:t>
                      </a:r>
                      <a:r>
                        <a:rPr lang="es-AR" sz="1800" baseline="0" smtClean="0"/>
                        <a:t> de entrada</a:t>
                      </a:r>
                      <a:endParaRPr lang="es-AR" sz="180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10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51646" y="1694795"/>
            <a:ext cx="576798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AR" sz="2000" dirty="0">
              <a:latin typeface="Calabri"/>
            </a:endParaRPr>
          </a:p>
          <a:p>
            <a:pPr algn="just"/>
            <a:r>
              <a:rPr lang="es-AR" sz="2000" dirty="0">
                <a:latin typeface="Calabri"/>
              </a:rPr>
              <a:t>Mes (número entero)   { 1, 2, 3, …., 11, 12}</a:t>
            </a:r>
          </a:p>
          <a:p>
            <a:pPr algn="just"/>
            <a:endParaRPr lang="es-AR" sz="2000" dirty="0">
              <a:latin typeface="Calabri"/>
            </a:endParaRPr>
          </a:p>
          <a:p>
            <a:pPr algn="just"/>
            <a:r>
              <a:rPr lang="es-AR" sz="2000" dirty="0">
                <a:latin typeface="Calabri"/>
              </a:rPr>
              <a:t>Nota (número entero)   { 1, 2, 3, …., 9, 10}</a:t>
            </a:r>
            <a:endParaRPr lang="es-ES" sz="2000" dirty="0">
              <a:latin typeface="Calabri"/>
            </a:endParaRPr>
          </a:p>
          <a:p>
            <a:pPr algn="just"/>
            <a:endParaRPr lang="es-ES" sz="2000" dirty="0">
              <a:latin typeface="Calabri"/>
            </a:endParaRPr>
          </a:p>
          <a:p>
            <a:pPr algn="just"/>
            <a:r>
              <a:rPr lang="es-ES" sz="2000" dirty="0">
                <a:latin typeface="Calabri"/>
              </a:rPr>
              <a:t>X </a:t>
            </a:r>
            <a:r>
              <a:rPr lang="es-ES" sz="2000" dirty="0" smtClean="0">
                <a:latin typeface="Calabri"/>
              </a:rPr>
              <a:t>pertenece al intervalo </a:t>
            </a:r>
            <a:r>
              <a:rPr lang="es-MX" sz="2000" dirty="0">
                <a:latin typeface="Calabri"/>
              </a:rPr>
              <a:t>(0; 100</a:t>
            </a:r>
            <a:r>
              <a:rPr lang="es-MX" sz="2000" dirty="0" smtClean="0">
                <a:latin typeface="Calabri"/>
              </a:rPr>
              <a:t>]</a:t>
            </a:r>
          </a:p>
          <a:p>
            <a:pPr algn="just"/>
            <a:endParaRPr lang="es-MX" sz="2000" dirty="0">
              <a:latin typeface="Calabri"/>
            </a:endParaRPr>
          </a:p>
          <a:p>
            <a:pPr algn="just"/>
            <a:r>
              <a:rPr lang="es-MX" sz="2000" dirty="0">
                <a:latin typeface="Calabri"/>
              </a:rPr>
              <a:t>N pertenece </a:t>
            </a:r>
            <a:r>
              <a:rPr lang="es-ES" sz="2000" dirty="0" smtClean="0">
                <a:latin typeface="Calabri"/>
              </a:rPr>
              <a:t>al </a:t>
            </a:r>
            <a:r>
              <a:rPr lang="es-ES" sz="2000" dirty="0">
                <a:latin typeface="Calabri"/>
              </a:rPr>
              <a:t>intervalo </a:t>
            </a:r>
            <a:r>
              <a:rPr lang="es-MX" sz="2000" dirty="0" smtClean="0">
                <a:latin typeface="Calabri"/>
              </a:rPr>
              <a:t>[-</a:t>
            </a:r>
            <a:r>
              <a:rPr lang="es-MX" sz="2000" dirty="0">
                <a:latin typeface="Calabri"/>
              </a:rPr>
              <a:t>4; 27) sin incluir el cero</a:t>
            </a:r>
          </a:p>
          <a:p>
            <a:pPr algn="just"/>
            <a:endParaRPr lang="es-MX" sz="2000" dirty="0" smtClean="0">
              <a:latin typeface="Calabri"/>
            </a:endParaRPr>
          </a:p>
          <a:p>
            <a:pPr algn="just"/>
            <a:r>
              <a:rPr lang="es-MX" sz="2000" dirty="0" smtClean="0">
                <a:latin typeface="Calabri"/>
              </a:rPr>
              <a:t>C (</a:t>
            </a:r>
            <a:r>
              <a:rPr lang="es-MX" sz="2000" dirty="0" err="1" smtClean="0">
                <a:latin typeface="Calabri"/>
              </a:rPr>
              <a:t>caracter</a:t>
            </a:r>
            <a:r>
              <a:rPr lang="es-MX" sz="2000" dirty="0" smtClean="0">
                <a:latin typeface="Calabri"/>
              </a:rPr>
              <a:t>) </a:t>
            </a:r>
            <a:r>
              <a:rPr lang="es-MX" sz="2000" dirty="0">
                <a:latin typeface="Calabri"/>
              </a:rPr>
              <a:t>letra </a:t>
            </a:r>
            <a:r>
              <a:rPr lang="es-MX" sz="2000" dirty="0" smtClean="0">
                <a:latin typeface="Calabri"/>
              </a:rPr>
              <a:t>minúscula </a:t>
            </a:r>
            <a:r>
              <a:rPr lang="es-MX" sz="2000" dirty="0">
                <a:latin typeface="Calabri"/>
              </a:rPr>
              <a:t>del alfabeto español.</a:t>
            </a:r>
          </a:p>
          <a:p>
            <a:pPr algn="just"/>
            <a:endParaRPr lang="es-MX" sz="2000" dirty="0">
              <a:latin typeface="Calabri"/>
            </a:endParaRPr>
          </a:p>
          <a:p>
            <a:pPr algn="just"/>
            <a:r>
              <a:rPr lang="es-MX" sz="2000" dirty="0" err="1">
                <a:latin typeface="Calabri"/>
              </a:rPr>
              <a:t>Rta</a:t>
            </a:r>
            <a:r>
              <a:rPr lang="es-MX" sz="2000" dirty="0">
                <a:latin typeface="Calabri"/>
              </a:rPr>
              <a:t> (</a:t>
            </a:r>
            <a:r>
              <a:rPr lang="es-MX" sz="2000" dirty="0" err="1" smtClean="0">
                <a:latin typeface="Calabri"/>
              </a:rPr>
              <a:t>caracter</a:t>
            </a:r>
            <a:r>
              <a:rPr lang="es-MX" sz="2000" dirty="0">
                <a:latin typeface="Calabri"/>
              </a:rPr>
              <a:t>) es ‘S’ o ‘N’</a:t>
            </a:r>
          </a:p>
          <a:p>
            <a:pPr algn="just"/>
            <a:r>
              <a:rPr lang="es-MX" sz="2000" dirty="0">
                <a:latin typeface="Calabri"/>
              </a:rPr>
              <a:t> </a:t>
            </a:r>
            <a:r>
              <a:rPr lang="es-MX" sz="2000" dirty="0"/>
              <a:t/>
            </a:r>
            <a:br>
              <a:rPr lang="es-MX" sz="2000" dirty="0"/>
            </a:br>
            <a:endParaRPr lang="es-ES" sz="2000" dirty="0">
              <a:latin typeface="Cala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494740"/>
            <a:ext cx="15039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s-AR" sz="2000" dirty="0">
                <a:solidFill>
                  <a:prstClr val="black"/>
                </a:solidFill>
              </a:rPr>
              <a:t>Por ejemplo: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670637"/>
              </p:ext>
            </p:extLst>
          </p:nvPr>
        </p:nvGraphicFramePr>
        <p:xfrm>
          <a:off x="431036" y="408095"/>
          <a:ext cx="8408164" cy="9042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408164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s-ES" sz="2900" kern="1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Problema #2</a:t>
                      </a:r>
                      <a:endParaRPr kumimoji="0" lang="es-ES" sz="2900" b="1" kern="12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smtClean="0"/>
                        <a:t>Validar datos</a:t>
                      </a:r>
                      <a:r>
                        <a:rPr lang="es-AR" sz="1800" baseline="0" smtClean="0"/>
                        <a:t> de entrada</a:t>
                      </a:r>
                      <a:endParaRPr lang="es-AR" sz="180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87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4341" y="2514600"/>
            <a:ext cx="7506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Leer ( </a:t>
            </a:r>
            <a:r>
              <a:rPr lang="es-AR" sz="1600" dirty="0"/>
              <a:t>valor</a:t>
            </a:r>
            <a:r>
              <a:rPr lang="es-AR" dirty="0" smtClean="0"/>
              <a:t> )</a:t>
            </a:r>
          </a:p>
          <a:p>
            <a:r>
              <a:rPr lang="es-AR" dirty="0" smtClean="0"/>
              <a:t>Repetir </a:t>
            </a:r>
            <a:r>
              <a:rPr lang="es-AR" smtClean="0"/>
              <a:t>Mientras ( </a:t>
            </a:r>
            <a:r>
              <a:rPr lang="es-AR" sz="1600" b="1"/>
              <a:t>valor </a:t>
            </a:r>
            <a:r>
              <a:rPr lang="es-AR" sz="1600" b="1" dirty="0"/>
              <a:t>&lt;10 OR valor </a:t>
            </a:r>
            <a:r>
              <a:rPr lang="es-AR" sz="1600" b="1"/>
              <a:t>&gt;18 </a:t>
            </a:r>
            <a:r>
              <a:rPr lang="es-AR" smtClean="0"/>
              <a:t>)</a:t>
            </a:r>
            <a:endParaRPr lang="es-AR" dirty="0" smtClean="0"/>
          </a:p>
          <a:p>
            <a:r>
              <a:rPr lang="es-AR"/>
              <a:t> </a:t>
            </a:r>
            <a:r>
              <a:rPr lang="es-AR" smtClean="0"/>
              <a:t>  Escribir</a:t>
            </a:r>
            <a:r>
              <a:rPr lang="es-AR" sz="1600" dirty="0" smtClean="0"/>
              <a:t>(‘’ El número que ingresó es erróneo. Por favor ingrese un valor válido’’)</a:t>
            </a:r>
          </a:p>
          <a:p>
            <a:r>
              <a:rPr lang="es-AR" smtClean="0"/>
              <a:t>   Leer </a:t>
            </a:r>
            <a:r>
              <a:rPr lang="es-AR" dirty="0" smtClean="0"/>
              <a:t>( </a:t>
            </a:r>
            <a:r>
              <a:rPr lang="es-AR" sz="1600" dirty="0" smtClean="0"/>
              <a:t>valor</a:t>
            </a:r>
            <a:r>
              <a:rPr lang="es-AR" dirty="0" smtClean="0"/>
              <a:t> )</a:t>
            </a:r>
          </a:p>
          <a:p>
            <a:r>
              <a:rPr lang="es-AR" dirty="0"/>
              <a:t>f</a:t>
            </a:r>
            <a:r>
              <a:rPr lang="es-AR" dirty="0" smtClean="0"/>
              <a:t>in-mientras</a:t>
            </a:r>
          </a:p>
          <a:p>
            <a:endParaRPr lang="es-AR" sz="2000" dirty="0" smtClean="0"/>
          </a:p>
          <a:p>
            <a:r>
              <a:rPr lang="es-AR" sz="1600" dirty="0" smtClean="0"/>
              <a:t>… </a:t>
            </a:r>
            <a:r>
              <a:rPr lang="es-AR" sz="1600" i="1" dirty="0" smtClean="0">
                <a:latin typeface="+mj-lt"/>
              </a:rPr>
              <a:t>sigue el algoritmo</a:t>
            </a:r>
            <a:endParaRPr lang="en-US" sz="1600" i="1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57400" y="1617133"/>
            <a:ext cx="5257800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AR" sz="2000" dirty="0"/>
              <a:t>El dato que </a:t>
            </a:r>
            <a:r>
              <a:rPr lang="es-AR" sz="2000"/>
              <a:t>ingresa </a:t>
            </a:r>
            <a:r>
              <a:rPr lang="es-AR" sz="2000" smtClean="0"/>
              <a:t>debe pertenecer </a:t>
            </a:r>
            <a:r>
              <a:rPr lang="es-AR" sz="2000" dirty="0"/>
              <a:t>al [ 10, 18 ]</a:t>
            </a:r>
          </a:p>
        </p:txBody>
      </p:sp>
      <p:pic>
        <p:nvPicPr>
          <p:cNvPr id="14" name="Picture 2" descr="C:\Users\user\AppData\Local\Microsoft\Windows\Temporary Internet Files\Content.IE5\44UQE0HS\Dialog-stop-hand.svg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1988" y="4696979"/>
            <a:ext cx="1415487" cy="1415487"/>
          </a:xfrm>
          <a:prstGeom prst="rect">
            <a:avLst/>
          </a:prstGeom>
          <a:noFill/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670637"/>
              </p:ext>
            </p:extLst>
          </p:nvPr>
        </p:nvGraphicFramePr>
        <p:xfrm>
          <a:off x="431036" y="408095"/>
          <a:ext cx="8408164" cy="9042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408164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s-ES" sz="2900" kern="1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Problema #2</a:t>
                      </a:r>
                      <a:endParaRPr kumimoji="0" lang="es-ES" sz="2900" b="1" kern="12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smtClean="0"/>
                        <a:t>Validar datos</a:t>
                      </a:r>
                      <a:r>
                        <a:rPr lang="es-AR" sz="1800" baseline="0" smtClean="0"/>
                        <a:t> de entrada</a:t>
                      </a:r>
                      <a:endParaRPr lang="es-AR" sz="180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67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2438400"/>
            <a:ext cx="594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escribir</a:t>
            </a:r>
            <a:r>
              <a:rPr lang="es-AR" dirty="0"/>
              <a:t>("Ingrese la nota  </a:t>
            </a:r>
            <a:r>
              <a:rPr lang="es-AR" dirty="0" smtClean="0"/>
              <a:t>" )</a:t>
            </a:r>
            <a:endParaRPr lang="es-AR" dirty="0"/>
          </a:p>
          <a:p>
            <a:r>
              <a:rPr lang="es-AR" dirty="0" smtClean="0"/>
              <a:t>leer(nota)</a:t>
            </a:r>
          </a:p>
          <a:p>
            <a:endParaRPr lang="es-AR" dirty="0"/>
          </a:p>
          <a:p>
            <a:r>
              <a:rPr lang="es-AR" dirty="0" smtClean="0"/>
              <a:t>Repetir Mientras </a:t>
            </a:r>
            <a:r>
              <a:rPr lang="es-AR" dirty="0"/>
              <a:t>(nota &lt; 0 </a:t>
            </a:r>
            <a:r>
              <a:rPr lang="es-AR" dirty="0" smtClean="0"/>
              <a:t>OR </a:t>
            </a:r>
            <a:r>
              <a:rPr lang="es-AR" dirty="0"/>
              <a:t>nota &gt; 10</a:t>
            </a:r>
            <a:r>
              <a:rPr lang="es-AR" dirty="0" smtClean="0"/>
              <a:t>)</a:t>
            </a:r>
          </a:p>
          <a:p>
            <a:r>
              <a:rPr lang="es-AR" dirty="0" smtClean="0"/>
              <a:t>            escribir</a:t>
            </a:r>
            <a:r>
              <a:rPr lang="es-AR" dirty="0"/>
              <a:t>("Nota </a:t>
            </a:r>
            <a:r>
              <a:rPr lang="es-AR" dirty="0" smtClean="0"/>
              <a:t>inválida. </a:t>
            </a:r>
            <a:r>
              <a:rPr lang="es-AR" dirty="0"/>
              <a:t>Reingrese la </a:t>
            </a:r>
            <a:r>
              <a:rPr lang="es-AR" dirty="0" smtClean="0"/>
              <a:t>nota de 0 a 10")</a:t>
            </a:r>
            <a:endParaRPr lang="es-AR" dirty="0"/>
          </a:p>
          <a:p>
            <a:r>
              <a:rPr lang="es-AR" dirty="0"/>
              <a:t>    </a:t>
            </a:r>
            <a:r>
              <a:rPr lang="es-AR" dirty="0" smtClean="0"/>
              <a:t>        leer(nota</a:t>
            </a:r>
            <a:r>
              <a:rPr lang="es-AR" dirty="0"/>
              <a:t>)</a:t>
            </a:r>
          </a:p>
          <a:p>
            <a:r>
              <a:rPr lang="es-AR" dirty="0"/>
              <a:t>f</a:t>
            </a:r>
            <a:r>
              <a:rPr lang="es-AR" dirty="0" smtClean="0"/>
              <a:t>in-mientras</a:t>
            </a:r>
            <a:endParaRPr lang="es-AR" dirty="0"/>
          </a:p>
          <a:p>
            <a:endParaRPr lang="es-AR" sz="2000" dirty="0" smtClean="0"/>
          </a:p>
          <a:p>
            <a:r>
              <a:rPr lang="es-AR" sz="1600" dirty="0" smtClean="0"/>
              <a:t>… </a:t>
            </a:r>
            <a:r>
              <a:rPr lang="es-AR" sz="1600" i="1" dirty="0" smtClean="0">
                <a:latin typeface="+mj-lt"/>
              </a:rPr>
              <a:t>sigue el algoritmo</a:t>
            </a:r>
            <a:endParaRPr lang="en-US" sz="1600" i="1" dirty="0">
              <a:latin typeface="+mj-lt"/>
            </a:endParaRPr>
          </a:p>
        </p:txBody>
      </p:sp>
      <p:pic>
        <p:nvPicPr>
          <p:cNvPr id="13" name="Picture 2" descr="C:\Users\user\AppData\Local\Microsoft\Windows\Temporary Internet Files\Content.IE5\44UQE0HS\Dialog-stop-hand.svg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1988" y="4696979"/>
            <a:ext cx="1415487" cy="1415487"/>
          </a:xfrm>
          <a:prstGeom prst="rect">
            <a:avLst/>
          </a:prstGeom>
          <a:noFill/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455522"/>
              </p:ext>
            </p:extLst>
          </p:nvPr>
        </p:nvGraphicFramePr>
        <p:xfrm>
          <a:off x="431036" y="408095"/>
          <a:ext cx="8408164" cy="9042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408164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s-ES" sz="2900" kern="1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Problema #2</a:t>
                      </a:r>
                      <a:endParaRPr kumimoji="0" lang="es-ES" sz="2900" b="1" kern="12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smtClean="0"/>
                        <a:t>Validar las notas que ingresan por teclado. La </a:t>
                      </a:r>
                      <a:r>
                        <a:rPr lang="es-AR" sz="1800" i="1" smtClean="0"/>
                        <a:t>nota</a:t>
                      </a:r>
                      <a:r>
                        <a:rPr lang="es-AR" sz="1800" smtClean="0"/>
                        <a:t> es un número entero entre 0 y 10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057400" y="1617133"/>
            <a:ext cx="5257800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AR" sz="2000" dirty="0"/>
              <a:t>El dato que </a:t>
            </a:r>
            <a:r>
              <a:rPr lang="es-AR" sz="2000"/>
              <a:t>ingresa </a:t>
            </a:r>
            <a:r>
              <a:rPr lang="es-AR" sz="2000" smtClean="0"/>
              <a:t>debe pertenecer </a:t>
            </a:r>
            <a:r>
              <a:rPr lang="es-AR" sz="2000" dirty="0"/>
              <a:t>al </a:t>
            </a:r>
            <a:r>
              <a:rPr lang="es-AR" sz="2000"/>
              <a:t>[ </a:t>
            </a:r>
            <a:r>
              <a:rPr lang="es-AR" sz="2000" smtClean="0"/>
              <a:t>0, 10 </a:t>
            </a:r>
            <a:r>
              <a:rPr lang="es-AR" sz="2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3847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468365"/>
              </p:ext>
            </p:extLst>
          </p:nvPr>
        </p:nvGraphicFramePr>
        <p:xfrm>
          <a:off x="431036" y="408095"/>
          <a:ext cx="8408164" cy="9042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408164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s-ES" sz="2900" kern="1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Problema #2</a:t>
                      </a:r>
                      <a:endParaRPr kumimoji="0" lang="es-ES" sz="2900" b="1" kern="12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smtClean="0"/>
                        <a:t>Validar las notas que ingresan por teclado. La Nota es un número entero entre 0 y 10 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009" y="1828800"/>
            <a:ext cx="6362700" cy="3865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486400" y="2000069"/>
            <a:ext cx="2534709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smtClean="0"/>
              <a:t>En lenguaje C </a:t>
            </a:r>
          </a:p>
          <a:p>
            <a:pPr algn="ctr"/>
            <a:r>
              <a:rPr lang="es-ES" smtClean="0">
                <a:solidFill>
                  <a:srgbClr val="FF0000"/>
                </a:solidFill>
              </a:rPr>
              <a:t>while(   ) </a:t>
            </a:r>
            <a:endParaRPr lang="es-E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0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0668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Repetir …hasta que</a:t>
            </a:r>
            <a:endParaRPr lang="en-US" sz="4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71800" y="2233123"/>
            <a:ext cx="3124200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Repetir </a:t>
            </a:r>
            <a:r>
              <a:rPr lang="es-AR" sz="2400" b="1" i="1" dirty="0" smtClean="0"/>
              <a:t>	</a:t>
            </a:r>
          </a:p>
          <a:p>
            <a:r>
              <a:rPr lang="es-AR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es-AR" sz="2400" b="1" i="1" dirty="0"/>
              <a:t>acciones</a:t>
            </a:r>
            <a:r>
              <a:rPr lang="es-AR" sz="2400" b="1" i="1"/>
              <a:t/>
            </a:r>
            <a:br>
              <a:rPr lang="es-AR" sz="2400" b="1" i="1"/>
            </a:br>
            <a:r>
              <a:rPr lang="es-AR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hasta </a:t>
            </a:r>
            <a:r>
              <a:rPr lang="es-AR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 </a:t>
            </a:r>
            <a:r>
              <a:rPr lang="es-AR" sz="2000" b="1" smtClean="0"/>
              <a:t>(</a:t>
            </a:r>
            <a:r>
              <a:rPr lang="es-ES" sz="2400" b="1" i="1" smtClean="0"/>
              <a:t>condición</a:t>
            </a:r>
            <a:r>
              <a:rPr lang="es-AR" sz="2000" b="1" smtClean="0"/>
              <a:t>)</a:t>
            </a:r>
            <a:endParaRPr lang="es-AR" sz="2000" dirty="0"/>
          </a:p>
        </p:txBody>
      </p:sp>
      <p:sp>
        <p:nvSpPr>
          <p:cNvPr id="3" name="Rectangle 2"/>
          <p:cNvSpPr/>
          <p:nvPr/>
        </p:nvSpPr>
        <p:spPr>
          <a:xfrm>
            <a:off x="1143000" y="4053007"/>
            <a:ext cx="76962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i="1" dirty="0" smtClean="0"/>
              <a:t>- </a:t>
            </a:r>
            <a:r>
              <a:rPr lang="es-AR" sz="2400" b="1" i="1" dirty="0"/>
              <a:t>acciones</a:t>
            </a:r>
            <a:r>
              <a:rPr lang="es-ES" dirty="0" smtClean="0"/>
              <a:t> que </a:t>
            </a:r>
            <a:r>
              <a:rPr lang="es-ES" dirty="0"/>
              <a:t>se </a:t>
            </a:r>
            <a:r>
              <a:rPr lang="es-ES" dirty="0" smtClean="0"/>
              <a:t>repiten.</a:t>
            </a:r>
            <a:endParaRPr lang="en-US" dirty="0"/>
          </a:p>
          <a:p>
            <a:endParaRPr lang="en-US" dirty="0"/>
          </a:p>
          <a:p>
            <a:r>
              <a:rPr lang="es-ES" sz="2400" b="1" i="1"/>
              <a:t>- condición</a:t>
            </a:r>
            <a:r>
              <a:rPr lang="es-ES"/>
              <a:t> es una expresión </a:t>
            </a:r>
            <a:r>
              <a:rPr lang="es-ES" smtClean="0"/>
              <a:t>lógica que </a:t>
            </a:r>
            <a:r>
              <a:rPr lang="es-ES" dirty="0" smtClean="0"/>
              <a:t>decide si se ingresa </a:t>
            </a:r>
            <a:r>
              <a:rPr lang="es-ES" smtClean="0"/>
              <a:t>al Repetir </a:t>
            </a:r>
            <a:r>
              <a:rPr lang="es-ES" dirty="0" smtClean="0"/>
              <a:t>o no.</a:t>
            </a:r>
            <a:endParaRPr lang="en-US" dirty="0"/>
          </a:p>
          <a:p>
            <a:r>
              <a:rPr lang="es-ES"/>
              <a:t> </a:t>
            </a:r>
            <a:r>
              <a:rPr lang="es-ES" smtClean="0"/>
              <a:t>        </a:t>
            </a:r>
            <a:r>
              <a:rPr lang="es-ES" dirty="0" smtClean="0"/>
              <a:t>	</a:t>
            </a:r>
            <a:r>
              <a:rPr lang="es-ES" dirty="0" smtClean="0">
                <a:sym typeface="Wingdings" pitchFamily="2" charset="2"/>
              </a:rPr>
              <a:t>= FALSA </a:t>
            </a:r>
            <a:r>
              <a:rPr lang="es-ES" dirty="0" smtClean="0"/>
              <a:t>se ingresa al REPETIR y ejecutan las acciones</a:t>
            </a:r>
          </a:p>
          <a:p>
            <a:r>
              <a:rPr lang="es-ES" dirty="0">
                <a:sym typeface="Wingdings" pitchFamily="2" charset="2"/>
              </a:rPr>
              <a:t>	</a:t>
            </a:r>
            <a:r>
              <a:rPr lang="es-ES" dirty="0" smtClean="0">
                <a:sym typeface="Wingdings" pitchFamily="2" charset="2"/>
              </a:rPr>
              <a:t>= VERDADERA</a:t>
            </a:r>
            <a:r>
              <a:rPr lang="es-ES" dirty="0" smtClean="0"/>
              <a:t> se </a:t>
            </a:r>
            <a:r>
              <a:rPr lang="es-ES" dirty="0"/>
              <a:t>termina el lazo de </a:t>
            </a:r>
            <a:r>
              <a:rPr lang="es-ES" dirty="0" smtClean="0"/>
              <a:t>repetición.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19800" y="3505200"/>
            <a:ext cx="2754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A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sintaxis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096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Estructura de control de repetición</a:t>
            </a:r>
          </a:p>
        </p:txBody>
      </p:sp>
    </p:spTree>
    <p:extLst>
      <p:ext uri="{BB962C8B-B14F-4D97-AF65-F5344CB8AC3E}">
        <p14:creationId xmlns:p14="http://schemas.microsoft.com/office/powerpoint/2010/main" val="4144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1 CuadroTexto"/>
          <p:cNvSpPr txBox="1">
            <a:spLocks noChangeArrowheads="1"/>
          </p:cNvSpPr>
          <p:nvPr/>
        </p:nvSpPr>
        <p:spPr bwMode="auto">
          <a:xfrm>
            <a:off x="539750" y="981075"/>
            <a:ext cx="8353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 smtClean="0">
                <a:cs typeface="+mn-cs"/>
              </a:rPr>
              <a:t>	</a:t>
            </a:r>
            <a:endParaRPr lang="es-AR" dirty="0" smtClean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  <p:sp>
        <p:nvSpPr>
          <p:cNvPr id="21509" name="1 CuadroTexto"/>
          <p:cNvSpPr txBox="1">
            <a:spLocks noChangeArrowheads="1"/>
          </p:cNvSpPr>
          <p:nvPr/>
        </p:nvSpPr>
        <p:spPr bwMode="auto">
          <a:xfrm>
            <a:off x="1447800" y="3810000"/>
            <a:ext cx="668337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just"/>
            <a:r>
              <a:rPr lang="es-AR" sz="2000" dirty="0" smtClean="0"/>
              <a:t>El </a:t>
            </a:r>
            <a:r>
              <a:rPr lang="es-AR" sz="2000" dirty="0"/>
              <a:t>cuerpo </a:t>
            </a:r>
            <a:r>
              <a:rPr lang="es-AR" sz="2000"/>
              <a:t>del </a:t>
            </a:r>
            <a:r>
              <a:rPr lang="es-AR" sz="2000" b="1"/>
              <a:t>R</a:t>
            </a:r>
            <a:r>
              <a:rPr lang="es-AR" sz="2000" b="1" smtClean="0"/>
              <a:t>epetir hasta que </a:t>
            </a:r>
            <a:r>
              <a:rPr lang="es-AR" sz="2000" dirty="0"/>
              <a:t>se forma con </a:t>
            </a:r>
            <a:r>
              <a:rPr lang="es-AR" sz="2000" dirty="0" smtClean="0"/>
              <a:t>las </a:t>
            </a:r>
            <a:r>
              <a:rPr lang="es-AR" sz="2000" dirty="0"/>
              <a:t>acciones que deban repetirse. Las mismas se repetirán hasta que </a:t>
            </a:r>
            <a:r>
              <a:rPr lang="es-AR" sz="2000"/>
              <a:t>la </a:t>
            </a:r>
            <a:r>
              <a:rPr lang="es-AR" sz="2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condición </a:t>
            </a:r>
            <a:r>
              <a:rPr lang="es-AR" sz="2000" smtClean="0"/>
              <a:t>resulte </a:t>
            </a:r>
            <a:r>
              <a:rPr lang="es-AR" sz="2000" dirty="0"/>
              <a:t>verdadera.</a:t>
            </a:r>
          </a:p>
          <a:p>
            <a:pPr algn="just"/>
            <a:endParaRPr lang="es-AR" sz="2000" dirty="0"/>
          </a:p>
          <a:p>
            <a:pPr algn="just"/>
            <a:r>
              <a:rPr lang="es-AR" sz="2000" dirty="0"/>
              <a:t>Dado que </a:t>
            </a:r>
            <a:r>
              <a:rPr lang="es-AR" sz="2000"/>
              <a:t>la </a:t>
            </a:r>
            <a:r>
              <a:rPr lang="es-A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condición </a:t>
            </a:r>
            <a:r>
              <a:rPr lang="es-AR" sz="2000" smtClean="0"/>
              <a:t>se </a:t>
            </a:r>
            <a:r>
              <a:rPr lang="es-AR" sz="2000" dirty="0"/>
              <a:t>evalúa al menos una vez, al final de la estructura, la acción o acciones pueden repetir su ejecución </a:t>
            </a:r>
            <a:r>
              <a:rPr lang="es-AR" sz="2000" u="sng" dirty="0"/>
              <a:t>una o más veces</a:t>
            </a:r>
            <a:r>
              <a:rPr lang="es-AR" sz="2000" dirty="0"/>
              <a:t>. </a:t>
            </a:r>
          </a:p>
          <a:p>
            <a:pPr algn="just"/>
            <a:endParaRPr lang="es-A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0668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Repetir …hasta que</a:t>
            </a:r>
            <a:endParaRPr lang="en-US" sz="4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Estructura de control de repetición</a:t>
            </a:r>
          </a:p>
        </p:txBody>
      </p:sp>
      <p:sp>
        <p:nvSpPr>
          <p:cNvPr id="8" name="Rectangle 7"/>
          <p:cNvSpPr/>
          <p:nvPr/>
        </p:nvSpPr>
        <p:spPr>
          <a:xfrm>
            <a:off x="2971800" y="2233123"/>
            <a:ext cx="3124200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Repetir </a:t>
            </a:r>
            <a:r>
              <a:rPr lang="es-AR" sz="2400" b="1" i="1" dirty="0" smtClean="0"/>
              <a:t>	</a:t>
            </a:r>
          </a:p>
          <a:p>
            <a:r>
              <a:rPr lang="es-AR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es-AR" sz="2400" b="1" i="1" dirty="0"/>
              <a:t>acciones</a:t>
            </a:r>
            <a:r>
              <a:rPr lang="es-AR" sz="2400" b="1" i="1"/>
              <a:t/>
            </a:r>
            <a:br>
              <a:rPr lang="es-AR" sz="2400" b="1" i="1"/>
            </a:br>
            <a:r>
              <a:rPr lang="es-AR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hasta </a:t>
            </a:r>
            <a:r>
              <a:rPr lang="es-AR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 </a:t>
            </a:r>
            <a:r>
              <a:rPr lang="es-AR" sz="2000" b="1" smtClean="0"/>
              <a:t>(</a:t>
            </a:r>
            <a:r>
              <a:rPr lang="es-ES" sz="2400" b="1" i="1" smtClean="0"/>
              <a:t>condición</a:t>
            </a:r>
            <a:r>
              <a:rPr lang="es-AR" sz="2000" b="1" smtClean="0"/>
              <a:t>)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8929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81000"/>
            <a:ext cx="7772400" cy="3200400"/>
          </a:xfrm>
        </p:spPr>
        <p:txBody>
          <a:bodyPr>
            <a:normAutofit fontScale="90000"/>
          </a:bodyPr>
          <a:lstStyle/>
          <a:p>
            <a:r>
              <a:rPr lang="es-AR" smtClean="0"/>
              <a:t>Ahora estamos en condiciones de </a:t>
            </a:r>
            <a:r>
              <a:rPr lang="es-AR" dirty="0" smtClean="0"/>
              <a:t>comenzar </a:t>
            </a:r>
            <a:r>
              <a:rPr lang="es-AR" smtClean="0"/>
              <a:t>con todos los ejercicios </a:t>
            </a:r>
            <a:br>
              <a:rPr lang="es-AR" smtClean="0"/>
            </a:br>
            <a:r>
              <a:rPr lang="es-AR" smtClean="0"/>
              <a:t>de Práctica 3, </a:t>
            </a:r>
            <a:br>
              <a:rPr lang="es-AR" smtClean="0"/>
            </a:br>
            <a:r>
              <a:rPr lang="es-AR" smtClean="0"/>
              <a:t>Repaso de Práctica 3 y </a:t>
            </a:r>
            <a:br>
              <a:rPr lang="es-AR" smtClean="0"/>
            </a:br>
            <a:r>
              <a:rPr lang="es-AR" smtClean="0"/>
              <a:t>Práctica 4</a:t>
            </a:r>
            <a:endParaRPr lang="en-US" dirty="0"/>
          </a:p>
        </p:txBody>
      </p:sp>
      <p:pic>
        <p:nvPicPr>
          <p:cNvPr id="25605" name="Picture 5" descr="C:\Users\Cesar\AppData\Local\Microsoft\Windows\INetCache\IE\O7K7IJX0\at-work-business-computer-371874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114800"/>
            <a:ext cx="2997199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93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beres - Iconos gratis de educació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3401"/>
            <a:ext cx="17621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0390" y="2156889"/>
            <a:ext cx="148630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tarea</a:t>
            </a:r>
            <a:endParaRPr lang="en-US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2895600"/>
            <a:ext cx="768773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2000" smtClean="0"/>
              <a:t>Codificar en lenguaje C los algoritmos </a:t>
            </a:r>
            <a:r>
              <a:rPr lang="es-AR" sz="2000" i="1"/>
              <a:t>Promedio de edades de los participantes al </a:t>
            </a:r>
            <a:r>
              <a:rPr lang="es-AR" sz="2000" i="1" smtClean="0"/>
              <a:t>súper </a:t>
            </a:r>
            <a:r>
              <a:rPr lang="es-ES" sz="2000" smtClean="0"/>
              <a:t>“1er idea” y “2da. Idea”.</a:t>
            </a:r>
          </a:p>
          <a:p>
            <a:pPr marL="342900" indent="-342900">
              <a:buFont typeface="+mj-lt"/>
              <a:buAutoNum type="arabicPeriod"/>
            </a:pPr>
            <a:endParaRPr lang="es-ES" sz="2000" smtClean="0"/>
          </a:p>
          <a:p>
            <a:pPr marL="342900" indent="-342900">
              <a:buFont typeface="+mj-lt"/>
              <a:buAutoNum type="arabicPeriod"/>
            </a:pPr>
            <a:r>
              <a:rPr lang="es-ES" sz="2000"/>
              <a:t>Conformar grupos de estudio de 5 </a:t>
            </a:r>
            <a:r>
              <a:rPr lang="es-ES" sz="2000" smtClean="0"/>
              <a:t>estudiantes. </a:t>
            </a:r>
            <a:endParaRPr lang="es-ES" sz="2000"/>
          </a:p>
          <a:p>
            <a:pPr marL="342900" indent="-342900">
              <a:buFont typeface="+mj-lt"/>
              <a:buAutoNum type="arabicPeriod"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292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0038"/>
            <a:ext cx="8229600" cy="1143000"/>
          </a:xfrm>
        </p:spPr>
        <p:txBody>
          <a:bodyPr/>
          <a:lstStyle/>
          <a:p>
            <a:r>
              <a:rPr lang="es-AR" dirty="0" smtClean="0"/>
              <a:t>Próxima clase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743200"/>
            <a:ext cx="6946392" cy="1524000"/>
          </a:xfrm>
        </p:spPr>
        <p:txBody>
          <a:bodyPr/>
          <a:lstStyle/>
          <a:p>
            <a:r>
              <a:rPr lang="es-AR" sz="2400" dirty="0" smtClean="0"/>
              <a:t>Repaso. </a:t>
            </a:r>
          </a:p>
          <a:p>
            <a:r>
              <a:rPr lang="es-AR" sz="2400" dirty="0" smtClean="0"/>
              <a:t>Conversión de una estructura de control en otra.</a:t>
            </a:r>
          </a:p>
          <a:p>
            <a:r>
              <a:rPr lang="es-AR" sz="2400" dirty="0" smtClean="0"/>
              <a:t>Anidamiento de estructuras de </a:t>
            </a:r>
            <a:r>
              <a:rPr lang="es-AR" sz="2400" smtClean="0"/>
              <a:t>control.</a:t>
            </a:r>
            <a:endParaRPr lang="es-AR" dirty="0"/>
          </a:p>
          <a:p>
            <a:endParaRPr lang="es-A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46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752600"/>
            <a:ext cx="672465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91200" y="4021168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Repetir Para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5017662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Repetir Mientras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19600" y="50292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Repetir </a:t>
            </a:r>
            <a:r>
              <a:rPr lang="es-AR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…hasta </a:t>
            </a:r>
            <a:r>
              <a:rPr lang="es-A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096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Estructura de control de repetición</a:t>
            </a:r>
          </a:p>
        </p:txBody>
      </p:sp>
    </p:spTree>
    <p:extLst>
      <p:ext uri="{BB962C8B-B14F-4D97-AF65-F5344CB8AC3E}">
        <p14:creationId xmlns:p14="http://schemas.microsoft.com/office/powerpoint/2010/main" val="67477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200" smtClean="0"/>
              <a:t>descansamos 5’ y seguimos con Práctica 3…</a:t>
            </a:r>
            <a:endParaRPr lang="en-US" sz="3200" dirty="0"/>
          </a:p>
        </p:txBody>
      </p:sp>
      <p:sp>
        <p:nvSpPr>
          <p:cNvPr id="3" name="AutoShape 2" descr="Ensaladas GIFs | Ten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5" descr="Investigacion Puzzle GIF - Investigacion Puzzle Lightbulb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uendía 👉 Es con mate Tomando mate en... - El Boyero - Estilo y Tradición  Argentina | Faceboo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838200" y="5257800"/>
            <a:ext cx="82068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AR" sz="4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Seguimos aprendiendo</a:t>
            </a:r>
            <a:endParaRPr lang="en-US" sz="4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AutoShape 2" descr="Cuántas calorías tiene una naranja? ¿Y un zumo de naranja?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05000"/>
            <a:ext cx="3573299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92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657664"/>
              </p:ext>
            </p:extLst>
          </p:nvPr>
        </p:nvGraphicFramePr>
        <p:xfrm>
          <a:off x="431036" y="408095"/>
          <a:ext cx="8408164" cy="11734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408164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s-ES" sz="2900" kern="1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Problema #1</a:t>
                      </a:r>
                      <a:endParaRPr kumimoji="0" lang="es-ES" sz="2900" b="1" kern="12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smtClean="0"/>
                        <a:t>¿Cuál es el promedio de edades de los clientes adultos que van al supermercado el sábado al mediodía, entre las 12hs y las 14hs? 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86000"/>
            <a:ext cx="3128963" cy="312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618" y="2618532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648200"/>
            <a:ext cx="169545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38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96265" y="3134380"/>
            <a:ext cx="3417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Repetir Mientras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09861" y="3896380"/>
            <a:ext cx="3671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Repetir … hasta que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0574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	con cantidad </a:t>
            </a:r>
            <a:r>
              <a:rPr lang="es-A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r>
              <a:rPr lang="es-AR" sz="2800" dirty="0" smtClean="0"/>
              <a:t> conocida de repeticiones</a:t>
            </a:r>
            <a:endParaRPr lang="en-US" sz="28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6200" y="274638"/>
            <a:ext cx="9067800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AR" dirty="0" smtClean="0"/>
              <a:t>Estructuras de repetición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80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124" y="10668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Repetir Mientras</a:t>
            </a:r>
            <a:endParaRPr lang="en-US" sz="4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9800" y="3505200"/>
            <a:ext cx="2754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A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sintaxis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6621" y="2209800"/>
            <a:ext cx="3974293" cy="132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Repetir</a:t>
            </a:r>
            <a:r>
              <a:rPr lang="es-AR" sz="2800" b="1" dirty="0" smtClean="0"/>
              <a:t> </a:t>
            </a:r>
            <a:r>
              <a:rPr lang="es-A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Mientras</a:t>
            </a:r>
            <a:r>
              <a:rPr lang="es-AR" sz="2800" b="1" dirty="0" smtClean="0"/>
              <a:t> </a:t>
            </a:r>
            <a:r>
              <a:rPr lang="es-AR" sz="2800" dirty="0" smtClean="0"/>
              <a:t>(</a:t>
            </a:r>
            <a:r>
              <a:rPr lang="es-AR" sz="2800" b="1" dirty="0" smtClean="0"/>
              <a:t> </a:t>
            </a:r>
            <a:r>
              <a:rPr lang="es-AR" sz="2400" b="1" i="1" dirty="0"/>
              <a:t>condición</a:t>
            </a:r>
            <a:r>
              <a:rPr lang="es-AR" sz="2800" b="1" dirty="0" smtClean="0"/>
              <a:t> </a:t>
            </a:r>
            <a:r>
              <a:rPr lang="es-AR" sz="2800" dirty="0" smtClean="0"/>
              <a:t>)</a:t>
            </a:r>
          </a:p>
          <a:p>
            <a:r>
              <a:rPr lang="es-AR" sz="2800" b="1" dirty="0" smtClean="0"/>
              <a:t>	 </a:t>
            </a:r>
            <a:r>
              <a:rPr lang="es-AR" sz="2400" b="1" i="1" dirty="0"/>
              <a:t>acciones</a:t>
            </a:r>
          </a:p>
          <a:p>
            <a:r>
              <a:rPr lang="es-A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s-AR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in-mientras</a:t>
            </a: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Estructura de control de repetición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4191000"/>
            <a:ext cx="80010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i="1" dirty="0" smtClean="0"/>
              <a:t>- </a:t>
            </a:r>
            <a:r>
              <a:rPr lang="es-AR" sz="2400" b="1" i="1" dirty="0"/>
              <a:t>acciones</a:t>
            </a:r>
            <a:r>
              <a:rPr lang="es-ES" dirty="0" smtClean="0"/>
              <a:t> que </a:t>
            </a:r>
            <a:r>
              <a:rPr lang="es-ES" dirty="0"/>
              <a:t>se </a:t>
            </a:r>
            <a:r>
              <a:rPr lang="es-ES" dirty="0" smtClean="0"/>
              <a:t>repiten.</a:t>
            </a:r>
            <a:endParaRPr lang="en-US" dirty="0"/>
          </a:p>
          <a:p>
            <a:endParaRPr lang="en-US" dirty="0"/>
          </a:p>
          <a:p>
            <a:r>
              <a:rPr lang="es-ES" sz="2400" b="1" i="1"/>
              <a:t>- c</a:t>
            </a:r>
            <a:r>
              <a:rPr lang="es-ES" sz="2400" b="1" i="1" smtClean="0"/>
              <a:t>ondición </a:t>
            </a:r>
            <a:r>
              <a:rPr lang="es-ES"/>
              <a:t>es una expresión </a:t>
            </a:r>
            <a:r>
              <a:rPr lang="es-ES" smtClean="0"/>
              <a:t>lógica que </a:t>
            </a:r>
            <a:r>
              <a:rPr lang="es-ES" dirty="0" smtClean="0"/>
              <a:t>decide si se ingresa </a:t>
            </a:r>
            <a:r>
              <a:rPr lang="es-ES" smtClean="0"/>
              <a:t>al Mientras o no.</a:t>
            </a:r>
            <a:endParaRPr lang="en-US" dirty="0"/>
          </a:p>
          <a:p>
            <a:r>
              <a:rPr lang="es-ES"/>
              <a:t> </a:t>
            </a:r>
            <a:r>
              <a:rPr lang="es-ES" smtClean="0"/>
              <a:t>        </a:t>
            </a:r>
            <a:r>
              <a:rPr lang="es-ES" dirty="0" smtClean="0"/>
              <a:t>	</a:t>
            </a:r>
            <a:r>
              <a:rPr lang="es-ES" dirty="0" smtClean="0">
                <a:sym typeface="Wingdings" pitchFamily="2" charset="2"/>
              </a:rPr>
              <a:t>= </a:t>
            </a:r>
            <a:r>
              <a:rPr lang="es-ES" dirty="0" smtClean="0"/>
              <a:t>VERDADERA  se ingresa al Mientras y ejecutan las acciones</a:t>
            </a:r>
          </a:p>
          <a:p>
            <a:r>
              <a:rPr lang="es-ES" dirty="0">
                <a:sym typeface="Wingdings" pitchFamily="2" charset="2"/>
              </a:rPr>
              <a:t>	</a:t>
            </a:r>
            <a:r>
              <a:rPr lang="es-ES" dirty="0" smtClean="0">
                <a:sym typeface="Wingdings" pitchFamily="2" charset="2"/>
              </a:rPr>
              <a:t>= </a:t>
            </a:r>
            <a:r>
              <a:rPr lang="es-ES" dirty="0" smtClean="0"/>
              <a:t>FALSA se </a:t>
            </a:r>
            <a:r>
              <a:rPr lang="es-ES" dirty="0"/>
              <a:t>termina el lazo de repetición.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3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410261"/>
              </p:ext>
            </p:extLst>
          </p:nvPr>
        </p:nvGraphicFramePr>
        <p:xfrm>
          <a:off x="431036" y="408095"/>
          <a:ext cx="8408164" cy="11734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408164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s-ES" sz="2900" kern="1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Problema #1</a:t>
                      </a:r>
                      <a:endParaRPr kumimoji="0" lang="es-ES" sz="2900" b="1" kern="12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smtClean="0"/>
                        <a:t>¿Cuál es el promedio de edades de los clientes adultos que van al supermercado el sábado al mediodía, entre las 12hs y las 14hs? 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86000"/>
            <a:ext cx="3128963" cy="312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618" y="2618532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648200"/>
            <a:ext cx="169545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02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CuadroTexto"/>
          <p:cNvSpPr txBox="1">
            <a:spLocks noChangeArrowheads="1"/>
          </p:cNvSpPr>
          <p:nvPr/>
        </p:nvSpPr>
        <p:spPr bwMode="auto">
          <a:xfrm>
            <a:off x="1524000" y="374562"/>
            <a:ext cx="6572589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es-AR" sz="2000" b="1" smtClean="0"/>
              <a:t>Algoritmo</a:t>
            </a:r>
            <a:r>
              <a:rPr lang="es-AR" sz="2000" smtClean="0"/>
              <a:t> </a:t>
            </a:r>
            <a:r>
              <a:rPr lang="es-AR" sz="2000" i="1" dirty="0" smtClean="0"/>
              <a:t>Promedio de edades de los participantes al súper</a:t>
            </a:r>
            <a:endParaRPr lang="es-AR" sz="2000" i="1" dirty="0"/>
          </a:p>
          <a:p>
            <a:r>
              <a:rPr lang="es-AR" sz="2000" dirty="0" smtClean="0"/>
              <a:t>Variables </a:t>
            </a:r>
            <a:r>
              <a:rPr lang="es-AR" sz="2000" dirty="0"/>
              <a:t>			</a:t>
            </a:r>
            <a:endParaRPr lang="es-AR" sz="2000" b="1" dirty="0"/>
          </a:p>
          <a:p>
            <a:r>
              <a:rPr lang="es-AR" sz="2000" dirty="0" smtClean="0"/>
              <a:t>       </a:t>
            </a:r>
            <a:r>
              <a:rPr lang="es-AR" sz="2000" dirty="0"/>
              <a:t>entero Edad, Suma, </a:t>
            </a:r>
            <a:r>
              <a:rPr lang="es-AR" sz="2000" dirty="0" err="1"/>
              <a:t>Cont</a:t>
            </a:r>
            <a:endParaRPr lang="es-AR" sz="2000" dirty="0"/>
          </a:p>
          <a:p>
            <a:r>
              <a:rPr lang="es-AR" sz="2000" dirty="0"/>
              <a:t>       real  Promedio</a:t>
            </a:r>
          </a:p>
          <a:p>
            <a:r>
              <a:rPr lang="es-AR" sz="2000" dirty="0"/>
              <a:t>Inicio</a:t>
            </a:r>
          </a:p>
          <a:p>
            <a:r>
              <a:rPr lang="es-AR" sz="2000" smtClean="0"/>
              <a:t>       </a:t>
            </a:r>
          </a:p>
          <a:p>
            <a:r>
              <a:rPr lang="es-AR" sz="2000" smtClean="0">
                <a:sym typeface="Wingdings" pitchFamily="2" charset="2"/>
              </a:rPr>
              <a:t>       </a:t>
            </a:r>
          </a:p>
          <a:p>
            <a:r>
              <a:rPr lang="es-AR" sz="2000">
                <a:sym typeface="Wingdings" pitchFamily="2" charset="2"/>
              </a:rPr>
              <a:t> </a:t>
            </a:r>
            <a:r>
              <a:rPr lang="es-AR" sz="2000" smtClean="0">
                <a:sym typeface="Wingdings" pitchFamily="2" charset="2"/>
              </a:rPr>
              <a:t>       R</a:t>
            </a:r>
            <a:r>
              <a:rPr lang="es-AR" sz="2000" smtClean="0"/>
              <a:t>epetir Mientras (                                 )</a:t>
            </a:r>
          </a:p>
          <a:p>
            <a:r>
              <a:rPr lang="es-AR" sz="2000" dirty="0"/>
              <a:t>	escribir("Ingrese su edad, por favor")</a:t>
            </a:r>
          </a:p>
          <a:p>
            <a:r>
              <a:rPr lang="es-AR" sz="2000" dirty="0"/>
              <a:t>	leer(Edad)</a:t>
            </a:r>
          </a:p>
          <a:p>
            <a:r>
              <a:rPr lang="es-AR" sz="2000" dirty="0"/>
              <a:t>	Suma </a:t>
            </a:r>
            <a:r>
              <a:rPr lang="es-AR" sz="2000" dirty="0">
                <a:sym typeface="Wingdings" pitchFamily="2" charset="2"/>
              </a:rPr>
              <a:t> </a:t>
            </a:r>
            <a:r>
              <a:rPr lang="es-AR" sz="2000" dirty="0"/>
              <a:t>Suma </a:t>
            </a:r>
            <a:r>
              <a:rPr lang="es-AR" sz="2000" dirty="0">
                <a:sym typeface="Wingdings" pitchFamily="2" charset="2"/>
              </a:rPr>
              <a:t>+ Edad  </a:t>
            </a:r>
          </a:p>
          <a:p>
            <a:r>
              <a:rPr lang="es-AR" sz="2000" dirty="0"/>
              <a:t>	</a:t>
            </a:r>
            <a:r>
              <a:rPr lang="es-AR" sz="2000" dirty="0" err="1"/>
              <a:t>Cont</a:t>
            </a:r>
            <a:r>
              <a:rPr lang="es-AR" sz="2000" dirty="0">
                <a:sym typeface="Wingdings" pitchFamily="2" charset="2"/>
              </a:rPr>
              <a:t> </a:t>
            </a:r>
            <a:r>
              <a:rPr lang="es-AR" sz="2000" dirty="0" err="1"/>
              <a:t>Cont</a:t>
            </a:r>
            <a:r>
              <a:rPr lang="es-AR" sz="2000" dirty="0">
                <a:sym typeface="Wingdings" pitchFamily="2" charset="2"/>
              </a:rPr>
              <a:t>+ </a:t>
            </a:r>
            <a:r>
              <a:rPr lang="es-AR" sz="2000" dirty="0" smtClean="0">
                <a:sym typeface="Wingdings" pitchFamily="2" charset="2"/>
              </a:rPr>
              <a:t>1</a:t>
            </a:r>
            <a:endParaRPr lang="es-AR" sz="2000" dirty="0">
              <a:sym typeface="Wingdings" pitchFamily="2" charset="2"/>
            </a:endParaRPr>
          </a:p>
          <a:p>
            <a:r>
              <a:rPr lang="es-AR" sz="2000" dirty="0">
                <a:sym typeface="Wingdings" pitchFamily="2" charset="2"/>
              </a:rPr>
              <a:t>   </a:t>
            </a:r>
            <a:r>
              <a:rPr lang="es-AR" sz="2000" dirty="0"/>
              <a:t>      </a:t>
            </a:r>
            <a:r>
              <a:rPr lang="es-AR" sz="2000" dirty="0" err="1"/>
              <a:t>fin_mientras</a:t>
            </a:r>
            <a:endParaRPr lang="es-AR" sz="2000" dirty="0"/>
          </a:p>
          <a:p>
            <a:r>
              <a:rPr lang="es-AR" sz="2000"/>
              <a:t>      </a:t>
            </a:r>
            <a:r>
              <a:rPr lang="es-AR" sz="2000" smtClean="0"/>
              <a:t> Promedio= Suma/Cont </a:t>
            </a:r>
            <a:r>
              <a:rPr lang="es-AR" sz="2000"/>
              <a:t>	</a:t>
            </a:r>
          </a:p>
          <a:p>
            <a:r>
              <a:rPr lang="es-AR" sz="2000" smtClean="0"/>
              <a:t>       escribir(‘’El promedio de edades es = ‘’, Promedio)</a:t>
            </a:r>
          </a:p>
          <a:p>
            <a:pPr>
              <a:lnSpc>
                <a:spcPct val="150000"/>
              </a:lnSpc>
            </a:pPr>
            <a:r>
              <a:rPr lang="es-AR" sz="2000" b="1" smtClean="0"/>
              <a:t> </a:t>
            </a:r>
            <a:r>
              <a:rPr lang="es-AR" sz="2000" b="1" dirty="0" smtClean="0"/>
              <a:t>Fin.</a:t>
            </a:r>
            <a:endParaRPr lang="es-AR" sz="2000" b="1" dirty="0"/>
          </a:p>
        </p:txBody>
      </p:sp>
      <p:sp>
        <p:nvSpPr>
          <p:cNvPr id="8" name="Rectangle 7"/>
          <p:cNvSpPr/>
          <p:nvPr/>
        </p:nvSpPr>
        <p:spPr>
          <a:xfrm rot="5400000" flipH="1" flipV="1">
            <a:off x="1331930" y="3297160"/>
            <a:ext cx="181283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s-AR" sz="2000" b="1" dirty="0" smtClean="0">
                <a:solidFill>
                  <a:srgbClr val="00B050"/>
                </a:solidFill>
              </a:rPr>
              <a:t>Acciones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8069" y="2514600"/>
            <a:ext cx="200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expresión </a:t>
            </a:r>
            <a:r>
              <a:rPr lang="es-AR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lógica</a:t>
            </a:r>
            <a:r>
              <a:rPr lang="es-AR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90357" y="1905000"/>
            <a:ext cx="1371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AR" sz="2000">
                <a:solidFill>
                  <a:prstClr val="black"/>
                </a:solidFill>
              </a:rPr>
              <a:t>Suma</a:t>
            </a:r>
            <a:r>
              <a:rPr lang="es-AR" sz="2000">
                <a:solidFill>
                  <a:prstClr val="black"/>
                </a:solidFill>
                <a:sym typeface="Wingdings" pitchFamily="2" charset="2"/>
              </a:rPr>
              <a:t> 0</a:t>
            </a:r>
          </a:p>
          <a:p>
            <a:pPr lvl="0"/>
            <a:r>
              <a:rPr lang="es-AR" sz="2000" smtClean="0">
                <a:solidFill>
                  <a:prstClr val="black"/>
                </a:solidFill>
                <a:sym typeface="Wingdings" pitchFamily="2" charset="2"/>
              </a:rPr>
              <a:t>Cont </a:t>
            </a:r>
            <a:r>
              <a:rPr lang="es-AR" sz="2000">
                <a:solidFill>
                  <a:prstClr val="black"/>
                </a:solidFill>
                <a:sym typeface="Wingdings" pitchFamily="2" charset="2"/>
              </a:rPr>
              <a:t> 0                   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648200"/>
            <a:ext cx="169545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67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animBg="1"/>
      <p:bldP spid="5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CuadroTexto"/>
          <p:cNvSpPr txBox="1">
            <a:spLocks noChangeArrowheads="1"/>
          </p:cNvSpPr>
          <p:nvPr/>
        </p:nvSpPr>
        <p:spPr bwMode="auto">
          <a:xfrm>
            <a:off x="1600200" y="1976735"/>
            <a:ext cx="7239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es-AR" sz="2000" dirty="0" smtClean="0">
                <a:sym typeface="Wingdings" pitchFamily="2" charset="2"/>
              </a:rPr>
              <a:t>R</a:t>
            </a:r>
            <a:r>
              <a:rPr lang="es-AR" sz="2000" dirty="0" smtClean="0"/>
              <a:t>epetir Mientras ( </a:t>
            </a:r>
            <a:r>
              <a:rPr lang="es-A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no sean 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las 14hs </a:t>
            </a:r>
            <a:r>
              <a:rPr lang="es-AR" sz="2000" dirty="0" smtClean="0"/>
              <a:t>)</a:t>
            </a:r>
            <a:endParaRPr lang="es-A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 CuadroTexto"/>
          <p:cNvSpPr txBox="1">
            <a:spLocks noChangeArrowheads="1"/>
          </p:cNvSpPr>
          <p:nvPr/>
        </p:nvSpPr>
        <p:spPr bwMode="auto">
          <a:xfrm>
            <a:off x="1600200" y="2814935"/>
            <a:ext cx="7239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es-AR" sz="2000" dirty="0" smtClean="0">
                <a:sym typeface="Wingdings" pitchFamily="2" charset="2"/>
              </a:rPr>
              <a:t>R</a:t>
            </a:r>
            <a:r>
              <a:rPr lang="es-AR" sz="2000" dirty="0" smtClean="0"/>
              <a:t>epetir Mientras </a:t>
            </a:r>
            <a:r>
              <a:rPr lang="es-AR" sz="2000" smtClean="0"/>
              <a:t>( </a:t>
            </a:r>
            <a:r>
              <a:rPr lang="es-AR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haya más </a:t>
            </a:r>
            <a:r>
              <a:rPr lang="es-A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datos a ingresar </a:t>
            </a:r>
            <a:r>
              <a:rPr lang="es-AR" sz="2000" dirty="0" smtClean="0"/>
              <a:t>)</a:t>
            </a:r>
            <a:endParaRPr lang="es-A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 CuadroTexto"/>
          <p:cNvSpPr txBox="1">
            <a:spLocks noChangeArrowheads="1"/>
          </p:cNvSpPr>
          <p:nvPr/>
        </p:nvSpPr>
        <p:spPr bwMode="auto">
          <a:xfrm>
            <a:off x="1600200" y="3653135"/>
            <a:ext cx="7239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es-AR" sz="2000" dirty="0" smtClean="0">
                <a:sym typeface="Wingdings" pitchFamily="2" charset="2"/>
              </a:rPr>
              <a:t>R</a:t>
            </a:r>
            <a:r>
              <a:rPr lang="es-AR" sz="2000" dirty="0" smtClean="0"/>
              <a:t>epetir Mientras ( </a:t>
            </a:r>
            <a:r>
              <a:rPr lang="es-AR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haya más personas</a:t>
            </a:r>
            <a:r>
              <a:rPr lang="es-AR" sz="2000" smtClean="0"/>
              <a:t>)</a:t>
            </a:r>
            <a:endParaRPr lang="es-A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76400" y="4810717"/>
            <a:ext cx="4876800" cy="58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000" dirty="0">
                <a:latin typeface="Calibri" pitchFamily="34" charset="0"/>
                <a:cs typeface="Arial" charset="0"/>
                <a:sym typeface="Wingdings" pitchFamily="2" charset="2"/>
              </a:rPr>
              <a:t>R</a:t>
            </a:r>
            <a:r>
              <a:rPr lang="es-AR" sz="2000" dirty="0">
                <a:latin typeface="Calibri" pitchFamily="34" charset="0"/>
                <a:cs typeface="Arial" charset="0"/>
              </a:rPr>
              <a:t>epetir Mientras ( </a:t>
            </a:r>
            <a:r>
              <a:rPr lang="es-AR" sz="2000" dirty="0" smtClean="0">
                <a:latin typeface="Calibri" pitchFamily="34" charset="0"/>
                <a:cs typeface="Arial" charset="0"/>
              </a:rPr>
              <a:t> </a:t>
            </a:r>
            <a:r>
              <a:rPr lang="es-A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expresión 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lógica</a:t>
            </a:r>
            <a:r>
              <a:rPr lang="es-A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 </a:t>
            </a:r>
            <a:r>
              <a:rPr lang="es-AR" dirty="0" smtClean="0"/>
              <a:t>)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dirty="0" smtClean="0"/>
              <a:t>¿cuál puede ser la </a:t>
            </a:r>
            <a:r>
              <a:rPr lang="es-AR" dirty="0" err="1" smtClean="0"/>
              <a:t>exp</a:t>
            </a:r>
            <a:r>
              <a:rPr lang="es-AR" dirty="0" smtClean="0"/>
              <a:t>. lógica?</a:t>
            </a:r>
            <a:endParaRPr lang="en-US" dirty="0"/>
          </a:p>
        </p:txBody>
      </p:sp>
      <p:pic>
        <p:nvPicPr>
          <p:cNvPr id="10" name="Picture 5" descr="C:\Users\Cesar\AppData\Local\Microsoft\Windows\INetCache\IE\O7K7IJX0\question-mark-1019993_64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623" y="47244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81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913</Words>
  <Application>Microsoft Office PowerPoint</Application>
  <PresentationFormat>On-screen Show (4:3)</PresentationFormat>
  <Paragraphs>289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Capitulo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1er. idea</vt:lpstr>
      <vt:lpstr>1er. idea</vt:lpstr>
      <vt:lpstr>2da. idea</vt:lpstr>
      <vt:lpstr>2da. idea</vt:lpstr>
      <vt:lpstr>2da. idea</vt:lpstr>
      <vt:lpstr>2da. idea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Ahora estamos en condiciones de comenzar con todos los ejercicios  de Práctica 3,  Repaso de Práctica 3 y  Práctica 4</vt:lpstr>
      <vt:lpstr>PowerPoint Presentation</vt:lpstr>
      <vt:lpstr>Próxima clase</vt:lpstr>
      <vt:lpstr>descansamos 5’ y seguimos con Práctica 3…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Buen día !! </dc:title>
  <dc:creator>Cesar</dc:creator>
  <cp:lastModifiedBy>Juan Perez</cp:lastModifiedBy>
  <cp:revision>108</cp:revision>
  <dcterms:created xsi:type="dcterms:W3CDTF">2006-08-16T00:00:00Z</dcterms:created>
  <dcterms:modified xsi:type="dcterms:W3CDTF">2020-10-14T12:42:18Z</dcterms:modified>
</cp:coreProperties>
</file>