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3" r:id="rId1"/>
  </p:sldMasterIdLst>
  <p:notesMasterIdLst>
    <p:notesMasterId r:id="rId48"/>
  </p:notesMasterIdLst>
  <p:sldIdLst>
    <p:sldId id="256" r:id="rId2"/>
    <p:sldId id="427" r:id="rId3"/>
    <p:sldId id="401" r:id="rId4"/>
    <p:sldId id="402" r:id="rId5"/>
    <p:sldId id="412" r:id="rId6"/>
    <p:sldId id="428" r:id="rId7"/>
    <p:sldId id="429" r:id="rId8"/>
    <p:sldId id="430" r:id="rId9"/>
    <p:sldId id="431" r:id="rId10"/>
    <p:sldId id="432" r:id="rId11"/>
    <p:sldId id="433" r:id="rId12"/>
    <p:sldId id="314" r:id="rId13"/>
    <p:sldId id="322" r:id="rId14"/>
    <p:sldId id="413" r:id="rId15"/>
    <p:sldId id="415" r:id="rId16"/>
    <p:sldId id="414" r:id="rId17"/>
    <p:sldId id="434" r:id="rId18"/>
    <p:sldId id="416" r:id="rId19"/>
    <p:sldId id="437" r:id="rId20"/>
    <p:sldId id="436" r:id="rId21"/>
    <p:sldId id="438" r:id="rId22"/>
    <p:sldId id="439" r:id="rId23"/>
    <p:sldId id="443" r:id="rId24"/>
    <p:sldId id="409" r:id="rId25"/>
    <p:sldId id="451" r:id="rId26"/>
    <p:sldId id="440" r:id="rId27"/>
    <p:sldId id="445" r:id="rId28"/>
    <p:sldId id="453" r:id="rId29"/>
    <p:sldId id="442" r:id="rId30"/>
    <p:sldId id="450" r:id="rId31"/>
    <p:sldId id="454" r:id="rId32"/>
    <p:sldId id="455" r:id="rId33"/>
    <p:sldId id="452" r:id="rId34"/>
    <p:sldId id="457" r:id="rId35"/>
    <p:sldId id="458" r:id="rId36"/>
    <p:sldId id="459" r:id="rId37"/>
    <p:sldId id="460" r:id="rId38"/>
    <p:sldId id="446" r:id="rId39"/>
    <p:sldId id="461" r:id="rId40"/>
    <p:sldId id="449" r:id="rId41"/>
    <p:sldId id="462" r:id="rId42"/>
    <p:sldId id="466" r:id="rId43"/>
    <p:sldId id="463" r:id="rId44"/>
    <p:sldId id="441" r:id="rId45"/>
    <p:sldId id="464" r:id="rId46"/>
    <p:sldId id="467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10-19T12:32:55.017"/>
    </inkml:context>
    <inkml:brush xml:id="br0">
      <inkml:brushProperty name="width" value="0.05292" units="cm"/>
      <inkml:brushProperty name="height" value="0.05292" units="cm"/>
      <inkml:brushProperty name="color" value="#548DD4"/>
    </inkml:brush>
  </inkml:definitions>
  <inkml:trace contextRef="#ctx0" brushRef="#br0">5098 9084,'0'0,"0"18,0-18,0 17,0 19,0-36,0 35,0-35,0 18,0-18,0 35,0-18,0 19,0-19,0 1,0 0,0-1,0 1,0 0,0-18,0 17,0-17,0 18,0-1,0-17,0 18,0 17,0 1,0-36,0 17,0 1</inkml:trace>
  <inkml:trace contextRef="#ctx0" brushRef="#br0" timeOffset="3551.2031">5080 9031,'18'0,"-18"0,17 0,-17 0,18-18,0 18,-1-17,-17 17,18 0,-18-18,17 18,1 0,-18 0,18 0,-18 0,17 0,1 0,0 0,-18 0,17 0,1 0,0 0,-18 18,17-18,-17 0,18 17,0-17,-18 0,17 0,-17 0,18 0,-1 0,-17 18,0-18,18 0,-18 0,18 0,-18 0,17 18,1-18,-18 17,0-17,0 18,0 0,0-1,0-17,0 18,0-18,0 18,0-18,-18 17,18 1,0 0,0-18,-17 17,17 1,0-18,-18 0,18 0,0 0,0 17,-18-17,1 0,17 0,-18 0,18 0,-17 0,-1 0,18 0,-18 0,1 0,-1 0,18 0,-18 0,18 0,-17 0,17 0,-18 0,0 0,18 0,-17 0,17 0,-18 0,18 0,-18 0,1 0,17 0,-18 0,18 0,-17 0,-1 0,18 0,-18 0,18 0,-17 0,17 0,-18 0,0 0,18 0,-17 0,17 0,-18 0,0 0</inkml:trace>
  <inkml:trace contextRef="#ctx0" brushRef="#br0" timeOffset="17998.0294">8361 9490,'0'0,"0"0,0 17,0-17,0 18,0 0,0-18,0 17,0 1,17 0,-17-18,0 17,0-17,18 0,-18 18,0-1,0-17,0 18,0-18,0 18,0-1,0-17,0 18,0-18,0 18,18-18,-18 35,0-17,0-1,0-17,0 18,0-18</inkml:trace>
  <inkml:trace contextRef="#ctx0" brushRef="#br0" timeOffset="21054.2043">8414 9454,'0'-17,"0"17,17-18,19 1,-1-1,0 0,-17 18,0-17,-18 17,17-18,1 18,-18 0,0 0,17 0,-17 0,18 0,0 0,-18 0,17 18,-17-18,18 0,-18 0,18 17,-1-17,-17 0,18 18,-18 0,0-18,0 17,0-17,0 18,0-18,0 0,0 35,0-35,0 18,0-18,-18 17,18 1,-17-18,17 0,0 0,0 18,-18-18,18 17,0-17,0 18,-18-18,18 0,-17 0,-1 18,18-18,-18 0,18 0,-17 0,-1 0,18 0,-17 0,17 0,-18 0,18 0,-18 0,1 0,17 0,0 0,-18 0,18 0,-18 0,1 0,17 0,-18 0,18 0,-18 0,18 0</inkml:trace>
  <inkml:trace contextRef="#ctx0" brushRef="#br0" timeOffset="23026.3171">12259 9560,'0'0,"0"18,0 0,0-1,0 1,0-1,0 1,0-18,18 18,-18-18,0 17,0-17,0 18,0 0,0 17,0-35,0 18,0-1,0 1,0-18,0 18,0-18,0 0</inkml:trace>
  <inkml:trace contextRef="#ctx0" brushRef="#br0" timeOffset="25131.4375">12294 9490,'0'-18,"18"-17,-18 35,35-18,-35 1,0 17,36-18,-36 18,0 0,17-18,-17 1,18 17,-18 0,17 0,1 0,-18 0,18 0,-1 0,1 0,0 0,-1 0,1 0,-18 0,18 0,-18 0,17 0,1 17,-18-17,17 0,-17 18,18-18,-18 0,18 18,-18-1,0-17,0 18,0-18,0 17,0 1,0-18,0 18,-18-18,18 17,0-17,-18 18,18 0,0-18,-17 17,17-17,-18 0,1 18,17-18,-18 18,18-18,-18 0,1 0,-1 0,18 0,0 0,-18 0,1 0,17 0,-18 0,18 0,-18 0,18 0,-17 0,-1 0,18 0,-17 0,17 0,-18 0,0 0,18 0,-17 0,17 0,0-18,-18 18</inkml:trace>
  <inkml:trace contextRef="#ctx0" brushRef="#br0" timeOffset="26744.5297">16404 9419,'0'0,"0"18,0-1,0 1,0 0,0-1,0 1,0 17,0-35,0 18,0-18,0 18,0-18,0 17,0 1,0-18,0 17,0-17,0 36,0-36,0 17,0 1,0 0,0-1,0 1,0 0,0-18,0 17,0-17,0 0,0 0,0 0,0-53,0 18</inkml:trace>
  <inkml:trace contextRef="#ctx0" brushRef="#br0" timeOffset="28313.6194">16351 9296,'0'0,"36"0,-36 0,35 0,-35 0,35 0,-17 0,-1 0,1 0,-18 0,18 0,-18 0,17 0,-17 0,18 0,0 0,-18 0,0 0,0 17,17-17,-17 0,18 18,-1-18,-17 18,0-18,0 0,18 0,-18 17,0-17,0 18,0-18,18 18,-18-18,0 17,0 1,0-18,0 17,0-17,0 18,0-18,0 0,0 18,0-1,-18-17,18 0,-18 0,1 18,17-18,-18 0,18 0,-17 18,-1-1,18-17,-18 0,18 0,-17 18,17-18,-18 0,0 0,18 0,-35 18,35-18,-18 0,18 0,-17 17,17-17,-18 0,1 0,17 0,-18 0,18 0,-35 0,35 0,-18 0</inkml:trace>
  <inkml:trace contextRef="#ctx0" brushRef="#br0" timeOffset="30090.7211">20373 9225,'0'0,"0"18,0 17,0-17,0-1,0 1,0 0,0-1,0-17,0 18,0 0,0-1,0 1,0-18,0 17,0 36,0-17,0-1,0 0,0 18,0 0,0-18,0 1,0-19,0 1,0-18,0 18,0-18,0 0,0-18,0 18,0-18,0 18,0-35,-18 35</inkml:trace>
  <inkml:trace contextRef="#ctx0" brushRef="#br0" timeOffset="31825.8204">20320 9296,'0'0,"18"-18,-18 18,17 0,-17-18,18 18,0 0,-18 0,17 0,-17 0,18-17,-1 17,1 0,-18 0,18 0,-18 0,17 0,1 0,-18 0,18 0,-18 0,17 0,1 0,-18 0,18 0,-18 0,17 0,-17 0,18 0,0 0,-1 0,-17 0,0 0,18 0,-1 17,-17 1,18-18,-18 0,18 18,-1-18,-17 0,0 17,18-17,-18 0,0 18,0 0,18-18,-18 17,0-17,0 18,0 0,0-18,0 0,0 17,0-17,0 0,-18 0,18 18,-18-18,1 0,-1 0,18 17,-35 1,17-18,1 0,-1 18,0-18,1 17,17-17,-18 0,18 0,-18 0,18 0,-17 0,-1 0,0 0,18 18,-17-18,-1 0,0 0,1 0,-1 0,1 0,17 0,-18 18,0-18,18 0,-17 0</inkml:trace>
  <inkml:trace contextRef="#ctx0" brushRef="#br0" timeOffset="69515.9761">3298 11412,'-17'0,"-1"0,-17 0,0 0,-18 0,0 0,-53 18,53 0,-17-18,17 0,0 17,0-17,0 0,35 0,1 18,-19-18,36 0,0 18,-17-18,17 0,-18 0,18 17,-18-17,18 18,-17-1,-1 1,0 0,18-18,-35 17,35-17,-17 0,17 18,0 0,0-18,0 0,0 17,0-17,0 36,0-36,0 17,0-17,-18 0,18 18,0-18,0 18,0-1,0-17,0 18,0-1,0 1,0-18,0 18,0-18,18 17,-18 1,0-18,0 18,17-1,1 1,-18 0,0-1,17-17,1 18,-18-18,18 35,-18-35,17 18,1-1,0 1,-1-18,19 35,-36-35,17 18,1 0,17-1,-35 1,18-18,17 17,-17 1,17 0,0 17,1-35,-1 18,0-1,-17 1,-1-18,-17 0,18 0,0 18,17-18,0 0,0 0,-17 0,35 0,0 0,0 0,-18 17,0-17,-17 0,17 0,-17 0,0 0,-1 18,1-18,0 0,-1 0,1 0,17 18,0-18,1 17,-1-17,-17 0,17 0,-35 0,17 0,1 0,-18 0,18 0,-18 0,17 0,-17 0,18 0,0 0,17 0,-17 0,-1 0,1 0,-1 0,1 0,0 0,-18 0,35 0,-35 0,18 18,-1-18,1 0,0 0,-1 0,19 0,-1 0,0 0,0 0,-17 0,17 0,-17 0,0 0,17 0,18 0,-53 0,17 0,1 0,0 0,17 0,-17 0,-1 0,18 0,18 0,-17 0,17 0,0 0,35 0,-18 0,1 0,-18 0,0 0,0 0,-18 0,-18 0,19 0,-19 0,-17 0,18 0,0 0,-18 0,17 0,-17 0,36 0,-36 0,17 0,19 0,-1-18,0 18,0-17,18 17,0-18,-18 18,1 0,-19 0,1 0,0-18,-1 18,1-17,17 17,-35 0,18 0,17-18,-17 18,-1-18,-17 18,36 0,-19 0,1-17,-18 17,18 0,-1 0,19-18,-1 18,0-18,18 1,-18 17,-17 0,17 0,-35 0,18-36,-1 36,1 0,-18-17,18 17,-18 0,17-18,-17 18,18 0,-18-17,0-1,0 18,0-18,18 1,-18-1,0 0,17 1,1-1,-18 0,0 18,0-17,0 17,0-18,0 18,0-17,0-1,0 18,0-18,18 18,-18-17,0-1,0-17,0 17,0 18,0-35,0 35,0-35,0 35,0-18,0 18,0-18,0 18,0 0,0-17,-18 17,18-18,0 18,-18 0,18-18,0 18,0-17,-17 17,17-18,0 18,-18-18,18 18,-35-17,35 17,-18-18,18 18,-18-18,1 18,17 0,0 0,-18-17,18 17,-17 0,-1 0,0-18,18 1,-17 17,-1 0,18 0,-18 0,18 0,-17 0,17 0,-18-18,0 18,18 0,-17 0,17 0,-18 0,1 0,-1 0,0 0,1-18,-1 18,0 0,-17 0,17-17,1 17,-1 0,0 0,1 0,-1 0,1 0,-1 0,0 0,1 0,-36 0,35 0,0 0,-17 0,18-18,-1 18,-17 0,-1 0,19 0,-1 0,0 0,1 0,-1 0,-17 0,35 0,-35 0,17-18,0 18,1 0,17 0,-36 0,19 0,-1 0,0 0,-17 0,35 0,-35 0,35 0,-18 0,1 0,-1 0,-17 0,17 0,18 0,-35 0,17 0,1 0,-1 0,18 0,-18 0,1-17,17 17,-18 0,0 0,1 0,17 0,-18 0,0 0,1 0,-1 0,18 0,-17 0,-1 0,0 0,1 0,-1 0,18 0,-18 0,-17 0,17 0,1 0,-1 0,0 0,-17 0,18 0,17 0,-36 0,19 0,-1 0,0 0,18 0,-17 0,-1 0,0 0,1 0,-1 0,-17 0,35 0,-18 0,-17 0,35 0,-18 0,1 0,-1 0,18 0,-18 0,18 0,-17 0,-1 0,1 0,17 0,-18 0,0 0,1 0,17 0,-18 0,0 0,18 0,-17 0,17 0,-18 0,18 0,-18 0,1 0,17 0,-18 0,18 0,-35-18,35 18,-18 0,18 0,-17 0,-1 0,0 0,18 0,-35 0,35 0,-18 0,18 0,-17 0,17 18,-18-18,18 0,-18 0,18 0,-17 0,-1 0,18 0,-17 0,17 0,-18 0,18 0,-18 0,1 0,17 0,-18 0,18 0,-35 0,35 0,-18 0,-17 0,35 0,-18 0,18 0,-17 0,-1 0,0 0,18 17,-35-17,35 0,-18 0,18 0,-17 0,-1 0,18 0,-18 0,18 0,-17 0,17 0,-18 0,0 0,18 0,-17 0,17 0,-35 0,35 0,-18 0,18 0</inkml:trace>
  <inkml:trace contextRef="#ctx0" brushRef="#br0" timeOffset="76509.3761">7108 11624,'0'0,"0"0,0 18,0-1,0 1,0-18,-17 0,17 18,0-1,0-17,0 18,0-18,0 18,0-18,0 17,-18-17,18 18,0-18,0 17,0-17,0 18,0 0,0-18,0 17,0-17,0 0,0 18,0-18,18 0,-18 0,0 18,17-1,1-17,-18 18,0-18,18 0,-18 18,0-1,17-17,1 0,-18 18,0-18,18 0,-18 0,0 17,17-17,-17 18,18-18,-18 18,18-18,-18 0,0 0,17 0,-17 0,18 0,0 0,-18 0,17 0,-17 0,0 0,18 0,-18 0,17-18,1 18,-18 0,0 0,18 0,-18-18,0 18,0 0,17-17,1 17,-18-18,18 1,-18-1,17 0,1 1,-18 17,18-18,-18 0,0 18,0-17,17 17,-17-18,0 18,0-18,0 1,18 17,-18-18,0 18,17-17,-17-1,0 18,0-18,0 1,0-1,0 18,0-18,0 18,0-17,0 17,0-18,0 0,0 18,-17-17,17 17,-18-18,18 18,0-18,-17 18,17 0,-18-17,0 17,18 0,0 0,-17 0,17-18,-18 18,0 0,18 0,-17 0,17 0,-18 0,18 0,-18 0,1 0,17 0,-18 0,18 0,0 0,-17 0,-1 0,18 0,0 0,-18 0,18 0,-17 0,17 18,0-18,-18 0,0 0,18 0,-17 0,17 17,0-17,-18 0,18 18,-18-18,18 0,0 0,0 18,-17-18,17 0,0 0,0 17,-18-17</inkml:trace>
  <inkml:trace contextRef="#ctx0" brushRef="#br0" timeOffset="78503.4901">8643 11465,'0'0,"0"0,0 18,0 0,0-1,0 1,0-1,0-17,0 18,0 0,-18-1,18-17,0 18,0 0,0-1,0 1,0 0,0-18,0 17,0 1,0 0,-17-1,17-17,0 35,0-17,0 0,-18-1,18-17,0 18,0 0,0-18,0 0,-17 0,17 17,0-17,-18 0,0 0,18 0,-17 0,-19 0,19 0,-1 0,0 0,18 0,-35 0,17 0,1 0,-1 0,1 0,-1 0,-17 0,17 0,0 0,-17 0,17 18,1-18,-18 0,35 0,-18 0,18 0,-18 18,1-18,17 0,-18 0</inkml:trace>
  <inkml:trace contextRef="#ctx0" brushRef="#br0" timeOffset="80539.6066">8184 11783,'0'0,"0"0,0 0,-17 17,17 1,0-18,-18 0,1 18,17-18,0 17,-18-17,18 18,-18 0,1-1,17-17,0 0,-18 0,18 18,0 0,18-18,-1 0,-17 0,18 0,-18 17,18-17,-18 18,17-18,1 17,-18-17,17 0,-17 18,18-18,0 18,-18-18</inkml:trace>
  <inkml:trace contextRef="#ctx0" brushRef="#br0" timeOffset="85237.8754">8096 9737,'18'0,"0"-18,17-17,0 17,-17 0,52 1,-52-18,17 17,18 0,-18 1,18-19,0 19,-35-1,0 0,-1 18,1-17,-18 17,0 0,0-18,17 18,-17-17,18 17,-18 0,18-18,-1 18,1 0,0-18,-18 18,17 0,-17-17,18 17,-18-18,0 18,35 0,-17-18,17 1,0 17,-35 0,36-18,-36 0,17 18,-17 0,18-17,0 17,-18 0</inkml:trace>
  <inkml:trace contextRef="#ctx0" brushRef="#br0" timeOffset="88272.0489">8908 9684,'0'0,"0"0,0 0,0 17,0-17,0 18,0 0,0-18,0 17,0 1,0 0,0-18,0 17,0-17,0 18,0-18,0 18,0-18,0 17,0-17,0 0,0 18,0-18,0 0,17 0,-17 0,18 17,0-17,-18 0,17 0,-17 0,18 0,-1 0,-17 0,18 0,-18 0,18 0,-1 0,1 0,-18 0,18 0,-18 0,17 0,1 0,-18 0,0 0,18 0,-18-17,0 17,17 0,-17 0,18 0,-18-18,0 18,18-17,-18 17,17-18,-17 18,0-18,18 1,-18 17,0-18,17 18,-17-18,0 18,0-17,0-1,0 0,0 18,0-17,0-1,0 18,0-18,0 18,0 0,0-17,0-1,-17 18,17 0,-18 0,18-17,0 17,0 0,-17 0,17-18,-18 18,0 0,18-18,0 18,-17 0,17 0,-18 0,18-17,0 17,-18 0,1 0,17 0,-18 0,18 0,0 17,-18-17,1 0,17 0,-18 0,18 0,-18 18,18-18,-17 0,-1 0,18 18,-17-18,17 17,0-17,-18 18,0-18,18 17,0-17,0 18,0 0,0-18</inkml:trace>
  <inkml:trace contextRef="#ctx0" brushRef="#br0" timeOffset="90322.1661">12153 9684,'0'17,"0"-17,0 0,18 0,-18 0,17 0,-17 0,36 0,-19-17,1 17,0-18,-1 18,19-18,-19-17,19 35,-1-17,-18-1,19 18,-19-18,1 1,0 17,-1-18,-17 18,18 0,-18-18,18 18,-1 0,-17 0,18-17,-1 17,1 0,0-18,-1 0,19 1,-19 17,19-18,-19 1,1 17,-18 0,17 0,-17-18,0 18,18 0,-18-18,18 18,-1-17,1 17,-18 0,18 0,-1-18,-17 18,0 0</inkml:trace>
  <inkml:trace contextRef="#ctx0" brushRef="#br0" timeOffset="93340.3388">12965 9578,'0'0,"-18"0,0 0,18 0,-17 0,17 18,-18-18,18 0,0 17,-18-17,18 0,-17 18,17-18,0 17,-18-17,18 18,0-18,0 18,0-1,0 1,0-18,0 18,0-18,0 17,0 1,0 0,0-18,0 17,0-17,0 18,0 0,0-18,0 0,0 17,18-17,-18 18,17-1,-17-17,0 18,0-18,18 0,-18 18,18-18,-18 0,0 17,17-17,1 0,0 0,-18 0,17 0,1 0,-18 0,18 0,-18 0,17 0,1 0,-18 0,0 0,17 0,-17-17,0 17,18 0,-18 0,18-18,-1 18,-17 0,18 0,-18-18,0 1,0 17,0-18,0 18,18-35,-18 35,0-18,0 18,17 0,-17-17,0 17,0-18,0 0,0 18,0-17,0 17,0-36,0 36,0-17,0 17,0-18,0 0,0 18,0 0,0-17,0 17,-17 0,17 0,-18 0,18 0,0-18,-18 18,18 0,-17 0,-1 0,18 0,-18 0,18 0,-17 0,-1 0,18 0,-17 0,17 0</inkml:trace>
  <inkml:trace contextRef="#ctx0" brushRef="#br0" timeOffset="95422.4578">16298 9701,'0'0,"0"0,18-17,-18-1,35 0,-35 18,36-17,-1-18,-18 17,19 0,-19 1,1-1,-18 0,35 18,-35-35,18 35,0-18,-1 1,-17 17,18-18,-1 1,1 17,0-36,17 19,0-19,1 19,-19-19,19 19,-19-1,1 18,-18-17,17 17,-17 0,0-18,18 0,-18 18,18-17,-1-1,-17 0,18 18,-18 0</inkml:trace>
  <inkml:trace contextRef="#ctx0" brushRef="#br0" timeOffset="97841.5961">16880 9578,'0'0,"0"18,-17-1,17 1,0-1,0-17,-18 18,18 0,0 17,0-35,-17 35,17-17,-18-18,18 18,0-1,0 1,0-18,0 18,0-1,0-17,0 18,0-18,0 17,0-17,0 18,18-18,-18 0,17 0,-17 0,0 18,18-18,-18 0,17 0,-17 0,18 0,0 0,-18 0,17 0,-17 0,18 0,0 0,-18 0,17 0,-17 0,18 0,-18 0,0 0,35 0,-35 0,18 0,-18 0,35-18,-35 0,18 18,-18 0,0-17,17 17,-17 0,0-18,18 18,-18-17,0 17,0-18,0 18,0-18,0 18,0-35,0 35,0-18,0 1,-18-1,18 18,0-35,-17 35,17-18,0 0,0 1,-18 17,18 0,0-18,0 18,-18 0,18 0,-17 0,17 0,0-17,-18 17,18 0,-17 0,-1 0,18 0,-18 0,1 0,-1 0,18 0,-18 0,18 0</inkml:trace>
  <inkml:trace contextRef="#ctx0" brushRef="#br0" timeOffset="99350.6826">20320 9560,'0'-17,"35"17,-17-36,17 19,0-1,1 0,17-34,0 34,-18-17,-17 17,17 0,-35 1,35-1,-35 18,18 0,-18-18,0 18,17 0,1 0,-18-17,18 17,-1-18,1 1,17 17,-35-18,18 0,-18 36</inkml:trace>
  <inkml:trace contextRef="#ctx0" brushRef="#br0" timeOffset="102043.8366">20814 9578,'0'18,"0"-18,0 17,0-17,0 18,0-1,0 1,0 0,0-18,0 35,0-35,0 18,0-18,0 17,0 1,18-18,-18 0,17 18,-17-18,0 0,18 0,-18 17,0-17,17 18,1-18,-18 0,0 0,18 0,-18 0,17 18,-17-18,18 0,0 0,-1 0,1 0,0 0,-18 0,0 0,17 0,-17 0,18 0,-18-18,17 0,-17 18,0 0,0-17,18 17,-18 0,0-18,0 0,18 18,-18 0,0-17,0 17,0-18,0 18,0-18,0 1,0-1,0 18,0-18,0 1,0 17,0-18,0 18,0-17,0 17,-18 0,18-18,-18 0,1 18,17 0,-18 0,18-17,-17 17,-1 0,18 0,0 0,-18 0,18 0,-17 0,17 0,-18 0,0 0,1 0,17 0,0 0,-18 0,18 0,-18 0,18 0,0 0</inkml:trace>
  <inkml:trace contextRef="#ctx0" brushRef="#br0" timeOffset="109108.2407">15893 10566,'0'0,"17"0,-17 17,18-17,0 0,17 0,-18 18,19 0,-1-18,0 0,1 17,-1 1,0-18,-17 18,17-18,0 0,-17 0,0 0,-1 0,1 0,0 0,-18 0,17 0,1 0,-1 0,19 17,-19-17,19 0,-1 0,0 0,18 0,-53 18,18-18,-18 0,17 0,1 0,0 0,-18 0,35 0,0 0,1 0,-1 0,18 0,0 0,-18 0,18 0,-18 0,18 0,-35 0,17 0,0 0,-17 0,-1 0,19-18,-19 18,19 0,-19-17,19 17,-19 0,19 0,-19 0,1 0,-1 0,19-18,-19 18,1 0,17 0,1 0,-19-18,36 18,-35 0,17 0,-17 0,17 0,-17 0,-1 0,-17 0,18 0,-18 0,35 0,-17 0,-1 0,1 0,17 0,-17 0,17 0,1 0,-19 0,-17 0,18 0,-1 0,-17 0,18 0,-18 0,35 0,-17 0,35 0,-18 0,0 0,18 0,-35 0,0 0,-1 0,-17 0,18 0,0 0,-18 0,17 0,-17 0,18 0,-18 0,17 0,1 0,0 0,-1 0,1-17,0 17,-1 0,1 0,0 0,-1-18,19 18,-19 0,1-18,35 18,-53 0,17 0,-17 0,18 0,-18-17,18 17,-1-18,19 18,-19 0,1-18,17 1,-35 17,35-18,-35 18,18-17,-18-1,18 18,-1 0,-17-18,0 18,18 0,-18-17,0-1,0 18,18-18,-18 18,0-17,17 17,-17 0,0-18,0 0,0 18,0-17,0 17,0-18,0 0,0 18,0-17,0 17,0-18,0 18,0-17,0-1,0 0,0 18,0-17,0-1,0 18,0-18,0 1,-17-1,17 18,0-18,0 18,0-17,0 17,0-18,0 1,0 17,0-18,0 18,-18-18,18 1,0 17,0-18,0 18,0-18,0 18,0-17,-18 17,18-18,-17 18,17-18,0 18,0 0,0-17,-18 17,18-18,0 18,0 0,-18 0,18-17,-17 17,-1 0,-17 0,0 0,-1 0,1 0,17 0,1 0,-1 0,0-18,18 18,-35 0,35 0,-35 0,35 0,-18 0,-17 0,17 0,1 0,17 0,-18 0,18 0,-18 0,18 0,-17 0,-1 0,-17 0,17 0,-17 0,-18 0,18 0,-18 0,18 0,-1 0,19 0,-1 0,0 0,18 0,-17 0,17 18,-36-18,19 17,17-17,-35 0,17 0,0 18,-17-18,0 17,17-17,-35 18,18-18,0 18,-1-1,-17-17,18 0,17 18,-17 0,0-18,0 17,17-17,0 0,1 0,-1 18,18-18,-35 18,17-18,1 0,-1 0,0 0,-17 0,17 0,-17 0,-18 0,18 17,-18-17,18 0,17 0,0 0,-17 0,17 0,1 0,-18 18,35-18,-18 0,0 0,-17 0,17 0,1 0,-1 0,18 0,0 0,-18 0,18 0,-17 0,-1 0,18 0,-17 0,17 0,-18 0,18 0,-18 0,1 0,17 0,-18 0,0 0,1 0,-19 0,-17 0,-17 0,35 0,-1 0,1 0,-18 0,0 0,18 0,17 0,1 0,-19 0,19 0,-1 0,18 0,-17 0,17 0,-36 0,19 0,-1 0,0 0,1 0,-1 0,0 17,1-17,17 0,-18 0,0 0,1 0,-1 0,1 0,-1 0,-17 0,35 0,-18 0,18 0,-18 0,1 0,-1 0,0 0,1 0,-18 0,35 0,-18 0,18 0,-18 0,1 0,17 0,0 0,0 18,0 0,0-18,0 17,0-17,0 36,0-36,0 17,0-17,0 0,0 18,0-18,0 18,0-1,0-17,0 18,17-18,-17 17,0-17,0 36,0-36,18 17,-18 1,0 0,0-18,0 17,0-17,0 18,0 0,18-18,-18 17,0-17,0 18,0 0,0-18,0 17,17-17,-17 18,0-18,18 0,-18 17,0 1,17-18,-17 0,18 0,0 0,-18 0,0 18,17-18,-17 0,18 0,-18 0,35 0,-17 0,0 17,17-17,-35 0,17 0,-17 18,0-18,18 0,0 0,-18 0</inkml:trace>
  <inkml:trace contextRef="#ctx0" brushRef="#br0" timeOffset="119479.8339">4957 13018,'-18'0,"18"0,0 17,-18-17,18 18,-17-1,-1 1,18 17,-18-17,-17 17,35-17,-18 17,1-17,17-1,0-17,0 18,0-18,0 18,0-18,0 17,0 1,0-18,0 18,0-18,0 0,0 17,0 1,17-18,-17 0,18 0,-18 18,0-18,0 0,18 0,-18 17,0-17,17 0,-17 18,18-18,-18 0,0 17,18-17,-18 0,0 0,17 0,19 18,-36-18,17 0,1 0,-18 0,17 0,-17 0,18 0,0 0,-18 0,17 0,-17 0,18 0,-18 0,18 0,-1 0,-17-18,18 18,-18-17,0 17,18-18,-18 18,17-17,-17 17,0-18,18 0,-18 1,17 17,-17-18,18 0,-18 18,0-17,0 17,0-18,18 18,-18-18,0 1,0 17,0-18,0 18,0-17,0-1,0 18,0-18,0 18,0-17,0 17,0-18,0 0,0 18,0 0,0-17,-18 17,18-18,-18 18,18-18,0 18,0 0,-17 0,17-17,0 17,0 0,-18 0,1 0,17-18,0 18,-18 0,18 0,-18 0,18 0,0 0,-17 0,-1 0,18 0,-18 0,18 0,-17 0,-1 0,18 0,-18 0,18 0,-17 0,17 0,-18 0,1 0,17 0,-18 0,18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10-19T12:36:14.799"/>
    </inkml:context>
    <inkml:brush xml:id="br0">
      <inkml:brushProperty name="width" value="0.05292" units="cm"/>
      <inkml:brushProperty name="height" value="0.05292" units="cm"/>
      <inkml:brushProperty name="color" value="#548DD4"/>
    </inkml:brush>
  </inkml:definitions>
  <inkml:trace contextRef="#ctx0" brushRef="#br0">21184 6385,'0'0,"36"0,-1 0,35 0,-34 0,17 0,0 0,-1 0,1-17,0 17,0 0,0 0,0 0,0-18,-18 18,1 0,-1 0,0 0,-17 0,-1 0,19 0,17 0,-18 0,-18 0,19 0,-1 0,-35 0,18 0,-18 0,17 0,19 0,16 0,-16 0,-1 0,18 0,-18 0,36 0,-36 0,-17 0,17 0,0 0,18-18,-18 18,1 0,52-17,-35 17,0 0,-18 0,-17 0,17-18,-17 18,-18 0,17 0,1-18,0 18,-1 0,18 0,1 0,-1 0,0 0,-17 0,35 0,-36 0,1 0,-18 0,18 0,-18 0,17 0,-17 0,36 0,-19-17,1 17,17 0,-17 0,-1 0,-17 0,18 0,0 0,-1 0,19-18,-36 18,17 0,-17 0</inkml:trace>
  <inkml:trace contextRef="#ctx0" brushRef="#br0" timeOffset="3081.1762">21202 6615,'18'0,"-1"0,-17 0,18 0,17 0,0 0,1 0,17 0,0 0,70 0,-52 0,-19-18,1 18,0 0,0 0,-17 0,16 0,-52 0,18 0,0 0,-1 0,-17 0,18 0,-18 0,18 0,-18 0,35 0,-35 0,35 0,-17 0,-18 0,17 0,1-18,0 18,-1 0,1 0,17 0,1 0,-1 0,-18 0,19 0,-1-17,0 17,1 0,-19 0,1 0,17 0,-17-18,-1 18,1 0,-18-18,35 18,-35 0,18 0,-18 0,35 0,-17 0,0 0,-18 0,17-17,18 17,-35 0,36 0,-36-18,17 18,-17 0,18 0,-18 0,18 0,-1 0,1 0,-18-18,18 18,-1 0,1 0,-18 0,17 0,1 0,-18 0,18 0,17-17,-35 17,35 0,-35 0,18 0,0-18,-1 18,-17 0,18 0,-18 0,18 0,-1 0,18 0,-35 0,18 0,0 0,-1 0,1 0,-18 0,35 0,-35 0,18 0,0 0,-1-17,-17 17,18 0,-18 0,17 0,-17 0,18 0,0 0,17 0,-17 0,-1 0,1 0,0 0,-1-18,1 18,-1 0,1 0,-18-18,18 18,-1 0,-17 0,18 0,-18 0,18 0,-1 0,-17 0,18 0,-18 0,18 0,-18 0,17 0,1-17,17 17,-17 0,-1-18,19 18,-36 0,17 0,-17-18</inkml:trace>
  <inkml:trace contextRef="#ctx0" brushRef="#br0" timeOffset="8586.4911">5345 6862,'35'0,"18"0,17 0,36 17,-18-17,-35 18,0-1,0 1,18-18,17 18,-18-1,-17-17,36 0,-37 0,19 18,0 0,-1-18,89 17,-89-17,1 0,17 18,-35 0,0-18,0 17,-18-17,18 0,-18 0,1 0,-1 0,18 0,17 0,-17 0,0 0,18 0,-18 0,0 0,0 0,-1 0,-16-17,-19 17,19 0,-19-18,1 18,0 0,17 0,0-18,0 18,18-17,-17 17,-1 0,0 0,0 0,-17 0,0 0,-18 0,17 0,-17 0,18 0,0 0,17 0,-17 0,-1 0,1 0,-18 0,35 0,-17 0,17-18,0 0,1 18,-36 0,17 0,-17 0,18 0,0-17,-18 17,17-18,36 18,-18-18,1 1,-1-1,53 1,-53 17,1 0,-19-18,19 18,-36 0,17 0,1 0,-18-18,17 18,1 0,0 0,-18 0,17-17,-17 17,18 0,0-18,-1 18,1-18,0 18,-1-17,1-1,0 18,-18 0,0-18,17 18,1 0,-18-17,17 17,-17-18,36 1,-1-19,-35 36,18-17,-1-1,-17 18,0-18,0 18,0-17,0-1,0 18,0-18,0 18,0-17,-17-1,17-17,0 35,-18-18,0 1,18-1,0 18,-17-18,17 1,0-1,-18 0,18 18,-18-17,18-1,-17-17,17 35,-18-35,1 35,17-18,0 18,-18-18,18 1,-18-1,1 18,17-18,-18 1,0-1,1 18,17-18,0 1,-18 17,18 0,-18-18,1 18,17-17,-18 17,18 0,-18 0,1-18,-1 0,1 18,-1-17,-17 17,35-18,-36 18,19 0,-1-18,0 1,1 17,-1 0,1-18,-19 0,36 18,-53 0,36-17,-19-1,19 18,-1 0,-35 0,18-18,0 1,-18 17,17-18,-16 18,-19 0,18 0,0-17,-17 17,-1 0,36-18,-36 18,18-18,0 18,36 0,-19 0,1 0,18 0,-1 0,0-17,1 17,-1 0,-17 0,35 0,-18 0,-17 0,17-18,-17 18,0 0,-1 0,-17 0,18 0,0 0,0 0,-18 0,-71 0,71 0,0 0,0 0,1 0,-1 0,17 0,-17 0,1 0,16 18,1-18,17 0,-35 0,36 17,-36-17,18 0,-1 0,19 0,-1 18,-17-18,17 18,0-18,18 0,-17 0,17 0,-18 0,18 17,-35-17,0 18,17-18,-17 0,-1 17,1 1,18-18,-36 18,35-18,-17 17,17 1,0-18,-35 18,36 17,-1-35,-17 18,17-1,-17-17,17 18,1 0,-19-1,19 18,-18-35,17 18,-17 17,17-17,-17 0,17-1,-17 19,17-1,1-35,17 35,-18-35,18 18,-18-18,18 17,-17 1,17-18,0 18,-18-1,18 1,0 0,-18-1,18-17,-17 18,17-18,0 17,0-17,0 18,-18-18,18 18,0-18,0 17,0-17,0 18,0-18,0 18,0-18,0 17,0-17,0 18,0-18,0 18,0-1,0-17,0 18,0-18,0 18,0-1,0-17,0 0,0 18,18-18,-18 17,17-17,-17 0,0 18,18-18,-18 18,0-18,0 0,18 0,-1 17,-17-17,18 18,-18-18,18 18,-18-18,17 0,1 0,-18 17,17-17,1 18,0-18,-18 0,17 18,1-1,0-17,-1 0,1 0,-18 18,18-18,-18 0,17 0,18 0,-35 0,18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EBBBD-FFE8-4041-93D1-910D0ED7A7C7}" type="datetimeFigureOut">
              <a:rPr lang="es-ES" smtClean="0"/>
              <a:t>20/10/2020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D3F44-9A23-410D-A8F0-DE16A535251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688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37558-F2B9-451C-A71B-6B8CE6EE94F1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7149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D3F44-9A23-410D-A8F0-DE16A5352510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927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4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2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6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6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9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8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6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5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8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8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2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6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languages/c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customXml" Target="../ink/ink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customXml" Target="../ink/ink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5943600"/>
            <a:ext cx="4495800" cy="555625"/>
          </a:xfrm>
        </p:spPr>
        <p:txBody>
          <a:bodyPr>
            <a:normAutofit fontScale="90000"/>
          </a:bodyPr>
          <a:lstStyle/>
          <a:p>
            <a:pPr algn="r"/>
            <a:r>
              <a:rPr lang="es-AR" sz="2000" dirty="0" smtClean="0"/>
              <a:t>Clase </a:t>
            </a:r>
            <a:r>
              <a:rPr lang="es-AR" sz="2000" smtClean="0"/>
              <a:t>online 19/10/20 </a:t>
            </a:r>
            <a:r>
              <a:rPr lang="es-AR" sz="2000" dirty="0" smtClean="0"/>
              <a:t/>
            </a:r>
            <a:br>
              <a:rPr lang="es-AR" sz="2000" dirty="0" smtClean="0"/>
            </a:br>
            <a:r>
              <a:rPr lang="es-AR" sz="2000" dirty="0" smtClean="0"/>
              <a:t>Ing. Laura Angelone</a:t>
            </a:r>
            <a:endParaRPr lang="en-US" sz="2000" dirty="0"/>
          </a:p>
        </p:txBody>
      </p:sp>
      <p:pic>
        <p:nvPicPr>
          <p:cNvPr id="1026" name="Picture 2" descr="C:\Users\Cesar\AppData\Local\Microsoft\Windows\INetCache\IE\600GCWEL\sun-47083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79379"/>
            <a:ext cx="1971674" cy="167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62000" y="990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mtClean="0"/>
              <a:t>Hola! Buen día !! </a:t>
            </a:r>
            <a:endParaRPr lang="en-US" dirty="0"/>
          </a:p>
        </p:txBody>
      </p:sp>
      <p:sp>
        <p:nvSpPr>
          <p:cNvPr id="5" name="AutoShape 7" descr="DÍA DEL ESTUDIANTE – Tornquist Municip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10" descr="Archivo:FCEIA-logo.png - Wikipedia, la enciclopedia lib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5334000"/>
            <a:ext cx="2162175" cy="1028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6" descr="7 cursos gratuitos sobre informática para estudiar en casa durante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8" descr="7 cursos gratuitos sobre informática para estudiar en casa durante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9" name="Picture 11" descr="Estrategias para estudiar desde casa en época de pandemia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62200"/>
            <a:ext cx="4719637" cy="264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09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465" y="457200"/>
            <a:ext cx="9122535" cy="1143000"/>
          </a:xfrm>
        </p:spPr>
        <p:txBody>
          <a:bodyPr/>
          <a:lstStyle/>
          <a:p>
            <a:r>
              <a:rPr lang="es-AR" sz="36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Porcentaje</a:t>
            </a:r>
            <a:endParaRPr lang="en-US" sz="36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Google Shape;184;p32"/>
          <p:cNvSpPr txBox="1">
            <a:spLocks/>
          </p:cNvSpPr>
          <p:nvPr/>
        </p:nvSpPr>
        <p:spPr>
          <a:xfrm>
            <a:off x="0" y="2066922"/>
            <a:ext cx="4417208" cy="4095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endParaRPr kumimoji="0" lang="es-AR" sz="1200" b="0" i="0" u="none" strike="noStrike" kern="0" cap="none" spc="0" normalizeH="0" baseline="0" noProof="0" dirty="0" smtClean="0">
              <a:ln>
                <a:noFill/>
              </a:ln>
              <a:solidFill>
                <a:schemeClr val="lt2"/>
              </a:solidFill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INICIALIZACIÓN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endParaRPr lang="es-AR" sz="1400" b="1" kern="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REPETICIÓN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lang="es-AR" sz="1400" b="1" kern="0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  </a:t>
            </a: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INCREMENTO_CONTADOR_TOTAL</a:t>
            </a:r>
          </a:p>
          <a:p>
            <a:pPr marL="914400" lvl="2">
              <a:buClr>
                <a:schemeClr val="lt2"/>
              </a:buClr>
              <a:buSzPts val="1200"/>
              <a:defRPr/>
            </a:pP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</a:t>
            </a:r>
          </a:p>
          <a:p>
            <a:pPr marL="914400" lvl="2">
              <a:buClr>
                <a:schemeClr val="lt2"/>
              </a:buClr>
              <a:buSzPts val="1200"/>
              <a:defRPr/>
            </a:pP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  SI  (  EXPRESIÓN )</a:t>
            </a:r>
          </a:p>
          <a:p>
            <a:pPr marL="914400" lvl="2">
              <a:buClr>
                <a:schemeClr val="lt2"/>
              </a:buClr>
              <a:buSzPts val="1200"/>
              <a:defRPr/>
            </a:pP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       INCREMENTO_CONTADOR_PARCIAL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endParaRPr lang="es-AR" sz="1400" b="1" kern="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FIN REPETICIÓN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endParaRPr lang="es-AR" sz="1400" b="1" kern="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lvl="2">
              <a:buClr>
                <a:schemeClr val="lt2"/>
              </a:buClr>
              <a:buSzPts val="1200"/>
              <a:defRPr/>
            </a:pP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SI  ( </a:t>
            </a:r>
            <a:r>
              <a:rPr lang="es-AR" sz="1400" b="1" ker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CONTADOR_TOTAL  </a:t>
            </a:r>
            <a:r>
              <a:rPr lang="es-AR" sz="1400" b="1" kern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&lt;&gt;  </a:t>
            </a: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0 )</a:t>
            </a:r>
          </a:p>
          <a:p>
            <a:pPr marL="914400" lvl="2">
              <a:buClr>
                <a:schemeClr val="lt2"/>
              </a:buClr>
              <a:buSzPts val="1200"/>
              <a:defRPr/>
            </a:pP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        RESULTADO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endParaRPr kumimoji="0" lang="es-AR" sz="1200" b="1" i="0" u="none" strike="noStrike" kern="0" cap="none" spc="0" normalizeH="0" baseline="0" noProof="0" dirty="0" smtClean="0">
              <a:ln>
                <a:noFill/>
              </a:ln>
              <a:solidFill>
                <a:schemeClr val="lt2"/>
              </a:solidFill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4" name="12 Abrir corchete"/>
          <p:cNvSpPr/>
          <p:nvPr/>
        </p:nvSpPr>
        <p:spPr>
          <a:xfrm>
            <a:off x="838200" y="2895600"/>
            <a:ext cx="45719" cy="1439486"/>
          </a:xfrm>
          <a:prstGeom prst="leftBracket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Google Shape;184;p32"/>
          <p:cNvSpPr txBox="1">
            <a:spLocks/>
          </p:cNvSpPr>
          <p:nvPr/>
        </p:nvSpPr>
        <p:spPr>
          <a:xfrm>
            <a:off x="4343400" y="2171717"/>
            <a:ext cx="4495800" cy="3467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endParaRPr kumimoji="0" lang="es-AR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lang="es-AR" sz="1400" b="1" dirty="0" err="1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Cant_total</a:t>
            </a:r>
            <a:r>
              <a:rPr lang="es-AR" sz="1400" b="1" dirty="0" smtClean="0"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 0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lang="es-AR" sz="1400" b="1" dirty="0" smtClean="0"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parcial  0</a:t>
            </a:r>
            <a:endParaRPr kumimoji="0" lang="es-A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endParaRPr kumimoji="0" lang="es-A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kumimoji="0" lang="es-AR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Repetir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kumimoji="0" lang="es-AR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      leer ( valor )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kumimoji="0" lang="es-AR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      </a:t>
            </a:r>
            <a:r>
              <a:rPr kumimoji="0" lang="es-AR" sz="1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Cant_total</a:t>
            </a:r>
            <a:r>
              <a:rPr kumimoji="0" lang="es-AR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kumimoji="0" lang="es-AR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 </a:t>
            </a:r>
            <a:r>
              <a:rPr kumimoji="0" lang="es-AR" sz="1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Cant_total</a:t>
            </a:r>
            <a:r>
              <a:rPr kumimoji="0" lang="es-AR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 +</a:t>
            </a:r>
            <a:r>
              <a:rPr kumimoji="0" lang="es-AR" sz="14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 </a:t>
            </a:r>
            <a:r>
              <a:rPr kumimoji="0" lang="es-AR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1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lang="es-AR" sz="1400" b="1" dirty="0" smtClean="0"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          si  ( </a:t>
            </a:r>
            <a:r>
              <a:rPr lang="es-AR" sz="1400" b="1" smtClean="0"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valor cumple </a:t>
            </a:r>
            <a:r>
              <a:rPr lang="es-AR" sz="1400" b="1" dirty="0" smtClean="0"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una condición )</a:t>
            </a:r>
            <a:endParaRPr kumimoji="0" lang="es-A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Wingdings" pitchFamily="2" charset="2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lang="es-AR" sz="1400" b="1" smtClean="0"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                  parcial  </a:t>
            </a:r>
            <a:r>
              <a:rPr lang="es-AR" sz="1400" b="1" dirty="0" smtClean="0"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parcial  +  1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kumimoji="0" lang="es-AR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          </a:t>
            </a:r>
            <a:r>
              <a:rPr kumimoji="0" lang="es-AR" sz="1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fin_si</a:t>
            </a:r>
            <a:endParaRPr kumimoji="0" lang="es-A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lang="es-AR" sz="1400" b="1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</a:t>
            </a:r>
            <a:r>
              <a:rPr kumimoji="0" lang="es-AR" sz="1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in_repetir</a:t>
            </a:r>
            <a:endParaRPr kumimoji="0" lang="es-A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lang="es-AR" sz="1400" b="1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kumimoji="0" lang="es-AR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Si</a:t>
            </a:r>
            <a:r>
              <a:rPr kumimoji="0" lang="es-AR" sz="14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(</a:t>
            </a:r>
            <a:r>
              <a:rPr kumimoji="0" lang="es-AR" sz="1400" b="1" i="0" u="none" strike="noStrike" kern="0" cap="none" spc="0" normalizeH="0" noProof="0" err="1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Cant_total</a:t>
            </a:r>
            <a:r>
              <a:rPr kumimoji="0" lang="es-AR" sz="1400" b="1" i="0" u="none" strike="noStrike" kern="0" cap="none" spc="0" normalizeH="0" noProof="0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&lt;&gt;  </a:t>
            </a:r>
            <a:r>
              <a:rPr kumimoji="0" lang="es-AR" sz="14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0)  entonces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kumimoji="0" lang="es-AR" sz="14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   </a:t>
            </a:r>
            <a:r>
              <a:rPr lang="es-AR" sz="1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porcentaje</a:t>
            </a:r>
            <a:r>
              <a:rPr kumimoji="0" lang="es-AR" sz="1400" b="1" i="0" u="none" strike="noStrike" kern="0" cap="none" spc="0" normalizeH="0" noProof="0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kumimoji="0" lang="es-AR" sz="1400" b="1" i="0" u="none" strike="noStrike" kern="0" cap="none" spc="0" normalizeH="0" noProof="0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 (parcial /Cant_total)*100</a:t>
            </a:r>
            <a:endParaRPr kumimoji="0" lang="es-AR" sz="1400" b="1" i="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Wingdings" pitchFamily="2" charset="2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kumimoji="0" lang="es-AR" sz="1400" b="1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fin_si</a:t>
            </a:r>
            <a:endParaRPr kumimoji="0" lang="es-A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" name="37 Abrir corchete"/>
          <p:cNvSpPr/>
          <p:nvPr/>
        </p:nvSpPr>
        <p:spPr>
          <a:xfrm>
            <a:off x="5105400" y="3048000"/>
            <a:ext cx="45719" cy="1422502"/>
          </a:xfrm>
          <a:prstGeom prst="leftBracket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9 Rectángulo"/>
          <p:cNvSpPr/>
          <p:nvPr/>
        </p:nvSpPr>
        <p:spPr>
          <a:xfrm>
            <a:off x="304800" y="2171716"/>
            <a:ext cx="8715436" cy="3467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837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465" y="457200"/>
            <a:ext cx="9122535" cy="1143000"/>
          </a:xfrm>
        </p:spPr>
        <p:txBody>
          <a:bodyPr/>
          <a:lstStyle/>
          <a:p>
            <a:r>
              <a:rPr lang="es-AR" sz="36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Máximos y mínimos</a:t>
            </a:r>
            <a:endParaRPr lang="en-US" sz="36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9 Rectángulo"/>
          <p:cNvSpPr/>
          <p:nvPr/>
        </p:nvSpPr>
        <p:spPr>
          <a:xfrm>
            <a:off x="304800" y="2171716"/>
            <a:ext cx="8715436" cy="3467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Google Shape;184;p32"/>
          <p:cNvSpPr txBox="1">
            <a:spLocks/>
          </p:cNvSpPr>
          <p:nvPr/>
        </p:nvSpPr>
        <p:spPr>
          <a:xfrm>
            <a:off x="414310" y="2266944"/>
            <a:ext cx="4248208" cy="321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kumimoji="0" lang="es-AR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LEER</a:t>
            </a:r>
            <a:r>
              <a:rPr kumimoji="0" lang="es-AR" sz="14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VALOR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lang="es-AR" sz="1400" b="1" baseline="0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INICIALIZAR</a:t>
            </a:r>
            <a:r>
              <a:rPr lang="es-AR" sz="1400" b="1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MAX  EN  UN VALOR</a:t>
            </a:r>
            <a:endParaRPr kumimoji="0" lang="es-A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endParaRPr kumimoji="0" lang="es-A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kumimoji="0" lang="es-AR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REPETICIÓN</a:t>
            </a:r>
          </a:p>
          <a:p>
            <a:pPr marL="914400" lvl="2">
              <a:buClr>
                <a:schemeClr val="lt2"/>
              </a:buClr>
              <a:buSzPts val="1200"/>
              <a:defRPr/>
            </a:pPr>
            <a:r>
              <a:rPr lang="es-AR" sz="1400" b="1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</a:t>
            </a:r>
          </a:p>
          <a:p>
            <a:pPr marL="914400" lvl="2">
              <a:buClr>
                <a:schemeClr val="lt2"/>
              </a:buClr>
              <a:buSzPts val="1200"/>
              <a:defRPr/>
            </a:pPr>
            <a:r>
              <a:rPr lang="es-AR" sz="1400" b="1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  SI  (  VALOR  &gt;  MAX ) </a:t>
            </a:r>
          </a:p>
          <a:p>
            <a:pPr marL="914400" lvl="2">
              <a:buClr>
                <a:schemeClr val="lt2"/>
              </a:buClr>
              <a:buSzPts val="1200"/>
              <a:defRPr/>
            </a:pPr>
            <a:r>
              <a:rPr lang="es-AR" sz="1400" b="1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          VALOR ES EL NUEVO MAX</a:t>
            </a:r>
          </a:p>
          <a:p>
            <a:pPr marL="914400" lvl="2">
              <a:buClr>
                <a:schemeClr val="lt2"/>
              </a:buClr>
              <a:buSzPts val="1200"/>
              <a:defRPr/>
            </a:pPr>
            <a:endParaRPr lang="es-AR" sz="1400" b="1" dirty="0" smtClean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lvl="2">
              <a:buClr>
                <a:schemeClr val="lt2"/>
              </a:buClr>
              <a:buSzPts val="1200"/>
              <a:defRPr/>
            </a:pPr>
            <a:r>
              <a:rPr lang="es-AR" sz="1400" b="1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 LEER VALOR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endParaRPr kumimoji="0" lang="es-A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kumimoji="0" lang="es-AR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FIN REPETICIÓN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endParaRPr kumimoji="0" lang="es-A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lvl="2">
              <a:buClr>
                <a:schemeClr val="lt2"/>
              </a:buClr>
              <a:buSzPts val="1200"/>
              <a:defRPr/>
            </a:pPr>
            <a:r>
              <a:rPr lang="es-AR" sz="1400" b="1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RESULTADO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endParaRPr kumimoji="0" lang="es-AR" sz="1200" b="1" i="0" u="none" strike="noStrike" kern="0" cap="none" spc="0" normalizeH="0" baseline="0" noProof="0" dirty="0" smtClean="0">
              <a:ln>
                <a:noFill/>
              </a:ln>
              <a:solidFill>
                <a:schemeClr val="lt2"/>
              </a:solidFill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4" name="12 Abrir corchete"/>
          <p:cNvSpPr/>
          <p:nvPr/>
        </p:nvSpPr>
        <p:spPr>
          <a:xfrm>
            <a:off x="1219200" y="3019414"/>
            <a:ext cx="142876" cy="1809763"/>
          </a:xfrm>
          <a:prstGeom prst="leftBracket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6" name="Google Shape;184;p32"/>
          <p:cNvSpPr txBox="1">
            <a:spLocks/>
          </p:cNvSpPr>
          <p:nvPr/>
        </p:nvSpPr>
        <p:spPr>
          <a:xfrm>
            <a:off x="4664664" y="2390768"/>
            <a:ext cx="3714776" cy="297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endParaRPr kumimoji="0" lang="es-AR" sz="1200" b="0" i="0" u="none" strike="noStrike" kern="0" cap="none" spc="0" normalizeH="0" baseline="0" noProof="0" dirty="0" smtClean="0">
              <a:ln>
                <a:noFill/>
              </a:ln>
              <a:solidFill>
                <a:schemeClr val="lt2"/>
              </a:solidFill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lang="es-AR" sz="1400" b="1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leer  (  edad  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lang="es-A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max</a:t>
            </a:r>
            <a:r>
              <a:rPr lang="es-AR" sz="1400" b="1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</a:t>
            </a:r>
            <a:r>
              <a:rPr lang="es-AR" sz="1400" b="1" dirty="0" smtClean="0"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 edad</a:t>
            </a:r>
            <a:endParaRPr kumimoji="0" lang="es-A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endParaRPr kumimoji="0" lang="es-A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kumimoji="0" lang="es-AR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Repetir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lang="es-AR" sz="1400" b="1" smtClean="0"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     Si  </a:t>
            </a:r>
            <a:r>
              <a:rPr lang="es-AR" sz="1400" b="1" dirty="0" smtClean="0"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( edad  &gt;  </a:t>
            </a:r>
            <a:r>
              <a:rPr lang="es-A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max</a:t>
            </a:r>
            <a:r>
              <a:rPr lang="es-AR" sz="1400" b="1" dirty="0" smtClean="0"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  )  entonces</a:t>
            </a:r>
            <a:endParaRPr kumimoji="0" lang="es-A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Wingdings" pitchFamily="2" charset="2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lang="es-AR" sz="1400" b="1" dirty="0" smtClean="0"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            </a:t>
            </a:r>
            <a:r>
              <a:rPr lang="es-A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max</a:t>
            </a:r>
            <a:r>
              <a:rPr lang="es-AR" sz="1400" b="1" dirty="0" smtClean="0"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    edad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kumimoji="0" lang="es-AR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     </a:t>
            </a:r>
            <a:r>
              <a:rPr kumimoji="0" lang="es-AR" sz="1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fin_si</a:t>
            </a:r>
            <a:endParaRPr kumimoji="0" lang="es-A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Wingdings" pitchFamily="2" charset="2"/>
            </a:endParaRPr>
          </a:p>
          <a:p>
            <a:pPr marL="914400" lvl="2">
              <a:buClr>
                <a:schemeClr val="lt2"/>
              </a:buClr>
              <a:buSzPts val="1200"/>
            </a:pPr>
            <a:r>
              <a:rPr lang="es-AR" sz="1400" b="1" dirty="0" smtClean="0"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     </a:t>
            </a:r>
            <a:r>
              <a:rPr lang="es-AR" sz="1400" b="1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leer  (  edad  )</a:t>
            </a:r>
          </a:p>
          <a:p>
            <a:pPr marL="914400" lvl="2">
              <a:buClr>
                <a:schemeClr val="lt2"/>
              </a:buClr>
              <a:buSzPts val="1200"/>
            </a:pPr>
            <a:endParaRPr kumimoji="0" lang="es-A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lang="es-AR" sz="1400" b="1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</a:t>
            </a:r>
            <a:r>
              <a:rPr kumimoji="0" lang="es-AR" sz="1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in_repetir</a:t>
            </a:r>
            <a:endParaRPr kumimoji="0" lang="es-A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lang="es-AR" sz="1400" b="1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lang="es-AR" sz="1400" b="1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</a:t>
            </a:r>
            <a:r>
              <a:rPr kumimoji="0" lang="es-AR" sz="1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scribir</a:t>
            </a:r>
            <a:r>
              <a:rPr kumimoji="0" lang="es-AR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( </a:t>
            </a:r>
            <a:r>
              <a:rPr lang="es-A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max</a:t>
            </a:r>
            <a:r>
              <a:rPr kumimoji="0" lang="es-AR" sz="1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kumimoji="0" lang="es-AR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)</a:t>
            </a:r>
          </a:p>
        </p:txBody>
      </p:sp>
      <p:sp>
        <p:nvSpPr>
          <p:cNvPr id="27" name="37 Abrir corchete"/>
          <p:cNvSpPr/>
          <p:nvPr/>
        </p:nvSpPr>
        <p:spPr>
          <a:xfrm>
            <a:off x="5410200" y="3209916"/>
            <a:ext cx="71438" cy="1619261"/>
          </a:xfrm>
          <a:prstGeom prst="leftBracket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14081" y="5835134"/>
            <a:ext cx="559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¿Qué debemos cambiar para obtener el mínimo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6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133600" y="2133600"/>
            <a:ext cx="4561267" cy="259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6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Conversión de una estructura de repetición en otra</a:t>
            </a:r>
            <a:endParaRPr lang="en-US" sz="36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539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33400" y="1376789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Ejemplo:  Mostrar en secuencia ascendente los números enteros desde </a:t>
            </a:r>
            <a:r>
              <a:rPr lang="es-A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s-AR" sz="2400" dirty="0" smtClean="0"/>
              <a:t> hasta el </a:t>
            </a:r>
            <a:r>
              <a:rPr 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87925" y="2362200"/>
            <a:ext cx="6096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/>
              <a:t>	</a:t>
            </a: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NROS</a:t>
            </a:r>
          </a:p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Variables </a:t>
            </a:r>
          </a:p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s-AR">
                <a:latin typeface="Times New Roman" panose="02020603050405020304" pitchFamily="18" charset="0"/>
                <a:cs typeface="Times New Roman" panose="02020603050405020304" pitchFamily="18" charset="0"/>
              </a:rPr>
              <a:t>entero </a:t>
            </a:r>
            <a:r>
              <a:rPr lang="es-A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Inicio</a:t>
            </a:r>
          </a:p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Escribir("Números enteros del 1 al 100")</a:t>
            </a:r>
          </a:p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Repetir </a:t>
            </a:r>
            <a:r>
              <a:rPr lang="es-AR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es-A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 </a:t>
            </a: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1, 100</a:t>
            </a:r>
          </a:p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Escribir</a:t>
            </a:r>
            <a:r>
              <a:rPr lang="es-AR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s-A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s-A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finpara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Fin.</a:t>
            </a:r>
          </a:p>
        </p:txBody>
      </p:sp>
      <p:sp>
        <p:nvSpPr>
          <p:cNvPr id="5" name="Rectangle 4"/>
          <p:cNvSpPr/>
          <p:nvPr/>
        </p:nvSpPr>
        <p:spPr>
          <a:xfrm>
            <a:off x="1333500" y="5244353"/>
            <a:ext cx="670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b="1" dirty="0"/>
              <a:t>¿Cómo </a:t>
            </a:r>
            <a:r>
              <a:rPr lang="es-AR" b="1" dirty="0" smtClean="0"/>
              <a:t>implementarías </a:t>
            </a:r>
            <a:r>
              <a:rPr lang="es-AR" b="1" dirty="0"/>
              <a:t>el algoritmo </a:t>
            </a:r>
            <a:r>
              <a:rPr lang="es-AR" b="1" dirty="0" smtClean="0"/>
              <a:t>usando </a:t>
            </a:r>
            <a:r>
              <a:rPr lang="es-AR" b="1" dirty="0"/>
              <a:t/>
            </a:r>
            <a:br>
              <a:rPr lang="es-AR" b="1" dirty="0"/>
            </a:br>
            <a:r>
              <a:rPr lang="es-AR" b="1" dirty="0"/>
              <a:t>una estructura de control </a:t>
            </a:r>
            <a:r>
              <a:rPr lang="es-AR" b="1" dirty="0">
                <a:solidFill>
                  <a:srgbClr val="FF0000"/>
                </a:solidFill>
              </a:rPr>
              <a:t>repetir </a:t>
            </a:r>
            <a:r>
              <a:rPr lang="es-AR" b="1" dirty="0" smtClean="0">
                <a:solidFill>
                  <a:srgbClr val="FF0000"/>
                </a:solidFill>
              </a:rPr>
              <a:t>Mientras  </a:t>
            </a:r>
            <a:r>
              <a:rPr lang="es-AR" b="1"/>
              <a:t>y </a:t>
            </a:r>
            <a:endParaRPr lang="es-AR" b="1" smtClean="0"/>
          </a:p>
          <a:p>
            <a:pPr algn="ctr"/>
            <a:r>
              <a:rPr lang="es-AR" b="1" smtClean="0"/>
              <a:t>como </a:t>
            </a:r>
            <a:r>
              <a:rPr lang="es-AR" b="1" dirty="0"/>
              <a:t>utilizando</a:t>
            </a:r>
            <a:r>
              <a:rPr lang="es-AR" b="1" dirty="0" smtClean="0">
                <a:solidFill>
                  <a:srgbClr val="FF0000"/>
                </a:solidFill>
              </a:rPr>
              <a:t> Repetir hasta que</a:t>
            </a:r>
            <a:r>
              <a:rPr lang="es-AR" b="1" dirty="0" smtClean="0"/>
              <a:t>?</a:t>
            </a:r>
            <a:endParaRPr lang="es-AR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28850" y="0"/>
            <a:ext cx="7708392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3600" dirty="0"/>
              <a:t>Del </a:t>
            </a:r>
            <a:r>
              <a:rPr lang="es-AR" sz="3600" dirty="0">
                <a:solidFill>
                  <a:srgbClr val="FF0000"/>
                </a:solidFill>
              </a:rPr>
              <a:t>Repetir Para </a:t>
            </a:r>
            <a:r>
              <a:rPr lang="es-AR" sz="3600" dirty="0"/>
              <a:t>al </a:t>
            </a:r>
            <a:r>
              <a:rPr lang="es-AR" sz="3600" dirty="0">
                <a:solidFill>
                  <a:srgbClr val="FF0000"/>
                </a:solidFill>
              </a:rPr>
              <a:t>Repetir Mientras</a:t>
            </a:r>
          </a:p>
        </p:txBody>
      </p:sp>
    </p:spTree>
    <p:extLst>
      <p:ext uri="{BB962C8B-B14F-4D97-AF65-F5344CB8AC3E}">
        <p14:creationId xmlns:p14="http://schemas.microsoft.com/office/powerpoint/2010/main" val="167726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2" descr="Concepto de contador - Definición en DeConceptos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Imagen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36" t="27378" r="12840" b="49953"/>
          <a:stretch/>
        </p:blipFill>
        <p:spPr>
          <a:xfrm>
            <a:off x="4360435" y="1753534"/>
            <a:ext cx="4114800" cy="1752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3"/>
              <p:cNvSpPr txBox="1"/>
              <p:nvPr/>
            </p:nvSpPr>
            <p:spPr>
              <a:xfrm>
                <a:off x="4592254" y="2096631"/>
                <a:ext cx="361749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𝒕𝒊𝒆𝒏𝒆</m:t>
                      </m:r>
                      <m:r>
                        <a:rPr lang="es-AR" sz="2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s-AR" sz="2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𝒖𝒏</m:t>
                      </m:r>
                      <m:r>
                        <a:rPr lang="es-AR" sz="2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s-AR" sz="2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𝒄𝒐𝒏𝒕𝒂𝒅𝒐𝒓</m:t>
                      </m:r>
                      <m:r>
                        <a:rPr lang="es-AR" sz="2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s-AR" sz="2400" b="1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𝒆𝒏𝒄𝒖𝒃𝒊𝒆𝒓𝒕𝒐</m:t>
                      </m:r>
                      <m:r>
                        <a:rPr lang="es-AR" sz="2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‼</m:t>
                      </m:r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16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254" y="2096631"/>
                <a:ext cx="3617491" cy="830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tle 1"/>
          <p:cNvSpPr txBox="1">
            <a:spLocks/>
          </p:cNvSpPr>
          <p:nvPr/>
        </p:nvSpPr>
        <p:spPr>
          <a:xfrm>
            <a:off x="1028850" y="0"/>
            <a:ext cx="7708392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3600" dirty="0"/>
              <a:t>Del </a:t>
            </a:r>
            <a:r>
              <a:rPr lang="es-AR" sz="3600" dirty="0">
                <a:solidFill>
                  <a:srgbClr val="FF0000"/>
                </a:solidFill>
              </a:rPr>
              <a:t>Repetir Para </a:t>
            </a:r>
            <a:r>
              <a:rPr lang="es-AR" sz="3600" dirty="0"/>
              <a:t>al </a:t>
            </a:r>
            <a:r>
              <a:rPr lang="es-AR" sz="3600" dirty="0">
                <a:solidFill>
                  <a:srgbClr val="FF0000"/>
                </a:solidFill>
              </a:rPr>
              <a:t>Repetir Mientras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71600" y="2851428"/>
            <a:ext cx="3124199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Repetir Para </a:t>
            </a:r>
            <a:r>
              <a:rPr lang="es-A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 </a:t>
            </a:r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1, 100</a:t>
            </a:r>
          </a:p>
          <a:p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Escribir( </a:t>
            </a:r>
            <a:r>
              <a:rPr lang="es-A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r>
              <a:rPr lang="es-A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finpara</a:t>
            </a:r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A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6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2" descr="Concepto de contador - Definición en DeConceptos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627484"/>
              </p:ext>
            </p:extLst>
          </p:nvPr>
        </p:nvGraphicFramePr>
        <p:xfrm>
          <a:off x="4097765" y="2034307"/>
          <a:ext cx="4609848" cy="30500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6840"/>
                <a:gridCol w="2062963"/>
                <a:gridCol w="2020045"/>
              </a:tblGrid>
              <a:tr h="588599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Que hace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Cómo escribirlo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5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0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20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Inicializa </a:t>
                      </a:r>
                      <a:r>
                        <a:rPr kumimoji="0" lang="es-AR" sz="2800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s-AR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en 1</a:t>
                      </a:r>
                      <a:endParaRPr lang="en-US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2800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s-AR" sz="2400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AR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itchFamily="2" charset="2"/>
                        </a:rPr>
                        <a:t> 1</a:t>
                      </a:r>
                      <a:endParaRPr lang="en-US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599">
                <a:tc>
                  <a:txBody>
                    <a:bodyPr/>
                    <a:lstStyle/>
                    <a:p>
                      <a:pPr algn="ctr"/>
                      <a:r>
                        <a:rPr lang="es-AR" sz="20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Incrementa </a:t>
                      </a:r>
                      <a:r>
                        <a:rPr kumimoji="0" lang="es-AR" sz="2800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s-AR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en 1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AR" sz="2800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s-AR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AR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itchFamily="2" charset="2"/>
                        </a:rPr>
                        <a:t> </a:t>
                      </a:r>
                      <a:r>
                        <a:rPr kumimoji="0" lang="es-AR" sz="2800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s-AR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itchFamily="2" charset="2"/>
                        </a:rPr>
                        <a:t> + 1</a:t>
                      </a:r>
                      <a:endParaRPr lang="es-AR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216">
                <a:tc>
                  <a:txBody>
                    <a:bodyPr/>
                    <a:lstStyle/>
                    <a:p>
                      <a:pPr algn="ctr"/>
                      <a:r>
                        <a:rPr lang="es-AR" sz="20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Repite si </a:t>
                      </a:r>
                      <a:r>
                        <a:rPr kumimoji="0" lang="es-AR" sz="2800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s-AR" sz="2000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AR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es menor o igual a 100</a:t>
                      </a:r>
                      <a:endParaRPr lang="en-US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2800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s-AR" sz="2000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AR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&lt;= 100 </a:t>
                      </a:r>
                      <a:endParaRPr lang="en-US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itle 1"/>
          <p:cNvSpPr txBox="1">
            <a:spLocks/>
          </p:cNvSpPr>
          <p:nvPr/>
        </p:nvSpPr>
        <p:spPr>
          <a:xfrm>
            <a:off x="1028850" y="0"/>
            <a:ext cx="7708392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3600" dirty="0"/>
              <a:t>Del </a:t>
            </a:r>
            <a:r>
              <a:rPr lang="es-AR" sz="3600" dirty="0">
                <a:solidFill>
                  <a:srgbClr val="FF0000"/>
                </a:solidFill>
              </a:rPr>
              <a:t>Repetir Para </a:t>
            </a:r>
            <a:r>
              <a:rPr lang="es-AR" sz="3600" dirty="0"/>
              <a:t>al </a:t>
            </a:r>
            <a:r>
              <a:rPr lang="es-AR" sz="3600" dirty="0">
                <a:solidFill>
                  <a:srgbClr val="FF0000"/>
                </a:solidFill>
              </a:rPr>
              <a:t>Repetir Mientras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71600" y="2851428"/>
            <a:ext cx="3124199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Repetir Para </a:t>
            </a:r>
            <a:r>
              <a:rPr lang="es-A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 </a:t>
            </a:r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1, 100</a:t>
            </a:r>
          </a:p>
          <a:p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Escribir( </a:t>
            </a:r>
            <a:r>
              <a:rPr lang="es-A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r>
              <a:rPr lang="es-A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finpara</a:t>
            </a:r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A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56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33552" y="2936319"/>
            <a:ext cx="312419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Repetir Mientras </a:t>
            </a:r>
            <a:r>
              <a:rPr lang="es-A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A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s-A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A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Escribir( i )</a:t>
            </a:r>
          </a:p>
          <a:p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A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Fin_mientras</a:t>
            </a:r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A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2" descr="Concepto de contador - Definición en DeConceptos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028850" y="0"/>
            <a:ext cx="7708392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3600" dirty="0"/>
              <a:t>Del </a:t>
            </a:r>
            <a:r>
              <a:rPr lang="es-AR" sz="3600" dirty="0">
                <a:solidFill>
                  <a:srgbClr val="FF0000"/>
                </a:solidFill>
              </a:rPr>
              <a:t>Repetir Para </a:t>
            </a:r>
            <a:r>
              <a:rPr lang="es-AR" sz="3600" dirty="0"/>
              <a:t>al </a:t>
            </a:r>
            <a:r>
              <a:rPr lang="es-AR" sz="3600" dirty="0">
                <a:solidFill>
                  <a:srgbClr val="FF0000"/>
                </a:solidFill>
              </a:rPr>
              <a:t>Repetir Mientras</a:t>
            </a:r>
          </a:p>
        </p:txBody>
      </p:sp>
      <p:pic>
        <p:nvPicPr>
          <p:cNvPr id="15" name="Imagen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36" t="27378" r="12840" b="49953"/>
          <a:stretch/>
        </p:blipFill>
        <p:spPr>
          <a:xfrm>
            <a:off x="4693276" y="1066800"/>
            <a:ext cx="4114800" cy="1752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3"/>
              <p:cNvSpPr txBox="1"/>
              <p:nvPr/>
            </p:nvSpPr>
            <p:spPr>
              <a:xfrm>
                <a:off x="4871096" y="1515469"/>
                <a:ext cx="36174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𝒓𝒆𝒂𝒓𝒎𝒂𝒓</m:t>
                      </m:r>
                      <m:r>
                        <a:rPr lang="es-AR" sz="2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s-AR" sz="2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𝒆𝒍</m:t>
                      </m:r>
                      <m:r>
                        <a:rPr lang="es-AR" sz="2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s-AR" sz="2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𝒄𝒐𝒏𝒕𝒂𝒅𝒐𝒓</m:t>
                      </m:r>
                      <m:r>
                        <a:rPr lang="es-AR" sz="2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‼</m:t>
                      </m:r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16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096" y="1515469"/>
                <a:ext cx="3617491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1371600" y="2851428"/>
            <a:ext cx="3124199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Repetir Para </a:t>
            </a:r>
            <a:r>
              <a:rPr lang="es-A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 </a:t>
            </a:r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1, 100</a:t>
            </a:r>
          </a:p>
          <a:p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Escribir( </a:t>
            </a:r>
            <a:r>
              <a:rPr lang="es-A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r>
              <a:rPr lang="es-A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finpara</a:t>
            </a:r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A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95799" y="2936255"/>
            <a:ext cx="114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</a:t>
            </a:r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 </a:t>
            </a:r>
            <a:r>
              <a:rPr lang="es-AR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1</a:t>
            </a:r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40698" y="3315602"/>
            <a:ext cx="1281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=</a:t>
            </a:r>
            <a:r>
              <a:rPr lang="es-A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  </a:t>
            </a:r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12882" y="4036367"/>
            <a:ext cx="1219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 </a:t>
            </a:r>
            <a:r>
              <a:rPr lang="es-A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</a:t>
            </a:r>
            <a:r>
              <a:rPr lang="es-AR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+1</a:t>
            </a:r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43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33552" y="2936319"/>
            <a:ext cx="312419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Repetir </a:t>
            </a:r>
          </a:p>
          <a:p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A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Escribir( i )</a:t>
            </a:r>
          </a:p>
          <a:p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A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Hasta que (               )</a:t>
            </a:r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A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2" descr="Concepto de contador - Definición en DeConceptos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028850" y="0"/>
            <a:ext cx="7708392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3600" dirty="0"/>
              <a:t>Del </a:t>
            </a:r>
            <a:r>
              <a:rPr lang="es-AR" sz="3600" dirty="0">
                <a:solidFill>
                  <a:srgbClr val="FF0000"/>
                </a:solidFill>
              </a:rPr>
              <a:t>Repetir Para </a:t>
            </a:r>
            <a:r>
              <a:rPr lang="es-AR" sz="3600" dirty="0"/>
              <a:t>al </a:t>
            </a:r>
            <a:r>
              <a:rPr lang="es-AR" sz="3600" dirty="0">
                <a:solidFill>
                  <a:srgbClr val="FF0000"/>
                </a:solidFill>
              </a:rPr>
              <a:t>Repetir </a:t>
            </a:r>
            <a:r>
              <a:rPr lang="es-AR" sz="3600" dirty="0" smtClean="0">
                <a:solidFill>
                  <a:srgbClr val="FF0000"/>
                </a:solidFill>
              </a:rPr>
              <a:t>hasta que</a:t>
            </a:r>
            <a:endParaRPr lang="es-AR" sz="3600" dirty="0">
              <a:solidFill>
                <a:srgbClr val="FF0000"/>
              </a:solidFill>
            </a:endParaRPr>
          </a:p>
        </p:txBody>
      </p:sp>
      <p:pic>
        <p:nvPicPr>
          <p:cNvPr id="15" name="Imagen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36" t="27378" r="12840" b="49953"/>
          <a:stretch/>
        </p:blipFill>
        <p:spPr>
          <a:xfrm>
            <a:off x="4693276" y="1066800"/>
            <a:ext cx="4114800" cy="1752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3"/>
              <p:cNvSpPr txBox="1"/>
              <p:nvPr/>
            </p:nvSpPr>
            <p:spPr>
              <a:xfrm>
                <a:off x="4871096" y="1515469"/>
                <a:ext cx="36174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𝒓𝒆𝒂𝒓𝒎𝒂𝒓</m:t>
                      </m:r>
                      <m:r>
                        <a:rPr lang="es-AR" sz="2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s-AR" sz="2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𝒆𝒍</m:t>
                      </m:r>
                      <m:r>
                        <a:rPr lang="es-AR" sz="2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s-AR" sz="2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𝒄𝒐𝒏𝒕𝒂𝒅𝒐𝒓</m:t>
                      </m:r>
                      <m:r>
                        <a:rPr lang="es-AR" sz="2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‼</m:t>
                      </m:r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16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096" y="1515469"/>
                <a:ext cx="3617491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1371600" y="2851428"/>
            <a:ext cx="3124199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Repetir Para </a:t>
            </a:r>
            <a:r>
              <a:rPr lang="es-A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 </a:t>
            </a:r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1, 100</a:t>
            </a:r>
          </a:p>
          <a:p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Escribir( </a:t>
            </a:r>
            <a:r>
              <a:rPr lang="es-A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r>
              <a:rPr lang="es-A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finpara</a:t>
            </a:r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A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95799" y="2936255"/>
            <a:ext cx="114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</a:t>
            </a:r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 </a:t>
            </a:r>
            <a:r>
              <a:rPr lang="es-AR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1</a:t>
            </a:r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23048" y="4254321"/>
            <a:ext cx="1281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A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  </a:t>
            </a:r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12344" y="3885007"/>
            <a:ext cx="1219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 </a:t>
            </a:r>
            <a:r>
              <a:rPr lang="es-A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</a:t>
            </a:r>
            <a:r>
              <a:rPr lang="es-AR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+1</a:t>
            </a:r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57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380019" y="2817674"/>
            <a:ext cx="2840181" cy="175432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</a:t>
            </a: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 </a:t>
            </a:r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1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Repetir</a:t>
            </a:r>
            <a:r>
              <a:rPr lang="es-A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Escribir( i )</a:t>
            </a:r>
          </a:p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A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 </a:t>
            </a:r>
            <a:r>
              <a:rPr lang="es-A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</a:t>
            </a: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+1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hasta que ( </a:t>
            </a:r>
            <a:r>
              <a:rPr lang="es-A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100 ) 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A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2" descr="Concepto de contador - Definición en DeConceptos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028850" y="-1"/>
            <a:ext cx="7276950" cy="11430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3600" dirty="0" smtClean="0"/>
              <a:t>Resumiendo conversión de Para a … </a:t>
            </a:r>
            <a:endParaRPr lang="es-AR" sz="36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" y="3078954"/>
            <a:ext cx="3124199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Repetir</a:t>
            </a:r>
            <a:r>
              <a:rPr lang="es-A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  <a:r>
              <a:rPr lang="es-A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 </a:t>
            </a: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1, 100</a:t>
            </a:r>
          </a:p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Escribir( </a:t>
            </a:r>
            <a:r>
              <a:rPr lang="es-A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r>
              <a:rPr lang="es-A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A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in_para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A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59965" y="2819400"/>
            <a:ext cx="3064635" cy="175432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</a:t>
            </a: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 </a:t>
            </a:r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1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Repetir Mientras </a:t>
            </a:r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s-A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&lt;=100 )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Escribir( i )</a:t>
            </a:r>
          </a:p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A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 </a:t>
            </a:r>
            <a:r>
              <a:rPr lang="es-A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</a:t>
            </a:r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+1</a:t>
            </a:r>
            <a:endParaRPr lang="es-A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fin_mientras</a:t>
            </a:r>
            <a:endParaRPr lang="es-A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A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9 Rectángulo"/>
          <p:cNvSpPr/>
          <p:nvPr/>
        </p:nvSpPr>
        <p:spPr>
          <a:xfrm>
            <a:off x="152400" y="2171716"/>
            <a:ext cx="8839200" cy="3467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37 Abrir corchete"/>
          <p:cNvSpPr/>
          <p:nvPr/>
        </p:nvSpPr>
        <p:spPr>
          <a:xfrm>
            <a:off x="309523" y="3200400"/>
            <a:ext cx="45719" cy="704858"/>
          </a:xfrm>
          <a:prstGeom prst="leftBracket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37 Abrir corchete"/>
          <p:cNvSpPr/>
          <p:nvPr/>
        </p:nvSpPr>
        <p:spPr>
          <a:xfrm>
            <a:off x="3230879" y="3276600"/>
            <a:ext cx="45721" cy="914400"/>
          </a:xfrm>
          <a:prstGeom prst="leftBracket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37 Abrir corchete"/>
          <p:cNvSpPr/>
          <p:nvPr/>
        </p:nvSpPr>
        <p:spPr>
          <a:xfrm>
            <a:off x="6354262" y="3276600"/>
            <a:ext cx="91440" cy="777392"/>
          </a:xfrm>
          <a:prstGeom prst="leftBracket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28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028850" y="0"/>
            <a:ext cx="7708392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3600" dirty="0" smtClean="0"/>
              <a:t>De </a:t>
            </a:r>
            <a:r>
              <a:rPr lang="es-AR" sz="3600" dirty="0" smtClean="0">
                <a:solidFill>
                  <a:srgbClr val="FF0000"/>
                </a:solidFill>
              </a:rPr>
              <a:t>Repetir Mientras </a:t>
            </a:r>
            <a:r>
              <a:rPr lang="es-AR" sz="3600" dirty="0"/>
              <a:t>a</a:t>
            </a:r>
            <a:r>
              <a:rPr lang="es-AR" sz="3600" dirty="0" smtClean="0">
                <a:solidFill>
                  <a:srgbClr val="FF0000"/>
                </a:solidFill>
              </a:rPr>
              <a:t> Repetir hasta que</a:t>
            </a:r>
            <a:endParaRPr lang="es-AR" sz="3600" dirty="0">
              <a:solidFill>
                <a:srgbClr val="FF0000"/>
              </a:solidFill>
            </a:endParaRPr>
          </a:p>
        </p:txBody>
      </p:sp>
      <p:sp>
        <p:nvSpPr>
          <p:cNvPr id="14" name="1 CuadroTexto"/>
          <p:cNvSpPr txBox="1">
            <a:spLocks noChangeArrowheads="1"/>
          </p:cNvSpPr>
          <p:nvPr/>
        </p:nvSpPr>
        <p:spPr bwMode="auto">
          <a:xfrm>
            <a:off x="329441" y="1201353"/>
            <a:ext cx="4553605" cy="510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endParaRPr lang="es-AR" sz="1400" b="1" dirty="0"/>
          </a:p>
          <a:p>
            <a:r>
              <a:rPr lang="es-AR" sz="1400" b="1" dirty="0" smtClean="0">
                <a:latin typeface="+mj-lt"/>
              </a:rPr>
              <a:t>Algoritmo</a:t>
            </a:r>
            <a:r>
              <a:rPr lang="es-AR" sz="1400" dirty="0" smtClean="0">
                <a:latin typeface="+mj-lt"/>
              </a:rPr>
              <a:t> </a:t>
            </a:r>
            <a:r>
              <a:rPr lang="es-AR" sz="1400" i="1" dirty="0" smtClean="0">
                <a:latin typeface="+mj-lt"/>
              </a:rPr>
              <a:t>Promedio edades clientes del súper</a:t>
            </a:r>
            <a:endParaRPr lang="es-AR" sz="1400" i="1" dirty="0">
              <a:latin typeface="+mj-lt"/>
            </a:endParaRPr>
          </a:p>
          <a:p>
            <a:r>
              <a:rPr lang="es-AR" sz="1400" dirty="0" smtClean="0">
                <a:latin typeface="+mj-lt"/>
              </a:rPr>
              <a:t>Variables </a:t>
            </a:r>
            <a:r>
              <a:rPr lang="es-AR" sz="1400" dirty="0">
                <a:latin typeface="+mj-lt"/>
              </a:rPr>
              <a:t>			</a:t>
            </a:r>
            <a:endParaRPr lang="es-AR" sz="1400" b="1" dirty="0">
              <a:latin typeface="+mj-lt"/>
            </a:endParaRPr>
          </a:p>
          <a:p>
            <a:r>
              <a:rPr lang="es-AR" sz="1400" dirty="0" smtClean="0">
                <a:latin typeface="+mj-lt"/>
              </a:rPr>
              <a:t>entero Edad</a:t>
            </a:r>
            <a:r>
              <a:rPr lang="es-AR" sz="1400" dirty="0">
                <a:latin typeface="+mj-lt"/>
              </a:rPr>
              <a:t>, Suma, </a:t>
            </a:r>
            <a:r>
              <a:rPr lang="es-AR" sz="1400" dirty="0" err="1">
                <a:latin typeface="+mj-lt"/>
              </a:rPr>
              <a:t>Cont</a:t>
            </a:r>
            <a:endParaRPr lang="es-AR" sz="1400" dirty="0">
              <a:latin typeface="+mj-lt"/>
            </a:endParaRPr>
          </a:p>
          <a:p>
            <a:r>
              <a:rPr lang="es-AR" sz="1400" dirty="0" err="1" smtClean="0">
                <a:latin typeface="+mj-lt"/>
              </a:rPr>
              <a:t>caracter</a:t>
            </a:r>
            <a:r>
              <a:rPr lang="es-AR" sz="1400" dirty="0" smtClean="0">
                <a:latin typeface="+mj-lt"/>
              </a:rPr>
              <a:t> </a:t>
            </a:r>
            <a:r>
              <a:rPr lang="es-A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respuesta</a:t>
            </a:r>
          </a:p>
          <a:p>
            <a:endParaRPr lang="es-AR" sz="1400" b="1" dirty="0" smtClean="0">
              <a:latin typeface="+mj-lt"/>
            </a:endParaRPr>
          </a:p>
          <a:p>
            <a:r>
              <a:rPr lang="es-AR" sz="1400" b="1" dirty="0" smtClean="0">
                <a:latin typeface="+mj-lt"/>
              </a:rPr>
              <a:t>Inicio</a:t>
            </a:r>
            <a:endParaRPr lang="es-AR" sz="1400" b="1" dirty="0">
              <a:latin typeface="+mj-lt"/>
            </a:endParaRPr>
          </a:p>
          <a:p>
            <a:r>
              <a:rPr lang="es-AR" sz="1400" dirty="0" smtClean="0">
                <a:latin typeface="+mj-lt"/>
              </a:rPr>
              <a:t>      Suma</a:t>
            </a:r>
            <a:r>
              <a:rPr lang="es-AR" sz="1400" dirty="0" smtClean="0">
                <a:latin typeface="+mj-lt"/>
                <a:sym typeface="Wingdings" pitchFamily="2" charset="2"/>
              </a:rPr>
              <a:t> </a:t>
            </a:r>
            <a:r>
              <a:rPr lang="es-AR" sz="1400" dirty="0">
                <a:latin typeface="+mj-lt"/>
                <a:sym typeface="Wingdings" pitchFamily="2" charset="2"/>
              </a:rPr>
              <a:t>0 </a:t>
            </a:r>
            <a:r>
              <a:rPr lang="es-AR" sz="1400" dirty="0" smtClean="0">
                <a:latin typeface="+mj-lt"/>
                <a:sym typeface="Wingdings" pitchFamily="2" charset="2"/>
              </a:rPr>
              <a:t>,   </a:t>
            </a:r>
            <a:r>
              <a:rPr lang="es-AR" sz="1400" dirty="0" err="1" smtClean="0">
                <a:latin typeface="+mj-lt"/>
                <a:sym typeface="Wingdings" pitchFamily="2" charset="2"/>
              </a:rPr>
              <a:t>Cont</a:t>
            </a:r>
            <a:r>
              <a:rPr lang="es-AR" sz="1400" dirty="0" smtClean="0">
                <a:latin typeface="+mj-lt"/>
                <a:sym typeface="Wingdings" pitchFamily="2" charset="2"/>
              </a:rPr>
              <a:t>  0                </a:t>
            </a:r>
          </a:p>
          <a:p>
            <a:r>
              <a:rPr lang="es-AR" sz="1400" dirty="0" smtClean="0">
                <a:latin typeface="+mj-lt"/>
              </a:rPr>
              <a:t>      </a:t>
            </a:r>
            <a:r>
              <a:rPr lang="es-AR" sz="1400" b="1" dirty="0" smtClean="0">
                <a:solidFill>
                  <a:srgbClr val="7030A0"/>
                </a:solidFill>
                <a:latin typeface="+mj-lt"/>
              </a:rPr>
              <a:t>escribir</a:t>
            </a:r>
            <a:r>
              <a:rPr lang="es-AR" sz="1400" b="1" dirty="0">
                <a:solidFill>
                  <a:srgbClr val="7030A0"/>
                </a:solidFill>
                <a:latin typeface="+mj-lt"/>
              </a:rPr>
              <a:t>(‘’Desea comenzar a ingresar datos? S/N’’)</a:t>
            </a:r>
          </a:p>
          <a:p>
            <a:r>
              <a:rPr lang="es-AR" sz="1400" b="1" dirty="0">
                <a:solidFill>
                  <a:srgbClr val="7030A0"/>
                </a:solidFill>
                <a:latin typeface="+mj-lt"/>
              </a:rPr>
              <a:t>      </a:t>
            </a:r>
            <a:r>
              <a:rPr lang="es-AR" sz="1400" b="1" dirty="0" smtClean="0">
                <a:solidFill>
                  <a:srgbClr val="7030A0"/>
                </a:solidFill>
                <a:latin typeface="+mj-lt"/>
              </a:rPr>
              <a:t>leer ( </a:t>
            </a:r>
            <a:r>
              <a:rPr lang="es-A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respuesta </a:t>
            </a:r>
            <a:r>
              <a:rPr lang="es-AR" sz="1400" b="1" dirty="0" smtClean="0">
                <a:solidFill>
                  <a:srgbClr val="7030A0"/>
                </a:solidFill>
                <a:latin typeface="+mj-lt"/>
              </a:rPr>
              <a:t>)</a:t>
            </a:r>
            <a:endParaRPr lang="es-AR" sz="1400" b="1" dirty="0">
              <a:solidFill>
                <a:srgbClr val="7030A0"/>
              </a:solidFill>
              <a:latin typeface="+mj-lt"/>
            </a:endParaRPr>
          </a:p>
          <a:p>
            <a:endParaRPr lang="es-AR" sz="1400" b="1" dirty="0" smtClean="0">
              <a:latin typeface="+mj-lt"/>
              <a:sym typeface="Wingdings" pitchFamily="2" charset="2"/>
            </a:endParaRPr>
          </a:p>
          <a:p>
            <a:r>
              <a:rPr lang="es-AR" sz="1400" b="1" dirty="0" smtClean="0">
                <a:latin typeface="+mj-lt"/>
                <a:sym typeface="Wingdings" pitchFamily="2" charset="2"/>
              </a:rPr>
              <a:t>      </a:t>
            </a:r>
            <a:r>
              <a:rPr lang="es-AR" sz="1600" b="1" dirty="0">
                <a:latin typeface="+mj-lt"/>
                <a:sym typeface="Wingdings" pitchFamily="2" charset="2"/>
              </a:rPr>
              <a:t>R</a:t>
            </a:r>
            <a:r>
              <a:rPr lang="es-AR" sz="1600" b="1" dirty="0">
                <a:latin typeface="+mj-lt"/>
              </a:rPr>
              <a:t>epetir Mientras </a:t>
            </a:r>
            <a:r>
              <a:rPr lang="es-AR" sz="1400" dirty="0" smtClean="0">
                <a:latin typeface="+mj-lt"/>
              </a:rPr>
              <a:t>( </a:t>
            </a:r>
            <a:r>
              <a:rPr lang="es-A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respuesta == ‘S’</a:t>
            </a:r>
            <a:r>
              <a:rPr lang="es-A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n-cs"/>
              </a:rPr>
              <a:t> </a:t>
            </a:r>
            <a:r>
              <a:rPr lang="es-AR" sz="1400" dirty="0" smtClean="0">
                <a:latin typeface="+mj-lt"/>
              </a:rPr>
              <a:t>) </a:t>
            </a:r>
            <a:endParaRPr lang="es-A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defTabSz="540000"/>
            <a:r>
              <a:rPr lang="es-AR" sz="1400" dirty="0" smtClean="0">
                <a:latin typeface="+mj-lt"/>
              </a:rPr>
              <a:t>	escribir</a:t>
            </a:r>
            <a:r>
              <a:rPr lang="es-AR" sz="1400" dirty="0">
                <a:latin typeface="+mj-lt"/>
              </a:rPr>
              <a:t>("Ingrese su edad, por favor</a:t>
            </a:r>
            <a:r>
              <a:rPr lang="es-AR" sz="1400" dirty="0" smtClean="0">
                <a:latin typeface="+mj-lt"/>
              </a:rPr>
              <a:t>")</a:t>
            </a:r>
          </a:p>
          <a:p>
            <a:pPr defTabSz="540000"/>
            <a:r>
              <a:rPr lang="es-AR" sz="1400" dirty="0" smtClean="0">
                <a:latin typeface="+mj-lt"/>
              </a:rPr>
              <a:t>	leer( Edad )</a:t>
            </a:r>
          </a:p>
          <a:p>
            <a:pPr defTabSz="540000"/>
            <a:r>
              <a:rPr lang="es-AR" sz="1400" dirty="0">
                <a:latin typeface="+mj-lt"/>
              </a:rPr>
              <a:t>	</a:t>
            </a:r>
            <a:r>
              <a:rPr lang="es-AR" sz="1400" dirty="0" smtClean="0">
                <a:latin typeface="+mj-lt"/>
              </a:rPr>
              <a:t>Suma </a:t>
            </a:r>
            <a:r>
              <a:rPr lang="es-AR" sz="1400" dirty="0" smtClean="0">
                <a:latin typeface="+mj-lt"/>
                <a:sym typeface="Wingdings" pitchFamily="2" charset="2"/>
              </a:rPr>
              <a:t> </a:t>
            </a:r>
            <a:r>
              <a:rPr lang="es-AR" sz="1400" dirty="0">
                <a:latin typeface="+mj-lt"/>
              </a:rPr>
              <a:t>Suma </a:t>
            </a:r>
            <a:r>
              <a:rPr lang="es-AR" sz="1400" dirty="0" smtClean="0">
                <a:latin typeface="+mj-lt"/>
                <a:sym typeface="Wingdings" pitchFamily="2" charset="2"/>
              </a:rPr>
              <a:t>+ Edad  </a:t>
            </a:r>
          </a:p>
          <a:p>
            <a:pPr defTabSz="540000"/>
            <a:r>
              <a:rPr lang="es-AR" sz="1400" dirty="0">
                <a:latin typeface="+mj-lt"/>
              </a:rPr>
              <a:t>	</a:t>
            </a:r>
            <a:r>
              <a:rPr lang="es-AR" sz="1400" dirty="0" err="1" smtClean="0">
                <a:latin typeface="+mj-lt"/>
              </a:rPr>
              <a:t>Cont</a:t>
            </a:r>
            <a:r>
              <a:rPr lang="es-AR" sz="1400" dirty="0" smtClean="0">
                <a:latin typeface="+mj-lt"/>
                <a:sym typeface="Wingdings" pitchFamily="2" charset="2"/>
              </a:rPr>
              <a:t> </a:t>
            </a:r>
            <a:r>
              <a:rPr lang="es-AR" sz="1400" dirty="0" err="1" smtClean="0">
                <a:latin typeface="+mj-lt"/>
              </a:rPr>
              <a:t>Cont</a:t>
            </a:r>
            <a:r>
              <a:rPr lang="es-AR" sz="1400" dirty="0" smtClean="0">
                <a:latin typeface="+mj-lt"/>
                <a:sym typeface="Wingdings" pitchFamily="2" charset="2"/>
              </a:rPr>
              <a:t>+ 1</a:t>
            </a:r>
          </a:p>
          <a:p>
            <a:pPr defTabSz="540000"/>
            <a:r>
              <a:rPr lang="es-AR" sz="1400" dirty="0">
                <a:latin typeface="+mj-lt"/>
                <a:sym typeface="Wingdings" pitchFamily="2" charset="2"/>
              </a:rPr>
              <a:t>	</a:t>
            </a:r>
            <a:r>
              <a:rPr lang="es-AR" sz="1400" b="1" dirty="0">
                <a:solidFill>
                  <a:srgbClr val="7030A0"/>
                </a:solidFill>
                <a:latin typeface="+mj-lt"/>
              </a:rPr>
              <a:t>escribir(‘’Desea ingresar otro dato? S/N’’)</a:t>
            </a:r>
          </a:p>
          <a:p>
            <a:pPr defTabSz="540000"/>
            <a:r>
              <a:rPr lang="es-AR" sz="1400" b="1" dirty="0">
                <a:solidFill>
                  <a:srgbClr val="7030A0"/>
                </a:solidFill>
                <a:latin typeface="+mj-lt"/>
              </a:rPr>
              <a:t>       	leer (</a:t>
            </a:r>
            <a:r>
              <a:rPr lang="es-A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respuesta</a:t>
            </a:r>
            <a:r>
              <a:rPr lang="es-AR" sz="1400" b="1" dirty="0" smtClean="0">
                <a:solidFill>
                  <a:srgbClr val="7030A0"/>
                </a:solidFill>
                <a:latin typeface="+mj-lt"/>
              </a:rPr>
              <a:t>)</a:t>
            </a:r>
          </a:p>
          <a:p>
            <a:pPr defTabSz="540000"/>
            <a:endParaRPr lang="es-AR" sz="1400" b="1" dirty="0">
              <a:solidFill>
                <a:srgbClr val="7030A0"/>
              </a:solidFill>
              <a:latin typeface="+mj-lt"/>
            </a:endParaRPr>
          </a:p>
          <a:p>
            <a:r>
              <a:rPr lang="es-AR" sz="1400" b="1" dirty="0" smtClean="0">
                <a:solidFill>
                  <a:schemeClr val="accent3"/>
                </a:solidFill>
                <a:latin typeface="+mj-lt"/>
                <a:sym typeface="Wingdings" pitchFamily="2" charset="2"/>
              </a:rPr>
              <a:t>  </a:t>
            </a:r>
            <a:r>
              <a:rPr lang="es-A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  <a:sym typeface="Wingdings" pitchFamily="2" charset="2"/>
              </a:rPr>
              <a:t> </a:t>
            </a:r>
            <a:r>
              <a:rPr lang="es-AR" sz="1400" b="1" dirty="0" smtClean="0">
                <a:latin typeface="+mj-lt"/>
              </a:rPr>
              <a:t>     </a:t>
            </a:r>
            <a:r>
              <a:rPr lang="es-AR" sz="1600" b="1" dirty="0" err="1">
                <a:latin typeface="+mj-lt"/>
              </a:rPr>
              <a:t>fin_mientras</a:t>
            </a:r>
            <a:endParaRPr lang="es-AR" sz="1600" b="1" dirty="0">
              <a:latin typeface="+mj-lt"/>
            </a:endParaRPr>
          </a:p>
          <a:p>
            <a:endParaRPr lang="es-AR" sz="1400" dirty="0" smtClean="0">
              <a:latin typeface="+mj-lt"/>
            </a:endParaRPr>
          </a:p>
          <a:p>
            <a:r>
              <a:rPr lang="es-AR" sz="1400" dirty="0" smtClean="0">
                <a:latin typeface="+mj-lt"/>
              </a:rPr>
              <a:t>       escribir(‘’El promedio de edades es = </a:t>
            </a:r>
            <a:r>
              <a:rPr lang="es-AR" sz="1400" dirty="0">
                <a:latin typeface="+mj-lt"/>
              </a:rPr>
              <a:t>‘’, Suma/</a:t>
            </a:r>
            <a:r>
              <a:rPr lang="es-AR" sz="1400" dirty="0" err="1">
                <a:latin typeface="+mj-lt"/>
              </a:rPr>
              <a:t>Cont</a:t>
            </a:r>
            <a:r>
              <a:rPr lang="es-AR" sz="1400" dirty="0">
                <a:latin typeface="+mj-lt"/>
              </a:rPr>
              <a:t> </a:t>
            </a:r>
            <a:r>
              <a:rPr lang="es-AR" sz="1400" dirty="0" smtClean="0">
                <a:latin typeface="+mj-lt"/>
              </a:rPr>
              <a:t>)</a:t>
            </a:r>
            <a:endParaRPr lang="es-AR" sz="1400" dirty="0">
              <a:latin typeface="+mj-lt"/>
            </a:endParaRPr>
          </a:p>
          <a:p>
            <a:r>
              <a:rPr lang="es-AR" sz="1400" b="1" dirty="0" smtClean="0">
                <a:latin typeface="+mj-lt"/>
              </a:rPr>
              <a:t> Fin.</a:t>
            </a:r>
            <a:endParaRPr lang="es-AR" sz="1400" b="1" dirty="0">
              <a:latin typeface="+mj-lt"/>
            </a:endParaRPr>
          </a:p>
        </p:txBody>
      </p:sp>
      <p:sp>
        <p:nvSpPr>
          <p:cNvPr id="18" name="1 CuadroTexto"/>
          <p:cNvSpPr txBox="1">
            <a:spLocks noChangeArrowheads="1"/>
          </p:cNvSpPr>
          <p:nvPr/>
        </p:nvSpPr>
        <p:spPr bwMode="auto">
          <a:xfrm>
            <a:off x="4724400" y="1206321"/>
            <a:ext cx="4553605" cy="510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endParaRPr lang="es-AR" sz="1400" b="1" dirty="0"/>
          </a:p>
          <a:p>
            <a:r>
              <a:rPr lang="es-AR" sz="1400" b="1" dirty="0" smtClean="0">
                <a:latin typeface="+mj-lt"/>
              </a:rPr>
              <a:t>Algoritmo</a:t>
            </a:r>
            <a:r>
              <a:rPr lang="es-AR" sz="1400" dirty="0" smtClean="0">
                <a:latin typeface="+mj-lt"/>
              </a:rPr>
              <a:t> </a:t>
            </a:r>
            <a:r>
              <a:rPr lang="es-AR" sz="1400" i="1" dirty="0" smtClean="0">
                <a:latin typeface="+mj-lt"/>
              </a:rPr>
              <a:t>Promedio </a:t>
            </a:r>
            <a:r>
              <a:rPr lang="es-AR" sz="1400" i="1" dirty="0"/>
              <a:t> edades clientes </a:t>
            </a:r>
            <a:r>
              <a:rPr lang="es-AR" sz="1400" i="1" dirty="0" smtClean="0"/>
              <a:t>del</a:t>
            </a:r>
            <a:r>
              <a:rPr lang="es-AR" sz="1400" i="1" dirty="0" smtClean="0">
                <a:latin typeface="+mj-lt"/>
              </a:rPr>
              <a:t> súper</a:t>
            </a:r>
            <a:endParaRPr lang="es-AR" sz="1400" i="1" dirty="0">
              <a:latin typeface="+mj-lt"/>
            </a:endParaRPr>
          </a:p>
          <a:p>
            <a:r>
              <a:rPr lang="es-AR" sz="1400" dirty="0" smtClean="0">
                <a:latin typeface="+mj-lt"/>
              </a:rPr>
              <a:t>Variables </a:t>
            </a:r>
            <a:r>
              <a:rPr lang="es-AR" sz="1400" dirty="0">
                <a:latin typeface="+mj-lt"/>
              </a:rPr>
              <a:t>			</a:t>
            </a:r>
            <a:endParaRPr lang="es-AR" sz="1400" b="1" dirty="0">
              <a:latin typeface="+mj-lt"/>
            </a:endParaRPr>
          </a:p>
          <a:p>
            <a:r>
              <a:rPr lang="es-AR" sz="1400" dirty="0" smtClean="0">
                <a:latin typeface="+mj-lt"/>
              </a:rPr>
              <a:t>entero Edad</a:t>
            </a:r>
            <a:r>
              <a:rPr lang="es-AR" sz="1400" dirty="0">
                <a:latin typeface="+mj-lt"/>
              </a:rPr>
              <a:t>, Suma, </a:t>
            </a:r>
            <a:r>
              <a:rPr lang="es-AR" sz="1400" dirty="0" err="1">
                <a:latin typeface="+mj-lt"/>
              </a:rPr>
              <a:t>Cont</a:t>
            </a:r>
            <a:endParaRPr lang="es-AR" sz="1400" dirty="0">
              <a:latin typeface="+mj-lt"/>
            </a:endParaRPr>
          </a:p>
          <a:p>
            <a:r>
              <a:rPr lang="es-AR" sz="1400" dirty="0" err="1" smtClean="0">
                <a:latin typeface="+mj-lt"/>
              </a:rPr>
              <a:t>caracter</a:t>
            </a:r>
            <a:r>
              <a:rPr lang="es-AR" sz="1400" dirty="0" smtClean="0">
                <a:latin typeface="+mj-lt"/>
              </a:rPr>
              <a:t> </a:t>
            </a:r>
            <a:r>
              <a:rPr lang="es-A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respuesta</a:t>
            </a:r>
          </a:p>
          <a:p>
            <a:endParaRPr lang="es-AR" sz="1400" b="1" dirty="0" smtClean="0">
              <a:latin typeface="+mj-lt"/>
            </a:endParaRPr>
          </a:p>
          <a:p>
            <a:r>
              <a:rPr lang="es-AR" sz="1400" b="1" dirty="0" smtClean="0">
                <a:latin typeface="+mj-lt"/>
              </a:rPr>
              <a:t>Inicio</a:t>
            </a:r>
            <a:endParaRPr lang="es-AR" sz="1400" b="1" dirty="0">
              <a:latin typeface="+mj-lt"/>
            </a:endParaRPr>
          </a:p>
          <a:p>
            <a:r>
              <a:rPr lang="es-AR" sz="1400" dirty="0" smtClean="0">
                <a:latin typeface="+mj-lt"/>
              </a:rPr>
              <a:t>      Suma</a:t>
            </a:r>
            <a:r>
              <a:rPr lang="es-AR" sz="1400" dirty="0" smtClean="0">
                <a:latin typeface="+mj-lt"/>
                <a:sym typeface="Wingdings" pitchFamily="2" charset="2"/>
              </a:rPr>
              <a:t> </a:t>
            </a:r>
            <a:r>
              <a:rPr lang="es-AR" sz="1400" dirty="0">
                <a:latin typeface="+mj-lt"/>
                <a:sym typeface="Wingdings" pitchFamily="2" charset="2"/>
              </a:rPr>
              <a:t>0 </a:t>
            </a:r>
            <a:r>
              <a:rPr lang="es-AR" sz="1400" dirty="0" smtClean="0">
                <a:latin typeface="+mj-lt"/>
                <a:sym typeface="Wingdings" pitchFamily="2" charset="2"/>
              </a:rPr>
              <a:t>,   </a:t>
            </a:r>
            <a:r>
              <a:rPr lang="es-AR" sz="1400" dirty="0" err="1" smtClean="0">
                <a:latin typeface="+mj-lt"/>
                <a:sym typeface="Wingdings" pitchFamily="2" charset="2"/>
              </a:rPr>
              <a:t>Cont</a:t>
            </a:r>
            <a:r>
              <a:rPr lang="es-AR" sz="1400" dirty="0" smtClean="0">
                <a:latin typeface="+mj-lt"/>
                <a:sym typeface="Wingdings" pitchFamily="2" charset="2"/>
              </a:rPr>
              <a:t>  0                </a:t>
            </a:r>
          </a:p>
          <a:p>
            <a:r>
              <a:rPr lang="es-AR" sz="1400" dirty="0" smtClean="0">
                <a:latin typeface="+mj-lt"/>
              </a:rPr>
              <a:t>      </a:t>
            </a:r>
            <a:r>
              <a:rPr lang="es-AR" sz="1400" b="1" dirty="0" smtClean="0">
                <a:solidFill>
                  <a:srgbClr val="7030A0"/>
                </a:solidFill>
                <a:latin typeface="+mj-lt"/>
              </a:rPr>
              <a:t>escribir</a:t>
            </a:r>
            <a:r>
              <a:rPr lang="es-AR" sz="1400" b="1" dirty="0">
                <a:solidFill>
                  <a:srgbClr val="7030A0"/>
                </a:solidFill>
                <a:latin typeface="+mj-lt"/>
              </a:rPr>
              <a:t>(‘’Desea comenzar a ingresar datos? S/N’’)</a:t>
            </a:r>
          </a:p>
          <a:p>
            <a:r>
              <a:rPr lang="es-AR" sz="1400" b="1" dirty="0">
                <a:solidFill>
                  <a:srgbClr val="7030A0"/>
                </a:solidFill>
                <a:latin typeface="+mj-lt"/>
              </a:rPr>
              <a:t>      </a:t>
            </a:r>
            <a:r>
              <a:rPr lang="es-AR" sz="1400" b="1" dirty="0" smtClean="0">
                <a:solidFill>
                  <a:srgbClr val="7030A0"/>
                </a:solidFill>
                <a:latin typeface="+mj-lt"/>
              </a:rPr>
              <a:t>leer ( </a:t>
            </a:r>
            <a:r>
              <a:rPr lang="es-A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respuesta </a:t>
            </a:r>
            <a:r>
              <a:rPr lang="es-AR" sz="1400" b="1" dirty="0" smtClean="0">
                <a:solidFill>
                  <a:srgbClr val="7030A0"/>
                </a:solidFill>
                <a:latin typeface="+mj-lt"/>
              </a:rPr>
              <a:t>)</a:t>
            </a:r>
            <a:endParaRPr lang="es-AR" sz="1400" b="1" dirty="0">
              <a:solidFill>
                <a:srgbClr val="7030A0"/>
              </a:solidFill>
              <a:latin typeface="+mj-lt"/>
            </a:endParaRPr>
          </a:p>
          <a:p>
            <a:endParaRPr lang="es-AR" sz="1400" b="1" dirty="0" smtClean="0">
              <a:latin typeface="+mj-lt"/>
              <a:sym typeface="Wingdings" pitchFamily="2" charset="2"/>
            </a:endParaRPr>
          </a:p>
          <a:p>
            <a:r>
              <a:rPr lang="es-AR" sz="1400" b="1" dirty="0" smtClean="0">
                <a:latin typeface="+mj-lt"/>
                <a:sym typeface="Wingdings" pitchFamily="2" charset="2"/>
              </a:rPr>
              <a:t>      </a:t>
            </a:r>
            <a:r>
              <a:rPr lang="es-AR" sz="1600" b="1" dirty="0" smtClean="0">
                <a:latin typeface="+mj-lt"/>
                <a:sym typeface="Wingdings" pitchFamily="2" charset="2"/>
              </a:rPr>
              <a:t>R</a:t>
            </a:r>
            <a:r>
              <a:rPr lang="es-AR" sz="1600" b="1" dirty="0" smtClean="0">
                <a:latin typeface="+mj-lt"/>
              </a:rPr>
              <a:t>epetir</a:t>
            </a:r>
            <a:endParaRPr lang="es-A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defTabSz="540000"/>
            <a:r>
              <a:rPr lang="es-AR" sz="1400" dirty="0" smtClean="0">
                <a:latin typeface="+mj-lt"/>
              </a:rPr>
              <a:t>	escribir</a:t>
            </a:r>
            <a:r>
              <a:rPr lang="es-AR" sz="1400" dirty="0">
                <a:latin typeface="+mj-lt"/>
              </a:rPr>
              <a:t>("Ingrese su edad, por favor</a:t>
            </a:r>
            <a:r>
              <a:rPr lang="es-AR" sz="1400" dirty="0" smtClean="0">
                <a:latin typeface="+mj-lt"/>
              </a:rPr>
              <a:t>")</a:t>
            </a:r>
          </a:p>
          <a:p>
            <a:pPr defTabSz="540000"/>
            <a:r>
              <a:rPr lang="es-AR" sz="1400" dirty="0" smtClean="0">
                <a:latin typeface="+mj-lt"/>
              </a:rPr>
              <a:t>	leer( Edad )</a:t>
            </a:r>
          </a:p>
          <a:p>
            <a:pPr defTabSz="540000"/>
            <a:r>
              <a:rPr lang="es-AR" sz="1400" dirty="0">
                <a:latin typeface="+mj-lt"/>
              </a:rPr>
              <a:t>	</a:t>
            </a:r>
            <a:r>
              <a:rPr lang="es-AR" sz="1400" dirty="0" smtClean="0">
                <a:latin typeface="+mj-lt"/>
              </a:rPr>
              <a:t>Suma </a:t>
            </a:r>
            <a:r>
              <a:rPr lang="es-AR" sz="1400" dirty="0" smtClean="0">
                <a:latin typeface="+mj-lt"/>
                <a:sym typeface="Wingdings" pitchFamily="2" charset="2"/>
              </a:rPr>
              <a:t> </a:t>
            </a:r>
            <a:r>
              <a:rPr lang="es-AR" sz="1400" dirty="0">
                <a:latin typeface="+mj-lt"/>
              </a:rPr>
              <a:t>Suma </a:t>
            </a:r>
            <a:r>
              <a:rPr lang="es-AR" sz="1400" dirty="0" smtClean="0">
                <a:latin typeface="+mj-lt"/>
                <a:sym typeface="Wingdings" pitchFamily="2" charset="2"/>
              </a:rPr>
              <a:t>+ Edad  </a:t>
            </a:r>
          </a:p>
          <a:p>
            <a:pPr defTabSz="540000"/>
            <a:r>
              <a:rPr lang="es-AR" sz="1400" dirty="0">
                <a:latin typeface="+mj-lt"/>
              </a:rPr>
              <a:t>	</a:t>
            </a:r>
            <a:r>
              <a:rPr lang="es-AR" sz="1400" dirty="0" err="1" smtClean="0">
                <a:latin typeface="+mj-lt"/>
              </a:rPr>
              <a:t>Cont</a:t>
            </a:r>
            <a:r>
              <a:rPr lang="es-AR" sz="1400" dirty="0" smtClean="0">
                <a:latin typeface="+mj-lt"/>
                <a:sym typeface="Wingdings" pitchFamily="2" charset="2"/>
              </a:rPr>
              <a:t> </a:t>
            </a:r>
            <a:r>
              <a:rPr lang="es-AR" sz="1400" dirty="0" err="1" smtClean="0">
                <a:latin typeface="+mj-lt"/>
              </a:rPr>
              <a:t>Cont</a:t>
            </a:r>
            <a:r>
              <a:rPr lang="es-AR" sz="1400" dirty="0" smtClean="0">
                <a:latin typeface="+mj-lt"/>
                <a:sym typeface="Wingdings" pitchFamily="2" charset="2"/>
              </a:rPr>
              <a:t>+ 1</a:t>
            </a:r>
          </a:p>
          <a:p>
            <a:pPr defTabSz="540000"/>
            <a:r>
              <a:rPr lang="es-AR" sz="1400" dirty="0">
                <a:latin typeface="+mj-lt"/>
                <a:sym typeface="Wingdings" pitchFamily="2" charset="2"/>
              </a:rPr>
              <a:t>	</a:t>
            </a:r>
            <a:r>
              <a:rPr lang="es-AR" sz="1400" b="1" dirty="0">
                <a:solidFill>
                  <a:srgbClr val="7030A0"/>
                </a:solidFill>
                <a:latin typeface="+mj-lt"/>
              </a:rPr>
              <a:t>escribir(‘’Desea ingresar otro dato? S/N’’)</a:t>
            </a:r>
          </a:p>
          <a:p>
            <a:pPr defTabSz="540000"/>
            <a:r>
              <a:rPr lang="es-AR" sz="1400" b="1" dirty="0">
                <a:solidFill>
                  <a:srgbClr val="7030A0"/>
                </a:solidFill>
                <a:latin typeface="+mj-lt"/>
              </a:rPr>
              <a:t>       	leer (</a:t>
            </a:r>
            <a:r>
              <a:rPr lang="es-A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respuesta</a:t>
            </a:r>
            <a:r>
              <a:rPr lang="es-AR" sz="1400" b="1" dirty="0">
                <a:solidFill>
                  <a:srgbClr val="7030A0"/>
                </a:solidFill>
                <a:latin typeface="+mj-lt"/>
              </a:rPr>
              <a:t>)</a:t>
            </a:r>
          </a:p>
          <a:p>
            <a:r>
              <a:rPr lang="es-AR" sz="1400" b="1" dirty="0" smtClean="0">
                <a:solidFill>
                  <a:schemeClr val="accent3"/>
                </a:solidFill>
                <a:latin typeface="+mj-lt"/>
                <a:sym typeface="Wingdings" pitchFamily="2" charset="2"/>
              </a:rPr>
              <a:t>  </a:t>
            </a:r>
            <a:r>
              <a:rPr lang="es-A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  <a:sym typeface="Wingdings" pitchFamily="2" charset="2"/>
              </a:rPr>
              <a:t> </a:t>
            </a:r>
            <a:r>
              <a:rPr lang="es-AR" sz="1400" b="1" dirty="0" smtClean="0">
                <a:latin typeface="+mj-lt"/>
              </a:rPr>
              <a:t>     </a:t>
            </a:r>
          </a:p>
          <a:p>
            <a:r>
              <a:rPr lang="es-AR" sz="1400" b="1" dirty="0">
                <a:latin typeface="+mj-lt"/>
              </a:rPr>
              <a:t> </a:t>
            </a:r>
            <a:r>
              <a:rPr lang="es-AR" sz="1400" b="1" dirty="0" smtClean="0">
                <a:latin typeface="+mj-lt"/>
              </a:rPr>
              <a:t>         </a:t>
            </a:r>
            <a:r>
              <a:rPr lang="es-AR" sz="1600" b="1" dirty="0" smtClean="0">
                <a:latin typeface="+mj-lt"/>
              </a:rPr>
              <a:t>hasta </a:t>
            </a:r>
            <a:r>
              <a:rPr lang="es-AR" sz="1600" b="1" dirty="0">
                <a:latin typeface="+mj-lt"/>
              </a:rPr>
              <a:t>que  </a:t>
            </a:r>
            <a:r>
              <a:rPr lang="es-AR" sz="1400" b="1" dirty="0" smtClean="0">
                <a:latin typeface="+mj-lt"/>
              </a:rPr>
              <a:t>(                                       )</a:t>
            </a:r>
            <a:endParaRPr lang="es-AR" sz="1400" b="1" dirty="0">
              <a:latin typeface="+mj-lt"/>
            </a:endParaRPr>
          </a:p>
          <a:p>
            <a:endParaRPr lang="es-AR" sz="1400" dirty="0" smtClean="0">
              <a:latin typeface="+mj-lt"/>
            </a:endParaRPr>
          </a:p>
          <a:p>
            <a:r>
              <a:rPr lang="es-AR" sz="1400" dirty="0" smtClean="0">
                <a:latin typeface="+mj-lt"/>
              </a:rPr>
              <a:t>       escribir(‘’El promedio de edades es = </a:t>
            </a:r>
            <a:r>
              <a:rPr lang="es-AR" sz="1400" dirty="0">
                <a:latin typeface="+mj-lt"/>
              </a:rPr>
              <a:t>‘’, Suma/</a:t>
            </a:r>
            <a:r>
              <a:rPr lang="es-AR" sz="1400" dirty="0" err="1">
                <a:latin typeface="+mj-lt"/>
              </a:rPr>
              <a:t>Cont</a:t>
            </a:r>
            <a:r>
              <a:rPr lang="es-AR" sz="1400" dirty="0">
                <a:latin typeface="+mj-lt"/>
              </a:rPr>
              <a:t> </a:t>
            </a:r>
            <a:r>
              <a:rPr lang="es-AR" sz="1400" dirty="0" smtClean="0">
                <a:latin typeface="+mj-lt"/>
              </a:rPr>
              <a:t>)</a:t>
            </a:r>
            <a:endParaRPr lang="es-AR" sz="1400" dirty="0">
              <a:latin typeface="+mj-lt"/>
            </a:endParaRPr>
          </a:p>
          <a:p>
            <a:r>
              <a:rPr lang="es-AR" sz="1400" b="1" dirty="0" smtClean="0">
                <a:latin typeface="+mj-lt"/>
              </a:rPr>
              <a:t> Fin.</a:t>
            </a:r>
            <a:endParaRPr lang="es-AR" sz="1400" b="1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81928" y="5300246"/>
            <a:ext cx="15518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respuesta </a:t>
            </a:r>
            <a:r>
              <a:rPr lang="es-AR" sz="1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&lt;&gt; ‘S’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3239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3;p29"/>
          <p:cNvSpPr txBox="1">
            <a:spLocks/>
          </p:cNvSpPr>
          <p:nvPr/>
        </p:nvSpPr>
        <p:spPr>
          <a:xfrm>
            <a:off x="1600200" y="1338330"/>
            <a:ext cx="7162800" cy="5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52400" indent="0">
              <a:spcBef>
                <a:spcPts val="0"/>
              </a:spcBef>
              <a:buClr>
                <a:schemeClr val="lt2"/>
              </a:buClr>
              <a:buSzPts val="1200"/>
              <a:buFont typeface="Wingdings 2"/>
              <a:buNone/>
            </a:pPr>
            <a:r>
              <a:rPr lang="es-MX" sz="2000" b="1" dirty="0" smtClean="0"/>
              <a:t>Algoritmos en pseudocódigo </a:t>
            </a:r>
            <a:r>
              <a:rPr lang="es-MX" sz="1600" dirty="0" smtClean="0"/>
              <a:t>(pg. 35)</a:t>
            </a:r>
          </a:p>
          <a:p>
            <a:pPr marL="609600" lvl="1" indent="0">
              <a:spcBef>
                <a:spcPts val="0"/>
              </a:spcBef>
              <a:buFont typeface="Verdana"/>
              <a:buNone/>
            </a:pPr>
            <a:r>
              <a:rPr lang="es-MX" sz="1600" dirty="0" smtClean="0"/>
              <a:t>Análisis del problema </a:t>
            </a:r>
            <a:r>
              <a:rPr lang="es-MX" sz="1200" dirty="0" smtClean="0"/>
              <a:t>(</a:t>
            </a:r>
            <a:r>
              <a:rPr lang="es-MX" sz="1200" b="1" dirty="0" smtClean="0"/>
              <a:t>DATOS</a:t>
            </a:r>
            <a:r>
              <a:rPr lang="es-MX" sz="1200" dirty="0" smtClean="0"/>
              <a:t>, </a:t>
            </a:r>
            <a:r>
              <a:rPr lang="es-MX" sz="1200" b="1" dirty="0" smtClean="0"/>
              <a:t>METODOLOGÍA</a:t>
            </a:r>
            <a:r>
              <a:rPr lang="es-MX" sz="1200" dirty="0" smtClean="0"/>
              <a:t> y </a:t>
            </a:r>
            <a:r>
              <a:rPr lang="es-MX" sz="1200" b="1" dirty="0" smtClean="0"/>
              <a:t>RESULTADOS</a:t>
            </a:r>
            <a:r>
              <a:rPr lang="es-MX" sz="1200" dirty="0" smtClean="0"/>
              <a:t>)</a:t>
            </a:r>
          </a:p>
          <a:p>
            <a:pPr marL="609600" lvl="1" indent="0">
              <a:spcBef>
                <a:spcPts val="0"/>
              </a:spcBef>
              <a:buFont typeface="Verdana"/>
              <a:buNone/>
            </a:pPr>
            <a:r>
              <a:rPr lang="es-MX" sz="1600" dirty="0" smtClean="0"/>
              <a:t>ACCIONES </a:t>
            </a:r>
            <a:r>
              <a:rPr lang="es-MX" sz="1600" b="1" dirty="0" smtClean="0"/>
              <a:t>PRIMITIVAS</a:t>
            </a:r>
            <a:r>
              <a:rPr lang="es-MX" sz="1600" dirty="0" smtClean="0"/>
              <a:t> (leer, escribir, asignar)</a:t>
            </a:r>
          </a:p>
          <a:p>
            <a:pPr marL="152400" indent="0">
              <a:buFont typeface="Wingdings 2"/>
              <a:buNone/>
            </a:pPr>
            <a:r>
              <a:rPr lang="es-MX" sz="2000" b="1" dirty="0" smtClean="0"/>
              <a:t>Programación estructurada </a:t>
            </a:r>
            <a:r>
              <a:rPr lang="es-MX" sz="2000" dirty="0" smtClean="0"/>
              <a:t>(pg. 43)</a:t>
            </a:r>
          </a:p>
          <a:p>
            <a:pPr marL="609600" lvl="1" indent="0">
              <a:spcBef>
                <a:spcPts val="0"/>
              </a:spcBef>
              <a:buFont typeface="Verdana"/>
              <a:buNone/>
            </a:pPr>
            <a:r>
              <a:rPr lang="es-MX" sz="1600" dirty="0" smtClean="0"/>
              <a:t>Estructura de selección simple: </a:t>
            </a:r>
            <a:r>
              <a:rPr lang="es-MX" sz="1600" b="1" dirty="0" smtClean="0"/>
              <a:t>SI-ENTONCES-SINO </a:t>
            </a:r>
            <a:r>
              <a:rPr lang="es-MX" sz="1600" dirty="0" smtClean="0"/>
              <a:t>(pg. 46)</a:t>
            </a:r>
          </a:p>
          <a:p>
            <a:pPr marL="609600" lvl="1" indent="0">
              <a:spcBef>
                <a:spcPts val="0"/>
              </a:spcBef>
              <a:buFont typeface="Verdana"/>
              <a:buNone/>
            </a:pPr>
            <a:r>
              <a:rPr lang="es-MX" sz="1600" dirty="0" smtClean="0"/>
              <a:t>Estructura de selección múltiple:  </a:t>
            </a:r>
            <a:r>
              <a:rPr lang="es-MX" sz="1600" b="1" dirty="0" smtClean="0"/>
              <a:t>SEGÚN SEA </a:t>
            </a:r>
            <a:r>
              <a:rPr lang="es-MX" sz="1600" dirty="0" smtClean="0"/>
              <a:t>(pg. 48)</a:t>
            </a:r>
          </a:p>
          <a:p>
            <a:pPr marL="609600" lvl="1" indent="0">
              <a:spcBef>
                <a:spcPts val="0"/>
              </a:spcBef>
              <a:buFont typeface="Verdana"/>
              <a:buNone/>
            </a:pPr>
            <a:r>
              <a:rPr lang="es-MX" sz="1600" dirty="0" smtClean="0"/>
              <a:t>Estructura de Iteración con cantidad conocida de veces: </a:t>
            </a:r>
          </a:p>
          <a:p>
            <a:pPr marL="609600" lvl="1" indent="0">
              <a:spcBef>
                <a:spcPts val="0"/>
              </a:spcBef>
              <a:buFont typeface="Verdana"/>
              <a:buNone/>
            </a:pPr>
            <a:r>
              <a:rPr lang="es-MX" sz="1600" b="1" dirty="0" smtClean="0"/>
              <a:t>	REPETIR PARA </a:t>
            </a:r>
            <a:r>
              <a:rPr lang="es-MX" sz="1600" dirty="0" smtClean="0"/>
              <a:t>(pg. 49)</a:t>
            </a:r>
          </a:p>
          <a:p>
            <a:pPr marL="609600" lvl="1" indent="0">
              <a:spcBef>
                <a:spcPts val="0"/>
              </a:spcBef>
              <a:buFont typeface="Verdana"/>
              <a:buNone/>
            </a:pPr>
            <a:r>
              <a:rPr lang="es-MX" sz="1600" dirty="0" smtClean="0"/>
              <a:t>Estructura de Iteración con cantidad desconocida de veces: </a:t>
            </a:r>
          </a:p>
          <a:p>
            <a:pPr marL="609600" lvl="1" indent="0">
              <a:spcBef>
                <a:spcPts val="0"/>
              </a:spcBef>
              <a:buFont typeface="Verdana"/>
              <a:buNone/>
            </a:pPr>
            <a:r>
              <a:rPr lang="es-MX" sz="1600" b="1" dirty="0" smtClean="0"/>
              <a:t>	REPETIR MIENTRAS</a:t>
            </a:r>
            <a:r>
              <a:rPr lang="es-MX" sz="1600" dirty="0" smtClean="0"/>
              <a:t> (pg. 50)</a:t>
            </a:r>
          </a:p>
          <a:p>
            <a:pPr marL="609600" lvl="1" indent="0">
              <a:spcBef>
                <a:spcPts val="0"/>
              </a:spcBef>
              <a:buFont typeface="Verdana"/>
              <a:buNone/>
            </a:pPr>
            <a:r>
              <a:rPr lang="es-MX" sz="1600" dirty="0" smtClean="0"/>
              <a:t>Estructura de Iteración con cantidad desconocida de veces: </a:t>
            </a:r>
          </a:p>
          <a:p>
            <a:pPr marL="609600" lvl="1" indent="0">
              <a:spcBef>
                <a:spcPts val="0"/>
              </a:spcBef>
              <a:buFont typeface="Verdana"/>
              <a:buNone/>
            </a:pPr>
            <a:r>
              <a:rPr lang="es-MX" sz="1600" b="1" dirty="0" smtClean="0"/>
              <a:t>	REPETIR HASTA </a:t>
            </a:r>
            <a:r>
              <a:rPr lang="es-MX" sz="1600" dirty="0" smtClean="0"/>
              <a:t>(pg. 51)</a:t>
            </a:r>
          </a:p>
          <a:p>
            <a:pPr marL="609600" lvl="1" indent="0">
              <a:spcBef>
                <a:spcPts val="0"/>
              </a:spcBef>
              <a:buFont typeface="Verdana"/>
              <a:buNone/>
            </a:pPr>
            <a:endParaRPr lang="es-MX" sz="1600" b="1" dirty="0" smtClean="0"/>
          </a:p>
          <a:p>
            <a:pPr marL="609600" lvl="1" indent="0">
              <a:spcBef>
                <a:spcPts val="0"/>
              </a:spcBef>
              <a:buFont typeface="Verdana"/>
              <a:buNone/>
            </a:pPr>
            <a:endParaRPr lang="es-MX" sz="1600" b="1" dirty="0" smtClean="0"/>
          </a:p>
          <a:p>
            <a:pPr marL="609600" lvl="1" indent="0">
              <a:spcBef>
                <a:spcPts val="0"/>
              </a:spcBef>
              <a:buFont typeface="Verdana"/>
              <a:buNone/>
            </a:pPr>
            <a:r>
              <a:rPr lang="es-MX" sz="1600" b="1" dirty="0" smtClean="0"/>
              <a:t>CONTADORES</a:t>
            </a:r>
          </a:p>
          <a:p>
            <a:pPr marL="609600" lvl="1" indent="0">
              <a:spcBef>
                <a:spcPts val="0"/>
              </a:spcBef>
              <a:buFont typeface="Verdana"/>
              <a:buNone/>
            </a:pPr>
            <a:r>
              <a:rPr lang="es-MX" sz="1600" b="1" dirty="0" smtClean="0"/>
              <a:t>ACUMULADORES</a:t>
            </a:r>
          </a:p>
          <a:p>
            <a:pPr marL="609600" lvl="1" indent="0">
              <a:spcBef>
                <a:spcPts val="0"/>
              </a:spcBef>
              <a:buFont typeface="Verdana"/>
              <a:buNone/>
            </a:pPr>
            <a:r>
              <a:rPr lang="es-MX" sz="1600" b="1" dirty="0" smtClean="0"/>
              <a:t>PROMEDIOS</a:t>
            </a:r>
          </a:p>
          <a:p>
            <a:pPr marL="609600" lvl="1" indent="0">
              <a:spcBef>
                <a:spcPts val="0"/>
              </a:spcBef>
              <a:buFont typeface="Verdana"/>
              <a:buNone/>
            </a:pPr>
            <a:r>
              <a:rPr lang="es-MX" sz="1600" b="1" dirty="0" smtClean="0"/>
              <a:t>PORCENTAJES</a:t>
            </a:r>
          </a:p>
          <a:p>
            <a:pPr marL="609600" lvl="1" indent="0">
              <a:spcBef>
                <a:spcPts val="0"/>
              </a:spcBef>
              <a:buFont typeface="Verdana"/>
              <a:buNone/>
            </a:pPr>
            <a:r>
              <a:rPr lang="es-MX" sz="1600" b="1" dirty="0" smtClean="0"/>
              <a:t>MÁXIMOS / MÍNIMOS</a:t>
            </a:r>
          </a:p>
          <a:p>
            <a:pPr lvl="1">
              <a:spcBef>
                <a:spcPts val="0"/>
              </a:spcBef>
              <a:buFont typeface="Roboto Condensed"/>
              <a:buAutoNum type="arabicPeriod"/>
            </a:pPr>
            <a:endParaRPr lang="es-MX" sz="1600" dirty="0" smtClean="0"/>
          </a:p>
          <a:p>
            <a:pPr marL="914400" indent="-304800">
              <a:spcBef>
                <a:spcPts val="0"/>
              </a:spcBef>
              <a:buSzPts val="1200"/>
              <a:buFont typeface="Wingdings 2"/>
              <a:buNone/>
            </a:pPr>
            <a:endParaRPr lang="es-MX" sz="1600" dirty="0" smtClean="0"/>
          </a:p>
          <a:p>
            <a:pPr marL="0" indent="0">
              <a:spcBef>
                <a:spcPts val="1600"/>
              </a:spcBef>
              <a:buFont typeface="Wingdings 2"/>
              <a:buNone/>
            </a:pPr>
            <a:endParaRPr lang="es-MX" sz="1600" dirty="0" smtClean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Wingdings 2"/>
              <a:buNone/>
            </a:pPr>
            <a:endParaRPr lang="es-MX" sz="1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16358" y="0"/>
            <a:ext cx="7498080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3600" dirty="0" smtClean="0"/>
              <a:t>¿Qué vimos hasta ahora?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243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CuadroTexto"/>
          <p:cNvSpPr txBox="1">
            <a:spLocks noChangeArrowheads="1"/>
          </p:cNvSpPr>
          <p:nvPr/>
        </p:nvSpPr>
        <p:spPr bwMode="auto">
          <a:xfrm>
            <a:off x="381000" y="1417796"/>
            <a:ext cx="4201732" cy="467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endParaRPr lang="es-AR" b="1" dirty="0"/>
          </a:p>
          <a:p>
            <a:r>
              <a:rPr lang="es-AR" sz="1400" b="1" dirty="0" smtClean="0">
                <a:latin typeface="+mj-lt"/>
              </a:rPr>
              <a:t>Algoritmo</a:t>
            </a:r>
            <a:r>
              <a:rPr lang="es-AR" sz="1400" dirty="0" smtClean="0">
                <a:latin typeface="+mj-lt"/>
              </a:rPr>
              <a:t> </a:t>
            </a:r>
            <a:r>
              <a:rPr lang="es-AR" sz="1400" i="1" dirty="0" smtClean="0">
                <a:latin typeface="+mj-lt"/>
              </a:rPr>
              <a:t>Promedio </a:t>
            </a:r>
            <a:r>
              <a:rPr lang="es-AR" sz="1400" i="1" dirty="0"/>
              <a:t>edades clientes del </a:t>
            </a:r>
            <a:r>
              <a:rPr lang="es-AR" sz="1400" i="1" dirty="0" smtClean="0">
                <a:latin typeface="+mj-lt"/>
              </a:rPr>
              <a:t>súper</a:t>
            </a:r>
            <a:endParaRPr lang="es-AR" sz="1400" i="1" dirty="0">
              <a:latin typeface="+mj-lt"/>
            </a:endParaRPr>
          </a:p>
          <a:p>
            <a:r>
              <a:rPr lang="es-AR" sz="1400" dirty="0" smtClean="0">
                <a:latin typeface="+mj-lt"/>
              </a:rPr>
              <a:t>Variables </a:t>
            </a:r>
            <a:r>
              <a:rPr lang="es-AR" sz="1400" dirty="0">
                <a:latin typeface="+mj-lt"/>
              </a:rPr>
              <a:t>			</a:t>
            </a:r>
            <a:endParaRPr lang="es-AR" sz="1400" b="1" dirty="0">
              <a:latin typeface="+mj-lt"/>
            </a:endParaRPr>
          </a:p>
          <a:p>
            <a:r>
              <a:rPr lang="es-AR" sz="1400" dirty="0" smtClean="0">
                <a:latin typeface="+mj-lt"/>
              </a:rPr>
              <a:t>       </a:t>
            </a:r>
            <a:r>
              <a:rPr lang="es-AR" sz="1400" dirty="0">
                <a:latin typeface="+mj-lt"/>
              </a:rPr>
              <a:t>entero </a:t>
            </a:r>
            <a:r>
              <a:rPr lang="es-AR" sz="1400" dirty="0" smtClean="0">
                <a:latin typeface="+mj-lt"/>
              </a:rPr>
              <a:t>Edad</a:t>
            </a:r>
            <a:r>
              <a:rPr lang="es-AR" sz="1400" dirty="0">
                <a:latin typeface="+mj-lt"/>
              </a:rPr>
              <a:t>, Suma, </a:t>
            </a:r>
            <a:r>
              <a:rPr lang="es-AR" sz="1400" dirty="0" err="1">
                <a:latin typeface="+mj-lt"/>
              </a:rPr>
              <a:t>Cont</a:t>
            </a:r>
            <a:endParaRPr lang="es-AR" sz="1400" dirty="0">
              <a:latin typeface="+mj-lt"/>
            </a:endParaRPr>
          </a:p>
          <a:p>
            <a:r>
              <a:rPr lang="es-AR" sz="1400" dirty="0">
                <a:latin typeface="+mj-lt"/>
              </a:rPr>
              <a:t> </a:t>
            </a:r>
            <a:r>
              <a:rPr lang="es-AR" sz="1400" dirty="0" smtClean="0">
                <a:latin typeface="+mj-lt"/>
              </a:rPr>
              <a:t>      real  Promedio</a:t>
            </a:r>
            <a:endParaRPr lang="es-AR" sz="1400" b="1" dirty="0" smtClean="0">
              <a:latin typeface="+mj-lt"/>
            </a:endParaRPr>
          </a:p>
          <a:p>
            <a:r>
              <a:rPr lang="es-AR" sz="1400" b="1" dirty="0" smtClean="0">
                <a:latin typeface="+mj-lt"/>
              </a:rPr>
              <a:t>Inicio</a:t>
            </a:r>
            <a:endParaRPr lang="es-AR" sz="1400" b="1" dirty="0">
              <a:latin typeface="+mj-lt"/>
            </a:endParaRPr>
          </a:p>
          <a:p>
            <a:r>
              <a:rPr lang="es-AR" sz="1400" dirty="0" smtClean="0">
                <a:latin typeface="+mj-lt"/>
              </a:rPr>
              <a:t>       Suma</a:t>
            </a:r>
            <a:r>
              <a:rPr lang="es-AR" sz="1400" dirty="0" smtClean="0">
                <a:latin typeface="+mj-lt"/>
                <a:sym typeface="Wingdings" pitchFamily="2" charset="2"/>
              </a:rPr>
              <a:t> </a:t>
            </a:r>
            <a:r>
              <a:rPr lang="es-AR" sz="1400" dirty="0">
                <a:latin typeface="+mj-lt"/>
                <a:sym typeface="Wingdings" pitchFamily="2" charset="2"/>
              </a:rPr>
              <a:t>0 </a:t>
            </a:r>
            <a:r>
              <a:rPr lang="es-AR" sz="1400" dirty="0" smtClean="0">
                <a:latin typeface="+mj-lt"/>
                <a:sym typeface="Wingdings" pitchFamily="2" charset="2"/>
              </a:rPr>
              <a:t>,   </a:t>
            </a:r>
            <a:r>
              <a:rPr lang="es-AR" sz="1400" dirty="0" err="1" smtClean="0">
                <a:latin typeface="+mj-lt"/>
                <a:sym typeface="Wingdings" pitchFamily="2" charset="2"/>
              </a:rPr>
              <a:t>Cont</a:t>
            </a:r>
            <a:r>
              <a:rPr lang="es-AR" sz="1400" dirty="0" smtClean="0">
                <a:latin typeface="+mj-lt"/>
                <a:sym typeface="Wingdings" pitchFamily="2" charset="2"/>
              </a:rPr>
              <a:t>  0                </a:t>
            </a:r>
          </a:p>
          <a:p>
            <a:r>
              <a:rPr lang="es-AR" sz="1400" dirty="0" smtClean="0">
                <a:latin typeface="+mj-lt"/>
              </a:rPr>
              <a:t>       </a:t>
            </a:r>
          </a:p>
          <a:p>
            <a:r>
              <a:rPr lang="es-AR" sz="1400" b="1" dirty="0">
                <a:solidFill>
                  <a:srgbClr val="7030A0"/>
                </a:solidFill>
                <a:latin typeface="+mj-lt"/>
              </a:rPr>
              <a:t> </a:t>
            </a:r>
            <a:r>
              <a:rPr lang="es-AR" sz="1400" b="1" dirty="0" smtClean="0">
                <a:solidFill>
                  <a:srgbClr val="7030A0"/>
                </a:solidFill>
                <a:latin typeface="+mj-lt"/>
              </a:rPr>
              <a:t>      escribir</a:t>
            </a:r>
            <a:r>
              <a:rPr lang="es-AR" sz="1400" b="1" dirty="0">
                <a:solidFill>
                  <a:srgbClr val="7030A0"/>
                </a:solidFill>
                <a:latin typeface="+mj-lt"/>
              </a:rPr>
              <a:t>("Ingrese su edad, por favor")</a:t>
            </a:r>
          </a:p>
          <a:p>
            <a:r>
              <a:rPr lang="es-AR" sz="1400" b="1" dirty="0">
                <a:solidFill>
                  <a:srgbClr val="7030A0"/>
                </a:solidFill>
                <a:latin typeface="+mj-lt"/>
                <a:sym typeface="Wingdings" pitchFamily="2" charset="2"/>
              </a:rPr>
              <a:t>       </a:t>
            </a:r>
            <a:r>
              <a:rPr lang="es-AR" sz="1400" b="1" dirty="0">
                <a:solidFill>
                  <a:srgbClr val="7030A0"/>
                </a:solidFill>
                <a:latin typeface="+mj-lt"/>
              </a:rPr>
              <a:t>leer( </a:t>
            </a:r>
            <a:r>
              <a:rPr lang="es-A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Edad</a:t>
            </a:r>
            <a:r>
              <a:rPr lang="es-AR" sz="1400" b="1" dirty="0">
                <a:solidFill>
                  <a:srgbClr val="7030A0"/>
                </a:solidFill>
                <a:latin typeface="+mj-lt"/>
              </a:rPr>
              <a:t> )</a:t>
            </a:r>
          </a:p>
          <a:p>
            <a:r>
              <a:rPr lang="es-AR" sz="1400" b="1" dirty="0" smtClean="0">
                <a:latin typeface="+mj-lt"/>
                <a:sym typeface="Wingdings" pitchFamily="2" charset="2"/>
              </a:rPr>
              <a:t>        </a:t>
            </a:r>
          </a:p>
          <a:p>
            <a:r>
              <a:rPr lang="es-AR" sz="1400" b="1" dirty="0">
                <a:latin typeface="+mj-lt"/>
                <a:sym typeface="Wingdings" pitchFamily="2" charset="2"/>
              </a:rPr>
              <a:t> </a:t>
            </a:r>
            <a:r>
              <a:rPr lang="es-AR" sz="1400" b="1" dirty="0" smtClean="0">
                <a:latin typeface="+mj-lt"/>
                <a:sym typeface="Wingdings" pitchFamily="2" charset="2"/>
              </a:rPr>
              <a:t>        R</a:t>
            </a:r>
            <a:r>
              <a:rPr lang="es-AR" sz="1400" b="1" dirty="0" smtClean="0">
                <a:latin typeface="+mj-lt"/>
              </a:rPr>
              <a:t>epetir Mientras </a:t>
            </a:r>
            <a:r>
              <a:rPr lang="es-AR" sz="1400" dirty="0" smtClean="0">
                <a:latin typeface="+mj-lt"/>
              </a:rPr>
              <a:t>( </a:t>
            </a:r>
            <a:r>
              <a:rPr lang="es-A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Edad</a:t>
            </a:r>
            <a:r>
              <a:rPr lang="es-A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n-cs"/>
              </a:rPr>
              <a:t> &gt; 0 </a:t>
            </a:r>
            <a:r>
              <a:rPr lang="es-AR" sz="1400" dirty="0" smtClean="0">
                <a:latin typeface="+mj-lt"/>
              </a:rPr>
              <a:t>) </a:t>
            </a:r>
            <a:endParaRPr lang="es-A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es-AR" sz="1400" dirty="0">
                <a:latin typeface="+mj-lt"/>
              </a:rPr>
              <a:t>	</a:t>
            </a:r>
            <a:r>
              <a:rPr lang="es-AR" sz="1400" dirty="0" smtClean="0">
                <a:latin typeface="+mj-lt"/>
              </a:rPr>
              <a:t>Suma </a:t>
            </a:r>
            <a:r>
              <a:rPr lang="es-AR" sz="1400" dirty="0" smtClean="0">
                <a:latin typeface="+mj-lt"/>
                <a:sym typeface="Wingdings" pitchFamily="2" charset="2"/>
              </a:rPr>
              <a:t> </a:t>
            </a:r>
            <a:r>
              <a:rPr lang="es-AR" sz="1400" dirty="0">
                <a:latin typeface="+mj-lt"/>
              </a:rPr>
              <a:t>Suma </a:t>
            </a:r>
            <a:r>
              <a:rPr lang="es-AR" sz="1400" dirty="0" smtClean="0">
                <a:latin typeface="+mj-lt"/>
                <a:sym typeface="Wingdings" pitchFamily="2" charset="2"/>
              </a:rPr>
              <a:t>+ Edad  </a:t>
            </a:r>
          </a:p>
          <a:p>
            <a:r>
              <a:rPr lang="es-AR" sz="1400" dirty="0">
                <a:latin typeface="+mj-lt"/>
              </a:rPr>
              <a:t>	</a:t>
            </a:r>
            <a:r>
              <a:rPr lang="es-AR" sz="1400" dirty="0" err="1" smtClean="0">
                <a:latin typeface="+mj-lt"/>
              </a:rPr>
              <a:t>Cont</a:t>
            </a:r>
            <a:r>
              <a:rPr lang="es-AR" sz="1400" dirty="0" smtClean="0">
                <a:latin typeface="+mj-lt"/>
                <a:sym typeface="Wingdings" pitchFamily="2" charset="2"/>
              </a:rPr>
              <a:t> </a:t>
            </a:r>
            <a:r>
              <a:rPr lang="es-AR" sz="1400" dirty="0" err="1" smtClean="0">
                <a:latin typeface="+mj-lt"/>
              </a:rPr>
              <a:t>Cont</a:t>
            </a:r>
            <a:r>
              <a:rPr lang="es-AR" sz="1400" dirty="0" smtClean="0">
                <a:latin typeface="+mj-lt"/>
                <a:sym typeface="Wingdings" pitchFamily="2" charset="2"/>
              </a:rPr>
              <a:t>+ 1</a:t>
            </a:r>
          </a:p>
          <a:p>
            <a:r>
              <a:rPr lang="es-AR" sz="1400" dirty="0">
                <a:latin typeface="+mj-lt"/>
                <a:sym typeface="Wingdings" pitchFamily="2" charset="2"/>
              </a:rPr>
              <a:t>	</a:t>
            </a:r>
            <a:r>
              <a:rPr lang="es-AR" sz="1400" b="1" dirty="0">
                <a:solidFill>
                  <a:srgbClr val="7030A0"/>
                </a:solidFill>
                <a:latin typeface="+mj-lt"/>
              </a:rPr>
              <a:t>escribir("Ingrese su edad, por favor")</a:t>
            </a:r>
          </a:p>
          <a:p>
            <a:r>
              <a:rPr lang="es-AR" sz="1400" b="1" dirty="0">
                <a:solidFill>
                  <a:srgbClr val="7030A0"/>
                </a:solidFill>
                <a:latin typeface="+mj-lt"/>
              </a:rPr>
              <a:t>	leer( </a:t>
            </a:r>
            <a:r>
              <a:rPr lang="es-A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Edad</a:t>
            </a:r>
            <a:r>
              <a:rPr lang="es-AR" sz="1400" b="1" dirty="0">
                <a:solidFill>
                  <a:srgbClr val="7030A0"/>
                </a:solidFill>
                <a:latin typeface="+mj-lt"/>
              </a:rPr>
              <a:t> )</a:t>
            </a:r>
          </a:p>
          <a:p>
            <a:r>
              <a:rPr lang="es-AR" sz="1400" b="1" dirty="0" smtClean="0">
                <a:solidFill>
                  <a:schemeClr val="accent3"/>
                </a:solidFill>
                <a:latin typeface="+mj-lt"/>
                <a:sym typeface="Wingdings" pitchFamily="2" charset="2"/>
              </a:rPr>
              <a:t>  </a:t>
            </a:r>
            <a:r>
              <a:rPr lang="es-A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  <a:sym typeface="Wingdings" pitchFamily="2" charset="2"/>
              </a:rPr>
              <a:t> </a:t>
            </a:r>
            <a:r>
              <a:rPr lang="es-AR" sz="1400" b="1" dirty="0" smtClean="0">
                <a:latin typeface="+mj-lt"/>
              </a:rPr>
              <a:t>     </a:t>
            </a:r>
          </a:p>
          <a:p>
            <a:r>
              <a:rPr lang="es-AR" sz="1400" b="1" dirty="0" smtClean="0">
                <a:latin typeface="+mj-lt"/>
              </a:rPr>
              <a:t>        </a:t>
            </a:r>
            <a:r>
              <a:rPr lang="es-AR" sz="1400" b="1" dirty="0" err="1" smtClean="0">
                <a:latin typeface="+mj-lt"/>
              </a:rPr>
              <a:t>fin_mientras</a:t>
            </a:r>
            <a:endParaRPr lang="es-AR" sz="1400" b="1" dirty="0">
              <a:latin typeface="+mj-lt"/>
            </a:endParaRPr>
          </a:p>
          <a:p>
            <a:r>
              <a:rPr lang="es-AR" sz="1400" dirty="0" smtClean="0">
                <a:latin typeface="+mj-lt"/>
              </a:rPr>
              <a:t>       </a:t>
            </a:r>
          </a:p>
          <a:p>
            <a:r>
              <a:rPr lang="es-AR" sz="1400" dirty="0">
                <a:latin typeface="+mj-lt"/>
              </a:rPr>
              <a:t> </a:t>
            </a:r>
            <a:r>
              <a:rPr lang="es-AR" sz="1400" dirty="0" smtClean="0">
                <a:latin typeface="+mj-lt"/>
              </a:rPr>
              <a:t>      escribir(‘’El promedio es = </a:t>
            </a:r>
            <a:r>
              <a:rPr lang="es-AR" sz="1400" dirty="0">
                <a:latin typeface="+mj-lt"/>
              </a:rPr>
              <a:t>‘’, Suma/</a:t>
            </a:r>
            <a:r>
              <a:rPr lang="es-AR" sz="1400" dirty="0" err="1">
                <a:latin typeface="+mj-lt"/>
              </a:rPr>
              <a:t>Cont</a:t>
            </a:r>
            <a:r>
              <a:rPr lang="es-AR" sz="1400" dirty="0">
                <a:latin typeface="+mj-lt"/>
              </a:rPr>
              <a:t> </a:t>
            </a:r>
            <a:r>
              <a:rPr lang="es-AR" sz="1400" dirty="0" smtClean="0">
                <a:latin typeface="+mj-lt"/>
              </a:rPr>
              <a:t>)</a:t>
            </a:r>
            <a:endParaRPr lang="es-AR" sz="1400" dirty="0">
              <a:latin typeface="+mj-lt"/>
            </a:endParaRPr>
          </a:p>
          <a:p>
            <a:r>
              <a:rPr lang="es-AR" sz="1400" b="1" dirty="0" smtClean="0">
                <a:latin typeface="+mj-lt"/>
              </a:rPr>
              <a:t> Fin.</a:t>
            </a:r>
            <a:endParaRPr lang="es-AR" sz="1400" b="1" dirty="0">
              <a:latin typeface="+mj-lt"/>
            </a:endParaRPr>
          </a:p>
        </p:txBody>
      </p:sp>
      <p:sp>
        <p:nvSpPr>
          <p:cNvPr id="11" name="1 CuadroTexto"/>
          <p:cNvSpPr txBox="1">
            <a:spLocks noChangeArrowheads="1"/>
          </p:cNvSpPr>
          <p:nvPr/>
        </p:nvSpPr>
        <p:spPr bwMode="auto">
          <a:xfrm>
            <a:off x="4582732" y="1417796"/>
            <a:ext cx="4277932" cy="467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endParaRPr lang="es-AR" b="1" dirty="0"/>
          </a:p>
          <a:p>
            <a:r>
              <a:rPr lang="es-AR" sz="1400" b="1" dirty="0" smtClean="0">
                <a:latin typeface="+mj-lt"/>
              </a:rPr>
              <a:t>Algoritmo</a:t>
            </a:r>
            <a:r>
              <a:rPr lang="es-AR" sz="1400" dirty="0" smtClean="0">
                <a:latin typeface="+mj-lt"/>
              </a:rPr>
              <a:t> </a:t>
            </a:r>
            <a:r>
              <a:rPr lang="es-AR" sz="1400" i="1" dirty="0" smtClean="0">
                <a:latin typeface="+mj-lt"/>
              </a:rPr>
              <a:t>Promedio de edades </a:t>
            </a:r>
            <a:r>
              <a:rPr lang="es-AR" sz="1400" i="1" dirty="0" err="1"/>
              <a:t>edades</a:t>
            </a:r>
            <a:r>
              <a:rPr lang="es-AR" sz="1400" i="1" dirty="0"/>
              <a:t> clientes </a:t>
            </a:r>
            <a:r>
              <a:rPr lang="es-AR" sz="1400" i="1" dirty="0" smtClean="0"/>
              <a:t>del </a:t>
            </a:r>
            <a:r>
              <a:rPr lang="es-AR" sz="1400" i="1" dirty="0" smtClean="0">
                <a:latin typeface="+mj-lt"/>
              </a:rPr>
              <a:t>súper</a:t>
            </a:r>
            <a:endParaRPr lang="es-AR" sz="1400" i="1" dirty="0">
              <a:latin typeface="+mj-lt"/>
            </a:endParaRPr>
          </a:p>
          <a:p>
            <a:r>
              <a:rPr lang="es-AR" sz="1400" dirty="0" smtClean="0">
                <a:latin typeface="+mj-lt"/>
              </a:rPr>
              <a:t>Variables </a:t>
            </a:r>
            <a:r>
              <a:rPr lang="es-AR" sz="1400" dirty="0">
                <a:latin typeface="+mj-lt"/>
              </a:rPr>
              <a:t>			</a:t>
            </a:r>
            <a:endParaRPr lang="es-AR" sz="1400" b="1" dirty="0">
              <a:latin typeface="+mj-lt"/>
            </a:endParaRPr>
          </a:p>
          <a:p>
            <a:r>
              <a:rPr lang="es-AR" sz="1400" dirty="0" smtClean="0">
                <a:latin typeface="+mj-lt"/>
              </a:rPr>
              <a:t>       </a:t>
            </a:r>
            <a:r>
              <a:rPr lang="es-AR" sz="1400" dirty="0">
                <a:latin typeface="+mj-lt"/>
              </a:rPr>
              <a:t>entero </a:t>
            </a:r>
            <a:r>
              <a:rPr lang="es-AR" sz="1400" dirty="0" smtClean="0">
                <a:latin typeface="+mj-lt"/>
              </a:rPr>
              <a:t>Edad</a:t>
            </a:r>
            <a:r>
              <a:rPr lang="es-AR" sz="1400" dirty="0">
                <a:latin typeface="+mj-lt"/>
              </a:rPr>
              <a:t>, Suma, </a:t>
            </a:r>
            <a:r>
              <a:rPr lang="es-AR" sz="1400" dirty="0" err="1">
                <a:latin typeface="+mj-lt"/>
              </a:rPr>
              <a:t>Cont</a:t>
            </a:r>
            <a:endParaRPr lang="es-AR" sz="1400" dirty="0">
              <a:latin typeface="+mj-lt"/>
            </a:endParaRPr>
          </a:p>
          <a:p>
            <a:r>
              <a:rPr lang="es-AR" sz="1400" dirty="0">
                <a:latin typeface="+mj-lt"/>
              </a:rPr>
              <a:t> </a:t>
            </a:r>
            <a:r>
              <a:rPr lang="es-AR" sz="1400" dirty="0" smtClean="0">
                <a:latin typeface="+mj-lt"/>
              </a:rPr>
              <a:t>      real  Promedio</a:t>
            </a:r>
            <a:endParaRPr lang="es-AR" sz="1400" b="1" dirty="0" smtClean="0">
              <a:latin typeface="+mj-lt"/>
            </a:endParaRPr>
          </a:p>
          <a:p>
            <a:r>
              <a:rPr lang="es-AR" sz="1400" b="1" dirty="0" smtClean="0">
                <a:latin typeface="+mj-lt"/>
              </a:rPr>
              <a:t>Inicio</a:t>
            </a:r>
            <a:endParaRPr lang="es-AR" sz="1400" b="1" dirty="0">
              <a:latin typeface="+mj-lt"/>
            </a:endParaRPr>
          </a:p>
          <a:p>
            <a:r>
              <a:rPr lang="es-AR" sz="1400" dirty="0" smtClean="0">
                <a:latin typeface="+mj-lt"/>
              </a:rPr>
              <a:t>       Suma</a:t>
            </a:r>
            <a:r>
              <a:rPr lang="es-AR" sz="1400" dirty="0" smtClean="0">
                <a:latin typeface="+mj-lt"/>
                <a:sym typeface="Wingdings" pitchFamily="2" charset="2"/>
              </a:rPr>
              <a:t> </a:t>
            </a:r>
            <a:r>
              <a:rPr lang="es-AR" sz="1400" dirty="0">
                <a:latin typeface="+mj-lt"/>
                <a:sym typeface="Wingdings" pitchFamily="2" charset="2"/>
              </a:rPr>
              <a:t>0 </a:t>
            </a:r>
            <a:r>
              <a:rPr lang="es-AR" sz="1400" dirty="0" smtClean="0">
                <a:latin typeface="+mj-lt"/>
                <a:sym typeface="Wingdings" pitchFamily="2" charset="2"/>
              </a:rPr>
              <a:t>,   </a:t>
            </a:r>
            <a:r>
              <a:rPr lang="es-AR" sz="1400" dirty="0" err="1" smtClean="0">
                <a:latin typeface="+mj-lt"/>
                <a:sym typeface="Wingdings" pitchFamily="2" charset="2"/>
              </a:rPr>
              <a:t>Cont</a:t>
            </a:r>
            <a:r>
              <a:rPr lang="es-AR" sz="1400" dirty="0" smtClean="0">
                <a:latin typeface="+mj-lt"/>
                <a:sym typeface="Wingdings" pitchFamily="2" charset="2"/>
              </a:rPr>
              <a:t>  0                </a:t>
            </a:r>
          </a:p>
          <a:p>
            <a:r>
              <a:rPr lang="es-AR" sz="1400" dirty="0" smtClean="0">
                <a:latin typeface="+mj-lt"/>
              </a:rPr>
              <a:t>       </a:t>
            </a:r>
          </a:p>
          <a:p>
            <a:r>
              <a:rPr lang="es-AR" sz="1400" b="1" dirty="0">
                <a:solidFill>
                  <a:srgbClr val="7030A0"/>
                </a:solidFill>
                <a:latin typeface="+mj-lt"/>
              </a:rPr>
              <a:t> </a:t>
            </a:r>
            <a:r>
              <a:rPr lang="es-AR" sz="1400" b="1" dirty="0" smtClean="0">
                <a:solidFill>
                  <a:srgbClr val="7030A0"/>
                </a:solidFill>
                <a:latin typeface="+mj-lt"/>
              </a:rPr>
              <a:t>      escribir</a:t>
            </a:r>
            <a:r>
              <a:rPr lang="es-AR" sz="1400" b="1" dirty="0">
                <a:solidFill>
                  <a:srgbClr val="7030A0"/>
                </a:solidFill>
                <a:latin typeface="+mj-lt"/>
              </a:rPr>
              <a:t>("Ingrese su edad, por favor")</a:t>
            </a:r>
          </a:p>
          <a:p>
            <a:r>
              <a:rPr lang="es-AR" sz="1400" b="1" dirty="0">
                <a:solidFill>
                  <a:srgbClr val="7030A0"/>
                </a:solidFill>
                <a:latin typeface="+mj-lt"/>
                <a:sym typeface="Wingdings" pitchFamily="2" charset="2"/>
              </a:rPr>
              <a:t>       </a:t>
            </a:r>
            <a:r>
              <a:rPr lang="es-AR" sz="1400" b="1" dirty="0">
                <a:solidFill>
                  <a:srgbClr val="7030A0"/>
                </a:solidFill>
                <a:latin typeface="+mj-lt"/>
              </a:rPr>
              <a:t>leer( </a:t>
            </a:r>
            <a:r>
              <a:rPr lang="es-A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Edad</a:t>
            </a:r>
            <a:r>
              <a:rPr lang="es-AR" sz="1400" b="1" dirty="0">
                <a:solidFill>
                  <a:srgbClr val="7030A0"/>
                </a:solidFill>
                <a:latin typeface="+mj-lt"/>
              </a:rPr>
              <a:t> )</a:t>
            </a:r>
          </a:p>
          <a:p>
            <a:r>
              <a:rPr lang="es-AR" sz="1400" b="1" dirty="0" smtClean="0">
                <a:latin typeface="+mj-lt"/>
                <a:sym typeface="Wingdings" pitchFamily="2" charset="2"/>
              </a:rPr>
              <a:t>        </a:t>
            </a:r>
          </a:p>
          <a:p>
            <a:r>
              <a:rPr lang="es-AR" sz="1400" b="1" dirty="0">
                <a:latin typeface="+mj-lt"/>
                <a:sym typeface="Wingdings" pitchFamily="2" charset="2"/>
              </a:rPr>
              <a:t> </a:t>
            </a:r>
            <a:r>
              <a:rPr lang="es-AR" sz="1400" b="1" dirty="0" smtClean="0">
                <a:latin typeface="+mj-lt"/>
                <a:sym typeface="Wingdings" pitchFamily="2" charset="2"/>
              </a:rPr>
              <a:t>        R</a:t>
            </a:r>
            <a:r>
              <a:rPr lang="es-AR" sz="1400" b="1" dirty="0" smtClean="0">
                <a:latin typeface="+mj-lt"/>
              </a:rPr>
              <a:t>epetir </a:t>
            </a:r>
            <a:endParaRPr lang="es-A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es-AR" sz="1400" dirty="0">
                <a:latin typeface="+mj-lt"/>
              </a:rPr>
              <a:t>	</a:t>
            </a:r>
            <a:r>
              <a:rPr lang="es-AR" sz="1400" dirty="0" smtClean="0">
                <a:latin typeface="+mj-lt"/>
              </a:rPr>
              <a:t>Suma </a:t>
            </a:r>
            <a:r>
              <a:rPr lang="es-AR" sz="1400" dirty="0" smtClean="0">
                <a:latin typeface="+mj-lt"/>
                <a:sym typeface="Wingdings" pitchFamily="2" charset="2"/>
              </a:rPr>
              <a:t> </a:t>
            </a:r>
            <a:r>
              <a:rPr lang="es-AR" sz="1400" dirty="0">
                <a:latin typeface="+mj-lt"/>
              </a:rPr>
              <a:t>Suma </a:t>
            </a:r>
            <a:r>
              <a:rPr lang="es-AR" sz="1400" dirty="0" smtClean="0">
                <a:latin typeface="+mj-lt"/>
                <a:sym typeface="Wingdings" pitchFamily="2" charset="2"/>
              </a:rPr>
              <a:t>+ Edad  </a:t>
            </a:r>
          </a:p>
          <a:p>
            <a:r>
              <a:rPr lang="es-AR" sz="1400" dirty="0">
                <a:latin typeface="+mj-lt"/>
              </a:rPr>
              <a:t>	</a:t>
            </a:r>
            <a:r>
              <a:rPr lang="es-AR" sz="1400" dirty="0" err="1" smtClean="0">
                <a:latin typeface="+mj-lt"/>
              </a:rPr>
              <a:t>Cont</a:t>
            </a:r>
            <a:r>
              <a:rPr lang="es-AR" sz="1400" dirty="0" smtClean="0">
                <a:latin typeface="+mj-lt"/>
                <a:sym typeface="Wingdings" pitchFamily="2" charset="2"/>
              </a:rPr>
              <a:t> </a:t>
            </a:r>
            <a:r>
              <a:rPr lang="es-AR" sz="1400" dirty="0" err="1" smtClean="0">
                <a:latin typeface="+mj-lt"/>
              </a:rPr>
              <a:t>Cont</a:t>
            </a:r>
            <a:r>
              <a:rPr lang="es-AR" sz="1400" dirty="0" smtClean="0">
                <a:latin typeface="+mj-lt"/>
                <a:sym typeface="Wingdings" pitchFamily="2" charset="2"/>
              </a:rPr>
              <a:t>+ 1</a:t>
            </a:r>
          </a:p>
          <a:p>
            <a:r>
              <a:rPr lang="es-AR" sz="1400" dirty="0">
                <a:latin typeface="+mj-lt"/>
                <a:sym typeface="Wingdings" pitchFamily="2" charset="2"/>
              </a:rPr>
              <a:t>	</a:t>
            </a:r>
            <a:r>
              <a:rPr lang="es-AR" sz="1400" b="1" dirty="0">
                <a:solidFill>
                  <a:srgbClr val="7030A0"/>
                </a:solidFill>
                <a:latin typeface="+mj-lt"/>
              </a:rPr>
              <a:t>escribir("Ingrese su edad, por favor")</a:t>
            </a:r>
          </a:p>
          <a:p>
            <a:r>
              <a:rPr lang="es-AR" sz="1400" b="1" dirty="0">
                <a:solidFill>
                  <a:srgbClr val="7030A0"/>
                </a:solidFill>
                <a:latin typeface="+mj-lt"/>
              </a:rPr>
              <a:t>	leer( </a:t>
            </a:r>
            <a:r>
              <a:rPr lang="es-A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Edad</a:t>
            </a:r>
            <a:r>
              <a:rPr lang="es-AR" sz="1400" b="1" dirty="0">
                <a:solidFill>
                  <a:srgbClr val="7030A0"/>
                </a:solidFill>
                <a:latin typeface="+mj-lt"/>
              </a:rPr>
              <a:t> )</a:t>
            </a:r>
          </a:p>
          <a:p>
            <a:r>
              <a:rPr lang="es-AR" sz="1400" b="1" dirty="0" smtClean="0">
                <a:solidFill>
                  <a:schemeClr val="accent3"/>
                </a:solidFill>
                <a:latin typeface="+mj-lt"/>
                <a:sym typeface="Wingdings" pitchFamily="2" charset="2"/>
              </a:rPr>
              <a:t>  </a:t>
            </a:r>
            <a:r>
              <a:rPr lang="es-A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  <a:sym typeface="Wingdings" pitchFamily="2" charset="2"/>
              </a:rPr>
              <a:t> </a:t>
            </a:r>
            <a:r>
              <a:rPr lang="es-AR" sz="1400" b="1" dirty="0" smtClean="0">
                <a:latin typeface="+mj-lt"/>
              </a:rPr>
              <a:t>     </a:t>
            </a:r>
          </a:p>
          <a:p>
            <a:r>
              <a:rPr lang="es-AR" sz="1400" b="1" dirty="0" smtClean="0">
                <a:latin typeface="+mj-lt"/>
              </a:rPr>
              <a:t>          hasta que (                            )</a:t>
            </a:r>
            <a:endParaRPr lang="es-AR" sz="1400" b="1" dirty="0">
              <a:latin typeface="+mj-lt"/>
            </a:endParaRPr>
          </a:p>
          <a:p>
            <a:r>
              <a:rPr lang="es-AR" sz="1400" dirty="0" smtClean="0">
                <a:latin typeface="+mj-lt"/>
              </a:rPr>
              <a:t>       </a:t>
            </a:r>
          </a:p>
          <a:p>
            <a:r>
              <a:rPr lang="es-AR" sz="1400" dirty="0">
                <a:latin typeface="+mj-lt"/>
              </a:rPr>
              <a:t> </a:t>
            </a:r>
            <a:r>
              <a:rPr lang="es-AR" sz="1400" dirty="0" smtClean="0">
                <a:latin typeface="+mj-lt"/>
              </a:rPr>
              <a:t>      escribir(‘’El promedio es = </a:t>
            </a:r>
            <a:r>
              <a:rPr lang="es-AR" sz="1400" dirty="0">
                <a:latin typeface="+mj-lt"/>
              </a:rPr>
              <a:t>‘’, Suma/</a:t>
            </a:r>
            <a:r>
              <a:rPr lang="es-AR" sz="1400" dirty="0" err="1">
                <a:latin typeface="+mj-lt"/>
              </a:rPr>
              <a:t>Cont</a:t>
            </a:r>
            <a:r>
              <a:rPr lang="es-AR" sz="1400" dirty="0">
                <a:latin typeface="+mj-lt"/>
              </a:rPr>
              <a:t> </a:t>
            </a:r>
            <a:r>
              <a:rPr lang="es-AR" sz="1400" dirty="0" smtClean="0">
                <a:latin typeface="+mj-lt"/>
              </a:rPr>
              <a:t>)</a:t>
            </a:r>
            <a:endParaRPr lang="es-AR" sz="1400" dirty="0">
              <a:latin typeface="+mj-lt"/>
            </a:endParaRPr>
          </a:p>
          <a:p>
            <a:r>
              <a:rPr lang="es-AR" sz="1400" b="1" dirty="0" smtClean="0">
                <a:latin typeface="+mj-lt"/>
              </a:rPr>
              <a:t> Fin.</a:t>
            </a:r>
            <a:endParaRPr lang="es-AR" sz="1400" b="1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31486" y="5092084"/>
            <a:ext cx="10520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Edad</a:t>
            </a:r>
            <a:r>
              <a:rPr lang="es-AR" sz="1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&lt;= 0 </a:t>
            </a:r>
            <a:endParaRPr lang="en-US" sz="16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28850" y="0"/>
            <a:ext cx="7708392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3600" dirty="0" smtClean="0"/>
              <a:t>De </a:t>
            </a:r>
            <a:r>
              <a:rPr lang="es-AR" sz="3600" dirty="0" smtClean="0">
                <a:solidFill>
                  <a:srgbClr val="FF0000"/>
                </a:solidFill>
              </a:rPr>
              <a:t>Repetir Mientras </a:t>
            </a:r>
            <a:r>
              <a:rPr lang="es-AR" sz="3600" dirty="0"/>
              <a:t>a</a:t>
            </a:r>
            <a:r>
              <a:rPr lang="es-AR" sz="3600" dirty="0" smtClean="0">
                <a:solidFill>
                  <a:srgbClr val="FF0000"/>
                </a:solidFill>
              </a:rPr>
              <a:t> Repetir hasta que</a:t>
            </a:r>
            <a:endParaRPr lang="es-A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20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CuadroTexto"/>
          <p:cNvSpPr txBox="1">
            <a:spLocks noChangeArrowheads="1"/>
          </p:cNvSpPr>
          <p:nvPr/>
        </p:nvSpPr>
        <p:spPr bwMode="auto">
          <a:xfrm>
            <a:off x="419787" y="1594358"/>
            <a:ext cx="4201732" cy="2031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es-AR" sz="1400" b="1" dirty="0" smtClean="0">
                <a:solidFill>
                  <a:srgbClr val="7030A0"/>
                </a:solidFill>
                <a:latin typeface="+mj-lt"/>
              </a:rPr>
              <a:t>       escribir</a:t>
            </a:r>
            <a:r>
              <a:rPr lang="es-AR" sz="1400" b="1" dirty="0">
                <a:solidFill>
                  <a:srgbClr val="7030A0"/>
                </a:solidFill>
                <a:latin typeface="+mj-lt"/>
              </a:rPr>
              <a:t>("Ingrese su edad, por favor")</a:t>
            </a:r>
          </a:p>
          <a:p>
            <a:r>
              <a:rPr lang="es-AR" sz="1400" b="1" dirty="0">
                <a:solidFill>
                  <a:srgbClr val="7030A0"/>
                </a:solidFill>
                <a:latin typeface="+mj-lt"/>
                <a:sym typeface="Wingdings" pitchFamily="2" charset="2"/>
              </a:rPr>
              <a:t>       </a:t>
            </a:r>
            <a:r>
              <a:rPr lang="es-AR" sz="1400" b="1" dirty="0">
                <a:solidFill>
                  <a:srgbClr val="7030A0"/>
                </a:solidFill>
                <a:latin typeface="+mj-lt"/>
              </a:rPr>
              <a:t>leer( </a:t>
            </a:r>
            <a:r>
              <a:rPr lang="es-A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Edad</a:t>
            </a:r>
            <a:r>
              <a:rPr lang="es-AR" sz="1400" b="1" dirty="0">
                <a:solidFill>
                  <a:srgbClr val="7030A0"/>
                </a:solidFill>
                <a:latin typeface="+mj-lt"/>
              </a:rPr>
              <a:t> )</a:t>
            </a:r>
          </a:p>
          <a:p>
            <a:r>
              <a:rPr lang="es-AR" sz="1400" b="1" dirty="0" smtClean="0">
                <a:latin typeface="+mj-lt"/>
                <a:sym typeface="Wingdings" pitchFamily="2" charset="2"/>
              </a:rPr>
              <a:t>        </a:t>
            </a:r>
          </a:p>
          <a:p>
            <a:r>
              <a:rPr lang="es-AR" sz="1400" b="1" dirty="0">
                <a:latin typeface="+mj-lt"/>
                <a:sym typeface="Wingdings" pitchFamily="2" charset="2"/>
              </a:rPr>
              <a:t> </a:t>
            </a:r>
            <a:r>
              <a:rPr lang="es-AR" sz="1400" b="1" dirty="0" smtClean="0">
                <a:latin typeface="+mj-lt"/>
                <a:sym typeface="Wingdings" pitchFamily="2" charset="2"/>
              </a:rPr>
              <a:t>        R</a:t>
            </a:r>
            <a:r>
              <a:rPr lang="es-AR" sz="1400" b="1" dirty="0" smtClean="0">
                <a:latin typeface="+mj-lt"/>
              </a:rPr>
              <a:t>epetir Mientras </a:t>
            </a:r>
            <a:r>
              <a:rPr lang="es-AR" sz="1400" dirty="0" smtClean="0">
                <a:latin typeface="+mj-lt"/>
              </a:rPr>
              <a:t>( </a:t>
            </a:r>
            <a:r>
              <a:rPr lang="es-A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Edad</a:t>
            </a:r>
            <a:r>
              <a:rPr lang="es-A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n-cs"/>
              </a:rPr>
              <a:t> &gt; 0 </a:t>
            </a:r>
            <a:r>
              <a:rPr lang="es-AR" sz="1400" dirty="0" smtClean="0">
                <a:latin typeface="+mj-lt"/>
              </a:rPr>
              <a:t>) </a:t>
            </a:r>
            <a:endParaRPr lang="es-A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es-AR" sz="1400" dirty="0">
                <a:latin typeface="+mj-lt"/>
              </a:rPr>
              <a:t>	</a:t>
            </a:r>
            <a:r>
              <a:rPr lang="es-AR" sz="1400" dirty="0" smtClean="0">
                <a:latin typeface="+mj-lt"/>
              </a:rPr>
              <a:t>…</a:t>
            </a:r>
            <a:endParaRPr lang="es-AR" sz="1400" dirty="0" smtClean="0">
              <a:latin typeface="+mj-lt"/>
              <a:sym typeface="Wingdings" pitchFamily="2" charset="2"/>
            </a:endParaRPr>
          </a:p>
          <a:p>
            <a:r>
              <a:rPr lang="es-AR" sz="1400" dirty="0">
                <a:latin typeface="+mj-lt"/>
                <a:sym typeface="Wingdings" pitchFamily="2" charset="2"/>
              </a:rPr>
              <a:t>	</a:t>
            </a:r>
            <a:r>
              <a:rPr lang="es-AR" sz="1400" b="1" dirty="0">
                <a:solidFill>
                  <a:srgbClr val="7030A0"/>
                </a:solidFill>
                <a:latin typeface="+mj-lt"/>
              </a:rPr>
              <a:t>escribir("Ingrese su edad, por favor")</a:t>
            </a:r>
          </a:p>
          <a:p>
            <a:r>
              <a:rPr lang="es-AR" sz="1400" b="1" dirty="0">
                <a:solidFill>
                  <a:srgbClr val="7030A0"/>
                </a:solidFill>
                <a:latin typeface="+mj-lt"/>
              </a:rPr>
              <a:t>	leer( </a:t>
            </a:r>
            <a:r>
              <a:rPr lang="es-A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Edad</a:t>
            </a:r>
            <a:r>
              <a:rPr lang="es-AR" sz="1400" b="1" dirty="0">
                <a:solidFill>
                  <a:srgbClr val="7030A0"/>
                </a:solidFill>
                <a:latin typeface="+mj-lt"/>
              </a:rPr>
              <a:t> )</a:t>
            </a:r>
          </a:p>
          <a:p>
            <a:r>
              <a:rPr lang="es-AR" sz="1400" b="1" dirty="0" smtClean="0">
                <a:solidFill>
                  <a:schemeClr val="accent3"/>
                </a:solidFill>
                <a:latin typeface="+mj-lt"/>
                <a:sym typeface="Wingdings" pitchFamily="2" charset="2"/>
              </a:rPr>
              <a:t>  </a:t>
            </a:r>
            <a:r>
              <a:rPr lang="es-A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  <a:sym typeface="Wingdings" pitchFamily="2" charset="2"/>
              </a:rPr>
              <a:t> </a:t>
            </a:r>
            <a:r>
              <a:rPr lang="es-AR" sz="1400" b="1" dirty="0" smtClean="0">
                <a:latin typeface="+mj-lt"/>
              </a:rPr>
              <a:t>     </a:t>
            </a:r>
          </a:p>
          <a:p>
            <a:r>
              <a:rPr lang="es-AR" sz="1400" b="1" dirty="0" smtClean="0">
                <a:latin typeface="+mj-lt"/>
              </a:rPr>
              <a:t>        </a:t>
            </a:r>
            <a:r>
              <a:rPr lang="es-AR" sz="1400" b="1" dirty="0" err="1" smtClean="0">
                <a:latin typeface="+mj-lt"/>
              </a:rPr>
              <a:t>fin_mientras</a:t>
            </a:r>
            <a:r>
              <a:rPr lang="es-AR" sz="1400" b="1" dirty="0" smtClean="0">
                <a:latin typeface="+mj-lt"/>
              </a:rPr>
              <a:t> </a:t>
            </a:r>
          </a:p>
        </p:txBody>
      </p:sp>
      <p:sp>
        <p:nvSpPr>
          <p:cNvPr id="11" name="1 CuadroTexto"/>
          <p:cNvSpPr txBox="1">
            <a:spLocks noChangeArrowheads="1"/>
          </p:cNvSpPr>
          <p:nvPr/>
        </p:nvSpPr>
        <p:spPr bwMode="auto">
          <a:xfrm>
            <a:off x="4724400" y="1600200"/>
            <a:ext cx="4277932" cy="20621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es-AR" sz="1400" dirty="0" smtClean="0">
                <a:latin typeface="+mj-lt"/>
                <a:sym typeface="Wingdings" pitchFamily="2" charset="2"/>
              </a:rPr>
              <a:t>  </a:t>
            </a:r>
            <a:r>
              <a:rPr lang="es-AR" sz="1400" b="1" dirty="0" smtClean="0">
                <a:solidFill>
                  <a:srgbClr val="7030A0"/>
                </a:solidFill>
                <a:latin typeface="+mj-lt"/>
              </a:rPr>
              <a:t>     escribir</a:t>
            </a:r>
            <a:r>
              <a:rPr lang="es-AR" sz="1400" b="1" dirty="0">
                <a:solidFill>
                  <a:srgbClr val="7030A0"/>
                </a:solidFill>
                <a:latin typeface="+mj-lt"/>
              </a:rPr>
              <a:t>("Ingrese su edad, por favor")</a:t>
            </a:r>
          </a:p>
          <a:p>
            <a:r>
              <a:rPr lang="es-AR" sz="1400" b="1" dirty="0">
                <a:solidFill>
                  <a:srgbClr val="7030A0"/>
                </a:solidFill>
                <a:latin typeface="+mj-lt"/>
                <a:sym typeface="Wingdings" pitchFamily="2" charset="2"/>
              </a:rPr>
              <a:t> </a:t>
            </a:r>
            <a:r>
              <a:rPr lang="es-AR" sz="1400" b="1" dirty="0" smtClean="0">
                <a:solidFill>
                  <a:srgbClr val="7030A0"/>
                </a:solidFill>
                <a:latin typeface="+mj-lt"/>
                <a:sym typeface="Wingdings" pitchFamily="2" charset="2"/>
              </a:rPr>
              <a:t>      </a:t>
            </a:r>
            <a:r>
              <a:rPr lang="es-AR" sz="1400" b="1" dirty="0">
                <a:solidFill>
                  <a:srgbClr val="7030A0"/>
                </a:solidFill>
                <a:latin typeface="+mj-lt"/>
              </a:rPr>
              <a:t>leer( </a:t>
            </a:r>
            <a:r>
              <a:rPr lang="es-A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Edad</a:t>
            </a:r>
            <a:r>
              <a:rPr lang="es-AR" sz="1400" b="1" dirty="0">
                <a:solidFill>
                  <a:srgbClr val="7030A0"/>
                </a:solidFill>
                <a:latin typeface="+mj-lt"/>
              </a:rPr>
              <a:t> )</a:t>
            </a:r>
          </a:p>
          <a:p>
            <a:r>
              <a:rPr lang="es-AR" sz="1400" b="1" dirty="0" smtClean="0">
                <a:latin typeface="+mj-lt"/>
                <a:sym typeface="Wingdings" pitchFamily="2" charset="2"/>
              </a:rPr>
              <a:t>        </a:t>
            </a:r>
          </a:p>
          <a:p>
            <a:r>
              <a:rPr lang="es-AR" sz="1400" b="1" dirty="0">
                <a:latin typeface="+mj-lt"/>
                <a:sym typeface="Wingdings" pitchFamily="2" charset="2"/>
              </a:rPr>
              <a:t> </a:t>
            </a:r>
            <a:r>
              <a:rPr lang="es-AR" sz="1400" b="1" dirty="0" smtClean="0">
                <a:latin typeface="+mj-lt"/>
                <a:sym typeface="Wingdings" pitchFamily="2" charset="2"/>
              </a:rPr>
              <a:t>        R</a:t>
            </a:r>
            <a:r>
              <a:rPr lang="es-AR" sz="1400" b="1" dirty="0" smtClean="0">
                <a:latin typeface="+mj-lt"/>
              </a:rPr>
              <a:t>epetir </a:t>
            </a:r>
            <a:endParaRPr lang="es-A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es-AR" sz="1400" dirty="0">
                <a:latin typeface="+mj-lt"/>
              </a:rPr>
              <a:t>	</a:t>
            </a:r>
            <a:r>
              <a:rPr lang="es-AR" sz="1400" dirty="0" smtClean="0">
                <a:latin typeface="+mj-lt"/>
              </a:rPr>
              <a:t>….</a:t>
            </a:r>
            <a:endParaRPr lang="es-AR" sz="1400" dirty="0" smtClean="0">
              <a:latin typeface="+mj-lt"/>
              <a:sym typeface="Wingdings" pitchFamily="2" charset="2"/>
            </a:endParaRPr>
          </a:p>
          <a:p>
            <a:r>
              <a:rPr lang="es-AR" sz="1400" dirty="0">
                <a:latin typeface="+mj-lt"/>
                <a:sym typeface="Wingdings" pitchFamily="2" charset="2"/>
              </a:rPr>
              <a:t>	</a:t>
            </a:r>
            <a:r>
              <a:rPr lang="es-AR" sz="1400" b="1" dirty="0">
                <a:solidFill>
                  <a:srgbClr val="7030A0"/>
                </a:solidFill>
                <a:latin typeface="+mj-lt"/>
              </a:rPr>
              <a:t>escribir("Ingrese su edad, por favor")</a:t>
            </a:r>
          </a:p>
          <a:p>
            <a:r>
              <a:rPr lang="es-AR" sz="1400" b="1" dirty="0">
                <a:solidFill>
                  <a:srgbClr val="7030A0"/>
                </a:solidFill>
                <a:latin typeface="+mj-lt"/>
              </a:rPr>
              <a:t>	leer( </a:t>
            </a:r>
            <a:r>
              <a:rPr lang="es-A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Edad</a:t>
            </a:r>
            <a:r>
              <a:rPr lang="es-AR" sz="1400" b="1" dirty="0">
                <a:solidFill>
                  <a:srgbClr val="7030A0"/>
                </a:solidFill>
                <a:latin typeface="+mj-lt"/>
              </a:rPr>
              <a:t> )</a:t>
            </a:r>
          </a:p>
          <a:p>
            <a:r>
              <a:rPr lang="es-AR" sz="1400" b="1" dirty="0" smtClean="0">
                <a:solidFill>
                  <a:schemeClr val="accent3"/>
                </a:solidFill>
                <a:latin typeface="+mj-lt"/>
                <a:sym typeface="Wingdings" pitchFamily="2" charset="2"/>
              </a:rPr>
              <a:t>  </a:t>
            </a:r>
            <a:r>
              <a:rPr lang="es-A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  <a:sym typeface="Wingdings" pitchFamily="2" charset="2"/>
              </a:rPr>
              <a:t> </a:t>
            </a:r>
            <a:r>
              <a:rPr lang="es-AR" sz="1400" b="1" dirty="0" smtClean="0">
                <a:latin typeface="+mj-lt"/>
              </a:rPr>
              <a:t>     </a:t>
            </a:r>
          </a:p>
          <a:p>
            <a:r>
              <a:rPr lang="es-AR" sz="1400" b="1" dirty="0" smtClean="0">
                <a:latin typeface="+mj-lt"/>
              </a:rPr>
              <a:t>          hasta que (   </a:t>
            </a:r>
            <a:r>
              <a:rPr lang="es-A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Edad</a:t>
            </a:r>
            <a:r>
              <a:rPr lang="es-AR" sz="1400" b="1" dirty="0" smtClean="0">
                <a:latin typeface="+mj-lt"/>
              </a:rPr>
              <a:t> </a:t>
            </a:r>
            <a:r>
              <a:rPr lang="es-AR" sz="1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&lt;=  0</a:t>
            </a:r>
            <a:r>
              <a:rPr lang="es-AR" sz="1400" b="1" dirty="0" smtClean="0">
                <a:latin typeface="+mj-lt"/>
              </a:rPr>
              <a:t> )  </a:t>
            </a:r>
            <a:endParaRPr lang="es-AR" sz="1400" b="1" dirty="0">
              <a:latin typeface="+mj-lt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54608" y="228600"/>
            <a:ext cx="7708392" cy="1143000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3600" dirty="0" smtClean="0"/>
              <a:t>Viceversa</a:t>
            </a:r>
          </a:p>
          <a:p>
            <a:r>
              <a:rPr lang="es-AR" sz="3600" dirty="0" smtClean="0">
                <a:solidFill>
                  <a:srgbClr val="FF0000"/>
                </a:solidFill>
              </a:rPr>
              <a:t>Mientras </a:t>
            </a:r>
            <a:r>
              <a:rPr lang="es-AR" sz="3600" dirty="0" smtClean="0"/>
              <a:t>o</a:t>
            </a:r>
            <a:r>
              <a:rPr lang="es-AR" sz="3600" dirty="0" smtClean="0">
                <a:solidFill>
                  <a:srgbClr val="FF0000"/>
                </a:solidFill>
              </a:rPr>
              <a:t> Repetir hasta que </a:t>
            </a:r>
            <a:r>
              <a:rPr lang="es-AR" sz="3600" dirty="0"/>
              <a:t>a</a:t>
            </a:r>
            <a:r>
              <a:rPr lang="es-AR" sz="3600" dirty="0" smtClean="0">
                <a:solidFill>
                  <a:srgbClr val="FF0000"/>
                </a:solidFill>
              </a:rPr>
              <a:t> Para </a:t>
            </a:r>
            <a:endParaRPr lang="es-AR" sz="3600" dirty="0">
              <a:solidFill>
                <a:srgbClr val="FF0000"/>
              </a:solidFill>
            </a:endParaRPr>
          </a:p>
        </p:txBody>
      </p:sp>
      <p:grpSp>
        <p:nvGrpSpPr>
          <p:cNvPr id="8" name="Google Shape;4393;p57"/>
          <p:cNvGrpSpPr/>
          <p:nvPr/>
        </p:nvGrpSpPr>
        <p:grpSpPr>
          <a:xfrm>
            <a:off x="6158943" y="4472179"/>
            <a:ext cx="677203" cy="902828"/>
            <a:chOff x="5053900" y="3804850"/>
            <a:chExt cx="483150" cy="483125"/>
          </a:xfrm>
        </p:grpSpPr>
        <p:sp>
          <p:nvSpPr>
            <p:cNvPr id="9" name="Google Shape;4394;p57"/>
            <p:cNvSpPr/>
            <p:nvPr/>
          </p:nvSpPr>
          <p:spPr>
            <a:xfrm>
              <a:off x="5053900" y="3804850"/>
              <a:ext cx="483150" cy="483125"/>
            </a:xfrm>
            <a:custGeom>
              <a:avLst/>
              <a:gdLst/>
              <a:ahLst/>
              <a:cxnLst/>
              <a:rect l="l" t="t" r="r" b="b"/>
              <a:pathLst>
                <a:path w="19326" h="19325" extrusionOk="0">
                  <a:moveTo>
                    <a:pt x="9663" y="1132"/>
                  </a:moveTo>
                  <a:cubicBezTo>
                    <a:pt x="14367" y="1132"/>
                    <a:pt x="18193" y="4958"/>
                    <a:pt x="18193" y="9662"/>
                  </a:cubicBezTo>
                  <a:cubicBezTo>
                    <a:pt x="18193" y="14367"/>
                    <a:pt x="14367" y="18192"/>
                    <a:pt x="9663" y="18192"/>
                  </a:cubicBezTo>
                  <a:cubicBezTo>
                    <a:pt x="4959" y="18192"/>
                    <a:pt x="1133" y="14367"/>
                    <a:pt x="1133" y="9662"/>
                  </a:cubicBezTo>
                  <a:cubicBezTo>
                    <a:pt x="1133" y="4958"/>
                    <a:pt x="4959" y="1132"/>
                    <a:pt x="9663" y="1132"/>
                  </a:cubicBezTo>
                  <a:close/>
                  <a:moveTo>
                    <a:pt x="9663" y="0"/>
                  </a:moveTo>
                  <a:cubicBezTo>
                    <a:pt x="7094" y="0"/>
                    <a:pt x="4669" y="1009"/>
                    <a:pt x="2839" y="2838"/>
                  </a:cubicBezTo>
                  <a:cubicBezTo>
                    <a:pt x="1009" y="4668"/>
                    <a:pt x="1" y="7093"/>
                    <a:pt x="1" y="9662"/>
                  </a:cubicBezTo>
                  <a:cubicBezTo>
                    <a:pt x="1" y="12232"/>
                    <a:pt x="1009" y="14657"/>
                    <a:pt x="2839" y="16486"/>
                  </a:cubicBezTo>
                  <a:cubicBezTo>
                    <a:pt x="4669" y="18316"/>
                    <a:pt x="7094" y="19325"/>
                    <a:pt x="9663" y="19325"/>
                  </a:cubicBezTo>
                  <a:cubicBezTo>
                    <a:pt x="12233" y="19325"/>
                    <a:pt x="14657" y="18316"/>
                    <a:pt x="16487" y="16486"/>
                  </a:cubicBezTo>
                  <a:cubicBezTo>
                    <a:pt x="18317" y="14657"/>
                    <a:pt x="19325" y="12232"/>
                    <a:pt x="19325" y="9662"/>
                  </a:cubicBezTo>
                  <a:cubicBezTo>
                    <a:pt x="19325" y="7093"/>
                    <a:pt x="18317" y="4668"/>
                    <a:pt x="16487" y="2838"/>
                  </a:cubicBezTo>
                  <a:cubicBezTo>
                    <a:pt x="14657" y="1009"/>
                    <a:pt x="12233" y="0"/>
                    <a:pt x="9663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4395;p57"/>
            <p:cNvSpPr/>
            <p:nvPr/>
          </p:nvSpPr>
          <p:spPr>
            <a:xfrm>
              <a:off x="5168125" y="39473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4396;p57"/>
            <p:cNvSpPr/>
            <p:nvPr/>
          </p:nvSpPr>
          <p:spPr>
            <a:xfrm>
              <a:off x="5334575" y="3947350"/>
              <a:ext cx="88325" cy="84950"/>
            </a:xfrm>
            <a:custGeom>
              <a:avLst/>
              <a:gdLst/>
              <a:ahLst/>
              <a:cxnLst/>
              <a:rect l="l" t="t" r="r" b="b"/>
              <a:pathLst>
                <a:path w="3533" h="3398" extrusionOk="0">
                  <a:moveTo>
                    <a:pt x="1829" y="1130"/>
                  </a:moveTo>
                  <a:cubicBezTo>
                    <a:pt x="2121" y="1130"/>
                    <a:pt x="2401" y="1356"/>
                    <a:pt x="2401" y="1698"/>
                  </a:cubicBezTo>
                  <a:cubicBezTo>
                    <a:pt x="2401" y="2012"/>
                    <a:pt x="2147" y="2265"/>
                    <a:pt x="1833" y="2265"/>
                  </a:cubicBezTo>
                  <a:cubicBezTo>
                    <a:pt x="1329" y="2265"/>
                    <a:pt x="1075" y="1656"/>
                    <a:pt x="1431" y="1296"/>
                  </a:cubicBezTo>
                  <a:cubicBezTo>
                    <a:pt x="1547" y="1181"/>
                    <a:pt x="1690" y="1130"/>
                    <a:pt x="1829" y="1130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0" y="1683"/>
                    <a:pt x="145" y="2413"/>
                    <a:pt x="631" y="2900"/>
                  </a:cubicBezTo>
                  <a:cubicBezTo>
                    <a:pt x="956" y="3225"/>
                    <a:pt x="1391" y="3397"/>
                    <a:pt x="1833" y="3397"/>
                  </a:cubicBezTo>
                  <a:cubicBezTo>
                    <a:pt x="2052" y="3397"/>
                    <a:pt x="2272" y="3355"/>
                    <a:pt x="2482" y="3268"/>
                  </a:cubicBezTo>
                  <a:cubicBezTo>
                    <a:pt x="3116" y="3005"/>
                    <a:pt x="3533" y="2386"/>
                    <a:pt x="3533" y="1698"/>
                  </a:cubicBezTo>
                  <a:cubicBezTo>
                    <a:pt x="3530" y="759"/>
                    <a:pt x="2772" y="1"/>
                    <a:pt x="18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4397;p57"/>
            <p:cNvSpPr/>
            <p:nvPr/>
          </p:nvSpPr>
          <p:spPr>
            <a:xfrm>
              <a:off x="5170150" y="4060600"/>
              <a:ext cx="250650" cy="113225"/>
            </a:xfrm>
            <a:custGeom>
              <a:avLst/>
              <a:gdLst/>
              <a:ahLst/>
              <a:cxnLst/>
              <a:rect l="l" t="t" r="r" b="b"/>
              <a:pathLst>
                <a:path w="10026" h="4529" extrusionOk="0">
                  <a:moveTo>
                    <a:pt x="5006" y="0"/>
                  </a:moveTo>
                  <a:cubicBezTo>
                    <a:pt x="2684" y="0"/>
                    <a:pt x="659" y="1572"/>
                    <a:pt x="79" y="3820"/>
                  </a:cubicBezTo>
                  <a:cubicBezTo>
                    <a:pt x="1" y="4125"/>
                    <a:pt x="182" y="4433"/>
                    <a:pt x="487" y="4511"/>
                  </a:cubicBezTo>
                  <a:cubicBezTo>
                    <a:pt x="533" y="4523"/>
                    <a:pt x="580" y="4528"/>
                    <a:pt x="625" y="4528"/>
                  </a:cubicBezTo>
                  <a:cubicBezTo>
                    <a:pt x="878" y="4528"/>
                    <a:pt x="1109" y="4359"/>
                    <a:pt x="1175" y="4103"/>
                  </a:cubicBezTo>
                  <a:cubicBezTo>
                    <a:pt x="1625" y="2352"/>
                    <a:pt x="3205" y="1126"/>
                    <a:pt x="5013" y="1126"/>
                  </a:cubicBezTo>
                  <a:cubicBezTo>
                    <a:pt x="6822" y="1126"/>
                    <a:pt x="8401" y="2352"/>
                    <a:pt x="8851" y="4103"/>
                  </a:cubicBezTo>
                  <a:cubicBezTo>
                    <a:pt x="8917" y="4359"/>
                    <a:pt x="9148" y="4528"/>
                    <a:pt x="9401" y="4528"/>
                  </a:cubicBezTo>
                  <a:cubicBezTo>
                    <a:pt x="9447" y="4528"/>
                    <a:pt x="9493" y="4523"/>
                    <a:pt x="9539" y="4511"/>
                  </a:cubicBezTo>
                  <a:cubicBezTo>
                    <a:pt x="9844" y="4433"/>
                    <a:pt x="10025" y="4125"/>
                    <a:pt x="9947" y="3820"/>
                  </a:cubicBezTo>
                  <a:cubicBezTo>
                    <a:pt x="9368" y="1572"/>
                    <a:pt x="7342" y="0"/>
                    <a:pt x="5020" y="0"/>
                  </a:cubicBezTo>
                  <a:cubicBezTo>
                    <a:pt x="5018" y="0"/>
                    <a:pt x="5015" y="0"/>
                    <a:pt x="5013" y="0"/>
                  </a:cubicBezTo>
                  <a:cubicBezTo>
                    <a:pt x="5011" y="0"/>
                    <a:pt x="5009" y="0"/>
                    <a:pt x="500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1" name="1 CuadroTexto"/>
          <p:cNvSpPr txBox="1">
            <a:spLocks noChangeArrowheads="1"/>
          </p:cNvSpPr>
          <p:nvPr/>
        </p:nvSpPr>
        <p:spPr bwMode="auto">
          <a:xfrm>
            <a:off x="419788" y="4066163"/>
            <a:ext cx="4201732" cy="1877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es-AR" sz="1400" b="1" dirty="0" smtClean="0">
                <a:solidFill>
                  <a:srgbClr val="7030A0"/>
                </a:solidFill>
                <a:latin typeface="+mj-lt"/>
              </a:rPr>
              <a:t>escribir</a:t>
            </a:r>
            <a:r>
              <a:rPr lang="es-AR" sz="1400" b="1" dirty="0">
                <a:solidFill>
                  <a:srgbClr val="7030A0"/>
                </a:solidFill>
                <a:latin typeface="+mj-lt"/>
              </a:rPr>
              <a:t>(‘’Desea comenzar a ingresar datos? S/N’’)</a:t>
            </a:r>
          </a:p>
          <a:p>
            <a:r>
              <a:rPr lang="es-AR" sz="1400" b="1" dirty="0">
                <a:solidFill>
                  <a:srgbClr val="7030A0"/>
                </a:solidFill>
                <a:latin typeface="+mj-lt"/>
              </a:rPr>
              <a:t>      </a:t>
            </a:r>
            <a:r>
              <a:rPr lang="es-AR" sz="1400" b="1" dirty="0" smtClean="0">
                <a:solidFill>
                  <a:srgbClr val="7030A0"/>
                </a:solidFill>
                <a:latin typeface="+mj-lt"/>
              </a:rPr>
              <a:t>leer ( </a:t>
            </a:r>
            <a:r>
              <a:rPr lang="es-A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respuesta </a:t>
            </a:r>
            <a:r>
              <a:rPr lang="es-AR" sz="1400" b="1" dirty="0" smtClean="0">
                <a:solidFill>
                  <a:srgbClr val="7030A0"/>
                </a:solidFill>
                <a:latin typeface="+mj-lt"/>
              </a:rPr>
              <a:t>)</a:t>
            </a:r>
            <a:endParaRPr lang="es-AR" sz="1400" b="1" dirty="0">
              <a:solidFill>
                <a:srgbClr val="7030A0"/>
              </a:solidFill>
              <a:latin typeface="+mj-lt"/>
            </a:endParaRPr>
          </a:p>
          <a:p>
            <a:endParaRPr lang="es-AR" sz="1400" b="1" dirty="0" smtClean="0">
              <a:latin typeface="+mj-lt"/>
              <a:sym typeface="Wingdings" pitchFamily="2" charset="2"/>
            </a:endParaRPr>
          </a:p>
          <a:p>
            <a:r>
              <a:rPr lang="es-AR" sz="1400" b="1" dirty="0" smtClean="0">
                <a:latin typeface="+mj-lt"/>
                <a:sym typeface="Wingdings" pitchFamily="2" charset="2"/>
              </a:rPr>
              <a:t>      </a:t>
            </a:r>
            <a:r>
              <a:rPr lang="es-AR" sz="1600" b="1" dirty="0">
                <a:latin typeface="+mj-lt"/>
                <a:sym typeface="Wingdings" pitchFamily="2" charset="2"/>
              </a:rPr>
              <a:t>R</a:t>
            </a:r>
            <a:r>
              <a:rPr lang="es-AR" sz="1600" b="1" dirty="0">
                <a:latin typeface="+mj-lt"/>
              </a:rPr>
              <a:t>epetir Mientras </a:t>
            </a:r>
            <a:r>
              <a:rPr lang="es-AR" sz="1400" dirty="0" smtClean="0">
                <a:latin typeface="+mj-lt"/>
              </a:rPr>
              <a:t>( </a:t>
            </a:r>
            <a:r>
              <a:rPr lang="es-A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respuesta == ‘S’</a:t>
            </a:r>
            <a:r>
              <a:rPr lang="es-A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n-cs"/>
              </a:rPr>
              <a:t> </a:t>
            </a:r>
            <a:r>
              <a:rPr lang="es-AR" sz="1400" dirty="0" smtClean="0">
                <a:latin typeface="+mj-lt"/>
              </a:rPr>
              <a:t>) </a:t>
            </a:r>
            <a:endParaRPr lang="es-A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defTabSz="540000"/>
            <a:r>
              <a:rPr lang="es-AR" sz="1400" dirty="0" smtClean="0">
                <a:latin typeface="+mj-lt"/>
              </a:rPr>
              <a:t>	….</a:t>
            </a:r>
            <a:endParaRPr lang="es-AR" sz="1400" dirty="0" smtClean="0">
              <a:latin typeface="+mj-lt"/>
              <a:sym typeface="Wingdings" pitchFamily="2" charset="2"/>
            </a:endParaRPr>
          </a:p>
          <a:p>
            <a:pPr defTabSz="540000"/>
            <a:r>
              <a:rPr lang="es-AR" sz="1400" dirty="0">
                <a:latin typeface="+mj-lt"/>
                <a:sym typeface="Wingdings" pitchFamily="2" charset="2"/>
              </a:rPr>
              <a:t>	</a:t>
            </a:r>
            <a:r>
              <a:rPr lang="es-AR" sz="1400" b="1" dirty="0">
                <a:solidFill>
                  <a:srgbClr val="7030A0"/>
                </a:solidFill>
                <a:latin typeface="+mj-lt"/>
              </a:rPr>
              <a:t>escribir(‘’Desea ingresar otro dato? S/N’’)</a:t>
            </a:r>
          </a:p>
          <a:p>
            <a:pPr defTabSz="540000"/>
            <a:r>
              <a:rPr lang="es-AR" sz="1400" b="1" dirty="0">
                <a:solidFill>
                  <a:srgbClr val="7030A0"/>
                </a:solidFill>
                <a:latin typeface="+mj-lt"/>
              </a:rPr>
              <a:t>       	leer (</a:t>
            </a:r>
            <a:r>
              <a:rPr lang="es-A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respuesta</a:t>
            </a:r>
            <a:r>
              <a:rPr lang="es-AR" sz="1400" b="1" dirty="0">
                <a:solidFill>
                  <a:srgbClr val="7030A0"/>
                </a:solidFill>
                <a:latin typeface="+mj-lt"/>
              </a:rPr>
              <a:t>)</a:t>
            </a:r>
          </a:p>
          <a:p>
            <a:r>
              <a:rPr lang="es-AR" sz="1400" b="1" dirty="0" smtClean="0">
                <a:solidFill>
                  <a:schemeClr val="accent3"/>
                </a:solidFill>
                <a:latin typeface="+mj-lt"/>
                <a:sym typeface="Wingdings" pitchFamily="2" charset="2"/>
              </a:rPr>
              <a:t>  </a:t>
            </a:r>
            <a:r>
              <a:rPr lang="es-A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  <a:sym typeface="Wingdings" pitchFamily="2" charset="2"/>
              </a:rPr>
              <a:t> </a:t>
            </a:r>
            <a:r>
              <a:rPr lang="es-AR" sz="1400" b="1" dirty="0" smtClean="0">
                <a:latin typeface="+mj-lt"/>
              </a:rPr>
              <a:t>     </a:t>
            </a:r>
            <a:r>
              <a:rPr lang="es-AR" sz="1600" b="1" dirty="0" err="1" smtClean="0">
                <a:latin typeface="+mj-lt"/>
              </a:rPr>
              <a:t>fin_mientras</a:t>
            </a:r>
            <a:endParaRPr lang="es-AR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271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1054608" y="228600"/>
            <a:ext cx="7708392" cy="1143000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3600" dirty="0" smtClean="0"/>
              <a:t>Viceversa</a:t>
            </a:r>
          </a:p>
          <a:p>
            <a:r>
              <a:rPr lang="es-AR" sz="3600" dirty="0" smtClean="0">
                <a:solidFill>
                  <a:srgbClr val="FF0000"/>
                </a:solidFill>
              </a:rPr>
              <a:t>Mientras </a:t>
            </a:r>
            <a:r>
              <a:rPr lang="es-AR" sz="3600" dirty="0" smtClean="0"/>
              <a:t>o</a:t>
            </a:r>
            <a:r>
              <a:rPr lang="es-AR" sz="3600" dirty="0" smtClean="0">
                <a:solidFill>
                  <a:srgbClr val="FF0000"/>
                </a:solidFill>
              </a:rPr>
              <a:t> Repetir hasta que </a:t>
            </a:r>
            <a:r>
              <a:rPr lang="es-AR" sz="3600" dirty="0"/>
              <a:t>a</a:t>
            </a:r>
            <a:r>
              <a:rPr lang="es-AR" sz="3600" dirty="0" smtClean="0">
                <a:solidFill>
                  <a:srgbClr val="FF0000"/>
                </a:solidFill>
              </a:rPr>
              <a:t> Para </a:t>
            </a:r>
            <a:endParaRPr lang="es-AR" sz="36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24397" y="1765479"/>
            <a:ext cx="3048003" cy="147732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 lIns="144000" rIns="14400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</a:t>
            </a: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 </a:t>
            </a:r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1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Repetir</a:t>
            </a:r>
            <a:r>
              <a:rPr lang="es-A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Escribir( i )</a:t>
            </a:r>
          </a:p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A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 </a:t>
            </a:r>
            <a:r>
              <a:rPr lang="es-A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</a:t>
            </a: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+1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hasta que ( </a:t>
            </a:r>
            <a:r>
              <a:rPr lang="es-A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100 )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05587" y="1752600"/>
            <a:ext cx="3064635" cy="147732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</a:t>
            </a: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 </a:t>
            </a:r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1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Repetir Mientras </a:t>
            </a:r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s-A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&lt;=100 )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Escribir( i )</a:t>
            </a:r>
          </a:p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A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 </a:t>
            </a:r>
            <a:r>
              <a:rPr lang="es-A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</a:t>
            </a: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+</a:t>
            </a:r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1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fin_mientras</a:t>
            </a:r>
            <a:endParaRPr lang="es-A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oogle Shape;4183;p57"/>
          <p:cNvGrpSpPr/>
          <p:nvPr/>
        </p:nvGrpSpPr>
        <p:grpSpPr>
          <a:xfrm>
            <a:off x="2374457" y="4254275"/>
            <a:ext cx="714380" cy="1073871"/>
            <a:chOff x="3299850" y="238575"/>
            <a:chExt cx="427725" cy="482225"/>
          </a:xfrm>
          <a:solidFill>
            <a:srgbClr val="00B050"/>
          </a:solidFill>
        </p:grpSpPr>
        <p:sp>
          <p:nvSpPr>
            <p:cNvPr id="19" name="Google Shape;4184;p57"/>
            <p:cNvSpPr/>
            <p:nvPr/>
          </p:nvSpPr>
          <p:spPr>
            <a:xfrm>
              <a:off x="3299850" y="323500"/>
              <a:ext cx="427725" cy="397300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4185;p57"/>
            <p:cNvSpPr/>
            <p:nvPr/>
          </p:nvSpPr>
          <p:spPr>
            <a:xfrm>
              <a:off x="3467650" y="238575"/>
              <a:ext cx="46525" cy="56650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4186;p57"/>
            <p:cNvSpPr/>
            <p:nvPr/>
          </p:nvSpPr>
          <p:spPr>
            <a:xfrm>
              <a:off x="3566675" y="238575"/>
              <a:ext cx="46525" cy="56675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4187;p57"/>
            <p:cNvSpPr/>
            <p:nvPr/>
          </p:nvSpPr>
          <p:spPr>
            <a:xfrm>
              <a:off x="361122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4188;p57"/>
            <p:cNvSpPr/>
            <p:nvPr/>
          </p:nvSpPr>
          <p:spPr>
            <a:xfrm>
              <a:off x="341307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4170222" y="4183013"/>
            <a:ext cx="31241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Repetir Para </a:t>
            </a:r>
            <a:r>
              <a:rPr lang="es-A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 </a:t>
            </a: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1, 100</a:t>
            </a:r>
          </a:p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Escribir( </a:t>
            </a:r>
            <a:r>
              <a:rPr lang="es-A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r>
              <a:rPr lang="es-A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A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in_para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A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85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133600" y="2133600"/>
            <a:ext cx="4561267" cy="259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6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Anidamiento de estructuras de control</a:t>
            </a:r>
            <a:endParaRPr lang="en-US" sz="36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074" name="Picture 2" descr="C:\Users\Cesar\AppData\Local\Microsoft\Windows\INetCache\IE\W03VX2YR\next_and_pink_eggs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86200"/>
            <a:ext cx="3083122" cy="205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6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1 CuadroTexto"/>
          <p:cNvSpPr txBox="1">
            <a:spLocks noChangeArrowheads="1"/>
          </p:cNvSpPr>
          <p:nvPr/>
        </p:nvSpPr>
        <p:spPr bwMode="auto">
          <a:xfrm>
            <a:off x="539750" y="981075"/>
            <a:ext cx="8353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 smtClean="0">
                <a:cs typeface="+mn-cs"/>
              </a:rPr>
              <a:t>	</a:t>
            </a:r>
            <a:endParaRPr lang="es-AR" dirty="0" smtClean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  <p:sp>
        <p:nvSpPr>
          <p:cNvPr id="32773" name="1 CuadroTexto"/>
          <p:cNvSpPr txBox="1">
            <a:spLocks noChangeArrowheads="1"/>
          </p:cNvSpPr>
          <p:nvPr/>
        </p:nvSpPr>
        <p:spPr bwMode="auto">
          <a:xfrm>
            <a:off x="539750" y="981075"/>
            <a:ext cx="8353425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endParaRPr lang="es-AR" b="1" i="1" dirty="0"/>
          </a:p>
          <a:p>
            <a:r>
              <a:rPr lang="es-ES" dirty="0"/>
              <a:t>Es posible escribir las estructuras de control una dentro de otra, en una especie de anidación.</a:t>
            </a:r>
          </a:p>
          <a:p>
            <a:endParaRPr lang="es-AR" dirty="0"/>
          </a:p>
          <a:p>
            <a:r>
              <a:rPr lang="es-ES" dirty="0"/>
              <a:t>Hay que tener presente que la estructura interna debe estar totalmente contenida dentro de la externa y no puede existir solapamiento.</a:t>
            </a:r>
            <a:endParaRPr lang="es-AR" dirty="0"/>
          </a:p>
          <a:p>
            <a:r>
              <a:rPr lang="es-ES" dirty="0"/>
              <a:t> </a:t>
            </a:r>
          </a:p>
          <a:p>
            <a:r>
              <a:rPr lang="es-ES" dirty="0"/>
              <a:t>	           Correcto	         Correcto 	      Incorrecto</a:t>
            </a:r>
            <a:endParaRPr lang="es-AR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		</a:t>
            </a:r>
          </a:p>
          <a:p>
            <a:r>
              <a:rPr lang="es-ES" dirty="0"/>
              <a:t>	</a:t>
            </a:r>
            <a:endParaRPr lang="es-AR" dirty="0"/>
          </a:p>
        </p:txBody>
      </p:sp>
      <p:pic>
        <p:nvPicPr>
          <p:cNvPr id="327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3302000"/>
            <a:ext cx="485775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oogle Shape;4183;p57"/>
          <p:cNvGrpSpPr/>
          <p:nvPr/>
        </p:nvGrpSpPr>
        <p:grpSpPr>
          <a:xfrm>
            <a:off x="2286000" y="5261842"/>
            <a:ext cx="714380" cy="1073871"/>
            <a:chOff x="3299850" y="238575"/>
            <a:chExt cx="427725" cy="482225"/>
          </a:xfrm>
          <a:solidFill>
            <a:srgbClr val="00B050"/>
          </a:solidFill>
        </p:grpSpPr>
        <p:sp>
          <p:nvSpPr>
            <p:cNvPr id="8" name="Google Shape;4184;p57"/>
            <p:cNvSpPr/>
            <p:nvPr/>
          </p:nvSpPr>
          <p:spPr>
            <a:xfrm>
              <a:off x="3299850" y="323500"/>
              <a:ext cx="427725" cy="397300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4185;p57"/>
            <p:cNvSpPr/>
            <p:nvPr/>
          </p:nvSpPr>
          <p:spPr>
            <a:xfrm>
              <a:off x="3467650" y="238575"/>
              <a:ext cx="46525" cy="56650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4186;p57"/>
            <p:cNvSpPr/>
            <p:nvPr/>
          </p:nvSpPr>
          <p:spPr>
            <a:xfrm>
              <a:off x="3566675" y="238575"/>
              <a:ext cx="46525" cy="56675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4187;p57"/>
            <p:cNvSpPr/>
            <p:nvPr/>
          </p:nvSpPr>
          <p:spPr>
            <a:xfrm>
              <a:off x="361122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" name="Google Shape;4188;p57"/>
            <p:cNvSpPr/>
            <p:nvPr/>
          </p:nvSpPr>
          <p:spPr>
            <a:xfrm>
              <a:off x="341307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" name="Google Shape;4393;p57"/>
          <p:cNvGrpSpPr/>
          <p:nvPr/>
        </p:nvGrpSpPr>
        <p:grpSpPr>
          <a:xfrm>
            <a:off x="5643571" y="5410200"/>
            <a:ext cx="677203" cy="902828"/>
            <a:chOff x="5053900" y="3804850"/>
            <a:chExt cx="483150" cy="483125"/>
          </a:xfrm>
        </p:grpSpPr>
        <p:sp>
          <p:nvSpPr>
            <p:cNvPr id="14" name="Google Shape;4394;p57"/>
            <p:cNvSpPr/>
            <p:nvPr/>
          </p:nvSpPr>
          <p:spPr>
            <a:xfrm>
              <a:off x="5053900" y="3804850"/>
              <a:ext cx="483150" cy="483125"/>
            </a:xfrm>
            <a:custGeom>
              <a:avLst/>
              <a:gdLst/>
              <a:ahLst/>
              <a:cxnLst/>
              <a:rect l="l" t="t" r="r" b="b"/>
              <a:pathLst>
                <a:path w="19326" h="19325" extrusionOk="0">
                  <a:moveTo>
                    <a:pt x="9663" y="1132"/>
                  </a:moveTo>
                  <a:cubicBezTo>
                    <a:pt x="14367" y="1132"/>
                    <a:pt x="18193" y="4958"/>
                    <a:pt x="18193" y="9662"/>
                  </a:cubicBezTo>
                  <a:cubicBezTo>
                    <a:pt x="18193" y="14367"/>
                    <a:pt x="14367" y="18192"/>
                    <a:pt x="9663" y="18192"/>
                  </a:cubicBezTo>
                  <a:cubicBezTo>
                    <a:pt x="4959" y="18192"/>
                    <a:pt x="1133" y="14367"/>
                    <a:pt x="1133" y="9662"/>
                  </a:cubicBezTo>
                  <a:cubicBezTo>
                    <a:pt x="1133" y="4958"/>
                    <a:pt x="4959" y="1132"/>
                    <a:pt x="9663" y="1132"/>
                  </a:cubicBezTo>
                  <a:close/>
                  <a:moveTo>
                    <a:pt x="9663" y="0"/>
                  </a:moveTo>
                  <a:cubicBezTo>
                    <a:pt x="7094" y="0"/>
                    <a:pt x="4669" y="1009"/>
                    <a:pt x="2839" y="2838"/>
                  </a:cubicBezTo>
                  <a:cubicBezTo>
                    <a:pt x="1009" y="4668"/>
                    <a:pt x="1" y="7093"/>
                    <a:pt x="1" y="9662"/>
                  </a:cubicBezTo>
                  <a:cubicBezTo>
                    <a:pt x="1" y="12232"/>
                    <a:pt x="1009" y="14657"/>
                    <a:pt x="2839" y="16486"/>
                  </a:cubicBezTo>
                  <a:cubicBezTo>
                    <a:pt x="4669" y="18316"/>
                    <a:pt x="7094" y="19325"/>
                    <a:pt x="9663" y="19325"/>
                  </a:cubicBezTo>
                  <a:cubicBezTo>
                    <a:pt x="12233" y="19325"/>
                    <a:pt x="14657" y="18316"/>
                    <a:pt x="16487" y="16486"/>
                  </a:cubicBezTo>
                  <a:cubicBezTo>
                    <a:pt x="18317" y="14657"/>
                    <a:pt x="19325" y="12232"/>
                    <a:pt x="19325" y="9662"/>
                  </a:cubicBezTo>
                  <a:cubicBezTo>
                    <a:pt x="19325" y="7093"/>
                    <a:pt x="18317" y="4668"/>
                    <a:pt x="16487" y="2838"/>
                  </a:cubicBezTo>
                  <a:cubicBezTo>
                    <a:pt x="14657" y="1009"/>
                    <a:pt x="12233" y="0"/>
                    <a:pt x="9663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4395;p57"/>
            <p:cNvSpPr/>
            <p:nvPr/>
          </p:nvSpPr>
          <p:spPr>
            <a:xfrm>
              <a:off x="5168125" y="39473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4396;p57"/>
            <p:cNvSpPr/>
            <p:nvPr/>
          </p:nvSpPr>
          <p:spPr>
            <a:xfrm>
              <a:off x="5334575" y="3947350"/>
              <a:ext cx="88325" cy="84950"/>
            </a:xfrm>
            <a:custGeom>
              <a:avLst/>
              <a:gdLst/>
              <a:ahLst/>
              <a:cxnLst/>
              <a:rect l="l" t="t" r="r" b="b"/>
              <a:pathLst>
                <a:path w="3533" h="3398" extrusionOk="0">
                  <a:moveTo>
                    <a:pt x="1829" y="1130"/>
                  </a:moveTo>
                  <a:cubicBezTo>
                    <a:pt x="2121" y="1130"/>
                    <a:pt x="2401" y="1356"/>
                    <a:pt x="2401" y="1698"/>
                  </a:cubicBezTo>
                  <a:cubicBezTo>
                    <a:pt x="2401" y="2012"/>
                    <a:pt x="2147" y="2265"/>
                    <a:pt x="1833" y="2265"/>
                  </a:cubicBezTo>
                  <a:cubicBezTo>
                    <a:pt x="1329" y="2265"/>
                    <a:pt x="1075" y="1656"/>
                    <a:pt x="1431" y="1296"/>
                  </a:cubicBezTo>
                  <a:cubicBezTo>
                    <a:pt x="1547" y="1181"/>
                    <a:pt x="1690" y="1130"/>
                    <a:pt x="1829" y="1130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0" y="1683"/>
                    <a:pt x="145" y="2413"/>
                    <a:pt x="631" y="2900"/>
                  </a:cubicBezTo>
                  <a:cubicBezTo>
                    <a:pt x="956" y="3225"/>
                    <a:pt x="1391" y="3397"/>
                    <a:pt x="1833" y="3397"/>
                  </a:cubicBezTo>
                  <a:cubicBezTo>
                    <a:pt x="2052" y="3397"/>
                    <a:pt x="2272" y="3355"/>
                    <a:pt x="2482" y="3268"/>
                  </a:cubicBezTo>
                  <a:cubicBezTo>
                    <a:pt x="3116" y="3005"/>
                    <a:pt x="3533" y="2386"/>
                    <a:pt x="3533" y="1698"/>
                  </a:cubicBezTo>
                  <a:cubicBezTo>
                    <a:pt x="3530" y="759"/>
                    <a:pt x="2772" y="1"/>
                    <a:pt x="18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4397;p57"/>
            <p:cNvSpPr/>
            <p:nvPr/>
          </p:nvSpPr>
          <p:spPr>
            <a:xfrm>
              <a:off x="5170150" y="4060600"/>
              <a:ext cx="250650" cy="113225"/>
            </a:xfrm>
            <a:custGeom>
              <a:avLst/>
              <a:gdLst/>
              <a:ahLst/>
              <a:cxnLst/>
              <a:rect l="l" t="t" r="r" b="b"/>
              <a:pathLst>
                <a:path w="10026" h="4529" extrusionOk="0">
                  <a:moveTo>
                    <a:pt x="5006" y="0"/>
                  </a:moveTo>
                  <a:cubicBezTo>
                    <a:pt x="2684" y="0"/>
                    <a:pt x="659" y="1572"/>
                    <a:pt x="79" y="3820"/>
                  </a:cubicBezTo>
                  <a:cubicBezTo>
                    <a:pt x="1" y="4125"/>
                    <a:pt x="182" y="4433"/>
                    <a:pt x="487" y="4511"/>
                  </a:cubicBezTo>
                  <a:cubicBezTo>
                    <a:pt x="533" y="4523"/>
                    <a:pt x="580" y="4528"/>
                    <a:pt x="625" y="4528"/>
                  </a:cubicBezTo>
                  <a:cubicBezTo>
                    <a:pt x="878" y="4528"/>
                    <a:pt x="1109" y="4359"/>
                    <a:pt x="1175" y="4103"/>
                  </a:cubicBezTo>
                  <a:cubicBezTo>
                    <a:pt x="1625" y="2352"/>
                    <a:pt x="3205" y="1126"/>
                    <a:pt x="5013" y="1126"/>
                  </a:cubicBezTo>
                  <a:cubicBezTo>
                    <a:pt x="6822" y="1126"/>
                    <a:pt x="8401" y="2352"/>
                    <a:pt x="8851" y="4103"/>
                  </a:cubicBezTo>
                  <a:cubicBezTo>
                    <a:pt x="8917" y="4359"/>
                    <a:pt x="9148" y="4528"/>
                    <a:pt x="9401" y="4528"/>
                  </a:cubicBezTo>
                  <a:cubicBezTo>
                    <a:pt x="9447" y="4528"/>
                    <a:pt x="9493" y="4523"/>
                    <a:pt x="9539" y="4511"/>
                  </a:cubicBezTo>
                  <a:cubicBezTo>
                    <a:pt x="9844" y="4433"/>
                    <a:pt x="10025" y="4125"/>
                    <a:pt x="9947" y="3820"/>
                  </a:cubicBezTo>
                  <a:cubicBezTo>
                    <a:pt x="9368" y="1572"/>
                    <a:pt x="7342" y="0"/>
                    <a:pt x="5020" y="0"/>
                  </a:cubicBezTo>
                  <a:cubicBezTo>
                    <a:pt x="5018" y="0"/>
                    <a:pt x="5015" y="0"/>
                    <a:pt x="5013" y="0"/>
                  </a:cubicBezTo>
                  <a:cubicBezTo>
                    <a:pt x="5011" y="0"/>
                    <a:pt x="5009" y="0"/>
                    <a:pt x="500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" name="Google Shape;4183;p57"/>
          <p:cNvGrpSpPr/>
          <p:nvPr/>
        </p:nvGrpSpPr>
        <p:grpSpPr>
          <a:xfrm>
            <a:off x="3962400" y="5314050"/>
            <a:ext cx="714380" cy="1073871"/>
            <a:chOff x="3299850" y="238575"/>
            <a:chExt cx="427725" cy="482225"/>
          </a:xfrm>
          <a:solidFill>
            <a:srgbClr val="00B050"/>
          </a:solidFill>
        </p:grpSpPr>
        <p:sp>
          <p:nvSpPr>
            <p:cNvPr id="19" name="Google Shape;4184;p57"/>
            <p:cNvSpPr/>
            <p:nvPr/>
          </p:nvSpPr>
          <p:spPr>
            <a:xfrm>
              <a:off x="3299850" y="323500"/>
              <a:ext cx="427725" cy="397300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4185;p57"/>
            <p:cNvSpPr/>
            <p:nvPr/>
          </p:nvSpPr>
          <p:spPr>
            <a:xfrm>
              <a:off x="3467650" y="238575"/>
              <a:ext cx="46525" cy="56650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4186;p57"/>
            <p:cNvSpPr/>
            <p:nvPr/>
          </p:nvSpPr>
          <p:spPr>
            <a:xfrm>
              <a:off x="3566675" y="238575"/>
              <a:ext cx="46525" cy="56675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4187;p57"/>
            <p:cNvSpPr/>
            <p:nvPr/>
          </p:nvSpPr>
          <p:spPr>
            <a:xfrm>
              <a:off x="361122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4188;p57"/>
            <p:cNvSpPr/>
            <p:nvPr/>
          </p:nvSpPr>
          <p:spPr>
            <a:xfrm>
              <a:off x="341307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4" name="Title 1"/>
          <p:cNvSpPr txBox="1">
            <a:spLocks/>
          </p:cNvSpPr>
          <p:nvPr/>
        </p:nvSpPr>
        <p:spPr>
          <a:xfrm>
            <a:off x="1028850" y="0"/>
            <a:ext cx="7708392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3600" dirty="0" smtClean="0"/>
              <a:t>Estructuras de control anidadas </a:t>
            </a:r>
            <a:endParaRPr lang="es-A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99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133600" y="2133600"/>
            <a:ext cx="4561267" cy="259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6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Anidamiento de estructuras de repetición</a:t>
            </a:r>
            <a:endParaRPr lang="en-US" sz="36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074" name="Picture 2" descr="C:\Users\Cesar\AppData\Local\Microsoft\Windows\INetCache\IE\W03VX2YR\next_and_pink_eggs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86200"/>
            <a:ext cx="3083122" cy="205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4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>
          <a:xfrm>
            <a:off x="1028850" y="0"/>
            <a:ext cx="7708392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3600" dirty="0" smtClean="0"/>
              <a:t>Estructuras </a:t>
            </a:r>
            <a:r>
              <a:rPr lang="es-AR" sz="3600" smtClean="0"/>
              <a:t>de repetición anidadas </a:t>
            </a:r>
            <a:endParaRPr lang="es-AR" sz="3600" dirty="0">
              <a:solidFill>
                <a:srgbClr val="FF0000"/>
              </a:solidFill>
            </a:endParaRPr>
          </a:p>
        </p:txBody>
      </p:sp>
      <p:sp>
        <p:nvSpPr>
          <p:cNvPr id="26" name="Google Shape;412;p44"/>
          <p:cNvSpPr txBox="1">
            <a:spLocks noGrp="1"/>
          </p:cNvSpPr>
          <p:nvPr>
            <p:ph type="subTitle" idx="1"/>
          </p:nvPr>
        </p:nvSpPr>
        <p:spPr>
          <a:xfrm>
            <a:off x="1053921" y="2209800"/>
            <a:ext cx="335548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mtClean="0">
                <a:solidFill>
                  <a:schemeClr val="tx1"/>
                </a:solidFill>
                <a:latin typeface="Roboto Condensed"/>
              </a:rPr>
              <a:t>30 </a:t>
            </a:r>
            <a:r>
              <a:rPr lang="en" sz="1600" dirty="0" smtClean="0">
                <a:solidFill>
                  <a:schemeClr val="tx1"/>
                </a:solidFill>
                <a:latin typeface="Roboto Condensed"/>
              </a:rPr>
              <a:t>ALUMNOS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tx1"/>
                </a:solidFill>
                <a:latin typeface="Roboto Condensed"/>
              </a:rPr>
              <a:t>5 NOTAS C/U</a:t>
            </a:r>
            <a:endParaRPr sz="1600" dirty="0">
              <a:solidFill>
                <a:schemeClr val="tx1"/>
              </a:solidFill>
              <a:latin typeface="Roboto Condensed"/>
            </a:endParaRPr>
          </a:p>
        </p:txBody>
      </p:sp>
      <p:sp>
        <p:nvSpPr>
          <p:cNvPr id="28" name="Google Shape;414;p44"/>
          <p:cNvSpPr txBox="1">
            <a:spLocks/>
          </p:cNvSpPr>
          <p:nvPr/>
        </p:nvSpPr>
        <p:spPr>
          <a:xfrm>
            <a:off x="968062" y="4349908"/>
            <a:ext cx="3070538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s-MX" sz="1600" smtClean="0">
                <a:latin typeface="Roboto Condensed"/>
              </a:rPr>
              <a:t> 30 </a:t>
            </a:r>
            <a:r>
              <a:rPr lang="es-MX" sz="1600" dirty="0" smtClean="0">
                <a:latin typeface="Roboto Condensed"/>
              </a:rPr>
              <a:t>ALUMNOS</a:t>
            </a:r>
          </a:p>
          <a:p>
            <a:pPr marL="0" indent="0"/>
            <a:r>
              <a:rPr lang="es-MX" sz="1600" dirty="0" smtClean="0">
                <a:latin typeface="Roboto Condensed"/>
              </a:rPr>
              <a:t> AL MENOS UNA NOTA C/U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MX" sz="1600" dirty="0">
              <a:latin typeface="Roboto Condensed"/>
            </a:endParaRPr>
          </a:p>
        </p:txBody>
      </p:sp>
      <p:sp>
        <p:nvSpPr>
          <p:cNvPr id="30" name="Google Shape;416;p44"/>
          <p:cNvSpPr txBox="1">
            <a:spLocks/>
          </p:cNvSpPr>
          <p:nvPr/>
        </p:nvSpPr>
        <p:spPr>
          <a:xfrm>
            <a:off x="4678899" y="4349908"/>
            <a:ext cx="434908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s-MX" sz="1600" smtClean="0">
                <a:latin typeface="Roboto Condensed"/>
              </a:rPr>
              <a:t> CANTIDAD </a:t>
            </a:r>
            <a:r>
              <a:rPr lang="es-MX" sz="1600" dirty="0" smtClean="0">
                <a:latin typeface="Roboto Condensed"/>
              </a:rPr>
              <a:t>DESCONOCIDA DE ALUMNOS</a:t>
            </a:r>
          </a:p>
          <a:p>
            <a:pPr marL="0" indent="0"/>
            <a:r>
              <a:rPr lang="es-MX" sz="1600" dirty="0" smtClean="0">
                <a:latin typeface="Roboto Condensed"/>
              </a:rPr>
              <a:t> AL MENOS UNA NOTA C/U</a:t>
            </a:r>
          </a:p>
          <a:p>
            <a:pPr marL="0" indent="0" algn="r">
              <a:spcBef>
                <a:spcPts val="0"/>
              </a:spcBef>
              <a:buFont typeface="Arial" pitchFamily="34" charset="0"/>
              <a:buNone/>
            </a:pPr>
            <a:endParaRPr lang="es-MX" sz="1600" dirty="0">
              <a:latin typeface="Roboto Condensed"/>
            </a:endParaRPr>
          </a:p>
        </p:txBody>
      </p:sp>
      <p:sp>
        <p:nvSpPr>
          <p:cNvPr id="32" name="Google Shape;416;p44"/>
          <p:cNvSpPr txBox="1">
            <a:spLocks/>
          </p:cNvSpPr>
          <p:nvPr/>
        </p:nvSpPr>
        <p:spPr>
          <a:xfrm>
            <a:off x="4672884" y="2209800"/>
            <a:ext cx="45720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s-MX" sz="1600" smtClean="0">
                <a:latin typeface="Roboto Condensed"/>
              </a:rPr>
              <a:t>CANTIDAD </a:t>
            </a:r>
            <a:r>
              <a:rPr lang="es-MX" sz="1600" dirty="0" smtClean="0">
                <a:latin typeface="Roboto Condensed"/>
              </a:rPr>
              <a:t>DESCONOCIDA DE ALUMNOS</a:t>
            </a:r>
          </a:p>
          <a:p>
            <a:pPr marL="0" indent="0"/>
            <a:r>
              <a:rPr lang="es-MX" sz="1600" dirty="0" smtClean="0">
                <a:latin typeface="Roboto Condensed"/>
              </a:rPr>
              <a:t> 5 NOTAS C/U</a:t>
            </a:r>
          </a:p>
          <a:p>
            <a:pPr marL="0" indent="0" algn="r">
              <a:spcBef>
                <a:spcPts val="0"/>
              </a:spcBef>
              <a:buFont typeface="Arial" pitchFamily="34" charset="0"/>
              <a:buNone/>
            </a:pPr>
            <a:endParaRPr lang="es-MX" sz="1600" dirty="0">
              <a:latin typeface="Roboto Condense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8476" y="3943290"/>
            <a:ext cx="2688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20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MIENTRAS</a:t>
            </a:r>
            <a:r>
              <a:rPr lang="en-US" dirty="0">
                <a:latin typeface="Roboto Condensed"/>
              </a:rPr>
              <a:t> - </a:t>
            </a:r>
            <a:r>
              <a:rPr lang="en-US" sz="20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MIENTRAS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8694" y="3992313"/>
            <a:ext cx="20476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PARA</a:t>
            </a:r>
            <a:r>
              <a:rPr lang="en-US" dirty="0">
                <a:latin typeface="Roboto Condensed"/>
              </a:rPr>
              <a:t> - </a:t>
            </a:r>
            <a:r>
              <a:rPr lang="en-US" sz="20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MIENTRAS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1828800"/>
            <a:ext cx="1493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PARA</a:t>
            </a:r>
            <a:r>
              <a:rPr lang="en" dirty="0">
                <a:latin typeface="Roboto Condensed"/>
              </a:rPr>
              <a:t> - </a:t>
            </a:r>
            <a:r>
              <a:rPr lang="en" sz="20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PARA</a:t>
            </a:r>
            <a:endParaRPr lang="en-US" sz="20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39760" y="1828800"/>
            <a:ext cx="2209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MIENTRAS</a:t>
            </a:r>
            <a:r>
              <a:rPr lang="en" dirty="0">
                <a:latin typeface="Roboto Condensed"/>
              </a:rPr>
              <a:t> – </a:t>
            </a:r>
            <a:r>
              <a:rPr lang="en" sz="20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PARA</a:t>
            </a:r>
            <a:r>
              <a:rPr lang="en" dirty="0">
                <a:latin typeface="Roboto Condensed"/>
              </a:rPr>
              <a:t> </a:t>
            </a:r>
            <a:endParaRPr lang="en-US" dirty="0"/>
          </a:p>
        </p:txBody>
      </p:sp>
      <p:pic>
        <p:nvPicPr>
          <p:cNvPr id="1026" name="Picture 2" descr="C:\Users\Cesar\AppData\Local\Microsoft\Windows\INetCache\IE\W03VX2YR\three-1181081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309" y="1609754"/>
            <a:ext cx="838200" cy="17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esar\AppData\Local\Microsoft\Windows\INetCache\IE\600GCWEL\four-1181080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665794"/>
            <a:ext cx="894002" cy="189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esar\AppData\Local\Microsoft\Windows\INetCache\IE\600GCWEL\two-1181082_960_72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67083"/>
            <a:ext cx="787851" cy="169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esar\AppData\Local\Microsoft\Windows\INetCache\IE\2VXAKQYW\one-1181083_960_72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74048"/>
            <a:ext cx="729021" cy="157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31449" y="1029384"/>
            <a:ext cx="638994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AR">
                <a:latin typeface="Roboto Condensed"/>
              </a:rPr>
              <a:t>Ejemplo: Promedio de notas de cada estudiante de un curso </a:t>
            </a:r>
          </a:p>
        </p:txBody>
      </p:sp>
    </p:spTree>
    <p:extLst>
      <p:ext uri="{BB962C8B-B14F-4D97-AF65-F5344CB8AC3E}">
        <p14:creationId xmlns:p14="http://schemas.microsoft.com/office/powerpoint/2010/main" val="414337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8" grpId="0"/>
      <p:bldP spid="30" grpId="0"/>
      <p:bldP spid="32" grpId="0"/>
      <p:bldP spid="2" grpId="0"/>
      <p:bldP spid="3" grpId="0"/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133600" y="2133600"/>
            <a:ext cx="4561267" cy="259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6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Anidamiento de estructuras de control</a:t>
            </a:r>
            <a:endParaRPr lang="en-US" sz="36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074" name="Picture 2" descr="C:\Users\Cesar\AppData\Local\Microsoft\Windows\INetCache\IE\W03VX2YR\next_and_pink_eggs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86200"/>
            <a:ext cx="3083122" cy="205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6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"/>
            <a:ext cx="8001000" cy="181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79248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" y="3200400"/>
            <a:ext cx="795337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6" descr="EL VIAJERO ACCIDENTAL: QUÉ ES PARA USTED UN PROBLEM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494927"/>
            <a:ext cx="22288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458437"/>
            <a:ext cx="25050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676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525518"/>
            <a:ext cx="8001000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/>
              <a:t>Datos</a:t>
            </a:r>
            <a:r>
              <a:rPr lang="es-ES" dirty="0"/>
              <a:t>: se ingresan tipos de menú </a:t>
            </a:r>
            <a:r>
              <a:rPr lang="es-ES" dirty="0" smtClean="0"/>
              <a:t>‘</a:t>
            </a:r>
            <a:r>
              <a:rPr lang="es-ES" b="1" dirty="0" smtClean="0"/>
              <a:t>E</a:t>
            </a:r>
            <a:r>
              <a:rPr lang="es-ES" dirty="0" smtClean="0"/>
              <a:t>’ </a:t>
            </a:r>
            <a:r>
              <a:rPr lang="es-ES" dirty="0"/>
              <a:t>o </a:t>
            </a:r>
            <a:r>
              <a:rPr lang="es-ES" dirty="0" smtClean="0"/>
              <a:t>‘</a:t>
            </a:r>
            <a:r>
              <a:rPr lang="es-ES" b="1" dirty="0" smtClean="0"/>
              <a:t>D</a:t>
            </a:r>
            <a:r>
              <a:rPr lang="es-ES" dirty="0" smtClean="0"/>
              <a:t>’ </a:t>
            </a:r>
            <a:r>
              <a:rPr lang="es-ES" dirty="0"/>
              <a:t>u </a:t>
            </a:r>
            <a:r>
              <a:rPr lang="es-ES" dirty="0" smtClean="0"/>
              <a:t>‘</a:t>
            </a:r>
            <a:r>
              <a:rPr lang="es-ES" b="1" dirty="0" smtClean="0"/>
              <a:t>O</a:t>
            </a:r>
            <a:r>
              <a:rPr lang="es-ES" dirty="0" smtClean="0"/>
              <a:t>’</a:t>
            </a:r>
            <a:endParaRPr lang="es-ES" u="sng" dirty="0" smtClean="0"/>
          </a:p>
          <a:p>
            <a:endParaRPr lang="en-US" dirty="0"/>
          </a:p>
          <a:p>
            <a:r>
              <a:rPr lang="es-ES" sz="2400" b="1" dirty="0"/>
              <a:t>Resultados</a:t>
            </a:r>
            <a:r>
              <a:rPr lang="es-ES" dirty="0"/>
              <a:t>: cuantos menúes de cada tipo se </a:t>
            </a:r>
            <a:r>
              <a:rPr lang="es-ES" dirty="0" smtClean="0"/>
              <a:t>vendieron</a:t>
            </a:r>
          </a:p>
          <a:p>
            <a:endParaRPr lang="en-US" dirty="0"/>
          </a:p>
          <a:p>
            <a:r>
              <a:rPr lang="es-ES" sz="2400" b="1" dirty="0" smtClean="0"/>
              <a:t>Metodología</a:t>
            </a:r>
            <a:r>
              <a:rPr lang="es-ES" dirty="0" smtClean="0"/>
              <a:t>:</a:t>
            </a:r>
          </a:p>
          <a:p>
            <a:r>
              <a:rPr lang="es-ES" dirty="0" smtClean="0"/>
              <a:t>	Según </a:t>
            </a:r>
            <a:r>
              <a:rPr lang="es-ES" dirty="0"/>
              <a:t>la letra que ingrese hay que </a:t>
            </a:r>
            <a:r>
              <a:rPr lang="es-ES" dirty="0" smtClean="0"/>
              <a:t>contarla </a:t>
            </a:r>
            <a:endParaRPr lang="en-US" dirty="0"/>
          </a:p>
          <a:p>
            <a:r>
              <a:rPr lang="es-ES" dirty="0" smtClean="0"/>
              <a:t>	Usaremos un </a:t>
            </a:r>
            <a:r>
              <a:rPr lang="es-ES" dirty="0"/>
              <a:t>S</a:t>
            </a:r>
            <a:r>
              <a:rPr lang="es-ES" dirty="0" smtClean="0"/>
              <a:t>egún </a:t>
            </a:r>
            <a:r>
              <a:rPr lang="es-ES" dirty="0"/>
              <a:t>sea para distinguir la letra</a:t>
            </a:r>
            <a:endParaRPr lang="en-US" dirty="0"/>
          </a:p>
          <a:p>
            <a:endParaRPr lang="es-ES" dirty="0" smtClean="0"/>
          </a:p>
          <a:p>
            <a:r>
              <a:rPr lang="es-ES" sz="2400" b="1" dirty="0"/>
              <a:t>Considerar que:</a:t>
            </a:r>
            <a:endParaRPr lang="en-US" sz="2400" b="1" dirty="0"/>
          </a:p>
          <a:p>
            <a:pPr lvl="0">
              <a:spcBef>
                <a:spcPts val="600"/>
              </a:spcBef>
            </a:pPr>
            <a:r>
              <a:rPr lang="es-ES" dirty="0" smtClean="0"/>
              <a:t>a) Se </a:t>
            </a:r>
            <a:r>
              <a:rPr lang="es-ES" dirty="0"/>
              <a:t>vendieron 150 menúes ( utilizaremos un Repetir </a:t>
            </a:r>
            <a:r>
              <a:rPr lang="es-ES" dirty="0" smtClean="0"/>
              <a:t>Para )</a:t>
            </a:r>
            <a:endParaRPr lang="en-US" dirty="0"/>
          </a:p>
          <a:p>
            <a:pPr lvl="0">
              <a:spcBef>
                <a:spcPts val="600"/>
              </a:spcBef>
            </a:pPr>
            <a:r>
              <a:rPr lang="es-ES" dirty="0" smtClean="0"/>
              <a:t>b) Se </a:t>
            </a:r>
            <a:r>
              <a:rPr lang="es-ES" dirty="0"/>
              <a:t>solicita al usuario que ingrese la </a:t>
            </a:r>
            <a:r>
              <a:rPr lang="es-ES" dirty="0" smtClean="0"/>
              <a:t>cantidad total de menúes vendidos (utilizaremos </a:t>
            </a:r>
            <a:r>
              <a:rPr lang="es-ES" dirty="0"/>
              <a:t>un Repetir </a:t>
            </a:r>
            <a:r>
              <a:rPr lang="es-ES" dirty="0" smtClean="0"/>
              <a:t>Para )</a:t>
            </a:r>
            <a:endParaRPr lang="en-US" dirty="0"/>
          </a:p>
          <a:p>
            <a:pPr lvl="0">
              <a:spcBef>
                <a:spcPts val="600"/>
              </a:spcBef>
            </a:pPr>
            <a:r>
              <a:rPr lang="es-ES" dirty="0" smtClean="0"/>
              <a:t>c) Se desconoce la cantidad de menúes vendidos. Utilizaremos un ciclo de repetición con un </a:t>
            </a:r>
            <a:r>
              <a:rPr lang="es-E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datos = ‘@’</a:t>
            </a:r>
            <a:r>
              <a:rPr lang="es-ES" dirty="0"/>
              <a:t>  debe ser </a:t>
            </a:r>
            <a:r>
              <a:rPr lang="es-ES"/>
              <a:t>un </a:t>
            </a:r>
            <a:r>
              <a:rPr lang="es-ES" smtClean="0"/>
              <a:t>caracter </a:t>
            </a:r>
            <a:r>
              <a:rPr lang="es-ES" dirty="0"/>
              <a:t>pues ingresan caracteres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70965" y="282390"/>
            <a:ext cx="4419600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3600" dirty="0" smtClean="0"/>
              <a:t>Análisis del problema</a:t>
            </a:r>
            <a:endParaRPr lang="es-AR" sz="3600" dirty="0">
              <a:solidFill>
                <a:srgbClr val="FF000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7175"/>
            <a:ext cx="79248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506" y="804797"/>
            <a:ext cx="3657600" cy="795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59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355730"/>
            <a:ext cx="4800600" cy="4636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3962399" y="2347024"/>
            <a:ext cx="4682067" cy="327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316900" y="4277426"/>
            <a:ext cx="2667000" cy="1878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smtClean="0"/>
              <a:t>Si no </a:t>
            </a:r>
            <a:r>
              <a:rPr lang="en-US" sz="1800" dirty="0" err="1" smtClean="0"/>
              <a:t>pudiste</a:t>
            </a:r>
            <a:r>
              <a:rPr lang="en-US" sz="1800" dirty="0" smtClean="0"/>
              <a:t> </a:t>
            </a:r>
            <a:r>
              <a:rPr lang="en-US" sz="1800" dirty="0" err="1" smtClean="0"/>
              <a:t>instalar</a:t>
            </a:r>
            <a:r>
              <a:rPr lang="en-US" sz="1800" dirty="0" smtClean="0"/>
              <a:t> </a:t>
            </a:r>
          </a:p>
          <a:p>
            <a:pPr algn="l"/>
            <a:r>
              <a:rPr lang="en-US" sz="1800" dirty="0" smtClean="0"/>
              <a:t>Code Blocks </a:t>
            </a:r>
          </a:p>
          <a:p>
            <a:pPr algn="l"/>
            <a:r>
              <a:rPr lang="en-US" sz="1800" dirty="0" smtClean="0"/>
              <a:t>en </a:t>
            </a:r>
            <a:r>
              <a:rPr lang="en-US" sz="1800" dirty="0" err="1" smtClean="0"/>
              <a:t>tu</a:t>
            </a:r>
            <a:r>
              <a:rPr lang="en-US" sz="1800" dirty="0" smtClean="0"/>
              <a:t> </a:t>
            </a:r>
            <a:r>
              <a:rPr lang="en-US" sz="1800" dirty="0" err="1" smtClean="0"/>
              <a:t>compu</a:t>
            </a:r>
            <a:r>
              <a:rPr lang="en-US" sz="1800" dirty="0" smtClean="0"/>
              <a:t>, </a:t>
            </a:r>
            <a:br>
              <a:rPr lang="en-US" sz="1800" dirty="0" smtClean="0"/>
            </a:br>
            <a:r>
              <a:rPr lang="en-US" sz="1800" dirty="0" err="1" smtClean="0"/>
              <a:t>podes</a:t>
            </a:r>
            <a:r>
              <a:rPr lang="en-US" sz="1800" dirty="0" smtClean="0"/>
              <a:t> </a:t>
            </a:r>
            <a:r>
              <a:rPr lang="en-US" sz="1800" dirty="0" err="1" smtClean="0"/>
              <a:t>usar</a:t>
            </a:r>
            <a:r>
              <a:rPr lang="en-US" sz="1800" dirty="0" smtClean="0"/>
              <a:t>: </a:t>
            </a:r>
          </a:p>
          <a:p>
            <a:pPr algn="l"/>
            <a:endParaRPr lang="en-US" sz="1800" dirty="0">
              <a:hlinkClick r:id="rId3"/>
            </a:endParaRPr>
          </a:p>
          <a:p>
            <a:pPr algn="l"/>
            <a:r>
              <a:rPr lang="es-AR" sz="1800" dirty="0" smtClean="0">
                <a:hlinkClick r:id="rId3"/>
              </a:rPr>
              <a:t>https</a:t>
            </a:r>
            <a:r>
              <a:rPr lang="es-AR" sz="1800" dirty="0">
                <a:hlinkClick r:id="rId3"/>
              </a:rPr>
              <a:t>://repl.it/languages/c</a:t>
            </a:r>
            <a:endParaRPr lang="en-US" sz="1800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276599" y="5104513"/>
            <a:ext cx="588767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3276600" y="2470851"/>
            <a:ext cx="588767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1350767" y="1740601"/>
            <a:ext cx="184963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err="1" smtClean="0"/>
              <a:t>Apunte</a:t>
            </a:r>
            <a:r>
              <a:rPr lang="en-US" sz="1800" dirty="0" smtClean="0"/>
              <a:t> de </a:t>
            </a:r>
            <a:r>
              <a:rPr lang="en-US" sz="1800" dirty="0" err="1" smtClean="0"/>
              <a:t>Lenguaje</a:t>
            </a:r>
            <a:r>
              <a:rPr lang="en-US" sz="1800" dirty="0" smtClean="0"/>
              <a:t> C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guiarte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63211" y="12879"/>
            <a:ext cx="7696877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3600" dirty="0" smtClean="0"/>
              <a:t>Ya estamos escribiendo programas en C</a:t>
            </a:r>
            <a:endParaRPr lang="en-US" sz="3600" dirty="0"/>
          </a:p>
        </p:txBody>
      </p:sp>
      <p:sp>
        <p:nvSpPr>
          <p:cNvPr id="14" name="5 Rectángulo"/>
          <p:cNvSpPr/>
          <p:nvPr/>
        </p:nvSpPr>
        <p:spPr>
          <a:xfrm>
            <a:off x="3962400" y="4941000"/>
            <a:ext cx="4682067" cy="327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06" y="1155879"/>
            <a:ext cx="1086075" cy="5976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48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1293941"/>
            <a:ext cx="6096000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+mj-lt"/>
                <a:cs typeface="Arial" charset="0"/>
              </a:rPr>
              <a:t>Algoritmo P3r_Ej21 // opción a)</a:t>
            </a:r>
            <a:endParaRPr lang="en-US" dirty="0">
              <a:latin typeface="+mj-lt"/>
              <a:cs typeface="Arial" charset="0"/>
            </a:endParaRPr>
          </a:p>
          <a:p>
            <a:r>
              <a:rPr lang="es-ES">
                <a:latin typeface="+mj-lt"/>
                <a:cs typeface="Arial" charset="0"/>
              </a:rPr>
              <a:t>Variables </a:t>
            </a:r>
            <a:r>
              <a:rPr lang="es-ES" smtClean="0">
                <a:latin typeface="+mj-lt"/>
                <a:cs typeface="Arial" charset="0"/>
              </a:rPr>
              <a:t>caracter </a:t>
            </a:r>
            <a:r>
              <a:rPr lang="es-ES" dirty="0">
                <a:latin typeface="+mj-lt"/>
                <a:cs typeface="Arial" charset="0"/>
              </a:rPr>
              <a:t>menú</a:t>
            </a:r>
            <a:endParaRPr lang="en-US" dirty="0">
              <a:latin typeface="+mj-lt"/>
              <a:cs typeface="Arial" charset="0"/>
            </a:endParaRPr>
          </a:p>
          <a:p>
            <a:r>
              <a:rPr lang="es-ES" dirty="0">
                <a:latin typeface="+mj-lt"/>
                <a:cs typeface="Arial" charset="0"/>
              </a:rPr>
              <a:t>Entero </a:t>
            </a:r>
            <a:r>
              <a:rPr lang="es-ES" dirty="0" err="1">
                <a:latin typeface="+mj-lt"/>
                <a:cs typeface="Arial" charset="0"/>
              </a:rPr>
              <a:t>cantE</a:t>
            </a:r>
            <a:r>
              <a:rPr lang="es-ES" dirty="0">
                <a:latin typeface="+mj-lt"/>
                <a:cs typeface="Arial" charset="0"/>
              </a:rPr>
              <a:t>, </a:t>
            </a:r>
            <a:r>
              <a:rPr lang="es-ES" dirty="0" err="1">
                <a:latin typeface="+mj-lt"/>
                <a:cs typeface="Arial" charset="0"/>
              </a:rPr>
              <a:t>cantD</a:t>
            </a:r>
            <a:r>
              <a:rPr lang="es-ES" dirty="0">
                <a:latin typeface="+mj-lt"/>
                <a:cs typeface="Arial" charset="0"/>
              </a:rPr>
              <a:t>, </a:t>
            </a:r>
            <a:r>
              <a:rPr lang="es-ES" dirty="0" err="1">
                <a:latin typeface="+mj-lt"/>
                <a:cs typeface="Arial" charset="0"/>
              </a:rPr>
              <a:t>cantO</a:t>
            </a:r>
            <a:r>
              <a:rPr lang="es-ES" dirty="0">
                <a:latin typeface="+mj-lt"/>
                <a:cs typeface="Arial" charset="0"/>
              </a:rPr>
              <a:t>, i</a:t>
            </a:r>
            <a:endParaRPr lang="en-US" dirty="0">
              <a:latin typeface="+mj-lt"/>
              <a:cs typeface="Arial" charset="0"/>
            </a:endParaRPr>
          </a:p>
          <a:p>
            <a:r>
              <a:rPr lang="es-ES" dirty="0">
                <a:latin typeface="+mj-lt"/>
                <a:cs typeface="Arial" charset="0"/>
              </a:rPr>
              <a:t>Inicio</a:t>
            </a:r>
            <a:endParaRPr lang="en-US" dirty="0">
              <a:latin typeface="+mj-lt"/>
              <a:cs typeface="Arial" charset="0"/>
            </a:endParaRPr>
          </a:p>
          <a:p>
            <a:r>
              <a:rPr lang="es-ES" dirty="0">
                <a:latin typeface="+mj-lt"/>
                <a:cs typeface="Arial" charset="0"/>
              </a:rPr>
              <a:t>cantE</a:t>
            </a:r>
            <a:r>
              <a:rPr lang="es-ES" dirty="0">
                <a:latin typeface="+mj-lt"/>
                <a:cs typeface="Arial" charset="0"/>
                <a:sym typeface="Wingdings"/>
              </a:rPr>
              <a:t></a:t>
            </a:r>
            <a:r>
              <a:rPr lang="es-ES" dirty="0">
                <a:latin typeface="+mj-lt"/>
                <a:cs typeface="Arial" charset="0"/>
              </a:rPr>
              <a:t>0, </a:t>
            </a:r>
            <a:r>
              <a:rPr lang="es-ES" dirty="0" smtClean="0">
                <a:latin typeface="+mj-lt"/>
                <a:cs typeface="Arial" charset="0"/>
              </a:rPr>
              <a:t> cantD</a:t>
            </a:r>
            <a:r>
              <a:rPr lang="es-ES" dirty="0">
                <a:latin typeface="+mj-lt"/>
                <a:cs typeface="Arial" charset="0"/>
                <a:sym typeface="Wingdings"/>
              </a:rPr>
              <a:t></a:t>
            </a:r>
            <a:r>
              <a:rPr lang="es-ES" dirty="0">
                <a:latin typeface="+mj-lt"/>
                <a:cs typeface="Arial" charset="0"/>
              </a:rPr>
              <a:t>0, </a:t>
            </a:r>
            <a:r>
              <a:rPr lang="es-ES" dirty="0" smtClean="0">
                <a:latin typeface="+mj-lt"/>
                <a:cs typeface="Arial" charset="0"/>
              </a:rPr>
              <a:t> </a:t>
            </a:r>
            <a:r>
              <a:rPr lang="es-ES" dirty="0" err="1" smtClean="0">
                <a:latin typeface="+mj-lt"/>
                <a:cs typeface="Arial" charset="0"/>
              </a:rPr>
              <a:t>cantO</a:t>
            </a:r>
            <a:r>
              <a:rPr lang="es-ES" dirty="0" smtClean="0">
                <a:latin typeface="+mj-lt"/>
                <a:cs typeface="Arial" charset="0"/>
              </a:rPr>
              <a:t> </a:t>
            </a:r>
            <a:r>
              <a:rPr lang="es-ES" dirty="0">
                <a:latin typeface="+mj-lt"/>
                <a:cs typeface="Arial" charset="0"/>
                <a:sym typeface="Wingdings"/>
              </a:rPr>
              <a:t></a:t>
            </a:r>
            <a:r>
              <a:rPr lang="es-ES" dirty="0">
                <a:latin typeface="+mj-lt"/>
                <a:cs typeface="Arial" charset="0"/>
              </a:rPr>
              <a:t>0</a:t>
            </a:r>
            <a:endParaRPr lang="en-US" dirty="0">
              <a:latin typeface="+mj-lt"/>
              <a:cs typeface="Arial" charset="0"/>
            </a:endParaRPr>
          </a:p>
          <a:p>
            <a:pPr>
              <a:spcBef>
                <a:spcPts val="600"/>
              </a:spcBef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Repetir para i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  <a:sym typeface="Wingdings"/>
              </a:rPr>
              <a:t>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 1, </a:t>
            </a:r>
            <a:r>
              <a:rPr lang="es-E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150   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charset="0"/>
            </a:endParaRPr>
          </a:p>
          <a:p>
            <a:r>
              <a:rPr lang="es-ES" dirty="0">
                <a:latin typeface="+mj-lt"/>
                <a:cs typeface="Arial" charset="0"/>
              </a:rPr>
              <a:t>	Escribir(“Ingrese tipo de menú”)</a:t>
            </a:r>
            <a:endParaRPr lang="en-US" dirty="0">
              <a:latin typeface="+mj-lt"/>
              <a:cs typeface="Arial" charset="0"/>
            </a:endParaRPr>
          </a:p>
          <a:p>
            <a:r>
              <a:rPr lang="es-ES" dirty="0">
                <a:latin typeface="+mj-lt"/>
                <a:cs typeface="Arial" charset="0"/>
              </a:rPr>
              <a:t>	Leer( menú )</a:t>
            </a:r>
            <a:endParaRPr lang="en-US" dirty="0">
              <a:latin typeface="+mj-lt"/>
              <a:cs typeface="Arial" charset="0"/>
            </a:endParaRPr>
          </a:p>
          <a:p>
            <a:r>
              <a:rPr lang="es-ES" dirty="0">
                <a:latin typeface="+mj-lt"/>
                <a:cs typeface="Arial" charset="0"/>
              </a:rPr>
              <a:t>	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Según sea (menú 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charset="0"/>
            </a:endParaRPr>
          </a:p>
          <a:p>
            <a:r>
              <a:rPr lang="es-ES" dirty="0">
                <a:latin typeface="+mj-lt"/>
                <a:cs typeface="Arial" charset="0"/>
              </a:rPr>
              <a:t>		</a:t>
            </a:r>
            <a:r>
              <a:rPr lang="it-IT" dirty="0" smtClean="0">
                <a:latin typeface="+mj-lt"/>
                <a:cs typeface="Arial" charset="0"/>
              </a:rPr>
              <a:t>Caso </a:t>
            </a:r>
            <a:r>
              <a:rPr lang="it-IT" dirty="0">
                <a:latin typeface="+mj-lt"/>
                <a:cs typeface="Arial" charset="0"/>
              </a:rPr>
              <a:t>‘E’: cantE </a:t>
            </a:r>
            <a:r>
              <a:rPr lang="es-ES" dirty="0">
                <a:latin typeface="+mj-lt"/>
                <a:cs typeface="Arial" charset="0"/>
                <a:sym typeface="Wingdings"/>
              </a:rPr>
              <a:t></a:t>
            </a:r>
            <a:r>
              <a:rPr lang="es-ES" dirty="0">
                <a:latin typeface="+mj-lt"/>
                <a:cs typeface="Arial" charset="0"/>
              </a:rPr>
              <a:t> </a:t>
            </a:r>
            <a:r>
              <a:rPr lang="it-IT" dirty="0">
                <a:latin typeface="+mj-lt"/>
                <a:cs typeface="Arial" charset="0"/>
              </a:rPr>
              <a:t>cantE +1</a:t>
            </a:r>
            <a:endParaRPr lang="en-US" dirty="0">
              <a:latin typeface="+mj-lt"/>
              <a:cs typeface="Arial" charset="0"/>
            </a:endParaRPr>
          </a:p>
          <a:p>
            <a:r>
              <a:rPr lang="it-IT" dirty="0" smtClean="0">
                <a:latin typeface="+mj-lt"/>
                <a:cs typeface="Arial" charset="0"/>
              </a:rPr>
              <a:t>		Caso </a:t>
            </a:r>
            <a:r>
              <a:rPr lang="it-IT" dirty="0">
                <a:latin typeface="+mj-lt"/>
                <a:cs typeface="Arial" charset="0"/>
              </a:rPr>
              <a:t>‘D</a:t>
            </a:r>
            <a:r>
              <a:rPr lang="it-IT">
                <a:latin typeface="+mj-lt"/>
                <a:cs typeface="Arial" charset="0"/>
              </a:rPr>
              <a:t>’: </a:t>
            </a:r>
            <a:r>
              <a:rPr lang="it-IT" smtClean="0">
                <a:latin typeface="+mj-lt"/>
                <a:cs typeface="Arial" charset="0"/>
              </a:rPr>
              <a:t>cantD </a:t>
            </a:r>
            <a:r>
              <a:rPr lang="es-ES" dirty="0">
                <a:latin typeface="+mj-lt"/>
                <a:cs typeface="Arial" charset="0"/>
                <a:sym typeface="Wingdings"/>
              </a:rPr>
              <a:t></a:t>
            </a:r>
            <a:r>
              <a:rPr lang="es-ES" dirty="0">
                <a:latin typeface="+mj-lt"/>
                <a:cs typeface="Arial" charset="0"/>
              </a:rPr>
              <a:t> </a:t>
            </a:r>
            <a:r>
              <a:rPr lang="it-IT" dirty="0">
                <a:latin typeface="+mj-lt"/>
                <a:cs typeface="Arial" charset="0"/>
              </a:rPr>
              <a:t>cantD +1</a:t>
            </a:r>
            <a:endParaRPr lang="en-US" dirty="0">
              <a:latin typeface="+mj-lt"/>
              <a:cs typeface="Arial" charset="0"/>
            </a:endParaRPr>
          </a:p>
          <a:p>
            <a:r>
              <a:rPr lang="it-IT" dirty="0" smtClean="0">
                <a:latin typeface="+mj-lt"/>
                <a:cs typeface="Arial" charset="0"/>
              </a:rPr>
              <a:t>		Caso </a:t>
            </a:r>
            <a:r>
              <a:rPr lang="it-IT" dirty="0">
                <a:latin typeface="+mj-lt"/>
                <a:cs typeface="Arial" charset="0"/>
              </a:rPr>
              <a:t>‘O’: cantO </a:t>
            </a:r>
            <a:r>
              <a:rPr lang="es-ES" dirty="0">
                <a:latin typeface="+mj-lt"/>
                <a:cs typeface="Arial" charset="0"/>
                <a:sym typeface="Wingdings"/>
              </a:rPr>
              <a:t></a:t>
            </a:r>
            <a:r>
              <a:rPr lang="es-ES" dirty="0">
                <a:latin typeface="+mj-lt"/>
                <a:cs typeface="Arial" charset="0"/>
              </a:rPr>
              <a:t> </a:t>
            </a:r>
            <a:r>
              <a:rPr lang="it-IT" dirty="0" smtClean="0">
                <a:latin typeface="+mj-lt"/>
                <a:cs typeface="Arial" charset="0"/>
              </a:rPr>
              <a:t>cantO </a:t>
            </a:r>
            <a:r>
              <a:rPr lang="it-IT" dirty="0">
                <a:latin typeface="+mj-lt"/>
                <a:cs typeface="Arial" charset="0"/>
              </a:rPr>
              <a:t>+1</a:t>
            </a:r>
            <a:endParaRPr lang="en-US" dirty="0">
              <a:latin typeface="+mj-lt"/>
              <a:cs typeface="Arial" charset="0"/>
            </a:endParaRPr>
          </a:p>
          <a:p>
            <a:r>
              <a:rPr lang="it-IT" dirty="0">
                <a:latin typeface="+mj-lt"/>
                <a:cs typeface="Arial" charset="0"/>
              </a:rPr>
              <a:t> 	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fin_según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charset="0"/>
            </a:endParaRPr>
          </a:p>
          <a:p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f</a:t>
            </a:r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in_para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charset="0"/>
            </a:endParaRPr>
          </a:p>
          <a:p>
            <a:r>
              <a:rPr lang="es-ES" dirty="0">
                <a:latin typeface="+mj-lt"/>
                <a:cs typeface="Arial" charset="0"/>
              </a:rPr>
              <a:t>Escribir (“Se vendieron ”, </a:t>
            </a:r>
            <a:r>
              <a:rPr lang="es-ES" dirty="0" err="1">
                <a:latin typeface="+mj-lt"/>
                <a:cs typeface="Arial" charset="0"/>
              </a:rPr>
              <a:t>cantE</a:t>
            </a:r>
            <a:r>
              <a:rPr lang="es-ES" dirty="0">
                <a:latin typeface="+mj-lt"/>
                <a:cs typeface="Arial" charset="0"/>
              </a:rPr>
              <a:t>, “menúes Estudiantil”, </a:t>
            </a:r>
            <a:r>
              <a:rPr lang="es-ES" dirty="0" err="1">
                <a:latin typeface="+mj-lt"/>
                <a:cs typeface="Arial" charset="0"/>
              </a:rPr>
              <a:t>cantD</a:t>
            </a:r>
            <a:r>
              <a:rPr lang="es-ES" dirty="0">
                <a:latin typeface="+mj-lt"/>
                <a:cs typeface="Arial" charset="0"/>
              </a:rPr>
              <a:t>, </a:t>
            </a:r>
            <a:endParaRPr lang="en-US" dirty="0" smtClean="0">
              <a:latin typeface="+mj-lt"/>
              <a:cs typeface="Arial" charset="0"/>
            </a:endParaRPr>
          </a:p>
          <a:p>
            <a:r>
              <a:rPr lang="es-ES" dirty="0" smtClean="0">
                <a:latin typeface="+mj-lt"/>
                <a:cs typeface="Arial" charset="0"/>
              </a:rPr>
              <a:t>“menúes Docente  y ”, </a:t>
            </a:r>
            <a:r>
              <a:rPr lang="es-ES" dirty="0" err="1">
                <a:latin typeface="+mj-lt"/>
                <a:cs typeface="Arial" charset="0"/>
              </a:rPr>
              <a:t>cantO</a:t>
            </a:r>
            <a:r>
              <a:rPr lang="es-ES" dirty="0" smtClean="0">
                <a:latin typeface="+mj-lt"/>
                <a:cs typeface="Arial" charset="0"/>
              </a:rPr>
              <a:t>, “menúes de Otro tipo”)</a:t>
            </a:r>
            <a:endParaRPr lang="en-US" dirty="0" smtClean="0">
              <a:latin typeface="+mj-lt"/>
              <a:cs typeface="Arial" charset="0"/>
            </a:endParaRPr>
          </a:p>
          <a:p>
            <a:r>
              <a:rPr lang="es-ES" dirty="0" smtClean="0">
                <a:latin typeface="+mj-lt"/>
                <a:cs typeface="Arial" charset="0"/>
              </a:rPr>
              <a:t>FIN.</a:t>
            </a:r>
            <a:endParaRPr lang="en-US" dirty="0">
              <a:latin typeface="+mj-lt"/>
              <a:cs typeface="Arial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" y="685800"/>
            <a:ext cx="2971800" cy="685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3600" dirty="0" smtClean="0"/>
              <a:t>a) 150 menúes</a:t>
            </a:r>
            <a:endParaRPr lang="es-AR" sz="36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7175"/>
            <a:ext cx="79248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53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1273344"/>
            <a:ext cx="6096000" cy="543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+mj-lt"/>
                <a:cs typeface="Arial" charset="0"/>
              </a:rPr>
              <a:t>Algoritmo P3r_Ej21 // opción </a:t>
            </a:r>
            <a:r>
              <a:rPr lang="es-ES" dirty="0" smtClean="0">
                <a:latin typeface="+mj-lt"/>
                <a:cs typeface="Arial" charset="0"/>
              </a:rPr>
              <a:t>b)</a:t>
            </a:r>
            <a:endParaRPr lang="en-US" dirty="0">
              <a:latin typeface="+mj-lt"/>
              <a:cs typeface="Arial" charset="0"/>
            </a:endParaRPr>
          </a:p>
          <a:p>
            <a:r>
              <a:rPr lang="es-ES">
                <a:latin typeface="+mj-lt"/>
                <a:cs typeface="Arial" charset="0"/>
              </a:rPr>
              <a:t>Variables </a:t>
            </a:r>
            <a:r>
              <a:rPr lang="es-ES" smtClean="0">
                <a:latin typeface="+mj-lt"/>
                <a:cs typeface="Arial" charset="0"/>
              </a:rPr>
              <a:t>caracter </a:t>
            </a:r>
            <a:r>
              <a:rPr lang="es-ES" dirty="0">
                <a:latin typeface="+mj-lt"/>
                <a:cs typeface="Arial" charset="0"/>
              </a:rPr>
              <a:t>menú</a:t>
            </a:r>
            <a:endParaRPr lang="en-US" dirty="0">
              <a:latin typeface="+mj-lt"/>
              <a:cs typeface="Arial" charset="0"/>
            </a:endParaRPr>
          </a:p>
          <a:p>
            <a:r>
              <a:rPr lang="es-ES" dirty="0">
                <a:latin typeface="+mj-lt"/>
                <a:cs typeface="Arial" charset="0"/>
              </a:rPr>
              <a:t>Entero </a:t>
            </a:r>
            <a:r>
              <a:rPr lang="es-ES" dirty="0" err="1">
                <a:latin typeface="+mj-lt"/>
                <a:cs typeface="Arial" charset="0"/>
              </a:rPr>
              <a:t>cantE</a:t>
            </a:r>
            <a:r>
              <a:rPr lang="es-ES" dirty="0">
                <a:latin typeface="+mj-lt"/>
                <a:cs typeface="Arial" charset="0"/>
              </a:rPr>
              <a:t>, </a:t>
            </a:r>
            <a:r>
              <a:rPr lang="es-ES" dirty="0" err="1">
                <a:latin typeface="+mj-lt"/>
                <a:cs typeface="Arial" charset="0"/>
              </a:rPr>
              <a:t>cantD</a:t>
            </a:r>
            <a:r>
              <a:rPr lang="es-ES" dirty="0">
                <a:latin typeface="+mj-lt"/>
                <a:cs typeface="Arial" charset="0"/>
              </a:rPr>
              <a:t>, </a:t>
            </a:r>
            <a:r>
              <a:rPr lang="es-ES" dirty="0" err="1">
                <a:latin typeface="+mj-lt"/>
                <a:cs typeface="Arial" charset="0"/>
              </a:rPr>
              <a:t>cantO</a:t>
            </a:r>
            <a:r>
              <a:rPr lang="es-ES" dirty="0">
                <a:latin typeface="+mj-lt"/>
                <a:cs typeface="Arial" charset="0"/>
              </a:rPr>
              <a:t>, </a:t>
            </a:r>
            <a:r>
              <a:rPr lang="es-ES" dirty="0" smtClean="0">
                <a:latin typeface="+mj-lt"/>
                <a:cs typeface="Arial" charset="0"/>
              </a:rPr>
              <a:t>i, </a:t>
            </a:r>
            <a:r>
              <a:rPr lang="es-E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total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charset="0"/>
            </a:endParaRPr>
          </a:p>
          <a:p>
            <a:r>
              <a:rPr lang="es-ES" dirty="0">
                <a:latin typeface="+mj-lt"/>
                <a:cs typeface="Arial" charset="0"/>
              </a:rPr>
              <a:t>Inicio</a:t>
            </a:r>
            <a:endParaRPr lang="en-US" dirty="0">
              <a:latin typeface="+mj-lt"/>
              <a:cs typeface="Arial" charset="0"/>
            </a:endParaRPr>
          </a:p>
          <a:p>
            <a:r>
              <a:rPr lang="es-ES" dirty="0">
                <a:latin typeface="+mj-lt"/>
                <a:cs typeface="Arial" charset="0"/>
              </a:rPr>
              <a:t>cantE</a:t>
            </a:r>
            <a:r>
              <a:rPr lang="es-ES" dirty="0">
                <a:latin typeface="+mj-lt"/>
                <a:cs typeface="Arial" charset="0"/>
                <a:sym typeface="Wingdings"/>
              </a:rPr>
              <a:t></a:t>
            </a:r>
            <a:r>
              <a:rPr lang="es-ES" dirty="0">
                <a:latin typeface="+mj-lt"/>
                <a:cs typeface="Arial" charset="0"/>
              </a:rPr>
              <a:t>0, </a:t>
            </a:r>
            <a:r>
              <a:rPr lang="es-ES" dirty="0" smtClean="0">
                <a:latin typeface="+mj-lt"/>
                <a:cs typeface="Arial" charset="0"/>
              </a:rPr>
              <a:t> cantD</a:t>
            </a:r>
            <a:r>
              <a:rPr lang="es-ES" dirty="0">
                <a:latin typeface="+mj-lt"/>
                <a:cs typeface="Arial" charset="0"/>
                <a:sym typeface="Wingdings"/>
              </a:rPr>
              <a:t></a:t>
            </a:r>
            <a:r>
              <a:rPr lang="es-ES" dirty="0">
                <a:latin typeface="+mj-lt"/>
                <a:cs typeface="Arial" charset="0"/>
              </a:rPr>
              <a:t>0, </a:t>
            </a:r>
            <a:r>
              <a:rPr lang="es-ES" dirty="0" smtClean="0">
                <a:latin typeface="+mj-lt"/>
                <a:cs typeface="Arial" charset="0"/>
              </a:rPr>
              <a:t> </a:t>
            </a:r>
            <a:r>
              <a:rPr lang="es-ES" dirty="0" err="1" smtClean="0">
                <a:latin typeface="+mj-lt"/>
                <a:cs typeface="Arial" charset="0"/>
              </a:rPr>
              <a:t>cantO</a:t>
            </a:r>
            <a:r>
              <a:rPr lang="es-ES" dirty="0" smtClean="0">
                <a:latin typeface="+mj-lt"/>
                <a:cs typeface="Arial" charset="0"/>
              </a:rPr>
              <a:t> </a:t>
            </a:r>
            <a:r>
              <a:rPr lang="es-ES" dirty="0">
                <a:latin typeface="+mj-lt"/>
                <a:cs typeface="Arial" charset="0"/>
                <a:sym typeface="Wingdings"/>
              </a:rPr>
              <a:t></a:t>
            </a:r>
            <a:r>
              <a:rPr lang="es-ES" dirty="0" smtClean="0">
                <a:latin typeface="+mj-lt"/>
                <a:cs typeface="Arial" charset="0"/>
              </a:rPr>
              <a:t>0</a:t>
            </a:r>
          </a:p>
          <a:p>
            <a:r>
              <a:rPr lang="es-ES" dirty="0" smtClean="0">
                <a:solidFill>
                  <a:srgbClr val="FF0000"/>
                </a:solidFill>
                <a:latin typeface="+mj-lt"/>
                <a:cs typeface="Arial" charset="0"/>
              </a:rPr>
              <a:t>Escribir( ‘’Cuantos menúes se vendieron?’’)</a:t>
            </a:r>
          </a:p>
          <a:p>
            <a:r>
              <a:rPr lang="es-ES" dirty="0" smtClean="0">
                <a:solidFill>
                  <a:srgbClr val="FF0000"/>
                </a:solidFill>
                <a:latin typeface="+mj-lt"/>
                <a:cs typeface="Arial" charset="0"/>
              </a:rPr>
              <a:t>Leer( </a:t>
            </a:r>
            <a:r>
              <a:rPr lang="es-E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total</a:t>
            </a:r>
            <a:r>
              <a:rPr lang="es-ES" dirty="0" smtClean="0">
                <a:solidFill>
                  <a:srgbClr val="FF0000"/>
                </a:solidFill>
                <a:latin typeface="+mj-lt"/>
                <a:cs typeface="Arial" charset="0"/>
              </a:rPr>
              <a:t> )</a:t>
            </a:r>
            <a:endParaRPr lang="en-US" dirty="0">
              <a:solidFill>
                <a:srgbClr val="FF0000"/>
              </a:solidFill>
              <a:latin typeface="+mj-lt"/>
              <a:cs typeface="Arial" charset="0"/>
            </a:endParaRPr>
          </a:p>
          <a:p>
            <a:pPr>
              <a:spcBef>
                <a:spcPts val="600"/>
              </a:spcBef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Repetir para i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  <a:sym typeface="Wingdings"/>
              </a:rPr>
              <a:t>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 1, </a:t>
            </a:r>
            <a:r>
              <a:rPr lang="es-E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total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  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charset="0"/>
            </a:endParaRPr>
          </a:p>
          <a:p>
            <a:r>
              <a:rPr lang="es-ES" dirty="0">
                <a:latin typeface="+mj-lt"/>
                <a:cs typeface="Arial" charset="0"/>
              </a:rPr>
              <a:t>	Escribir(“Ingrese tipo de menú”)</a:t>
            </a:r>
            <a:endParaRPr lang="en-US" dirty="0">
              <a:latin typeface="+mj-lt"/>
              <a:cs typeface="Arial" charset="0"/>
            </a:endParaRPr>
          </a:p>
          <a:p>
            <a:r>
              <a:rPr lang="es-ES" dirty="0">
                <a:latin typeface="+mj-lt"/>
                <a:cs typeface="Arial" charset="0"/>
              </a:rPr>
              <a:t>	Leer( menú )</a:t>
            </a:r>
            <a:endParaRPr lang="en-US" dirty="0">
              <a:latin typeface="+mj-lt"/>
              <a:cs typeface="Arial" charset="0"/>
            </a:endParaRPr>
          </a:p>
          <a:p>
            <a:r>
              <a:rPr lang="es-ES" dirty="0">
                <a:latin typeface="+mj-lt"/>
                <a:cs typeface="Arial" charset="0"/>
              </a:rPr>
              <a:t>	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Según sea (menú 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charset="0"/>
            </a:endParaRPr>
          </a:p>
          <a:p>
            <a:r>
              <a:rPr lang="es-ES" dirty="0">
                <a:latin typeface="+mj-lt"/>
                <a:cs typeface="Arial" charset="0"/>
              </a:rPr>
              <a:t>		</a:t>
            </a:r>
            <a:r>
              <a:rPr lang="it-IT" dirty="0" smtClean="0">
                <a:latin typeface="+mj-lt"/>
                <a:cs typeface="Arial" charset="0"/>
              </a:rPr>
              <a:t>Caso </a:t>
            </a:r>
            <a:r>
              <a:rPr lang="it-IT" dirty="0">
                <a:latin typeface="+mj-lt"/>
                <a:cs typeface="Arial" charset="0"/>
              </a:rPr>
              <a:t>‘E’: cantE </a:t>
            </a:r>
            <a:r>
              <a:rPr lang="es-ES" dirty="0">
                <a:latin typeface="+mj-lt"/>
                <a:cs typeface="Arial" charset="0"/>
                <a:sym typeface="Wingdings"/>
              </a:rPr>
              <a:t></a:t>
            </a:r>
            <a:r>
              <a:rPr lang="es-ES" dirty="0">
                <a:latin typeface="+mj-lt"/>
                <a:cs typeface="Arial" charset="0"/>
              </a:rPr>
              <a:t> </a:t>
            </a:r>
            <a:r>
              <a:rPr lang="it-IT" dirty="0">
                <a:latin typeface="+mj-lt"/>
                <a:cs typeface="Arial" charset="0"/>
              </a:rPr>
              <a:t>cantE +1</a:t>
            </a:r>
            <a:endParaRPr lang="en-US" dirty="0">
              <a:latin typeface="+mj-lt"/>
              <a:cs typeface="Arial" charset="0"/>
            </a:endParaRPr>
          </a:p>
          <a:p>
            <a:r>
              <a:rPr lang="it-IT" dirty="0" smtClean="0">
                <a:latin typeface="+mj-lt"/>
                <a:cs typeface="Arial" charset="0"/>
              </a:rPr>
              <a:t>		Caso </a:t>
            </a:r>
            <a:r>
              <a:rPr lang="it-IT" dirty="0">
                <a:latin typeface="+mj-lt"/>
                <a:cs typeface="Arial" charset="0"/>
              </a:rPr>
              <a:t>‘D</a:t>
            </a:r>
            <a:r>
              <a:rPr lang="it-IT">
                <a:latin typeface="+mj-lt"/>
                <a:cs typeface="Arial" charset="0"/>
              </a:rPr>
              <a:t>’: </a:t>
            </a:r>
            <a:r>
              <a:rPr lang="it-IT" smtClean="0">
                <a:latin typeface="+mj-lt"/>
                <a:cs typeface="Arial" charset="0"/>
              </a:rPr>
              <a:t>cantD </a:t>
            </a:r>
            <a:r>
              <a:rPr lang="es-ES" dirty="0">
                <a:latin typeface="+mj-lt"/>
                <a:cs typeface="Arial" charset="0"/>
                <a:sym typeface="Wingdings"/>
              </a:rPr>
              <a:t></a:t>
            </a:r>
            <a:r>
              <a:rPr lang="es-ES" dirty="0">
                <a:latin typeface="+mj-lt"/>
                <a:cs typeface="Arial" charset="0"/>
              </a:rPr>
              <a:t> </a:t>
            </a:r>
            <a:r>
              <a:rPr lang="it-IT" dirty="0">
                <a:latin typeface="+mj-lt"/>
                <a:cs typeface="Arial" charset="0"/>
              </a:rPr>
              <a:t>cantD +1</a:t>
            </a:r>
            <a:endParaRPr lang="en-US" dirty="0">
              <a:latin typeface="+mj-lt"/>
              <a:cs typeface="Arial" charset="0"/>
            </a:endParaRPr>
          </a:p>
          <a:p>
            <a:r>
              <a:rPr lang="it-IT" dirty="0" smtClean="0">
                <a:latin typeface="+mj-lt"/>
                <a:cs typeface="Arial" charset="0"/>
              </a:rPr>
              <a:t>		Caso </a:t>
            </a:r>
            <a:r>
              <a:rPr lang="it-IT" dirty="0">
                <a:latin typeface="+mj-lt"/>
                <a:cs typeface="Arial" charset="0"/>
              </a:rPr>
              <a:t>‘O’: cantO </a:t>
            </a:r>
            <a:r>
              <a:rPr lang="es-ES" dirty="0">
                <a:latin typeface="+mj-lt"/>
                <a:cs typeface="Arial" charset="0"/>
                <a:sym typeface="Wingdings"/>
              </a:rPr>
              <a:t></a:t>
            </a:r>
            <a:r>
              <a:rPr lang="es-ES" dirty="0">
                <a:latin typeface="+mj-lt"/>
                <a:cs typeface="Arial" charset="0"/>
              </a:rPr>
              <a:t> </a:t>
            </a:r>
            <a:r>
              <a:rPr lang="it-IT" dirty="0" smtClean="0">
                <a:latin typeface="+mj-lt"/>
                <a:cs typeface="Arial" charset="0"/>
              </a:rPr>
              <a:t>cantO </a:t>
            </a:r>
            <a:r>
              <a:rPr lang="it-IT" dirty="0">
                <a:latin typeface="+mj-lt"/>
                <a:cs typeface="Arial" charset="0"/>
              </a:rPr>
              <a:t>+1</a:t>
            </a:r>
            <a:endParaRPr lang="en-US" dirty="0">
              <a:latin typeface="+mj-lt"/>
              <a:cs typeface="Arial" charset="0"/>
            </a:endParaRPr>
          </a:p>
          <a:p>
            <a:r>
              <a:rPr lang="it-IT" dirty="0">
                <a:latin typeface="+mj-lt"/>
                <a:cs typeface="Arial" charset="0"/>
              </a:rPr>
              <a:t> 	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fin_según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charset="0"/>
            </a:endParaRPr>
          </a:p>
          <a:p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f</a:t>
            </a:r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in_para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charset="0"/>
            </a:endParaRPr>
          </a:p>
          <a:p>
            <a:r>
              <a:rPr lang="es-ES" dirty="0">
                <a:latin typeface="+mj-lt"/>
                <a:cs typeface="Arial" charset="0"/>
              </a:rPr>
              <a:t>Escribir (“Se vendieron ”, </a:t>
            </a:r>
            <a:r>
              <a:rPr lang="es-ES" dirty="0" err="1">
                <a:latin typeface="+mj-lt"/>
                <a:cs typeface="Arial" charset="0"/>
              </a:rPr>
              <a:t>cantE</a:t>
            </a:r>
            <a:r>
              <a:rPr lang="es-ES" dirty="0">
                <a:latin typeface="+mj-lt"/>
                <a:cs typeface="Arial" charset="0"/>
              </a:rPr>
              <a:t>, “menúes Estudiantil”, </a:t>
            </a:r>
            <a:r>
              <a:rPr lang="es-ES" dirty="0" err="1">
                <a:latin typeface="+mj-lt"/>
                <a:cs typeface="Arial" charset="0"/>
              </a:rPr>
              <a:t>cantD</a:t>
            </a:r>
            <a:r>
              <a:rPr lang="es-ES" dirty="0">
                <a:latin typeface="+mj-lt"/>
                <a:cs typeface="Arial" charset="0"/>
              </a:rPr>
              <a:t>, </a:t>
            </a:r>
            <a:endParaRPr lang="en-US" dirty="0" smtClean="0">
              <a:latin typeface="+mj-lt"/>
              <a:cs typeface="Arial" charset="0"/>
            </a:endParaRPr>
          </a:p>
          <a:p>
            <a:r>
              <a:rPr lang="es-ES" dirty="0" smtClean="0">
                <a:latin typeface="+mj-lt"/>
                <a:cs typeface="Arial" charset="0"/>
              </a:rPr>
              <a:t>“menúes Docente  y ”, </a:t>
            </a:r>
            <a:r>
              <a:rPr lang="es-ES" dirty="0" err="1">
                <a:latin typeface="+mj-lt"/>
                <a:cs typeface="Arial" charset="0"/>
              </a:rPr>
              <a:t>cantO</a:t>
            </a:r>
            <a:r>
              <a:rPr lang="es-ES" dirty="0" smtClean="0">
                <a:latin typeface="+mj-lt"/>
                <a:cs typeface="Arial" charset="0"/>
              </a:rPr>
              <a:t>, “menúes de Otro tipo”)</a:t>
            </a:r>
            <a:endParaRPr lang="en-US" dirty="0" smtClean="0">
              <a:latin typeface="+mj-lt"/>
              <a:cs typeface="Arial" charset="0"/>
            </a:endParaRPr>
          </a:p>
          <a:p>
            <a:r>
              <a:rPr lang="es-ES" dirty="0" smtClean="0">
                <a:latin typeface="+mj-lt"/>
                <a:cs typeface="Arial" charset="0"/>
              </a:rPr>
              <a:t>FIN.</a:t>
            </a:r>
            <a:endParaRPr lang="en-US" dirty="0">
              <a:latin typeface="+mj-lt"/>
              <a:cs typeface="Arial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397099"/>
            <a:ext cx="8763000" cy="822101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3600" dirty="0"/>
              <a:t>b</a:t>
            </a:r>
            <a:r>
              <a:rPr lang="es-AR" sz="3600" dirty="0" smtClean="0"/>
              <a:t>) Preguntar cuántos menúes se vendieron antes del Para</a:t>
            </a:r>
            <a:endParaRPr lang="es-AR" sz="3600" dirty="0">
              <a:solidFill>
                <a:srgbClr val="FF000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7175"/>
            <a:ext cx="79248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728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8224" y="1273344"/>
            <a:ext cx="7313376" cy="543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+mj-lt"/>
                <a:cs typeface="Arial" charset="0"/>
              </a:rPr>
              <a:t>Algoritmo P3r_Ej21 // opción </a:t>
            </a:r>
            <a:r>
              <a:rPr lang="es-ES" dirty="0" smtClean="0">
                <a:latin typeface="+mj-lt"/>
                <a:cs typeface="Arial" charset="0"/>
              </a:rPr>
              <a:t>c)</a:t>
            </a:r>
            <a:endParaRPr lang="en-US" dirty="0">
              <a:latin typeface="+mj-lt"/>
              <a:cs typeface="Arial" charset="0"/>
            </a:endParaRPr>
          </a:p>
          <a:p>
            <a:r>
              <a:rPr lang="es-ES">
                <a:latin typeface="+mj-lt"/>
                <a:cs typeface="Arial" charset="0"/>
              </a:rPr>
              <a:t>Variables </a:t>
            </a:r>
            <a:r>
              <a:rPr lang="es-ES" smtClean="0">
                <a:latin typeface="+mj-lt"/>
                <a:cs typeface="Arial" charset="0"/>
              </a:rPr>
              <a:t>caracter </a:t>
            </a:r>
            <a:r>
              <a:rPr lang="es-ES" dirty="0">
                <a:latin typeface="+mj-lt"/>
                <a:cs typeface="Arial" charset="0"/>
              </a:rPr>
              <a:t>menú</a:t>
            </a:r>
            <a:endParaRPr lang="en-US" dirty="0">
              <a:latin typeface="+mj-lt"/>
              <a:cs typeface="Arial" charset="0"/>
            </a:endParaRPr>
          </a:p>
          <a:p>
            <a:r>
              <a:rPr lang="es-ES" dirty="0">
                <a:latin typeface="+mj-lt"/>
                <a:cs typeface="Arial" charset="0"/>
              </a:rPr>
              <a:t>Entero </a:t>
            </a:r>
            <a:r>
              <a:rPr lang="es-ES" dirty="0" err="1">
                <a:latin typeface="+mj-lt"/>
                <a:cs typeface="Arial" charset="0"/>
              </a:rPr>
              <a:t>cantE</a:t>
            </a:r>
            <a:r>
              <a:rPr lang="es-ES" dirty="0">
                <a:latin typeface="+mj-lt"/>
                <a:cs typeface="Arial" charset="0"/>
              </a:rPr>
              <a:t>, </a:t>
            </a:r>
            <a:r>
              <a:rPr lang="es-ES" dirty="0" err="1">
                <a:latin typeface="+mj-lt"/>
                <a:cs typeface="Arial" charset="0"/>
              </a:rPr>
              <a:t>cantD</a:t>
            </a:r>
            <a:r>
              <a:rPr lang="es-ES" dirty="0">
                <a:latin typeface="+mj-lt"/>
                <a:cs typeface="Arial" charset="0"/>
              </a:rPr>
              <a:t>, </a:t>
            </a:r>
            <a:r>
              <a:rPr lang="es-ES" dirty="0" err="1">
                <a:latin typeface="+mj-lt"/>
                <a:cs typeface="Arial" charset="0"/>
              </a:rPr>
              <a:t>cantO</a:t>
            </a:r>
            <a:r>
              <a:rPr lang="es-ES" dirty="0">
                <a:latin typeface="+mj-lt"/>
                <a:cs typeface="Arial" charset="0"/>
              </a:rPr>
              <a:t>, </a:t>
            </a:r>
            <a:r>
              <a:rPr lang="es-ES" dirty="0" smtClean="0">
                <a:latin typeface="+mj-lt"/>
                <a:cs typeface="Arial" charset="0"/>
              </a:rPr>
              <a:t>i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charset="0"/>
            </a:endParaRPr>
          </a:p>
          <a:p>
            <a:r>
              <a:rPr lang="es-ES" dirty="0">
                <a:latin typeface="+mj-lt"/>
                <a:cs typeface="Arial" charset="0"/>
              </a:rPr>
              <a:t>Inicio</a:t>
            </a:r>
            <a:endParaRPr lang="en-US" dirty="0">
              <a:latin typeface="+mj-lt"/>
              <a:cs typeface="Arial" charset="0"/>
            </a:endParaRPr>
          </a:p>
          <a:p>
            <a:r>
              <a:rPr lang="es-ES" dirty="0">
                <a:latin typeface="+mj-lt"/>
                <a:cs typeface="Arial" charset="0"/>
              </a:rPr>
              <a:t>cantE</a:t>
            </a:r>
            <a:r>
              <a:rPr lang="es-ES" dirty="0">
                <a:latin typeface="+mj-lt"/>
                <a:cs typeface="Arial" charset="0"/>
                <a:sym typeface="Wingdings"/>
              </a:rPr>
              <a:t></a:t>
            </a:r>
            <a:r>
              <a:rPr lang="es-ES" dirty="0">
                <a:latin typeface="+mj-lt"/>
                <a:cs typeface="Arial" charset="0"/>
              </a:rPr>
              <a:t>0, </a:t>
            </a:r>
            <a:r>
              <a:rPr lang="es-ES" dirty="0" smtClean="0">
                <a:latin typeface="+mj-lt"/>
                <a:cs typeface="Arial" charset="0"/>
              </a:rPr>
              <a:t> cantD</a:t>
            </a:r>
            <a:r>
              <a:rPr lang="es-ES" dirty="0">
                <a:latin typeface="+mj-lt"/>
                <a:cs typeface="Arial" charset="0"/>
                <a:sym typeface="Wingdings"/>
              </a:rPr>
              <a:t></a:t>
            </a:r>
            <a:r>
              <a:rPr lang="es-ES" dirty="0">
                <a:latin typeface="+mj-lt"/>
                <a:cs typeface="Arial" charset="0"/>
              </a:rPr>
              <a:t>0, </a:t>
            </a:r>
            <a:r>
              <a:rPr lang="es-ES" dirty="0" smtClean="0">
                <a:latin typeface="+mj-lt"/>
                <a:cs typeface="Arial" charset="0"/>
              </a:rPr>
              <a:t> </a:t>
            </a:r>
            <a:r>
              <a:rPr lang="es-ES" dirty="0" err="1" smtClean="0">
                <a:latin typeface="+mj-lt"/>
                <a:cs typeface="Arial" charset="0"/>
              </a:rPr>
              <a:t>cantO</a:t>
            </a:r>
            <a:r>
              <a:rPr lang="es-ES" dirty="0" smtClean="0">
                <a:latin typeface="+mj-lt"/>
                <a:cs typeface="Arial" charset="0"/>
              </a:rPr>
              <a:t> </a:t>
            </a:r>
            <a:r>
              <a:rPr lang="es-ES" dirty="0">
                <a:latin typeface="+mj-lt"/>
                <a:cs typeface="Arial" charset="0"/>
                <a:sym typeface="Wingdings"/>
              </a:rPr>
              <a:t></a:t>
            </a:r>
            <a:r>
              <a:rPr lang="es-ES" dirty="0" smtClean="0">
                <a:latin typeface="+mj-lt"/>
                <a:cs typeface="Arial" charset="0"/>
              </a:rPr>
              <a:t>0</a:t>
            </a:r>
          </a:p>
          <a:p>
            <a:r>
              <a:rPr lang="es-ES" dirty="0" smtClean="0">
                <a:solidFill>
                  <a:srgbClr val="FF0000"/>
                </a:solidFill>
                <a:latin typeface="+mj-lt"/>
                <a:cs typeface="Arial" charset="0"/>
              </a:rPr>
              <a:t>Escribir( ‘’Ingrese tipo de menú’’)</a:t>
            </a:r>
          </a:p>
          <a:p>
            <a:r>
              <a:rPr lang="es-ES" dirty="0" smtClean="0">
                <a:solidFill>
                  <a:srgbClr val="FF0000"/>
                </a:solidFill>
                <a:latin typeface="+mj-lt"/>
                <a:cs typeface="Arial" charset="0"/>
              </a:rPr>
              <a:t>Leer( </a:t>
            </a:r>
            <a:r>
              <a:rPr lang="es-E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menú</a:t>
            </a:r>
            <a:r>
              <a:rPr lang="es-ES" dirty="0" smtClean="0">
                <a:solidFill>
                  <a:srgbClr val="FF0000"/>
                </a:solidFill>
                <a:latin typeface="+mj-lt"/>
                <a:cs typeface="Arial" charset="0"/>
              </a:rPr>
              <a:t>)</a:t>
            </a:r>
            <a:endParaRPr lang="en-US" dirty="0" smtClean="0">
              <a:solidFill>
                <a:srgbClr val="FF0000"/>
              </a:solidFill>
              <a:latin typeface="+mj-lt"/>
              <a:cs typeface="Arial" charset="0"/>
            </a:endParaRPr>
          </a:p>
          <a:p>
            <a:pPr>
              <a:spcBef>
                <a:spcPts val="600"/>
              </a:spcBef>
            </a:pP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Repetir Mientras ( </a:t>
            </a:r>
            <a:r>
              <a:rPr lang="es-E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menú &lt;&gt; </a:t>
            </a:r>
            <a:r>
              <a:rPr lang="es-E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‘@’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charset="0"/>
            </a:endParaRPr>
          </a:p>
          <a:p>
            <a:r>
              <a:rPr lang="es-ES">
                <a:latin typeface="+mj-lt"/>
                <a:cs typeface="Arial" charset="0"/>
              </a:rPr>
              <a:t>	</a:t>
            </a:r>
            <a:r>
              <a:rPr lang="es-E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Según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sea (menú 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charset="0"/>
            </a:endParaRPr>
          </a:p>
          <a:p>
            <a:r>
              <a:rPr lang="es-ES" dirty="0">
                <a:latin typeface="+mj-lt"/>
                <a:cs typeface="Arial" charset="0"/>
              </a:rPr>
              <a:t>		</a:t>
            </a:r>
            <a:r>
              <a:rPr lang="it-IT" dirty="0" smtClean="0">
                <a:latin typeface="+mj-lt"/>
                <a:cs typeface="Arial" charset="0"/>
              </a:rPr>
              <a:t>Caso </a:t>
            </a:r>
            <a:r>
              <a:rPr lang="it-IT" dirty="0">
                <a:latin typeface="+mj-lt"/>
                <a:cs typeface="Arial" charset="0"/>
              </a:rPr>
              <a:t>‘E’: cantE </a:t>
            </a:r>
            <a:r>
              <a:rPr lang="es-ES" dirty="0">
                <a:latin typeface="+mj-lt"/>
                <a:cs typeface="Arial" charset="0"/>
                <a:sym typeface="Wingdings"/>
              </a:rPr>
              <a:t></a:t>
            </a:r>
            <a:r>
              <a:rPr lang="es-ES" dirty="0">
                <a:latin typeface="+mj-lt"/>
                <a:cs typeface="Arial" charset="0"/>
              </a:rPr>
              <a:t> </a:t>
            </a:r>
            <a:r>
              <a:rPr lang="it-IT" dirty="0">
                <a:latin typeface="+mj-lt"/>
                <a:cs typeface="Arial" charset="0"/>
              </a:rPr>
              <a:t>cantE +1</a:t>
            </a:r>
            <a:endParaRPr lang="en-US" dirty="0">
              <a:latin typeface="+mj-lt"/>
              <a:cs typeface="Arial" charset="0"/>
            </a:endParaRPr>
          </a:p>
          <a:p>
            <a:r>
              <a:rPr lang="it-IT" dirty="0" smtClean="0">
                <a:latin typeface="+mj-lt"/>
                <a:cs typeface="Arial" charset="0"/>
              </a:rPr>
              <a:t>		Caso </a:t>
            </a:r>
            <a:r>
              <a:rPr lang="it-IT" dirty="0">
                <a:latin typeface="+mj-lt"/>
                <a:cs typeface="Arial" charset="0"/>
              </a:rPr>
              <a:t>‘D</a:t>
            </a:r>
            <a:r>
              <a:rPr lang="it-IT">
                <a:latin typeface="+mj-lt"/>
                <a:cs typeface="Arial" charset="0"/>
              </a:rPr>
              <a:t>’: </a:t>
            </a:r>
            <a:r>
              <a:rPr lang="it-IT" smtClean="0">
                <a:latin typeface="+mj-lt"/>
                <a:cs typeface="Arial" charset="0"/>
              </a:rPr>
              <a:t>cantD </a:t>
            </a:r>
            <a:r>
              <a:rPr lang="es-ES" dirty="0">
                <a:latin typeface="+mj-lt"/>
                <a:cs typeface="Arial" charset="0"/>
                <a:sym typeface="Wingdings"/>
              </a:rPr>
              <a:t></a:t>
            </a:r>
            <a:r>
              <a:rPr lang="es-ES" dirty="0">
                <a:latin typeface="+mj-lt"/>
                <a:cs typeface="Arial" charset="0"/>
              </a:rPr>
              <a:t> </a:t>
            </a:r>
            <a:r>
              <a:rPr lang="it-IT" dirty="0">
                <a:latin typeface="+mj-lt"/>
                <a:cs typeface="Arial" charset="0"/>
              </a:rPr>
              <a:t>cantD +1</a:t>
            </a:r>
            <a:endParaRPr lang="en-US" dirty="0">
              <a:latin typeface="+mj-lt"/>
              <a:cs typeface="Arial" charset="0"/>
            </a:endParaRPr>
          </a:p>
          <a:p>
            <a:r>
              <a:rPr lang="it-IT" dirty="0" smtClean="0">
                <a:latin typeface="+mj-lt"/>
                <a:cs typeface="Arial" charset="0"/>
              </a:rPr>
              <a:t>		Caso </a:t>
            </a:r>
            <a:r>
              <a:rPr lang="it-IT" dirty="0">
                <a:latin typeface="+mj-lt"/>
                <a:cs typeface="Arial" charset="0"/>
              </a:rPr>
              <a:t>‘O’: cantO </a:t>
            </a:r>
            <a:r>
              <a:rPr lang="es-ES" dirty="0">
                <a:latin typeface="+mj-lt"/>
                <a:cs typeface="Arial" charset="0"/>
                <a:sym typeface="Wingdings"/>
              </a:rPr>
              <a:t></a:t>
            </a:r>
            <a:r>
              <a:rPr lang="es-ES" dirty="0">
                <a:latin typeface="+mj-lt"/>
                <a:cs typeface="Arial" charset="0"/>
              </a:rPr>
              <a:t> </a:t>
            </a:r>
            <a:r>
              <a:rPr lang="it-IT" dirty="0" smtClean="0">
                <a:latin typeface="+mj-lt"/>
                <a:cs typeface="Arial" charset="0"/>
              </a:rPr>
              <a:t>cantO </a:t>
            </a:r>
            <a:r>
              <a:rPr lang="it-IT" dirty="0">
                <a:latin typeface="+mj-lt"/>
                <a:cs typeface="Arial" charset="0"/>
              </a:rPr>
              <a:t>+1</a:t>
            </a:r>
            <a:endParaRPr lang="en-US" dirty="0">
              <a:latin typeface="+mj-lt"/>
              <a:cs typeface="Arial" charset="0"/>
            </a:endParaRPr>
          </a:p>
          <a:p>
            <a:r>
              <a:rPr lang="it-IT" dirty="0">
                <a:latin typeface="+mj-lt"/>
                <a:cs typeface="Arial" charset="0"/>
              </a:rPr>
              <a:t> 	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fin_según</a:t>
            </a:r>
          </a:p>
          <a:p>
            <a:r>
              <a:rPr lang="es-ES" dirty="0" smtClean="0">
                <a:cs typeface="Arial" charset="0"/>
              </a:rPr>
              <a:t>	</a:t>
            </a:r>
            <a:r>
              <a:rPr lang="es-ES" dirty="0" smtClean="0">
                <a:solidFill>
                  <a:srgbClr val="FF0000"/>
                </a:solidFill>
                <a:cs typeface="Arial" charset="0"/>
              </a:rPr>
              <a:t>Escribir</a:t>
            </a:r>
            <a:r>
              <a:rPr lang="es-ES" dirty="0">
                <a:solidFill>
                  <a:srgbClr val="FF0000"/>
                </a:solidFill>
                <a:cs typeface="Arial" charset="0"/>
              </a:rPr>
              <a:t>( ‘’Ingrese tipo de menú’’)</a:t>
            </a:r>
          </a:p>
          <a:p>
            <a:r>
              <a:rPr lang="es-ES" dirty="0" smtClean="0">
                <a:solidFill>
                  <a:srgbClr val="FF0000"/>
                </a:solidFill>
                <a:cs typeface="Arial" charset="0"/>
              </a:rPr>
              <a:t>	Leer</a:t>
            </a:r>
            <a:r>
              <a:rPr lang="es-ES" dirty="0">
                <a:solidFill>
                  <a:srgbClr val="FF0000"/>
                </a:solidFill>
                <a:cs typeface="Arial" charset="0"/>
              </a:rPr>
              <a:t>( </a:t>
            </a:r>
            <a:r>
              <a:rPr lang="es-E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menú</a:t>
            </a:r>
            <a:r>
              <a:rPr lang="es-ES" dirty="0">
                <a:solidFill>
                  <a:srgbClr val="FF0000"/>
                </a:solidFill>
                <a:cs typeface="Arial" charset="0"/>
              </a:rPr>
              <a:t>)</a:t>
            </a:r>
            <a:endParaRPr lang="en-US" dirty="0">
              <a:solidFill>
                <a:srgbClr val="FF0000"/>
              </a:solidFill>
              <a:cs typeface="Arial" charset="0"/>
            </a:endParaRPr>
          </a:p>
          <a:p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fin_mientras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charset="0"/>
            </a:endParaRPr>
          </a:p>
          <a:p>
            <a:r>
              <a:rPr lang="es-ES" dirty="0">
                <a:latin typeface="+mj-lt"/>
                <a:cs typeface="Arial" charset="0"/>
              </a:rPr>
              <a:t>Escribir (“Se vendieron ”, </a:t>
            </a:r>
            <a:r>
              <a:rPr lang="es-ES" dirty="0" err="1">
                <a:latin typeface="+mj-lt"/>
                <a:cs typeface="Arial" charset="0"/>
              </a:rPr>
              <a:t>cantE</a:t>
            </a:r>
            <a:r>
              <a:rPr lang="es-ES" dirty="0">
                <a:latin typeface="+mj-lt"/>
                <a:cs typeface="Arial" charset="0"/>
              </a:rPr>
              <a:t>, “menúes Estudiantil”, </a:t>
            </a:r>
            <a:r>
              <a:rPr lang="es-ES" dirty="0" err="1">
                <a:latin typeface="+mj-lt"/>
                <a:cs typeface="Arial" charset="0"/>
              </a:rPr>
              <a:t>cantD</a:t>
            </a:r>
            <a:r>
              <a:rPr lang="es-ES" dirty="0">
                <a:latin typeface="+mj-lt"/>
                <a:cs typeface="Arial" charset="0"/>
              </a:rPr>
              <a:t>, </a:t>
            </a:r>
            <a:r>
              <a:rPr lang="es-ES" dirty="0" smtClean="0">
                <a:latin typeface="+mj-lt"/>
                <a:cs typeface="Arial" charset="0"/>
              </a:rPr>
              <a:t>“menúes Docente  y ”, </a:t>
            </a:r>
            <a:r>
              <a:rPr lang="es-ES" dirty="0" err="1">
                <a:latin typeface="+mj-lt"/>
                <a:cs typeface="Arial" charset="0"/>
              </a:rPr>
              <a:t>cantO</a:t>
            </a:r>
            <a:r>
              <a:rPr lang="es-ES" dirty="0" smtClean="0">
                <a:latin typeface="+mj-lt"/>
                <a:cs typeface="Arial" charset="0"/>
              </a:rPr>
              <a:t>, “menúes de Otro tipo”)</a:t>
            </a:r>
            <a:endParaRPr lang="en-US" dirty="0" smtClean="0">
              <a:latin typeface="+mj-lt"/>
              <a:cs typeface="Arial" charset="0"/>
            </a:endParaRPr>
          </a:p>
          <a:p>
            <a:r>
              <a:rPr lang="es-ES" dirty="0" smtClean="0">
                <a:latin typeface="+mj-lt"/>
                <a:cs typeface="Arial" charset="0"/>
              </a:rPr>
              <a:t>FIN.</a:t>
            </a:r>
            <a:endParaRPr lang="en-US" dirty="0">
              <a:latin typeface="+mj-lt"/>
              <a:cs typeface="Arial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97099"/>
            <a:ext cx="8077200" cy="822101"/>
          </a:xfrm>
          <a:prstGeom prst="rect">
            <a:avLst/>
          </a:prstGeom>
        </p:spPr>
        <p:txBody>
          <a:bodyPr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3600" dirty="0" smtClean="0"/>
              <a:t>c) Se desconoce cuántos menúes se vendieron</a:t>
            </a:r>
            <a:endParaRPr lang="es-AR" sz="3600" dirty="0">
              <a:solidFill>
                <a:srgbClr val="FF000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7175"/>
            <a:ext cx="79248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698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286000"/>
            <a:ext cx="78771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"/>
            <a:ext cx="8001000" cy="181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57400" y="3048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cs typeface="Arial" charset="0"/>
              </a:rPr>
              <a:t>Escribir(“Ingrese tipo de menú”)</a:t>
            </a:r>
            <a:endParaRPr lang="en-US" dirty="0">
              <a:cs typeface="Arial" charset="0"/>
            </a:endParaRPr>
          </a:p>
          <a:p>
            <a:r>
              <a:rPr lang="es-ES" dirty="0" smtClean="0">
                <a:cs typeface="Arial" charset="0"/>
              </a:rPr>
              <a:t>Leer</a:t>
            </a:r>
            <a:r>
              <a:rPr lang="es-ES" dirty="0">
                <a:cs typeface="Arial" charset="0"/>
              </a:rPr>
              <a:t>( menú </a:t>
            </a:r>
            <a:r>
              <a:rPr lang="es-ES" dirty="0" smtClean="0">
                <a:cs typeface="Arial" charset="0"/>
              </a:rPr>
              <a:t>)</a:t>
            </a:r>
          </a:p>
          <a:p>
            <a:r>
              <a:rPr lang="es-A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VALIDAR el tipo de menú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  <a:p>
            <a:r>
              <a:rPr lang="es-ES" dirty="0" smtClean="0">
                <a:cs typeface="Arial" charset="0"/>
              </a:rPr>
              <a:t>Según </a:t>
            </a:r>
            <a:r>
              <a:rPr lang="es-ES" dirty="0">
                <a:cs typeface="Arial" charset="0"/>
              </a:rPr>
              <a:t>sea (menú )</a:t>
            </a:r>
            <a:endParaRPr lang="en-US" dirty="0">
              <a:cs typeface="Arial" charset="0"/>
            </a:endParaRPr>
          </a:p>
          <a:p>
            <a:r>
              <a:rPr lang="it-IT" dirty="0" smtClean="0">
                <a:cs typeface="Arial" charset="0"/>
              </a:rPr>
              <a:t>   	Caso </a:t>
            </a:r>
            <a:r>
              <a:rPr lang="it-IT" dirty="0">
                <a:cs typeface="Arial" charset="0"/>
              </a:rPr>
              <a:t>‘E’: cantE </a:t>
            </a:r>
            <a:r>
              <a:rPr lang="es-ES" dirty="0">
                <a:cs typeface="Arial" charset="0"/>
                <a:sym typeface="Wingdings"/>
              </a:rPr>
              <a:t></a:t>
            </a:r>
            <a:r>
              <a:rPr lang="es-ES" dirty="0">
                <a:cs typeface="Arial" charset="0"/>
              </a:rPr>
              <a:t> </a:t>
            </a:r>
            <a:r>
              <a:rPr lang="it-IT" dirty="0">
                <a:cs typeface="Arial" charset="0"/>
              </a:rPr>
              <a:t>cantE +1</a:t>
            </a:r>
            <a:endParaRPr lang="en-US" dirty="0">
              <a:cs typeface="Arial" charset="0"/>
            </a:endParaRPr>
          </a:p>
          <a:p>
            <a:r>
              <a:rPr lang="it-IT" dirty="0" smtClean="0">
                <a:cs typeface="Arial" charset="0"/>
              </a:rPr>
              <a:t>	Caso </a:t>
            </a:r>
            <a:r>
              <a:rPr lang="it-IT" dirty="0">
                <a:cs typeface="Arial" charset="0"/>
              </a:rPr>
              <a:t>‘D</a:t>
            </a:r>
            <a:r>
              <a:rPr lang="it-IT">
                <a:cs typeface="Arial" charset="0"/>
              </a:rPr>
              <a:t>’: </a:t>
            </a:r>
            <a:r>
              <a:rPr lang="it-IT" smtClean="0">
                <a:cs typeface="Arial" charset="0"/>
              </a:rPr>
              <a:t>cantD </a:t>
            </a:r>
            <a:r>
              <a:rPr lang="es-ES" dirty="0">
                <a:cs typeface="Arial" charset="0"/>
                <a:sym typeface="Wingdings"/>
              </a:rPr>
              <a:t></a:t>
            </a:r>
            <a:r>
              <a:rPr lang="es-ES" dirty="0">
                <a:cs typeface="Arial" charset="0"/>
              </a:rPr>
              <a:t> </a:t>
            </a:r>
            <a:r>
              <a:rPr lang="it-IT" dirty="0">
                <a:cs typeface="Arial" charset="0"/>
              </a:rPr>
              <a:t>cantD +1</a:t>
            </a:r>
            <a:endParaRPr lang="en-US" dirty="0">
              <a:cs typeface="Arial" charset="0"/>
            </a:endParaRPr>
          </a:p>
          <a:p>
            <a:r>
              <a:rPr lang="it-IT" dirty="0" smtClean="0">
                <a:cs typeface="Arial" charset="0"/>
              </a:rPr>
              <a:t>	Caso </a:t>
            </a:r>
            <a:r>
              <a:rPr lang="it-IT" dirty="0">
                <a:cs typeface="Arial" charset="0"/>
              </a:rPr>
              <a:t>‘O’: cantO </a:t>
            </a:r>
            <a:r>
              <a:rPr lang="es-ES" dirty="0">
                <a:cs typeface="Arial" charset="0"/>
                <a:sym typeface="Wingdings"/>
              </a:rPr>
              <a:t></a:t>
            </a:r>
            <a:r>
              <a:rPr lang="es-ES" dirty="0">
                <a:cs typeface="Arial" charset="0"/>
              </a:rPr>
              <a:t> </a:t>
            </a:r>
            <a:r>
              <a:rPr lang="it-IT" dirty="0">
                <a:cs typeface="Arial" charset="0"/>
              </a:rPr>
              <a:t>cantO +1</a:t>
            </a:r>
            <a:endParaRPr lang="en-US" dirty="0">
              <a:cs typeface="Arial" charset="0"/>
            </a:endParaRPr>
          </a:p>
          <a:p>
            <a:r>
              <a:rPr lang="it-IT" dirty="0">
                <a:cs typeface="Arial" charset="0"/>
              </a:rPr>
              <a:t> </a:t>
            </a:r>
            <a:r>
              <a:rPr lang="it-IT" dirty="0" smtClean="0">
                <a:cs typeface="Arial" charset="0"/>
              </a:rPr>
              <a:t>fin_según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0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819400"/>
            <a:ext cx="70286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escribir</a:t>
            </a:r>
            <a:r>
              <a:rPr lang="es-AR" dirty="0"/>
              <a:t>("Ingrese la nota  </a:t>
            </a:r>
            <a:r>
              <a:rPr lang="es-AR" dirty="0" smtClean="0"/>
              <a:t>" )</a:t>
            </a:r>
            <a:endParaRPr lang="es-AR" dirty="0"/>
          </a:p>
          <a:p>
            <a:r>
              <a:rPr lang="es-AR" dirty="0" smtClean="0"/>
              <a:t>leer(nota)</a:t>
            </a:r>
          </a:p>
          <a:p>
            <a:endParaRPr lang="es-AR" dirty="0"/>
          </a:p>
          <a:p>
            <a:r>
              <a:rPr lang="es-AR" dirty="0" smtClean="0"/>
              <a:t>Repetir Mientras </a:t>
            </a:r>
            <a:r>
              <a:rPr lang="es-AR" dirty="0"/>
              <a:t>(nota &lt; 0 </a:t>
            </a:r>
            <a:r>
              <a:rPr lang="es-AR" dirty="0" smtClean="0"/>
              <a:t>OR </a:t>
            </a:r>
            <a:r>
              <a:rPr lang="es-AR" dirty="0"/>
              <a:t>nota &gt; 10</a:t>
            </a:r>
            <a:r>
              <a:rPr lang="es-AR" dirty="0" smtClean="0"/>
              <a:t>)</a:t>
            </a:r>
          </a:p>
          <a:p>
            <a:r>
              <a:rPr lang="es-AR" dirty="0" smtClean="0"/>
              <a:t>            escribir</a:t>
            </a:r>
            <a:r>
              <a:rPr lang="es-AR" dirty="0"/>
              <a:t>("Nota </a:t>
            </a:r>
            <a:r>
              <a:rPr lang="es-AR" dirty="0" smtClean="0"/>
              <a:t>inválida. </a:t>
            </a:r>
            <a:r>
              <a:rPr lang="es-AR" dirty="0"/>
              <a:t>Reingrese la </a:t>
            </a:r>
            <a:r>
              <a:rPr lang="es-AR" dirty="0" smtClean="0"/>
              <a:t>nota de 0 a 10")</a:t>
            </a:r>
            <a:endParaRPr lang="es-AR" dirty="0"/>
          </a:p>
          <a:p>
            <a:r>
              <a:rPr lang="es-AR" dirty="0"/>
              <a:t>    </a:t>
            </a:r>
            <a:r>
              <a:rPr lang="es-AR" dirty="0" smtClean="0"/>
              <a:t>        leer(nota</a:t>
            </a:r>
            <a:r>
              <a:rPr lang="es-AR" dirty="0"/>
              <a:t>)</a:t>
            </a:r>
          </a:p>
          <a:p>
            <a:r>
              <a:rPr lang="es-AR" dirty="0"/>
              <a:t>f</a:t>
            </a:r>
            <a:r>
              <a:rPr lang="es-AR" dirty="0" smtClean="0"/>
              <a:t>in-mientras</a:t>
            </a:r>
            <a:endParaRPr lang="es-AR" dirty="0"/>
          </a:p>
          <a:p>
            <a:endParaRPr lang="es-AR" sz="2000" dirty="0" smtClean="0"/>
          </a:p>
          <a:p>
            <a:r>
              <a:rPr lang="es-AR" sz="1600" dirty="0" smtClean="0"/>
              <a:t>… </a:t>
            </a:r>
            <a:r>
              <a:rPr lang="es-AR" sz="1600" i="1" dirty="0" smtClean="0">
                <a:latin typeface="+mj-lt"/>
              </a:rPr>
              <a:t>sigue el algoritmo</a:t>
            </a:r>
            <a:endParaRPr lang="en-US" sz="1600" i="1" dirty="0">
              <a:latin typeface="+mj-lt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398430" y="1440287"/>
            <a:ext cx="7348449" cy="1150514"/>
          </a:xfrm>
          <a:prstGeom prst="rect">
            <a:avLst/>
          </a:prstGeom>
        </p:spPr>
        <p:txBody>
          <a:bodyPr vert="horz" rtlCol="0" anchor="t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AR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Validar datos de entrada </a:t>
            </a:r>
            <a:endParaRPr lang="es-AR" sz="2400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9" name="AutoShape 2" descr="Gente en el supermercado dibujos animados plano de madre d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5" descr="Gente de dibujos animados en supermercado - Descargar Vectores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90600" y="274638"/>
            <a:ext cx="7498080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mtClean="0">
                <a:latin typeface="Arial" pitchFamily="34" charset="0"/>
                <a:cs typeface="Arial" pitchFamily="34" charset="0"/>
              </a:rPr>
              <a:t>Recordando la clase anterior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33588" y="2133600"/>
            <a:ext cx="6856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s-AR" sz="2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dato que ingresa </a:t>
            </a:r>
            <a:r>
              <a:rPr lang="es-AR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una nota entera [ 0</a:t>
            </a:r>
            <a:r>
              <a:rPr lang="es-AR" sz="2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AR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10 ]</a:t>
            </a:r>
            <a:endParaRPr lang="es-AR" sz="24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2" descr="C:\Users\user\AppData\Local\Microsoft\Windows\Temporary Internet Files\Content.IE5\44UQE0HS\Dialog-stop-hand.svg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1988" y="4696979"/>
            <a:ext cx="1415487" cy="14154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702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034057"/>
            <a:ext cx="78771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"/>
            <a:ext cx="8001000" cy="181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90712" y="2529357"/>
            <a:ext cx="60340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cs typeface="Arial" charset="0"/>
              </a:rPr>
              <a:t>Escribir(“Ingrese tipo de menú”)</a:t>
            </a:r>
            <a:endParaRPr lang="en-US" dirty="0">
              <a:cs typeface="Arial" charset="0"/>
            </a:endParaRPr>
          </a:p>
          <a:p>
            <a:r>
              <a:rPr lang="es-ES" dirty="0" smtClean="0">
                <a:cs typeface="Arial" charset="0"/>
              </a:rPr>
              <a:t>Leer</a:t>
            </a:r>
            <a:r>
              <a:rPr lang="es-ES" dirty="0">
                <a:cs typeface="Arial" charset="0"/>
              </a:rPr>
              <a:t>( menú </a:t>
            </a:r>
            <a:r>
              <a:rPr lang="es-ES" dirty="0" smtClean="0">
                <a:cs typeface="Arial" charset="0"/>
              </a:rPr>
              <a:t>)</a:t>
            </a:r>
          </a:p>
          <a:p>
            <a:endParaRPr lang="es-AR" dirty="0">
              <a:solidFill>
                <a:srgbClr val="FF0000"/>
              </a:solidFill>
            </a:endParaRPr>
          </a:p>
          <a:p>
            <a:r>
              <a:rPr lang="es-AR" dirty="0">
                <a:solidFill>
                  <a:srgbClr val="FF0000"/>
                </a:solidFill>
              </a:rPr>
              <a:t>Repetir Mientras (nota &lt; 0 OR nota &gt; 10)</a:t>
            </a:r>
          </a:p>
          <a:p>
            <a:r>
              <a:rPr lang="es-AR" dirty="0">
                <a:solidFill>
                  <a:srgbClr val="FF0000"/>
                </a:solidFill>
              </a:rPr>
              <a:t>            escribir("Nota inválida. Reingrese la nota de 0 a 10")</a:t>
            </a:r>
          </a:p>
          <a:p>
            <a:r>
              <a:rPr lang="es-AR" dirty="0">
                <a:solidFill>
                  <a:srgbClr val="FF0000"/>
                </a:solidFill>
              </a:rPr>
              <a:t>            leer(nota)</a:t>
            </a:r>
          </a:p>
          <a:p>
            <a:r>
              <a:rPr lang="es-AR" dirty="0">
                <a:solidFill>
                  <a:srgbClr val="FF0000"/>
                </a:solidFill>
              </a:rPr>
              <a:t>fin-mientras</a:t>
            </a:r>
          </a:p>
          <a:p>
            <a:endParaRPr lang="es-ES" dirty="0" smtClean="0">
              <a:cs typeface="Arial" charset="0"/>
            </a:endParaRPr>
          </a:p>
          <a:p>
            <a:r>
              <a:rPr lang="es-ES" dirty="0" smtClean="0">
                <a:cs typeface="Arial" charset="0"/>
              </a:rPr>
              <a:t>Según </a:t>
            </a:r>
            <a:r>
              <a:rPr lang="es-ES" dirty="0">
                <a:cs typeface="Arial" charset="0"/>
              </a:rPr>
              <a:t>sea (menú )</a:t>
            </a:r>
            <a:endParaRPr lang="en-US" dirty="0">
              <a:cs typeface="Arial" charset="0"/>
            </a:endParaRPr>
          </a:p>
          <a:p>
            <a:r>
              <a:rPr lang="it-IT" dirty="0" smtClean="0">
                <a:cs typeface="Arial" charset="0"/>
              </a:rPr>
              <a:t>   	Caso </a:t>
            </a:r>
            <a:r>
              <a:rPr lang="it-IT" dirty="0">
                <a:cs typeface="Arial" charset="0"/>
              </a:rPr>
              <a:t>‘E’: cantE </a:t>
            </a:r>
            <a:r>
              <a:rPr lang="es-ES" dirty="0">
                <a:cs typeface="Arial" charset="0"/>
                <a:sym typeface="Wingdings"/>
              </a:rPr>
              <a:t></a:t>
            </a:r>
            <a:r>
              <a:rPr lang="es-ES" dirty="0">
                <a:cs typeface="Arial" charset="0"/>
              </a:rPr>
              <a:t> </a:t>
            </a:r>
            <a:r>
              <a:rPr lang="it-IT" dirty="0">
                <a:cs typeface="Arial" charset="0"/>
              </a:rPr>
              <a:t>cantE +1</a:t>
            </a:r>
            <a:endParaRPr lang="en-US" dirty="0">
              <a:cs typeface="Arial" charset="0"/>
            </a:endParaRPr>
          </a:p>
          <a:p>
            <a:r>
              <a:rPr lang="it-IT" dirty="0" smtClean="0">
                <a:cs typeface="Arial" charset="0"/>
              </a:rPr>
              <a:t>	Caso </a:t>
            </a:r>
            <a:r>
              <a:rPr lang="it-IT" dirty="0">
                <a:cs typeface="Arial" charset="0"/>
              </a:rPr>
              <a:t>‘D</a:t>
            </a:r>
            <a:r>
              <a:rPr lang="it-IT">
                <a:cs typeface="Arial" charset="0"/>
              </a:rPr>
              <a:t>’: </a:t>
            </a:r>
            <a:r>
              <a:rPr lang="it-IT" smtClean="0">
                <a:cs typeface="Arial" charset="0"/>
              </a:rPr>
              <a:t>cantD </a:t>
            </a:r>
            <a:r>
              <a:rPr lang="es-ES" dirty="0">
                <a:cs typeface="Arial" charset="0"/>
                <a:sym typeface="Wingdings"/>
              </a:rPr>
              <a:t></a:t>
            </a:r>
            <a:r>
              <a:rPr lang="es-ES" dirty="0">
                <a:cs typeface="Arial" charset="0"/>
              </a:rPr>
              <a:t> </a:t>
            </a:r>
            <a:r>
              <a:rPr lang="it-IT" dirty="0">
                <a:cs typeface="Arial" charset="0"/>
              </a:rPr>
              <a:t>cantD +1</a:t>
            </a:r>
            <a:endParaRPr lang="en-US" dirty="0">
              <a:cs typeface="Arial" charset="0"/>
            </a:endParaRPr>
          </a:p>
          <a:p>
            <a:r>
              <a:rPr lang="it-IT" dirty="0" smtClean="0">
                <a:cs typeface="Arial" charset="0"/>
              </a:rPr>
              <a:t>	Caso </a:t>
            </a:r>
            <a:r>
              <a:rPr lang="it-IT" dirty="0">
                <a:cs typeface="Arial" charset="0"/>
              </a:rPr>
              <a:t>‘O’: cantO </a:t>
            </a:r>
            <a:r>
              <a:rPr lang="es-ES" dirty="0">
                <a:cs typeface="Arial" charset="0"/>
                <a:sym typeface="Wingdings"/>
              </a:rPr>
              <a:t></a:t>
            </a:r>
            <a:r>
              <a:rPr lang="es-ES" dirty="0">
                <a:cs typeface="Arial" charset="0"/>
              </a:rPr>
              <a:t> </a:t>
            </a:r>
            <a:r>
              <a:rPr lang="it-IT" dirty="0">
                <a:cs typeface="Arial" charset="0"/>
              </a:rPr>
              <a:t>cantO +1</a:t>
            </a:r>
            <a:endParaRPr lang="en-US" dirty="0">
              <a:cs typeface="Arial" charset="0"/>
            </a:endParaRPr>
          </a:p>
          <a:p>
            <a:r>
              <a:rPr lang="it-IT" dirty="0">
                <a:cs typeface="Arial" charset="0"/>
              </a:rPr>
              <a:t> </a:t>
            </a:r>
            <a:r>
              <a:rPr lang="it-IT" dirty="0" smtClean="0">
                <a:cs typeface="Arial" charset="0"/>
              </a:rPr>
              <a:t>fin_según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15269" y="3962400"/>
            <a:ext cx="3652787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sz="2400" dirty="0" smtClean="0"/>
              <a:t>Debemos adaptar a nuestro problema con la variable </a:t>
            </a:r>
            <a:r>
              <a:rPr lang="es-A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menú</a:t>
            </a: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93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034057"/>
            <a:ext cx="78771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"/>
            <a:ext cx="8001000" cy="181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7048" y="2819400"/>
            <a:ext cx="8915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cs typeface="Arial" charset="0"/>
              </a:rPr>
              <a:t>Escribir(“Ingrese tipo de menú”)</a:t>
            </a:r>
            <a:endParaRPr lang="en-US" dirty="0">
              <a:cs typeface="Arial" charset="0"/>
            </a:endParaRPr>
          </a:p>
          <a:p>
            <a:r>
              <a:rPr lang="es-ES" dirty="0" smtClean="0">
                <a:cs typeface="Arial" charset="0"/>
              </a:rPr>
              <a:t>Leer</a:t>
            </a:r>
            <a:r>
              <a:rPr lang="es-ES" dirty="0">
                <a:cs typeface="Arial" charset="0"/>
              </a:rPr>
              <a:t>( </a:t>
            </a:r>
            <a:r>
              <a:rPr lang="es-E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menú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</a:t>
            </a:r>
            <a:r>
              <a:rPr lang="es-ES" dirty="0" smtClean="0">
                <a:cs typeface="Arial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s-AR" dirty="0" smtClean="0">
                <a:solidFill>
                  <a:srgbClr val="FF0000"/>
                </a:solidFill>
              </a:rPr>
              <a:t>Repetir </a:t>
            </a:r>
            <a:r>
              <a:rPr lang="es-AR" dirty="0">
                <a:solidFill>
                  <a:srgbClr val="FF0000"/>
                </a:solidFill>
              </a:rPr>
              <a:t>Mientras </a:t>
            </a:r>
            <a:r>
              <a:rPr lang="es-AR" dirty="0" smtClean="0">
                <a:solidFill>
                  <a:srgbClr val="FF0000"/>
                </a:solidFill>
              </a:rPr>
              <a:t>( NOT (</a:t>
            </a:r>
            <a:r>
              <a:rPr lang="es-E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menú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</a:t>
            </a:r>
            <a:r>
              <a:rPr lang="es-AR" dirty="0">
                <a:solidFill>
                  <a:srgbClr val="FF0000"/>
                </a:solidFill>
              </a:rPr>
              <a:t>=</a:t>
            </a:r>
            <a:r>
              <a:rPr lang="es-AR" dirty="0" smtClean="0">
                <a:solidFill>
                  <a:srgbClr val="FF0000"/>
                </a:solidFill>
              </a:rPr>
              <a:t>= ‘E’ OR </a:t>
            </a:r>
            <a:r>
              <a:rPr lang="es-E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menú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</a:t>
            </a:r>
            <a:r>
              <a:rPr lang="es-AR" dirty="0" smtClean="0">
                <a:solidFill>
                  <a:srgbClr val="FF0000"/>
                </a:solidFill>
              </a:rPr>
              <a:t>== ‘D’ OR</a:t>
            </a:r>
            <a:r>
              <a:rPr lang="es-E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</a:t>
            </a:r>
            <a:r>
              <a:rPr lang="es-E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menú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</a:t>
            </a:r>
            <a:r>
              <a:rPr lang="es-AR" dirty="0" smtClean="0">
                <a:solidFill>
                  <a:srgbClr val="FF0000"/>
                </a:solidFill>
              </a:rPr>
              <a:t>== ‘O’ OR</a:t>
            </a:r>
            <a:r>
              <a:rPr lang="es-E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</a:t>
            </a:r>
            <a:r>
              <a:rPr lang="es-E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menú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</a:t>
            </a:r>
            <a:r>
              <a:rPr lang="es-AR" dirty="0" smtClean="0">
                <a:solidFill>
                  <a:srgbClr val="FF0000"/>
                </a:solidFill>
              </a:rPr>
              <a:t>== ‘@’ ) ) </a:t>
            </a:r>
            <a:endParaRPr lang="es-AR" dirty="0">
              <a:solidFill>
                <a:srgbClr val="FF0000"/>
              </a:solidFill>
            </a:endParaRPr>
          </a:p>
          <a:p>
            <a:r>
              <a:rPr lang="es-AR" dirty="0">
                <a:solidFill>
                  <a:srgbClr val="FF0000"/>
                </a:solidFill>
              </a:rPr>
              <a:t>            </a:t>
            </a:r>
            <a:r>
              <a:rPr lang="es-AR" dirty="0">
                <a:cs typeface="Arial" charset="0"/>
              </a:rPr>
              <a:t>escribir(‘’Código de menú no válido. Reingrese el código E D O, o @ para finalizar")</a:t>
            </a:r>
          </a:p>
          <a:p>
            <a:pPr>
              <a:spcAft>
                <a:spcPts val="1200"/>
              </a:spcAft>
            </a:pPr>
            <a:r>
              <a:rPr lang="es-AR" dirty="0" smtClean="0">
                <a:solidFill>
                  <a:srgbClr val="FF0000"/>
                </a:solidFill>
              </a:rPr>
              <a:t>fin-mientras</a:t>
            </a:r>
            <a:endParaRPr lang="es-AR" dirty="0">
              <a:solidFill>
                <a:srgbClr val="FF0000"/>
              </a:solidFill>
            </a:endParaRPr>
          </a:p>
          <a:p>
            <a:r>
              <a:rPr lang="es-ES" dirty="0" smtClean="0">
                <a:cs typeface="Arial" charset="0"/>
              </a:rPr>
              <a:t>Según </a:t>
            </a:r>
            <a:r>
              <a:rPr lang="es-ES" dirty="0">
                <a:cs typeface="Arial" charset="0"/>
              </a:rPr>
              <a:t>sea (menú )</a:t>
            </a:r>
            <a:endParaRPr lang="en-US" dirty="0">
              <a:cs typeface="Arial" charset="0"/>
            </a:endParaRPr>
          </a:p>
          <a:p>
            <a:r>
              <a:rPr lang="it-IT" dirty="0" smtClean="0">
                <a:cs typeface="Arial" charset="0"/>
              </a:rPr>
              <a:t>   	Caso </a:t>
            </a:r>
            <a:r>
              <a:rPr lang="it-IT" dirty="0">
                <a:cs typeface="Arial" charset="0"/>
              </a:rPr>
              <a:t>‘E’: cantE </a:t>
            </a:r>
            <a:r>
              <a:rPr lang="es-ES" dirty="0">
                <a:cs typeface="Arial" charset="0"/>
                <a:sym typeface="Wingdings"/>
              </a:rPr>
              <a:t></a:t>
            </a:r>
            <a:r>
              <a:rPr lang="es-ES" dirty="0">
                <a:cs typeface="Arial" charset="0"/>
              </a:rPr>
              <a:t> </a:t>
            </a:r>
            <a:r>
              <a:rPr lang="it-IT" dirty="0">
                <a:cs typeface="Arial" charset="0"/>
              </a:rPr>
              <a:t>cantE +1</a:t>
            </a:r>
            <a:endParaRPr lang="en-US" dirty="0">
              <a:cs typeface="Arial" charset="0"/>
            </a:endParaRPr>
          </a:p>
          <a:p>
            <a:r>
              <a:rPr lang="it-IT" dirty="0" smtClean="0">
                <a:cs typeface="Arial" charset="0"/>
              </a:rPr>
              <a:t>	Caso </a:t>
            </a:r>
            <a:r>
              <a:rPr lang="it-IT" dirty="0">
                <a:cs typeface="Arial" charset="0"/>
              </a:rPr>
              <a:t>‘D</a:t>
            </a:r>
            <a:r>
              <a:rPr lang="it-IT">
                <a:cs typeface="Arial" charset="0"/>
              </a:rPr>
              <a:t>’: </a:t>
            </a:r>
            <a:r>
              <a:rPr lang="it-IT" smtClean="0">
                <a:cs typeface="Arial" charset="0"/>
              </a:rPr>
              <a:t>cantD </a:t>
            </a:r>
            <a:r>
              <a:rPr lang="es-ES" dirty="0">
                <a:cs typeface="Arial" charset="0"/>
                <a:sym typeface="Wingdings"/>
              </a:rPr>
              <a:t></a:t>
            </a:r>
            <a:r>
              <a:rPr lang="es-ES" dirty="0">
                <a:cs typeface="Arial" charset="0"/>
              </a:rPr>
              <a:t> </a:t>
            </a:r>
            <a:r>
              <a:rPr lang="it-IT" dirty="0">
                <a:cs typeface="Arial" charset="0"/>
              </a:rPr>
              <a:t>cantD +1</a:t>
            </a:r>
            <a:endParaRPr lang="en-US" dirty="0">
              <a:cs typeface="Arial" charset="0"/>
            </a:endParaRPr>
          </a:p>
          <a:p>
            <a:r>
              <a:rPr lang="it-IT" dirty="0" smtClean="0">
                <a:cs typeface="Arial" charset="0"/>
              </a:rPr>
              <a:t>	Caso </a:t>
            </a:r>
            <a:r>
              <a:rPr lang="it-IT" dirty="0">
                <a:cs typeface="Arial" charset="0"/>
              </a:rPr>
              <a:t>‘O’: cantO </a:t>
            </a:r>
            <a:r>
              <a:rPr lang="es-ES" dirty="0">
                <a:cs typeface="Arial" charset="0"/>
                <a:sym typeface="Wingdings"/>
              </a:rPr>
              <a:t></a:t>
            </a:r>
            <a:r>
              <a:rPr lang="es-ES" dirty="0">
                <a:cs typeface="Arial" charset="0"/>
              </a:rPr>
              <a:t> </a:t>
            </a:r>
            <a:r>
              <a:rPr lang="it-IT" dirty="0">
                <a:cs typeface="Arial" charset="0"/>
              </a:rPr>
              <a:t>cantO +1</a:t>
            </a:r>
            <a:endParaRPr lang="en-US" dirty="0">
              <a:cs typeface="Arial" charset="0"/>
            </a:endParaRPr>
          </a:p>
          <a:p>
            <a:r>
              <a:rPr lang="it-IT" dirty="0">
                <a:cs typeface="Arial" charset="0"/>
              </a:rPr>
              <a:t> </a:t>
            </a:r>
            <a:r>
              <a:rPr lang="it-IT" dirty="0" smtClean="0">
                <a:cs typeface="Arial" charset="0"/>
              </a:rPr>
              <a:t>fin_según</a:t>
            </a:r>
            <a:endParaRPr lang="en-US" dirty="0"/>
          </a:p>
        </p:txBody>
      </p:sp>
      <p:grpSp>
        <p:nvGrpSpPr>
          <p:cNvPr id="8" name="Google Shape;4393;p57"/>
          <p:cNvGrpSpPr/>
          <p:nvPr/>
        </p:nvGrpSpPr>
        <p:grpSpPr>
          <a:xfrm>
            <a:off x="6324600" y="4250561"/>
            <a:ext cx="677203" cy="902828"/>
            <a:chOff x="5053900" y="3804850"/>
            <a:chExt cx="483150" cy="483125"/>
          </a:xfrm>
        </p:grpSpPr>
        <p:sp>
          <p:nvSpPr>
            <p:cNvPr id="9" name="Google Shape;4394;p57"/>
            <p:cNvSpPr/>
            <p:nvPr/>
          </p:nvSpPr>
          <p:spPr>
            <a:xfrm>
              <a:off x="5053900" y="3804850"/>
              <a:ext cx="483150" cy="483125"/>
            </a:xfrm>
            <a:custGeom>
              <a:avLst/>
              <a:gdLst/>
              <a:ahLst/>
              <a:cxnLst/>
              <a:rect l="l" t="t" r="r" b="b"/>
              <a:pathLst>
                <a:path w="19326" h="19325" extrusionOk="0">
                  <a:moveTo>
                    <a:pt x="9663" y="1132"/>
                  </a:moveTo>
                  <a:cubicBezTo>
                    <a:pt x="14367" y="1132"/>
                    <a:pt x="18193" y="4958"/>
                    <a:pt x="18193" y="9662"/>
                  </a:cubicBezTo>
                  <a:cubicBezTo>
                    <a:pt x="18193" y="14367"/>
                    <a:pt x="14367" y="18192"/>
                    <a:pt x="9663" y="18192"/>
                  </a:cubicBezTo>
                  <a:cubicBezTo>
                    <a:pt x="4959" y="18192"/>
                    <a:pt x="1133" y="14367"/>
                    <a:pt x="1133" y="9662"/>
                  </a:cubicBezTo>
                  <a:cubicBezTo>
                    <a:pt x="1133" y="4958"/>
                    <a:pt x="4959" y="1132"/>
                    <a:pt x="9663" y="1132"/>
                  </a:cubicBezTo>
                  <a:close/>
                  <a:moveTo>
                    <a:pt x="9663" y="0"/>
                  </a:moveTo>
                  <a:cubicBezTo>
                    <a:pt x="7094" y="0"/>
                    <a:pt x="4669" y="1009"/>
                    <a:pt x="2839" y="2838"/>
                  </a:cubicBezTo>
                  <a:cubicBezTo>
                    <a:pt x="1009" y="4668"/>
                    <a:pt x="1" y="7093"/>
                    <a:pt x="1" y="9662"/>
                  </a:cubicBezTo>
                  <a:cubicBezTo>
                    <a:pt x="1" y="12232"/>
                    <a:pt x="1009" y="14657"/>
                    <a:pt x="2839" y="16486"/>
                  </a:cubicBezTo>
                  <a:cubicBezTo>
                    <a:pt x="4669" y="18316"/>
                    <a:pt x="7094" y="19325"/>
                    <a:pt x="9663" y="19325"/>
                  </a:cubicBezTo>
                  <a:cubicBezTo>
                    <a:pt x="12233" y="19325"/>
                    <a:pt x="14657" y="18316"/>
                    <a:pt x="16487" y="16486"/>
                  </a:cubicBezTo>
                  <a:cubicBezTo>
                    <a:pt x="18317" y="14657"/>
                    <a:pt x="19325" y="12232"/>
                    <a:pt x="19325" y="9662"/>
                  </a:cubicBezTo>
                  <a:cubicBezTo>
                    <a:pt x="19325" y="7093"/>
                    <a:pt x="18317" y="4668"/>
                    <a:pt x="16487" y="2838"/>
                  </a:cubicBezTo>
                  <a:cubicBezTo>
                    <a:pt x="14657" y="1009"/>
                    <a:pt x="12233" y="0"/>
                    <a:pt x="9663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4395;p57"/>
            <p:cNvSpPr/>
            <p:nvPr/>
          </p:nvSpPr>
          <p:spPr>
            <a:xfrm>
              <a:off x="5168125" y="39473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4396;p57"/>
            <p:cNvSpPr/>
            <p:nvPr/>
          </p:nvSpPr>
          <p:spPr>
            <a:xfrm>
              <a:off x="5334575" y="3947350"/>
              <a:ext cx="88325" cy="84950"/>
            </a:xfrm>
            <a:custGeom>
              <a:avLst/>
              <a:gdLst/>
              <a:ahLst/>
              <a:cxnLst/>
              <a:rect l="l" t="t" r="r" b="b"/>
              <a:pathLst>
                <a:path w="3533" h="3398" extrusionOk="0">
                  <a:moveTo>
                    <a:pt x="1829" y="1130"/>
                  </a:moveTo>
                  <a:cubicBezTo>
                    <a:pt x="2121" y="1130"/>
                    <a:pt x="2401" y="1356"/>
                    <a:pt x="2401" y="1698"/>
                  </a:cubicBezTo>
                  <a:cubicBezTo>
                    <a:pt x="2401" y="2012"/>
                    <a:pt x="2147" y="2265"/>
                    <a:pt x="1833" y="2265"/>
                  </a:cubicBezTo>
                  <a:cubicBezTo>
                    <a:pt x="1329" y="2265"/>
                    <a:pt x="1075" y="1656"/>
                    <a:pt x="1431" y="1296"/>
                  </a:cubicBezTo>
                  <a:cubicBezTo>
                    <a:pt x="1547" y="1181"/>
                    <a:pt x="1690" y="1130"/>
                    <a:pt x="1829" y="1130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0" y="1683"/>
                    <a:pt x="145" y="2413"/>
                    <a:pt x="631" y="2900"/>
                  </a:cubicBezTo>
                  <a:cubicBezTo>
                    <a:pt x="956" y="3225"/>
                    <a:pt x="1391" y="3397"/>
                    <a:pt x="1833" y="3397"/>
                  </a:cubicBezTo>
                  <a:cubicBezTo>
                    <a:pt x="2052" y="3397"/>
                    <a:pt x="2272" y="3355"/>
                    <a:pt x="2482" y="3268"/>
                  </a:cubicBezTo>
                  <a:cubicBezTo>
                    <a:pt x="3116" y="3005"/>
                    <a:pt x="3533" y="2386"/>
                    <a:pt x="3533" y="1698"/>
                  </a:cubicBezTo>
                  <a:cubicBezTo>
                    <a:pt x="3530" y="759"/>
                    <a:pt x="2772" y="1"/>
                    <a:pt x="18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" name="Google Shape;4397;p57"/>
            <p:cNvSpPr/>
            <p:nvPr/>
          </p:nvSpPr>
          <p:spPr>
            <a:xfrm>
              <a:off x="5170150" y="4060600"/>
              <a:ext cx="250650" cy="113225"/>
            </a:xfrm>
            <a:custGeom>
              <a:avLst/>
              <a:gdLst/>
              <a:ahLst/>
              <a:cxnLst/>
              <a:rect l="l" t="t" r="r" b="b"/>
              <a:pathLst>
                <a:path w="10026" h="4529" extrusionOk="0">
                  <a:moveTo>
                    <a:pt x="5006" y="0"/>
                  </a:moveTo>
                  <a:cubicBezTo>
                    <a:pt x="2684" y="0"/>
                    <a:pt x="659" y="1572"/>
                    <a:pt x="79" y="3820"/>
                  </a:cubicBezTo>
                  <a:cubicBezTo>
                    <a:pt x="1" y="4125"/>
                    <a:pt x="182" y="4433"/>
                    <a:pt x="487" y="4511"/>
                  </a:cubicBezTo>
                  <a:cubicBezTo>
                    <a:pt x="533" y="4523"/>
                    <a:pt x="580" y="4528"/>
                    <a:pt x="625" y="4528"/>
                  </a:cubicBezTo>
                  <a:cubicBezTo>
                    <a:pt x="878" y="4528"/>
                    <a:pt x="1109" y="4359"/>
                    <a:pt x="1175" y="4103"/>
                  </a:cubicBezTo>
                  <a:cubicBezTo>
                    <a:pt x="1625" y="2352"/>
                    <a:pt x="3205" y="1126"/>
                    <a:pt x="5013" y="1126"/>
                  </a:cubicBezTo>
                  <a:cubicBezTo>
                    <a:pt x="6822" y="1126"/>
                    <a:pt x="8401" y="2352"/>
                    <a:pt x="8851" y="4103"/>
                  </a:cubicBezTo>
                  <a:cubicBezTo>
                    <a:pt x="8917" y="4359"/>
                    <a:pt x="9148" y="4528"/>
                    <a:pt x="9401" y="4528"/>
                  </a:cubicBezTo>
                  <a:cubicBezTo>
                    <a:pt x="9447" y="4528"/>
                    <a:pt x="9493" y="4523"/>
                    <a:pt x="9539" y="4511"/>
                  </a:cubicBezTo>
                  <a:cubicBezTo>
                    <a:pt x="9844" y="4433"/>
                    <a:pt x="10025" y="4125"/>
                    <a:pt x="9947" y="3820"/>
                  </a:cubicBezTo>
                  <a:cubicBezTo>
                    <a:pt x="9368" y="1572"/>
                    <a:pt x="7342" y="0"/>
                    <a:pt x="5020" y="0"/>
                  </a:cubicBezTo>
                  <a:cubicBezTo>
                    <a:pt x="5018" y="0"/>
                    <a:pt x="5015" y="0"/>
                    <a:pt x="5013" y="0"/>
                  </a:cubicBezTo>
                  <a:cubicBezTo>
                    <a:pt x="5011" y="0"/>
                    <a:pt x="5009" y="0"/>
                    <a:pt x="500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881613" y="5220057"/>
            <a:ext cx="3652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 smtClean="0"/>
              <a:t>Bucle infinito, se debe actualizar la variable de control, en este caso  </a:t>
            </a:r>
            <a:r>
              <a:rPr lang="es-A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menú</a:t>
            </a: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25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034057"/>
            <a:ext cx="78771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"/>
            <a:ext cx="8001000" cy="181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7048" y="2819400"/>
            <a:ext cx="89154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cs typeface="Arial" charset="0"/>
              </a:rPr>
              <a:t>Escribir(“Ingrese tipo de menú”)</a:t>
            </a:r>
            <a:endParaRPr lang="en-US" dirty="0">
              <a:cs typeface="Arial" charset="0"/>
            </a:endParaRPr>
          </a:p>
          <a:p>
            <a:r>
              <a:rPr lang="es-ES" dirty="0" smtClean="0">
                <a:cs typeface="Arial" charset="0"/>
              </a:rPr>
              <a:t>Leer</a:t>
            </a:r>
            <a:r>
              <a:rPr lang="es-ES" dirty="0">
                <a:cs typeface="Arial" charset="0"/>
              </a:rPr>
              <a:t>( </a:t>
            </a:r>
            <a:r>
              <a:rPr lang="es-E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menú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</a:t>
            </a:r>
            <a:r>
              <a:rPr lang="es-ES" dirty="0" smtClean="0">
                <a:cs typeface="Arial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s-AR" dirty="0">
                <a:cs typeface="Arial" charset="0"/>
              </a:rPr>
              <a:t>Repetir Mientras ( </a:t>
            </a:r>
            <a:r>
              <a:rPr lang="es-AR" dirty="0" smtClean="0">
                <a:solidFill>
                  <a:srgbClr val="FF0000"/>
                </a:solidFill>
              </a:rPr>
              <a:t>NOT (</a:t>
            </a:r>
            <a:r>
              <a:rPr lang="es-E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menú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</a:t>
            </a:r>
            <a:r>
              <a:rPr lang="es-AR" dirty="0">
                <a:solidFill>
                  <a:srgbClr val="FF0000"/>
                </a:solidFill>
              </a:rPr>
              <a:t>=</a:t>
            </a:r>
            <a:r>
              <a:rPr lang="es-AR" dirty="0" smtClean="0">
                <a:solidFill>
                  <a:srgbClr val="FF0000"/>
                </a:solidFill>
              </a:rPr>
              <a:t>= ‘E’ OR </a:t>
            </a:r>
            <a:r>
              <a:rPr lang="es-E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menú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</a:t>
            </a:r>
            <a:r>
              <a:rPr lang="es-AR" dirty="0" smtClean="0">
                <a:solidFill>
                  <a:srgbClr val="FF0000"/>
                </a:solidFill>
              </a:rPr>
              <a:t>== ‘D’ OR</a:t>
            </a:r>
            <a:r>
              <a:rPr lang="es-E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</a:t>
            </a:r>
            <a:r>
              <a:rPr lang="es-E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menú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</a:t>
            </a:r>
            <a:r>
              <a:rPr lang="es-AR" dirty="0" smtClean="0">
                <a:solidFill>
                  <a:srgbClr val="FF0000"/>
                </a:solidFill>
              </a:rPr>
              <a:t>== ‘O’ OR</a:t>
            </a:r>
            <a:r>
              <a:rPr lang="es-E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</a:t>
            </a:r>
            <a:r>
              <a:rPr lang="es-E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menú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</a:t>
            </a:r>
            <a:r>
              <a:rPr lang="es-AR" dirty="0" smtClean="0">
                <a:solidFill>
                  <a:srgbClr val="FF0000"/>
                </a:solidFill>
              </a:rPr>
              <a:t>== ‘@’ ) </a:t>
            </a:r>
            <a:r>
              <a:rPr lang="es-AR" dirty="0">
                <a:cs typeface="Arial" charset="0"/>
              </a:rPr>
              <a:t>) </a:t>
            </a:r>
          </a:p>
          <a:p>
            <a:r>
              <a:rPr lang="es-AR" dirty="0">
                <a:solidFill>
                  <a:srgbClr val="FF0000"/>
                </a:solidFill>
              </a:rPr>
              <a:t>            </a:t>
            </a:r>
            <a:r>
              <a:rPr lang="es-AR" dirty="0">
                <a:cs typeface="Arial" charset="0"/>
              </a:rPr>
              <a:t>escribir(‘’Código de menú no válido. Reingrese el código E D O, o @ para finalizar")</a:t>
            </a:r>
          </a:p>
          <a:p>
            <a:r>
              <a:rPr lang="es-AR" dirty="0">
                <a:solidFill>
                  <a:srgbClr val="FF0000"/>
                </a:solidFill>
              </a:rPr>
              <a:t>            leer( </a:t>
            </a:r>
            <a:r>
              <a:rPr lang="es-A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menú</a:t>
            </a:r>
            <a:r>
              <a:rPr lang="es-AR" dirty="0">
                <a:solidFill>
                  <a:srgbClr val="FF0000"/>
                </a:solidFill>
              </a:rPr>
              <a:t> )</a:t>
            </a:r>
          </a:p>
          <a:p>
            <a:pPr>
              <a:spcAft>
                <a:spcPts val="1200"/>
              </a:spcAft>
            </a:pPr>
            <a:r>
              <a:rPr lang="es-AR" dirty="0">
                <a:cs typeface="Arial" charset="0"/>
              </a:rPr>
              <a:t>fin-mientras</a:t>
            </a:r>
          </a:p>
          <a:p>
            <a:r>
              <a:rPr lang="es-ES" dirty="0" smtClean="0">
                <a:cs typeface="Arial" charset="0"/>
              </a:rPr>
              <a:t>Según </a:t>
            </a:r>
            <a:r>
              <a:rPr lang="es-ES" dirty="0">
                <a:cs typeface="Arial" charset="0"/>
              </a:rPr>
              <a:t>sea (menú )</a:t>
            </a:r>
            <a:endParaRPr lang="en-US" dirty="0">
              <a:cs typeface="Arial" charset="0"/>
            </a:endParaRPr>
          </a:p>
          <a:p>
            <a:r>
              <a:rPr lang="it-IT" dirty="0" smtClean="0">
                <a:cs typeface="Arial" charset="0"/>
              </a:rPr>
              <a:t>   	Caso </a:t>
            </a:r>
            <a:r>
              <a:rPr lang="it-IT" dirty="0">
                <a:cs typeface="Arial" charset="0"/>
              </a:rPr>
              <a:t>‘E’: cantE </a:t>
            </a:r>
            <a:r>
              <a:rPr lang="es-ES" dirty="0">
                <a:cs typeface="Arial" charset="0"/>
                <a:sym typeface="Wingdings"/>
              </a:rPr>
              <a:t></a:t>
            </a:r>
            <a:r>
              <a:rPr lang="es-ES" dirty="0">
                <a:cs typeface="Arial" charset="0"/>
              </a:rPr>
              <a:t> </a:t>
            </a:r>
            <a:r>
              <a:rPr lang="it-IT" dirty="0">
                <a:cs typeface="Arial" charset="0"/>
              </a:rPr>
              <a:t>cantE +1</a:t>
            </a:r>
            <a:endParaRPr lang="en-US" dirty="0">
              <a:cs typeface="Arial" charset="0"/>
            </a:endParaRPr>
          </a:p>
          <a:p>
            <a:r>
              <a:rPr lang="it-IT" dirty="0" smtClean="0">
                <a:cs typeface="Arial" charset="0"/>
              </a:rPr>
              <a:t>	Caso </a:t>
            </a:r>
            <a:r>
              <a:rPr lang="it-IT" dirty="0">
                <a:cs typeface="Arial" charset="0"/>
              </a:rPr>
              <a:t>‘D</a:t>
            </a:r>
            <a:r>
              <a:rPr lang="it-IT">
                <a:cs typeface="Arial" charset="0"/>
              </a:rPr>
              <a:t>’: </a:t>
            </a:r>
            <a:r>
              <a:rPr lang="it-IT" smtClean="0">
                <a:cs typeface="Arial" charset="0"/>
              </a:rPr>
              <a:t>cantD </a:t>
            </a:r>
            <a:r>
              <a:rPr lang="es-ES" dirty="0">
                <a:cs typeface="Arial" charset="0"/>
                <a:sym typeface="Wingdings"/>
              </a:rPr>
              <a:t></a:t>
            </a:r>
            <a:r>
              <a:rPr lang="es-ES" dirty="0">
                <a:cs typeface="Arial" charset="0"/>
              </a:rPr>
              <a:t> </a:t>
            </a:r>
            <a:r>
              <a:rPr lang="it-IT" dirty="0">
                <a:cs typeface="Arial" charset="0"/>
              </a:rPr>
              <a:t>cantD +1</a:t>
            </a:r>
            <a:endParaRPr lang="en-US" dirty="0">
              <a:cs typeface="Arial" charset="0"/>
            </a:endParaRPr>
          </a:p>
          <a:p>
            <a:r>
              <a:rPr lang="it-IT" dirty="0" smtClean="0">
                <a:cs typeface="Arial" charset="0"/>
              </a:rPr>
              <a:t>	Caso </a:t>
            </a:r>
            <a:r>
              <a:rPr lang="it-IT" dirty="0">
                <a:cs typeface="Arial" charset="0"/>
              </a:rPr>
              <a:t>‘O’: cantO </a:t>
            </a:r>
            <a:r>
              <a:rPr lang="es-ES" dirty="0">
                <a:cs typeface="Arial" charset="0"/>
                <a:sym typeface="Wingdings"/>
              </a:rPr>
              <a:t></a:t>
            </a:r>
            <a:r>
              <a:rPr lang="es-ES" dirty="0">
                <a:cs typeface="Arial" charset="0"/>
              </a:rPr>
              <a:t> </a:t>
            </a:r>
            <a:r>
              <a:rPr lang="it-IT" dirty="0">
                <a:cs typeface="Arial" charset="0"/>
              </a:rPr>
              <a:t>cantO +1</a:t>
            </a:r>
            <a:endParaRPr lang="en-US" dirty="0">
              <a:cs typeface="Arial" charset="0"/>
            </a:endParaRPr>
          </a:p>
          <a:p>
            <a:r>
              <a:rPr lang="it-IT" dirty="0">
                <a:cs typeface="Arial" charset="0"/>
              </a:rPr>
              <a:t> </a:t>
            </a:r>
            <a:r>
              <a:rPr lang="it-IT" dirty="0" smtClean="0">
                <a:cs typeface="Arial" charset="0"/>
              </a:rPr>
              <a:t>fin_según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863640" y="3232080"/>
              <a:ext cx="6737760" cy="1619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4280" y="3222720"/>
                <a:ext cx="6756480" cy="163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272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"/>
            <a:ext cx="8001000" cy="181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1943100"/>
            <a:ext cx="78200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98544" y="2510870"/>
            <a:ext cx="8545455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+mj-lt"/>
                <a:cs typeface="Arial" charset="0"/>
              </a:rPr>
              <a:t>	</a:t>
            </a:r>
            <a:r>
              <a:rPr lang="es-ES" dirty="0" smtClean="0">
                <a:latin typeface="+mj-lt"/>
                <a:cs typeface="Arial" charset="0"/>
              </a:rPr>
              <a:t>…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	</a:t>
            </a:r>
            <a:r>
              <a:rPr lang="es-ES" dirty="0" smtClean="0">
                <a:latin typeface="+mj-lt"/>
                <a:cs typeface="Arial" charset="0"/>
              </a:rPr>
              <a:t>Según </a:t>
            </a:r>
            <a:r>
              <a:rPr lang="es-ES" dirty="0">
                <a:latin typeface="+mj-lt"/>
                <a:cs typeface="Arial" charset="0"/>
              </a:rPr>
              <a:t>sea (menú )</a:t>
            </a:r>
            <a:endParaRPr lang="en-US" dirty="0">
              <a:latin typeface="+mj-lt"/>
              <a:cs typeface="Arial" charset="0"/>
            </a:endParaRPr>
          </a:p>
          <a:p>
            <a:r>
              <a:rPr lang="es-ES" dirty="0">
                <a:latin typeface="+mj-lt"/>
                <a:cs typeface="Arial" charset="0"/>
              </a:rPr>
              <a:t>		</a:t>
            </a:r>
            <a:r>
              <a:rPr lang="it-IT" dirty="0" smtClean="0">
                <a:latin typeface="+mj-lt"/>
                <a:cs typeface="Arial" charset="0"/>
              </a:rPr>
              <a:t>Caso </a:t>
            </a:r>
            <a:r>
              <a:rPr lang="it-IT" dirty="0">
                <a:latin typeface="+mj-lt"/>
                <a:cs typeface="Arial" charset="0"/>
              </a:rPr>
              <a:t>‘E’: cantE </a:t>
            </a:r>
            <a:r>
              <a:rPr lang="es-ES" dirty="0">
                <a:latin typeface="+mj-lt"/>
                <a:cs typeface="Arial" charset="0"/>
                <a:sym typeface="Wingdings"/>
              </a:rPr>
              <a:t></a:t>
            </a:r>
            <a:r>
              <a:rPr lang="es-ES" dirty="0">
                <a:latin typeface="+mj-lt"/>
                <a:cs typeface="Arial" charset="0"/>
              </a:rPr>
              <a:t> </a:t>
            </a:r>
            <a:r>
              <a:rPr lang="it-IT" dirty="0">
                <a:latin typeface="+mj-lt"/>
                <a:cs typeface="Arial" charset="0"/>
              </a:rPr>
              <a:t>cantE +1</a:t>
            </a:r>
            <a:endParaRPr lang="en-US" dirty="0">
              <a:latin typeface="+mj-lt"/>
              <a:cs typeface="Arial" charset="0"/>
            </a:endParaRPr>
          </a:p>
          <a:p>
            <a:r>
              <a:rPr lang="it-IT" dirty="0" smtClean="0">
                <a:latin typeface="+mj-lt"/>
                <a:cs typeface="Arial" charset="0"/>
              </a:rPr>
              <a:t>		Caso </a:t>
            </a:r>
            <a:r>
              <a:rPr lang="it-IT" dirty="0">
                <a:latin typeface="+mj-lt"/>
                <a:cs typeface="Arial" charset="0"/>
              </a:rPr>
              <a:t>‘D</a:t>
            </a:r>
            <a:r>
              <a:rPr lang="it-IT">
                <a:latin typeface="+mj-lt"/>
                <a:cs typeface="Arial" charset="0"/>
              </a:rPr>
              <a:t>’: </a:t>
            </a:r>
            <a:r>
              <a:rPr lang="it-IT" smtClean="0">
                <a:latin typeface="+mj-lt"/>
                <a:cs typeface="Arial" charset="0"/>
              </a:rPr>
              <a:t>cantD </a:t>
            </a:r>
            <a:r>
              <a:rPr lang="es-ES" dirty="0">
                <a:latin typeface="+mj-lt"/>
                <a:cs typeface="Arial" charset="0"/>
                <a:sym typeface="Wingdings"/>
              </a:rPr>
              <a:t></a:t>
            </a:r>
            <a:r>
              <a:rPr lang="es-ES" dirty="0">
                <a:latin typeface="+mj-lt"/>
                <a:cs typeface="Arial" charset="0"/>
              </a:rPr>
              <a:t> </a:t>
            </a:r>
            <a:r>
              <a:rPr lang="it-IT" dirty="0">
                <a:latin typeface="+mj-lt"/>
                <a:cs typeface="Arial" charset="0"/>
              </a:rPr>
              <a:t>cantD +1</a:t>
            </a:r>
            <a:endParaRPr lang="en-US" dirty="0">
              <a:latin typeface="+mj-lt"/>
              <a:cs typeface="Arial" charset="0"/>
            </a:endParaRPr>
          </a:p>
          <a:p>
            <a:r>
              <a:rPr lang="it-IT" dirty="0" smtClean="0">
                <a:latin typeface="+mj-lt"/>
                <a:cs typeface="Arial" charset="0"/>
              </a:rPr>
              <a:t>		Caso </a:t>
            </a:r>
            <a:r>
              <a:rPr lang="it-IT" dirty="0">
                <a:latin typeface="+mj-lt"/>
                <a:cs typeface="Arial" charset="0"/>
              </a:rPr>
              <a:t>‘O’: cantO </a:t>
            </a:r>
            <a:r>
              <a:rPr lang="es-ES" dirty="0">
                <a:latin typeface="+mj-lt"/>
                <a:cs typeface="Arial" charset="0"/>
                <a:sym typeface="Wingdings"/>
              </a:rPr>
              <a:t></a:t>
            </a:r>
            <a:r>
              <a:rPr lang="es-ES" dirty="0">
                <a:latin typeface="+mj-lt"/>
                <a:cs typeface="Arial" charset="0"/>
              </a:rPr>
              <a:t> </a:t>
            </a:r>
            <a:r>
              <a:rPr lang="it-IT" dirty="0" smtClean="0">
                <a:latin typeface="+mj-lt"/>
                <a:cs typeface="Arial" charset="0"/>
              </a:rPr>
              <a:t>cantO </a:t>
            </a:r>
            <a:r>
              <a:rPr lang="it-IT" dirty="0">
                <a:latin typeface="+mj-lt"/>
                <a:cs typeface="Arial" charset="0"/>
              </a:rPr>
              <a:t>+1</a:t>
            </a:r>
            <a:endParaRPr lang="en-US" dirty="0">
              <a:latin typeface="+mj-lt"/>
              <a:cs typeface="Arial" charset="0"/>
            </a:endParaRPr>
          </a:p>
          <a:p>
            <a:r>
              <a:rPr lang="it-IT" dirty="0">
                <a:latin typeface="+mj-lt"/>
                <a:cs typeface="Arial" charset="0"/>
              </a:rPr>
              <a:t> 	</a:t>
            </a:r>
            <a:r>
              <a:rPr lang="it-IT" dirty="0" smtClean="0">
                <a:latin typeface="+mj-lt"/>
                <a:cs typeface="Arial" charset="0"/>
              </a:rPr>
              <a:t>fin_según</a:t>
            </a:r>
          </a:p>
          <a:p>
            <a:r>
              <a:rPr lang="es-ES" dirty="0" err="1" smtClean="0">
                <a:cs typeface="Arial" charset="0"/>
              </a:rPr>
              <a:t>fin_repetición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charset="0"/>
            </a:endParaRPr>
          </a:p>
          <a:p>
            <a:pPr>
              <a:spcBef>
                <a:spcPts val="1200"/>
              </a:spcBef>
            </a:pPr>
            <a:r>
              <a:rPr lang="es-ES" dirty="0">
                <a:latin typeface="+mj-lt"/>
                <a:cs typeface="Arial" charset="0"/>
              </a:rPr>
              <a:t>Escribir (“Se vendieron ”, </a:t>
            </a:r>
            <a:r>
              <a:rPr lang="es-ES" dirty="0" err="1">
                <a:latin typeface="+mj-lt"/>
                <a:cs typeface="Arial" charset="0"/>
              </a:rPr>
              <a:t>cantE</a:t>
            </a:r>
            <a:r>
              <a:rPr lang="es-ES" dirty="0">
                <a:latin typeface="+mj-lt"/>
                <a:cs typeface="Arial" charset="0"/>
              </a:rPr>
              <a:t>, “menúes Estudiantil”, </a:t>
            </a:r>
            <a:r>
              <a:rPr lang="es-ES" dirty="0" err="1">
                <a:latin typeface="+mj-lt"/>
                <a:cs typeface="Arial" charset="0"/>
              </a:rPr>
              <a:t>cantD</a:t>
            </a:r>
            <a:r>
              <a:rPr lang="es-ES" dirty="0">
                <a:latin typeface="+mj-lt"/>
                <a:cs typeface="Arial" charset="0"/>
              </a:rPr>
              <a:t>, </a:t>
            </a:r>
            <a:r>
              <a:rPr lang="es-ES" dirty="0" smtClean="0">
                <a:latin typeface="+mj-lt"/>
                <a:cs typeface="Arial" charset="0"/>
              </a:rPr>
              <a:t>“menúes Docente  y ”, </a:t>
            </a:r>
            <a:r>
              <a:rPr lang="es-ES" dirty="0" err="1">
                <a:latin typeface="+mj-lt"/>
                <a:cs typeface="Arial" charset="0"/>
              </a:rPr>
              <a:t>cantO</a:t>
            </a:r>
            <a:r>
              <a:rPr lang="es-ES" dirty="0" smtClean="0">
                <a:latin typeface="+mj-lt"/>
                <a:cs typeface="Arial" charset="0"/>
              </a:rPr>
              <a:t>, “menúes de Otro tipo”)</a:t>
            </a:r>
            <a:endParaRPr lang="en-US" dirty="0" smtClean="0">
              <a:latin typeface="+mj-lt"/>
              <a:cs typeface="Arial" charset="0"/>
            </a:endParaRPr>
          </a:p>
          <a:p>
            <a:endParaRPr lang="es-ES" dirty="0" smtClean="0">
              <a:latin typeface="+mj-lt"/>
              <a:cs typeface="Arial" charset="0"/>
            </a:endParaRPr>
          </a:p>
          <a:p>
            <a:endParaRPr lang="es-ES" dirty="0">
              <a:latin typeface="+mj-lt"/>
              <a:cs typeface="Arial" charset="0"/>
            </a:endParaRPr>
          </a:p>
          <a:p>
            <a:r>
              <a:rPr lang="es-ES" dirty="0" smtClean="0">
                <a:latin typeface="+mj-lt"/>
                <a:cs typeface="Arial" charset="0"/>
              </a:rPr>
              <a:t>FIN.</a:t>
            </a:r>
            <a:endParaRPr lang="en-US" dirty="0">
              <a:latin typeface="+mj-lt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0238" y="5257800"/>
            <a:ext cx="3714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s-E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PORCENTAJE de menúes Estudiantiles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898640" y="2057400"/>
              <a:ext cx="6712200" cy="489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9280" y="2048040"/>
                <a:ext cx="6730920" cy="50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443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"/>
            <a:ext cx="8001000" cy="181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1943100"/>
            <a:ext cx="78200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09600" y="2514600"/>
            <a:ext cx="848110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+mj-lt"/>
                <a:cs typeface="Arial" charset="0"/>
              </a:rPr>
              <a:t>	</a:t>
            </a:r>
            <a:r>
              <a:rPr lang="es-ES" dirty="0" smtClean="0">
                <a:latin typeface="+mj-lt"/>
                <a:cs typeface="Arial" charset="0"/>
              </a:rPr>
              <a:t>…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	</a:t>
            </a:r>
            <a:r>
              <a:rPr lang="es-ES" dirty="0">
                <a:latin typeface="+mj-lt"/>
                <a:cs typeface="Arial" charset="0"/>
              </a:rPr>
              <a:t>Según sea (menú )</a:t>
            </a:r>
            <a:endParaRPr lang="en-US" dirty="0">
              <a:latin typeface="+mj-lt"/>
              <a:cs typeface="Arial" charset="0"/>
            </a:endParaRPr>
          </a:p>
          <a:p>
            <a:r>
              <a:rPr lang="es-ES" dirty="0">
                <a:latin typeface="+mj-lt"/>
                <a:cs typeface="Arial" charset="0"/>
              </a:rPr>
              <a:t>		</a:t>
            </a:r>
            <a:r>
              <a:rPr lang="it-IT" dirty="0" smtClean="0">
                <a:latin typeface="+mj-lt"/>
                <a:cs typeface="Arial" charset="0"/>
              </a:rPr>
              <a:t>Caso </a:t>
            </a:r>
            <a:r>
              <a:rPr lang="it-IT" dirty="0">
                <a:latin typeface="+mj-lt"/>
                <a:cs typeface="Arial" charset="0"/>
              </a:rPr>
              <a:t>‘E’: cantE </a:t>
            </a:r>
            <a:r>
              <a:rPr lang="es-ES" dirty="0">
                <a:latin typeface="+mj-lt"/>
                <a:cs typeface="Arial" charset="0"/>
                <a:sym typeface="Wingdings"/>
              </a:rPr>
              <a:t></a:t>
            </a:r>
            <a:r>
              <a:rPr lang="es-ES" dirty="0">
                <a:latin typeface="+mj-lt"/>
                <a:cs typeface="Arial" charset="0"/>
              </a:rPr>
              <a:t> </a:t>
            </a:r>
            <a:r>
              <a:rPr lang="it-IT" dirty="0">
                <a:latin typeface="+mj-lt"/>
                <a:cs typeface="Arial" charset="0"/>
              </a:rPr>
              <a:t>cantE +1</a:t>
            </a:r>
            <a:endParaRPr lang="en-US" dirty="0">
              <a:latin typeface="+mj-lt"/>
              <a:cs typeface="Arial" charset="0"/>
            </a:endParaRPr>
          </a:p>
          <a:p>
            <a:r>
              <a:rPr lang="it-IT" dirty="0" smtClean="0">
                <a:latin typeface="+mj-lt"/>
                <a:cs typeface="Arial" charset="0"/>
              </a:rPr>
              <a:t>		Caso </a:t>
            </a:r>
            <a:r>
              <a:rPr lang="it-IT" dirty="0">
                <a:latin typeface="+mj-lt"/>
                <a:cs typeface="Arial" charset="0"/>
              </a:rPr>
              <a:t>‘D</a:t>
            </a:r>
            <a:r>
              <a:rPr lang="it-IT">
                <a:latin typeface="+mj-lt"/>
                <a:cs typeface="Arial" charset="0"/>
              </a:rPr>
              <a:t>’: </a:t>
            </a:r>
            <a:r>
              <a:rPr lang="it-IT" smtClean="0">
                <a:latin typeface="+mj-lt"/>
                <a:cs typeface="Arial" charset="0"/>
              </a:rPr>
              <a:t>cantD </a:t>
            </a:r>
            <a:r>
              <a:rPr lang="es-ES" dirty="0">
                <a:latin typeface="+mj-lt"/>
                <a:cs typeface="Arial" charset="0"/>
                <a:sym typeface="Wingdings"/>
              </a:rPr>
              <a:t></a:t>
            </a:r>
            <a:r>
              <a:rPr lang="es-ES" dirty="0">
                <a:latin typeface="+mj-lt"/>
                <a:cs typeface="Arial" charset="0"/>
              </a:rPr>
              <a:t> </a:t>
            </a:r>
            <a:r>
              <a:rPr lang="it-IT" dirty="0">
                <a:latin typeface="+mj-lt"/>
                <a:cs typeface="Arial" charset="0"/>
              </a:rPr>
              <a:t>cantD +1</a:t>
            </a:r>
            <a:endParaRPr lang="en-US" dirty="0">
              <a:latin typeface="+mj-lt"/>
              <a:cs typeface="Arial" charset="0"/>
            </a:endParaRPr>
          </a:p>
          <a:p>
            <a:r>
              <a:rPr lang="it-IT" dirty="0" smtClean="0">
                <a:latin typeface="+mj-lt"/>
                <a:cs typeface="Arial" charset="0"/>
              </a:rPr>
              <a:t>		Caso </a:t>
            </a:r>
            <a:r>
              <a:rPr lang="it-IT" dirty="0">
                <a:latin typeface="+mj-lt"/>
                <a:cs typeface="Arial" charset="0"/>
              </a:rPr>
              <a:t>‘O’: cantO </a:t>
            </a:r>
            <a:r>
              <a:rPr lang="es-ES" dirty="0">
                <a:latin typeface="+mj-lt"/>
                <a:cs typeface="Arial" charset="0"/>
                <a:sym typeface="Wingdings"/>
              </a:rPr>
              <a:t></a:t>
            </a:r>
            <a:r>
              <a:rPr lang="es-ES" dirty="0">
                <a:latin typeface="+mj-lt"/>
                <a:cs typeface="Arial" charset="0"/>
              </a:rPr>
              <a:t> </a:t>
            </a:r>
            <a:r>
              <a:rPr lang="it-IT" dirty="0" smtClean="0">
                <a:latin typeface="+mj-lt"/>
                <a:cs typeface="Arial" charset="0"/>
              </a:rPr>
              <a:t>cantO </a:t>
            </a:r>
            <a:r>
              <a:rPr lang="it-IT" dirty="0">
                <a:latin typeface="+mj-lt"/>
                <a:cs typeface="Arial" charset="0"/>
              </a:rPr>
              <a:t>+1</a:t>
            </a:r>
            <a:endParaRPr lang="en-US" dirty="0">
              <a:latin typeface="+mj-lt"/>
              <a:cs typeface="Arial" charset="0"/>
            </a:endParaRPr>
          </a:p>
          <a:p>
            <a:r>
              <a:rPr lang="it-IT" dirty="0">
                <a:latin typeface="+mj-lt"/>
                <a:cs typeface="Arial" charset="0"/>
              </a:rPr>
              <a:t> 	</a:t>
            </a:r>
            <a:r>
              <a:rPr lang="it-IT" dirty="0" smtClean="0">
                <a:latin typeface="+mj-lt"/>
                <a:cs typeface="Arial" charset="0"/>
              </a:rPr>
              <a:t>fin_según</a:t>
            </a:r>
          </a:p>
          <a:p>
            <a:r>
              <a:rPr lang="es-ES" dirty="0" err="1" smtClean="0">
                <a:cs typeface="Arial" charset="0"/>
              </a:rPr>
              <a:t>fin_repetición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charset="0"/>
            </a:endParaRPr>
          </a:p>
          <a:p>
            <a:pPr>
              <a:spcBef>
                <a:spcPts val="1200"/>
              </a:spcBef>
            </a:pPr>
            <a:r>
              <a:rPr lang="es-ES" dirty="0">
                <a:latin typeface="+mj-lt"/>
                <a:cs typeface="Arial" charset="0"/>
              </a:rPr>
              <a:t>Escribir (“Se vendieron ”, </a:t>
            </a:r>
            <a:r>
              <a:rPr lang="es-ES" dirty="0" err="1">
                <a:latin typeface="+mj-lt"/>
                <a:cs typeface="Arial" charset="0"/>
              </a:rPr>
              <a:t>cantE</a:t>
            </a:r>
            <a:r>
              <a:rPr lang="es-ES" dirty="0">
                <a:latin typeface="+mj-lt"/>
                <a:cs typeface="Arial" charset="0"/>
              </a:rPr>
              <a:t>, “menúes Estudiantil”, </a:t>
            </a:r>
            <a:r>
              <a:rPr lang="es-ES" dirty="0" err="1">
                <a:latin typeface="+mj-lt"/>
                <a:cs typeface="Arial" charset="0"/>
              </a:rPr>
              <a:t>cantD</a:t>
            </a:r>
            <a:r>
              <a:rPr lang="es-ES" dirty="0">
                <a:latin typeface="+mj-lt"/>
                <a:cs typeface="Arial" charset="0"/>
              </a:rPr>
              <a:t>, </a:t>
            </a:r>
            <a:r>
              <a:rPr lang="es-ES" dirty="0" smtClean="0">
                <a:latin typeface="+mj-lt"/>
                <a:cs typeface="Arial" charset="0"/>
              </a:rPr>
              <a:t>“menúes Docente  y ”, </a:t>
            </a:r>
            <a:r>
              <a:rPr lang="es-ES" dirty="0" err="1">
                <a:latin typeface="+mj-lt"/>
                <a:cs typeface="Arial" charset="0"/>
              </a:rPr>
              <a:t>cantO</a:t>
            </a:r>
            <a:r>
              <a:rPr lang="es-ES" dirty="0" smtClean="0">
                <a:latin typeface="+mj-lt"/>
                <a:cs typeface="Arial" charset="0"/>
              </a:rPr>
              <a:t>, “menúes de Otro tipo”)</a:t>
            </a:r>
            <a:endParaRPr lang="en-US" dirty="0" smtClean="0">
              <a:latin typeface="+mj-lt"/>
              <a:cs typeface="Arial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s-ES" dirty="0">
                <a:solidFill>
                  <a:srgbClr val="FF0000"/>
                </a:solidFill>
              </a:rPr>
              <a:t>Escribir(“el % de menúes Estudiantiles fue de ”, </a:t>
            </a:r>
            <a:r>
              <a:rPr lang="es-ES" dirty="0" err="1">
                <a:solidFill>
                  <a:srgbClr val="FF0000"/>
                </a:solidFill>
              </a:rPr>
              <a:t>cantE</a:t>
            </a:r>
            <a:r>
              <a:rPr lang="es-ES" dirty="0">
                <a:solidFill>
                  <a:srgbClr val="FF0000"/>
                </a:solidFill>
              </a:rPr>
              <a:t>/(</a:t>
            </a:r>
            <a:r>
              <a:rPr lang="es-ES" dirty="0" err="1">
                <a:solidFill>
                  <a:srgbClr val="FF0000"/>
                </a:solidFill>
              </a:rPr>
              <a:t>cantE</a:t>
            </a:r>
            <a:r>
              <a:rPr lang="es-ES" dirty="0">
                <a:solidFill>
                  <a:srgbClr val="FF0000"/>
                </a:solidFill>
              </a:rPr>
              <a:t>+ </a:t>
            </a:r>
            <a:r>
              <a:rPr lang="es-ES" dirty="0" err="1">
                <a:solidFill>
                  <a:srgbClr val="FF0000"/>
                </a:solidFill>
              </a:rPr>
              <a:t>cantD</a:t>
            </a:r>
            <a:r>
              <a:rPr lang="es-ES" dirty="0">
                <a:solidFill>
                  <a:srgbClr val="FF0000"/>
                </a:solidFill>
              </a:rPr>
              <a:t> + </a:t>
            </a:r>
            <a:r>
              <a:rPr lang="es-ES" dirty="0" err="1">
                <a:solidFill>
                  <a:srgbClr val="FF0000"/>
                </a:solidFill>
              </a:rPr>
              <a:t>cantO</a:t>
            </a:r>
            <a:r>
              <a:rPr lang="es-ES" dirty="0">
                <a:solidFill>
                  <a:srgbClr val="FF0000"/>
                </a:solidFill>
              </a:rPr>
              <a:t>)*100 , “%”)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s-ES" dirty="0" smtClean="0">
                <a:latin typeface="+mj-lt"/>
                <a:cs typeface="Arial" charset="0"/>
              </a:rPr>
              <a:t>FIN.</a:t>
            </a:r>
            <a:endParaRPr lang="en-US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65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779" y="1600200"/>
            <a:ext cx="6076950" cy="4610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798320" y="0"/>
            <a:ext cx="7498080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3600" dirty="0" smtClean="0"/>
              <a:t>https</a:t>
            </a:r>
            <a:r>
              <a:rPr lang="es-AR" sz="3600" dirty="0"/>
              <a:t>://repl.it/languages/c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414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"/>
            <a:ext cx="8001000" cy="181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933575"/>
            <a:ext cx="7915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98544" y="2510870"/>
            <a:ext cx="8545455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+mj-lt"/>
                <a:cs typeface="Arial" charset="0"/>
              </a:rPr>
              <a:t>	</a:t>
            </a:r>
            <a:r>
              <a:rPr lang="es-ES" dirty="0" smtClean="0">
                <a:latin typeface="+mj-lt"/>
                <a:cs typeface="Arial" charset="0"/>
              </a:rPr>
              <a:t>…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	</a:t>
            </a:r>
            <a:r>
              <a:rPr lang="es-ES" dirty="0" smtClean="0">
                <a:latin typeface="+mj-lt"/>
                <a:cs typeface="Arial" charset="0"/>
              </a:rPr>
              <a:t>Según </a:t>
            </a:r>
            <a:r>
              <a:rPr lang="es-ES" dirty="0">
                <a:latin typeface="+mj-lt"/>
                <a:cs typeface="Arial" charset="0"/>
              </a:rPr>
              <a:t>sea (menú )</a:t>
            </a:r>
            <a:endParaRPr lang="en-US" dirty="0">
              <a:latin typeface="+mj-lt"/>
              <a:cs typeface="Arial" charset="0"/>
            </a:endParaRPr>
          </a:p>
          <a:p>
            <a:r>
              <a:rPr lang="es-ES" dirty="0">
                <a:latin typeface="+mj-lt"/>
                <a:cs typeface="Arial" charset="0"/>
              </a:rPr>
              <a:t>		</a:t>
            </a:r>
            <a:r>
              <a:rPr lang="it-IT" dirty="0" smtClean="0">
                <a:latin typeface="+mj-lt"/>
                <a:cs typeface="Arial" charset="0"/>
              </a:rPr>
              <a:t>Caso </a:t>
            </a:r>
            <a:r>
              <a:rPr lang="it-IT" dirty="0">
                <a:latin typeface="+mj-lt"/>
                <a:cs typeface="Arial" charset="0"/>
              </a:rPr>
              <a:t>‘E’: cantE </a:t>
            </a:r>
            <a:r>
              <a:rPr lang="es-ES" dirty="0">
                <a:latin typeface="+mj-lt"/>
                <a:cs typeface="Arial" charset="0"/>
                <a:sym typeface="Wingdings"/>
              </a:rPr>
              <a:t></a:t>
            </a:r>
            <a:r>
              <a:rPr lang="es-ES" dirty="0">
                <a:latin typeface="+mj-lt"/>
                <a:cs typeface="Arial" charset="0"/>
              </a:rPr>
              <a:t> </a:t>
            </a:r>
            <a:r>
              <a:rPr lang="it-IT" dirty="0">
                <a:latin typeface="+mj-lt"/>
                <a:cs typeface="Arial" charset="0"/>
              </a:rPr>
              <a:t>cantE +</a:t>
            </a:r>
            <a:r>
              <a:rPr lang="it-IT" dirty="0" smtClean="0">
                <a:latin typeface="+mj-lt"/>
                <a:cs typeface="Arial" charset="0"/>
              </a:rPr>
              <a:t>1</a:t>
            </a:r>
            <a:endParaRPr lang="en-US" dirty="0">
              <a:latin typeface="+mj-lt"/>
              <a:cs typeface="Arial" charset="0"/>
            </a:endParaRPr>
          </a:p>
          <a:p>
            <a:r>
              <a:rPr lang="it-IT" dirty="0" smtClean="0">
                <a:latin typeface="+mj-lt"/>
                <a:cs typeface="Arial" charset="0"/>
              </a:rPr>
              <a:t>		Caso </a:t>
            </a:r>
            <a:r>
              <a:rPr lang="it-IT" dirty="0">
                <a:latin typeface="+mj-lt"/>
                <a:cs typeface="Arial" charset="0"/>
              </a:rPr>
              <a:t>‘D</a:t>
            </a:r>
            <a:r>
              <a:rPr lang="it-IT">
                <a:latin typeface="+mj-lt"/>
                <a:cs typeface="Arial" charset="0"/>
              </a:rPr>
              <a:t>’: </a:t>
            </a:r>
            <a:r>
              <a:rPr lang="it-IT" smtClean="0">
                <a:latin typeface="+mj-lt"/>
                <a:cs typeface="Arial" charset="0"/>
              </a:rPr>
              <a:t>cantD </a:t>
            </a:r>
            <a:r>
              <a:rPr lang="es-ES" dirty="0">
                <a:latin typeface="+mj-lt"/>
                <a:cs typeface="Arial" charset="0"/>
                <a:sym typeface="Wingdings"/>
              </a:rPr>
              <a:t></a:t>
            </a:r>
            <a:r>
              <a:rPr lang="es-ES" dirty="0">
                <a:latin typeface="+mj-lt"/>
                <a:cs typeface="Arial" charset="0"/>
              </a:rPr>
              <a:t> </a:t>
            </a:r>
            <a:r>
              <a:rPr lang="it-IT" dirty="0">
                <a:latin typeface="+mj-lt"/>
                <a:cs typeface="Arial" charset="0"/>
              </a:rPr>
              <a:t>cantD +1</a:t>
            </a:r>
            <a:endParaRPr lang="en-US" dirty="0">
              <a:latin typeface="+mj-lt"/>
              <a:cs typeface="Arial" charset="0"/>
            </a:endParaRPr>
          </a:p>
          <a:p>
            <a:r>
              <a:rPr lang="it-IT" dirty="0" smtClean="0">
                <a:latin typeface="+mj-lt"/>
                <a:cs typeface="Arial" charset="0"/>
              </a:rPr>
              <a:t>		Caso </a:t>
            </a:r>
            <a:r>
              <a:rPr lang="it-IT" dirty="0">
                <a:latin typeface="+mj-lt"/>
                <a:cs typeface="Arial" charset="0"/>
              </a:rPr>
              <a:t>‘O’: cantO </a:t>
            </a:r>
            <a:r>
              <a:rPr lang="es-ES" dirty="0">
                <a:latin typeface="+mj-lt"/>
                <a:cs typeface="Arial" charset="0"/>
                <a:sym typeface="Wingdings"/>
              </a:rPr>
              <a:t></a:t>
            </a:r>
            <a:r>
              <a:rPr lang="es-ES" dirty="0">
                <a:latin typeface="+mj-lt"/>
                <a:cs typeface="Arial" charset="0"/>
              </a:rPr>
              <a:t> </a:t>
            </a:r>
            <a:r>
              <a:rPr lang="it-IT" dirty="0" smtClean="0">
                <a:latin typeface="+mj-lt"/>
                <a:cs typeface="Arial" charset="0"/>
              </a:rPr>
              <a:t>cantO </a:t>
            </a:r>
            <a:r>
              <a:rPr lang="it-IT" dirty="0">
                <a:latin typeface="+mj-lt"/>
                <a:cs typeface="Arial" charset="0"/>
              </a:rPr>
              <a:t>+1</a:t>
            </a:r>
            <a:endParaRPr lang="en-US" dirty="0">
              <a:latin typeface="+mj-lt"/>
              <a:cs typeface="Arial" charset="0"/>
            </a:endParaRPr>
          </a:p>
          <a:p>
            <a:r>
              <a:rPr lang="it-IT" dirty="0">
                <a:latin typeface="+mj-lt"/>
                <a:cs typeface="Arial" charset="0"/>
              </a:rPr>
              <a:t> 	</a:t>
            </a:r>
            <a:r>
              <a:rPr lang="it-IT" dirty="0" smtClean="0">
                <a:latin typeface="+mj-lt"/>
                <a:cs typeface="Arial" charset="0"/>
              </a:rPr>
              <a:t>fin_según</a:t>
            </a:r>
          </a:p>
          <a:p>
            <a:r>
              <a:rPr lang="es-ES" dirty="0" err="1" smtClean="0">
                <a:cs typeface="Arial" charset="0"/>
              </a:rPr>
              <a:t>fin_repetición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charset="0"/>
            </a:endParaRPr>
          </a:p>
          <a:p>
            <a:pPr>
              <a:spcBef>
                <a:spcPts val="1200"/>
              </a:spcBef>
            </a:pPr>
            <a:r>
              <a:rPr lang="es-E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Pedir los precios de cada tipo de menú y mostrar los valores totales</a:t>
            </a:r>
          </a:p>
          <a:p>
            <a:pPr>
              <a:spcBef>
                <a:spcPts val="1200"/>
              </a:spcBef>
            </a:pPr>
            <a:r>
              <a:rPr lang="es-ES" dirty="0" smtClean="0">
                <a:latin typeface="+mj-lt"/>
                <a:cs typeface="Arial" charset="0"/>
              </a:rPr>
              <a:t>Escribir </a:t>
            </a:r>
            <a:r>
              <a:rPr lang="es-ES" dirty="0">
                <a:latin typeface="+mj-lt"/>
                <a:cs typeface="Arial" charset="0"/>
              </a:rPr>
              <a:t>(“Se vendieron ”, </a:t>
            </a:r>
            <a:r>
              <a:rPr lang="es-ES" dirty="0" err="1">
                <a:latin typeface="+mj-lt"/>
                <a:cs typeface="Arial" charset="0"/>
              </a:rPr>
              <a:t>cantE</a:t>
            </a:r>
            <a:r>
              <a:rPr lang="es-ES" dirty="0">
                <a:latin typeface="+mj-lt"/>
                <a:cs typeface="Arial" charset="0"/>
              </a:rPr>
              <a:t>, “menúes Estudiantil”, </a:t>
            </a:r>
            <a:r>
              <a:rPr lang="es-ES" dirty="0" err="1">
                <a:latin typeface="+mj-lt"/>
                <a:cs typeface="Arial" charset="0"/>
              </a:rPr>
              <a:t>cantD</a:t>
            </a:r>
            <a:r>
              <a:rPr lang="es-ES" dirty="0">
                <a:latin typeface="+mj-lt"/>
                <a:cs typeface="Arial" charset="0"/>
              </a:rPr>
              <a:t>, </a:t>
            </a:r>
            <a:r>
              <a:rPr lang="es-ES" dirty="0" smtClean="0">
                <a:latin typeface="+mj-lt"/>
                <a:cs typeface="Arial" charset="0"/>
              </a:rPr>
              <a:t>“menúes Docente  y ”, </a:t>
            </a:r>
            <a:r>
              <a:rPr lang="es-ES" dirty="0" err="1">
                <a:latin typeface="+mj-lt"/>
                <a:cs typeface="Arial" charset="0"/>
              </a:rPr>
              <a:t>cantO</a:t>
            </a:r>
            <a:r>
              <a:rPr lang="es-ES" dirty="0" smtClean="0">
                <a:latin typeface="+mj-lt"/>
                <a:cs typeface="Arial" charset="0"/>
              </a:rPr>
              <a:t>, “menúes de Otro tipo”)</a:t>
            </a:r>
          </a:p>
          <a:p>
            <a:pPr>
              <a:spcBef>
                <a:spcPts val="1200"/>
              </a:spcBef>
            </a:pPr>
            <a:r>
              <a:rPr lang="es-E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</a:t>
            </a:r>
            <a:r>
              <a:rPr lang="es-E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ostrar la recaudación total </a:t>
            </a:r>
            <a:endParaRPr lang="en-US" dirty="0" smtClean="0">
              <a:latin typeface="+mj-lt"/>
              <a:cs typeface="Arial" charset="0"/>
            </a:endParaRPr>
          </a:p>
          <a:p>
            <a:r>
              <a:rPr lang="es-ES" dirty="0" smtClean="0">
                <a:latin typeface="+mj-lt"/>
                <a:cs typeface="Arial" charset="0"/>
              </a:rPr>
              <a:t>FIN.</a:t>
            </a:r>
            <a:endParaRPr lang="en-US" dirty="0">
              <a:latin typeface="+mj-lt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4871" y="4449862"/>
            <a:ext cx="32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3437" y="5602069"/>
            <a:ext cx="32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153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"/>
            <a:ext cx="8001000" cy="181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933575"/>
            <a:ext cx="7915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50945" y="2506682"/>
            <a:ext cx="854545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Escribir </a:t>
            </a:r>
            <a:r>
              <a:rPr lang="es-ES" dirty="0"/>
              <a:t>(“ingrese el precio del </a:t>
            </a:r>
            <a:r>
              <a:rPr lang="es-ES" dirty="0" smtClean="0"/>
              <a:t>menú </a:t>
            </a:r>
            <a:r>
              <a:rPr lang="es-ES" dirty="0"/>
              <a:t>Estudiantil”)</a:t>
            </a:r>
            <a:endParaRPr lang="en-US" dirty="0"/>
          </a:p>
          <a:p>
            <a:r>
              <a:rPr lang="es-E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Leer (</a:t>
            </a:r>
            <a:r>
              <a:rPr lang="es-E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precioE</a:t>
            </a:r>
            <a:r>
              <a:rPr lang="es-E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dirty="0" smtClean="0"/>
          </a:p>
          <a:p>
            <a:r>
              <a:rPr lang="es-ES" dirty="0" smtClean="0"/>
              <a:t>Escribir </a:t>
            </a:r>
            <a:r>
              <a:rPr lang="es-ES" dirty="0"/>
              <a:t>(“ingrese el precio del </a:t>
            </a:r>
            <a:r>
              <a:rPr lang="es-ES" dirty="0" smtClean="0"/>
              <a:t>menú </a:t>
            </a:r>
            <a:r>
              <a:rPr lang="es-ES" dirty="0"/>
              <a:t>Docente”)</a:t>
            </a:r>
            <a:endParaRPr lang="en-US" dirty="0"/>
          </a:p>
          <a:p>
            <a:r>
              <a:rPr lang="es-E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Leer (</a:t>
            </a:r>
            <a:r>
              <a:rPr lang="es-E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precioD</a:t>
            </a:r>
            <a:r>
              <a:rPr lang="es-E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dirty="0" smtClean="0"/>
          </a:p>
          <a:p>
            <a:r>
              <a:rPr lang="es-ES" dirty="0" smtClean="0"/>
              <a:t>Escribir </a:t>
            </a:r>
            <a:r>
              <a:rPr lang="es-ES" dirty="0"/>
              <a:t>(“ingrese el precio de los </a:t>
            </a:r>
            <a:r>
              <a:rPr lang="es-ES" dirty="0" smtClean="0"/>
              <a:t>menú </a:t>
            </a:r>
            <a:r>
              <a:rPr lang="es-ES" dirty="0"/>
              <a:t>Otro”)</a:t>
            </a:r>
            <a:endParaRPr lang="en-US" dirty="0"/>
          </a:p>
          <a:p>
            <a:r>
              <a:rPr lang="es-E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Leer (</a:t>
            </a:r>
            <a:r>
              <a:rPr lang="es-E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precioO</a:t>
            </a:r>
            <a:r>
              <a:rPr lang="es-E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dirty="0" smtClean="0"/>
          </a:p>
          <a:p>
            <a:r>
              <a:rPr lang="es-ES" dirty="0" smtClean="0"/>
              <a:t>Escribir </a:t>
            </a:r>
            <a:r>
              <a:rPr lang="es-ES" dirty="0"/>
              <a:t>(“Se vendieron ”, </a:t>
            </a:r>
            <a:r>
              <a:rPr lang="es-ES" dirty="0" err="1"/>
              <a:t>cantE</a:t>
            </a:r>
            <a:r>
              <a:rPr lang="es-ES" dirty="0"/>
              <a:t>, “menúes Estudiantil”, </a:t>
            </a:r>
            <a:r>
              <a:rPr lang="es-ES" dirty="0" err="1"/>
              <a:t>cantD</a:t>
            </a:r>
            <a:r>
              <a:rPr lang="es-ES" dirty="0"/>
              <a:t>, “menúes Docente”,</a:t>
            </a:r>
            <a:endParaRPr lang="en-US" dirty="0"/>
          </a:p>
          <a:p>
            <a:r>
              <a:rPr lang="es-ES" dirty="0" err="1"/>
              <a:t>cantO</a:t>
            </a:r>
            <a:r>
              <a:rPr lang="es-ES" dirty="0"/>
              <a:t>, “menúes Otro tipo”)</a:t>
            </a:r>
            <a:endParaRPr lang="en-US" dirty="0"/>
          </a:p>
          <a:p>
            <a:endParaRPr lang="es-ES" dirty="0" smtClean="0"/>
          </a:p>
          <a:p>
            <a:r>
              <a:rPr lang="es-ES" dirty="0" smtClean="0"/>
              <a:t>Escribir</a:t>
            </a:r>
            <a:r>
              <a:rPr lang="es-ES" dirty="0"/>
              <a:t>(“La recaudación fue </a:t>
            </a:r>
            <a:r>
              <a:rPr lang="es-ES" dirty="0" smtClean="0"/>
              <a:t>de $ </a:t>
            </a:r>
            <a:r>
              <a:rPr lang="es-ES" dirty="0"/>
              <a:t>”, </a:t>
            </a:r>
            <a:r>
              <a:rPr lang="es-E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cantE</a:t>
            </a:r>
            <a:r>
              <a:rPr lang="es-E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s-E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precioE</a:t>
            </a:r>
            <a:r>
              <a:rPr lang="es-ES" dirty="0"/>
              <a:t> + </a:t>
            </a:r>
            <a:r>
              <a:rPr lang="es-E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cantD</a:t>
            </a:r>
            <a:r>
              <a:rPr lang="es-E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s-E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precioD</a:t>
            </a:r>
            <a:r>
              <a:rPr lang="es-ES" dirty="0"/>
              <a:t> + </a:t>
            </a:r>
            <a:r>
              <a:rPr lang="es-E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cantO</a:t>
            </a:r>
            <a:r>
              <a:rPr lang="es-E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s-E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precioO</a:t>
            </a:r>
            <a:r>
              <a:rPr lang="es-ES" dirty="0"/>
              <a:t> “)</a:t>
            </a:r>
            <a:endParaRPr lang="en-US" dirty="0"/>
          </a:p>
          <a:p>
            <a:r>
              <a:rPr lang="es-ES" dirty="0" smtClean="0">
                <a:latin typeface="+mj-lt"/>
                <a:cs typeface="Arial" charset="0"/>
              </a:rPr>
              <a:t>FIN.</a:t>
            </a:r>
            <a:endParaRPr lang="en-US" dirty="0">
              <a:latin typeface="+mj-lt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71" y="3429000"/>
            <a:ext cx="32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9400" y="5602069"/>
            <a:ext cx="32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Left Bracket 2"/>
          <p:cNvSpPr/>
          <p:nvPr/>
        </p:nvSpPr>
        <p:spPr>
          <a:xfrm>
            <a:off x="609601" y="2514600"/>
            <a:ext cx="187064" cy="2438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1067" y="1029355"/>
            <a:ext cx="634153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>
                <a:latin typeface="+mj-lt"/>
                <a:cs typeface="Arial" charset="0"/>
              </a:rPr>
              <a:t>Algoritmo P3r_Ej23 // opción 21 c)</a:t>
            </a:r>
          </a:p>
          <a:p>
            <a:r>
              <a:rPr lang="es-ES" sz="1200">
                <a:latin typeface="+mj-lt"/>
                <a:cs typeface="Arial" charset="0"/>
              </a:rPr>
              <a:t>Variables carácter: menú</a:t>
            </a:r>
          </a:p>
          <a:p>
            <a:r>
              <a:rPr lang="es-ES" sz="1200">
                <a:latin typeface="+mj-lt"/>
                <a:cs typeface="Arial" charset="0"/>
              </a:rPr>
              <a:t>Entero cantE, cantD, cantO, i</a:t>
            </a:r>
          </a:p>
          <a:p>
            <a:r>
              <a:rPr lang="es-ES" sz="1200">
                <a:latin typeface="+mj-lt"/>
                <a:cs typeface="Arial" charset="0"/>
              </a:rPr>
              <a:t>Real precioE, precioD, precio</a:t>
            </a:r>
          </a:p>
          <a:p>
            <a:r>
              <a:rPr lang="es-ES" sz="1200">
                <a:latin typeface="+mj-lt"/>
                <a:cs typeface="Arial" charset="0"/>
              </a:rPr>
              <a:t> </a:t>
            </a:r>
          </a:p>
          <a:p>
            <a:r>
              <a:rPr lang="es-ES" sz="1200">
                <a:latin typeface="+mj-lt"/>
                <a:cs typeface="Arial" charset="0"/>
              </a:rPr>
              <a:t>Inicio</a:t>
            </a:r>
          </a:p>
          <a:p>
            <a:r>
              <a:rPr lang="es-ES" sz="1200">
                <a:latin typeface="+mj-lt"/>
                <a:cs typeface="Arial" charset="0"/>
              </a:rPr>
              <a:t>cantE</a:t>
            </a:r>
            <a:r>
              <a:rPr lang="es-ES" sz="1200">
                <a:latin typeface="+mj-lt"/>
                <a:cs typeface="Arial" charset="0"/>
                <a:sym typeface="Wingdings"/>
              </a:rPr>
              <a:t></a:t>
            </a:r>
            <a:r>
              <a:rPr lang="es-ES" sz="1200">
                <a:latin typeface="+mj-lt"/>
                <a:cs typeface="Arial" charset="0"/>
              </a:rPr>
              <a:t>0, cantD</a:t>
            </a:r>
            <a:r>
              <a:rPr lang="es-ES" sz="1200">
                <a:latin typeface="+mj-lt"/>
                <a:cs typeface="Arial" charset="0"/>
                <a:sym typeface="Wingdings"/>
              </a:rPr>
              <a:t></a:t>
            </a:r>
            <a:r>
              <a:rPr lang="es-ES" sz="1200">
                <a:latin typeface="+mj-lt"/>
                <a:cs typeface="Arial" charset="0"/>
              </a:rPr>
              <a:t>0, cantO </a:t>
            </a:r>
            <a:r>
              <a:rPr lang="es-ES" sz="1200">
                <a:latin typeface="+mj-lt"/>
                <a:cs typeface="Arial" charset="0"/>
                <a:sym typeface="Wingdings"/>
              </a:rPr>
              <a:t></a:t>
            </a:r>
            <a:r>
              <a:rPr lang="es-ES" sz="1200">
                <a:latin typeface="+mj-lt"/>
                <a:cs typeface="Arial" charset="0"/>
              </a:rPr>
              <a:t>0 </a:t>
            </a:r>
          </a:p>
          <a:p>
            <a:r>
              <a:rPr lang="es-ES" sz="1200">
                <a:latin typeface="+mj-lt"/>
                <a:cs typeface="Arial" charset="0"/>
              </a:rPr>
              <a:t>Escribir (“Ingrese el primer menú que se vendió E/D/O”)</a:t>
            </a:r>
          </a:p>
          <a:p>
            <a:r>
              <a:rPr lang="es-ES" sz="1200">
                <a:latin typeface="+mj-lt"/>
                <a:cs typeface="Arial" charset="0"/>
              </a:rPr>
              <a:t>Leer( menú )</a:t>
            </a:r>
          </a:p>
          <a:p>
            <a:r>
              <a:rPr lang="es-ES" sz="1200">
                <a:latin typeface="+mj-lt"/>
                <a:cs typeface="Arial" charset="0"/>
              </a:rPr>
              <a:t>Repetir Mientras (menú </a:t>
            </a:r>
            <a:r>
              <a:rPr lang="es-ES" sz="1200" smtClean="0">
                <a:latin typeface="+mj-lt"/>
                <a:cs typeface="Arial" charset="0"/>
              </a:rPr>
              <a:t>&lt;&gt; </a:t>
            </a:r>
            <a:r>
              <a:rPr lang="es-ES" sz="1200">
                <a:latin typeface="+mj-lt"/>
                <a:cs typeface="Arial" charset="0"/>
              </a:rPr>
              <a:t>‘@’ ) hacer</a:t>
            </a:r>
          </a:p>
          <a:p>
            <a:r>
              <a:rPr lang="es-ES" sz="1200">
                <a:latin typeface="+mj-lt"/>
                <a:cs typeface="Arial" charset="0"/>
              </a:rPr>
              <a:t>	Según sea (menú )</a:t>
            </a:r>
          </a:p>
          <a:p>
            <a:r>
              <a:rPr lang="es-ES" sz="1200">
                <a:latin typeface="+mj-lt"/>
                <a:cs typeface="Arial" charset="0"/>
              </a:rPr>
              <a:t>	</a:t>
            </a:r>
            <a:r>
              <a:rPr lang="es-ES" sz="1200" smtClean="0">
                <a:latin typeface="+mj-lt"/>
                <a:cs typeface="Arial" charset="0"/>
              </a:rPr>
              <a:t>  	Caso </a:t>
            </a:r>
            <a:r>
              <a:rPr lang="es-ES" sz="1200">
                <a:latin typeface="+mj-lt"/>
                <a:cs typeface="Arial" charset="0"/>
              </a:rPr>
              <a:t>‘E’: cantE </a:t>
            </a:r>
            <a:r>
              <a:rPr lang="es-ES" sz="1200">
                <a:latin typeface="+mj-lt"/>
                <a:cs typeface="Arial" charset="0"/>
                <a:sym typeface="Wingdings"/>
              </a:rPr>
              <a:t></a:t>
            </a:r>
            <a:r>
              <a:rPr lang="es-ES" sz="1200">
                <a:latin typeface="+mj-lt"/>
                <a:cs typeface="Arial" charset="0"/>
              </a:rPr>
              <a:t> cantE + 1</a:t>
            </a:r>
          </a:p>
          <a:p>
            <a:r>
              <a:rPr lang="es-ES" sz="1200">
                <a:latin typeface="+mj-lt"/>
                <a:cs typeface="Arial" charset="0"/>
              </a:rPr>
              <a:t>	</a:t>
            </a:r>
            <a:r>
              <a:rPr lang="es-ES" sz="1200" smtClean="0">
                <a:latin typeface="+mj-lt"/>
                <a:cs typeface="Arial" charset="0"/>
              </a:rPr>
              <a:t>	Caso </a:t>
            </a:r>
            <a:r>
              <a:rPr lang="es-ES" sz="1200">
                <a:latin typeface="+mj-lt"/>
                <a:cs typeface="Arial" charset="0"/>
              </a:rPr>
              <a:t>‘D’: </a:t>
            </a:r>
            <a:r>
              <a:rPr lang="es-ES" sz="1200" smtClean="0">
                <a:latin typeface="+mj-lt"/>
                <a:cs typeface="Arial" charset="0"/>
              </a:rPr>
              <a:t>cantD </a:t>
            </a:r>
            <a:r>
              <a:rPr lang="es-ES" sz="1200">
                <a:latin typeface="+mj-lt"/>
                <a:cs typeface="Arial" charset="0"/>
                <a:sym typeface="Wingdings"/>
              </a:rPr>
              <a:t></a:t>
            </a:r>
            <a:r>
              <a:rPr lang="es-ES" sz="1200">
                <a:latin typeface="+mj-lt"/>
                <a:cs typeface="Arial" charset="0"/>
              </a:rPr>
              <a:t> cantD + 1</a:t>
            </a:r>
          </a:p>
          <a:p>
            <a:r>
              <a:rPr lang="es-ES" sz="1200" smtClean="0">
                <a:latin typeface="+mj-lt"/>
                <a:cs typeface="Arial" charset="0"/>
              </a:rPr>
              <a:t>		Caso </a:t>
            </a:r>
            <a:r>
              <a:rPr lang="es-ES" sz="1200">
                <a:latin typeface="+mj-lt"/>
                <a:cs typeface="Arial" charset="0"/>
              </a:rPr>
              <a:t>‘O’: cantO </a:t>
            </a:r>
            <a:r>
              <a:rPr lang="es-ES" sz="1200">
                <a:latin typeface="+mj-lt"/>
                <a:cs typeface="Arial" charset="0"/>
                <a:sym typeface="Wingdings"/>
              </a:rPr>
              <a:t></a:t>
            </a:r>
            <a:r>
              <a:rPr lang="es-ES" sz="1200">
                <a:latin typeface="+mj-lt"/>
                <a:cs typeface="Arial" charset="0"/>
              </a:rPr>
              <a:t> cantO + 1</a:t>
            </a:r>
          </a:p>
          <a:p>
            <a:r>
              <a:rPr lang="es-ES" sz="1200">
                <a:latin typeface="+mj-lt"/>
                <a:cs typeface="Arial" charset="0"/>
              </a:rPr>
              <a:t> 	Fin según</a:t>
            </a:r>
          </a:p>
          <a:p>
            <a:r>
              <a:rPr lang="es-ES" sz="1200" smtClean="0">
                <a:latin typeface="+mj-lt"/>
                <a:cs typeface="Arial" charset="0"/>
              </a:rPr>
              <a:t>	Escribir</a:t>
            </a:r>
            <a:r>
              <a:rPr lang="es-ES" sz="1200">
                <a:latin typeface="+mj-lt"/>
                <a:cs typeface="Arial" charset="0"/>
              </a:rPr>
              <a:t>(“Ingrese tipo de menú E/D/O o @ para finalizar”)</a:t>
            </a:r>
          </a:p>
          <a:p>
            <a:r>
              <a:rPr lang="es-ES" sz="1200">
                <a:latin typeface="+mj-lt"/>
                <a:cs typeface="Arial" charset="0"/>
              </a:rPr>
              <a:t>	Leer( menú )</a:t>
            </a:r>
          </a:p>
          <a:p>
            <a:r>
              <a:rPr lang="es-ES" sz="1200">
                <a:latin typeface="+mj-lt"/>
                <a:cs typeface="Arial" charset="0"/>
              </a:rPr>
              <a:t>Fin para</a:t>
            </a:r>
          </a:p>
          <a:p>
            <a:r>
              <a:rPr lang="es-ES" sz="1200" smtClean="0">
                <a:latin typeface="+mj-lt"/>
                <a:cs typeface="Arial" charset="0"/>
              </a:rPr>
              <a:t>Escribir </a:t>
            </a:r>
            <a:r>
              <a:rPr lang="es-ES" sz="1200">
                <a:latin typeface="+mj-lt"/>
                <a:cs typeface="Arial" charset="0"/>
              </a:rPr>
              <a:t>(“ingrese el precio del menu Estudiantil”)</a:t>
            </a:r>
          </a:p>
          <a:p>
            <a:r>
              <a:rPr lang="es-ES" sz="1200">
                <a:latin typeface="+mj-lt"/>
                <a:cs typeface="Arial" charset="0"/>
              </a:rPr>
              <a:t>Leer (precioE )</a:t>
            </a:r>
          </a:p>
          <a:p>
            <a:r>
              <a:rPr lang="es-ES" sz="1200">
                <a:latin typeface="+mj-lt"/>
                <a:cs typeface="Arial" charset="0"/>
              </a:rPr>
              <a:t>Escribir (“ingrese el precio del menu Docente”)</a:t>
            </a:r>
          </a:p>
          <a:p>
            <a:r>
              <a:rPr lang="es-ES" sz="1200">
                <a:latin typeface="+mj-lt"/>
                <a:cs typeface="Arial" charset="0"/>
              </a:rPr>
              <a:t>Leer (precioD )</a:t>
            </a:r>
          </a:p>
          <a:p>
            <a:r>
              <a:rPr lang="es-ES" sz="1200">
                <a:latin typeface="+mj-lt"/>
                <a:cs typeface="Arial" charset="0"/>
              </a:rPr>
              <a:t>Escribir (“ingrese el precio de los menu Otro”)</a:t>
            </a:r>
          </a:p>
          <a:p>
            <a:r>
              <a:rPr lang="es-ES" sz="1200">
                <a:latin typeface="+mj-lt"/>
                <a:cs typeface="Arial" charset="0"/>
              </a:rPr>
              <a:t>Leer (precioO )</a:t>
            </a:r>
          </a:p>
          <a:p>
            <a:r>
              <a:rPr lang="es-ES" sz="1200">
                <a:cs typeface="Arial" charset="0"/>
              </a:rPr>
              <a:t>Escribir (“Se vendieron ”, cantE, “menúes Estudiantil”, cantD, “menúes Docente”,</a:t>
            </a:r>
          </a:p>
          <a:p>
            <a:r>
              <a:rPr lang="es-ES" sz="1200">
                <a:cs typeface="Arial" charset="0"/>
              </a:rPr>
              <a:t>cantO, “menúes Otro tipo</a:t>
            </a:r>
            <a:r>
              <a:rPr lang="es-ES" sz="1200" smtClean="0">
                <a:cs typeface="Arial" charset="0"/>
              </a:rPr>
              <a:t>”)</a:t>
            </a:r>
            <a:endParaRPr lang="es-ES" sz="1200" smtClean="0">
              <a:latin typeface="+mj-lt"/>
              <a:cs typeface="Arial" charset="0"/>
            </a:endParaRPr>
          </a:p>
          <a:p>
            <a:r>
              <a:rPr lang="es-ES" sz="1200" smtClean="0">
                <a:latin typeface="+mj-lt"/>
                <a:cs typeface="Arial" charset="0"/>
              </a:rPr>
              <a:t>Escribir</a:t>
            </a:r>
            <a:r>
              <a:rPr lang="es-ES" sz="1200">
                <a:latin typeface="+mj-lt"/>
                <a:cs typeface="Arial" charset="0"/>
              </a:rPr>
              <a:t>(“La recaudación fue de ”, cantE*precioE + cantD*precioD + cantO*precioO “)</a:t>
            </a:r>
          </a:p>
          <a:p>
            <a:r>
              <a:rPr lang="es-ES" sz="1200">
                <a:latin typeface="+mj-lt"/>
                <a:cs typeface="Arial" charset="0"/>
              </a:rPr>
              <a:t>FIN.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333375"/>
            <a:ext cx="7915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30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752600"/>
            <a:ext cx="7098792" cy="3962400"/>
          </a:xfrm>
        </p:spPr>
        <p:txBody>
          <a:bodyPr>
            <a:normAutofit fontScale="92500" lnSpcReduction="10000"/>
          </a:bodyPr>
          <a:lstStyle/>
          <a:p>
            <a:pPr marL="539496" indent="-457200">
              <a:buFont typeface="+mj-lt"/>
              <a:buAutoNum type="arabicPeriod"/>
            </a:pPr>
            <a:r>
              <a:rPr lang="es-ES" sz="2400" dirty="0" smtClean="0"/>
              <a:t>Repaso de Contadores, Sumadores, Porcentaje, Promedio, Mínimos y Máximos</a:t>
            </a:r>
          </a:p>
          <a:p>
            <a:pPr marL="539496" indent="-457200">
              <a:buFont typeface="+mj-lt"/>
              <a:buAutoNum type="arabicPeriod"/>
            </a:pPr>
            <a:r>
              <a:rPr lang="es-ES" sz="2400" dirty="0" smtClean="0"/>
              <a:t>Conversión de una estructura de control en otra. </a:t>
            </a:r>
          </a:p>
          <a:p>
            <a:pPr marL="1380744" lvl="3" indent="-457200">
              <a:buFont typeface="+mj-lt"/>
              <a:buAutoNum type="arabicPeriod"/>
            </a:pPr>
            <a:r>
              <a:rPr lang="es-ES" sz="2400" dirty="0" smtClean="0"/>
              <a:t>De Para a Mientras.</a:t>
            </a:r>
          </a:p>
          <a:p>
            <a:pPr marL="1380744" lvl="3" indent="-457200">
              <a:buFont typeface="+mj-lt"/>
              <a:buAutoNum type="arabicPeriod"/>
            </a:pPr>
            <a:r>
              <a:rPr lang="es-ES" sz="2400" dirty="0" smtClean="0"/>
              <a:t>De Para a Repetir hasta que. </a:t>
            </a:r>
          </a:p>
          <a:p>
            <a:pPr marL="1380744" lvl="3" indent="-457200">
              <a:buFont typeface="+mj-lt"/>
              <a:buAutoNum type="arabicPeriod"/>
            </a:pPr>
            <a:r>
              <a:rPr lang="es-ES" sz="2400" dirty="0" smtClean="0"/>
              <a:t>De Mientras a Repetir hasta que.</a:t>
            </a:r>
          </a:p>
          <a:p>
            <a:pPr marL="1380744" lvl="3" indent="-457200">
              <a:buFont typeface="+mj-lt"/>
              <a:buAutoNum type="arabicPeriod"/>
            </a:pPr>
            <a:r>
              <a:rPr lang="es-ES" sz="2400" dirty="0" smtClean="0"/>
              <a:t>De Mientras y Repetir hasta que a Para.</a:t>
            </a:r>
          </a:p>
          <a:p>
            <a:pPr marL="539496" indent="-457200">
              <a:buFont typeface="+mj-lt"/>
              <a:buAutoNum type="arabicPeriod"/>
            </a:pPr>
            <a:endParaRPr lang="es-ES" sz="2400" dirty="0" smtClean="0"/>
          </a:p>
          <a:p>
            <a:pPr marL="539496" indent="-457200">
              <a:buFont typeface="+mj-lt"/>
              <a:buAutoNum type="arabicPeriod"/>
            </a:pPr>
            <a:r>
              <a:rPr lang="es-ES" sz="2400" dirty="0" smtClean="0"/>
              <a:t>Estructuras de control anidadas, con ejemplos.</a:t>
            </a:r>
          </a:p>
          <a:p>
            <a:pPr marL="539496" indent="-457200">
              <a:buFont typeface="+mj-lt"/>
              <a:buAutoNum type="arabicPeriod"/>
            </a:pPr>
            <a:r>
              <a:rPr lang="es-ES" sz="2400" dirty="0" smtClean="0"/>
              <a:t>Aplicación a través de los ejercicios 21-22-23-24 de la Práctica 3 de repaso.</a:t>
            </a:r>
            <a:endParaRPr lang="es-E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16358" y="0"/>
            <a:ext cx="7498080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3600" dirty="0" smtClean="0"/>
              <a:t>¿Qué vimos hoy?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0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"/>
            <a:ext cx="8001000" cy="181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86" y="2509234"/>
            <a:ext cx="7962900" cy="3259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39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057400"/>
            <a:ext cx="782284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sz="2000" dirty="0" smtClean="0"/>
          </a:p>
          <a:p>
            <a:r>
              <a:rPr lang="es-MX" sz="2000" dirty="0" smtClean="0"/>
              <a:t>Caso </a:t>
            </a:r>
            <a:r>
              <a:rPr lang="es-MX" sz="2000" dirty="0"/>
              <a:t>1) </a:t>
            </a:r>
            <a:r>
              <a:rPr lang="es-MX" sz="2000" dirty="0" smtClean="0"/>
              <a:t>La </a:t>
            </a:r>
            <a:r>
              <a:rPr lang="es-MX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centinela no pertenece al conjunto de datos</a:t>
            </a:r>
            <a:r>
              <a:rPr lang="es-MX" sz="2000" dirty="0" smtClean="0"/>
              <a:t>. </a:t>
            </a:r>
          </a:p>
          <a:p>
            <a:r>
              <a:rPr lang="es-MX" sz="2000" dirty="0" smtClean="0"/>
              <a:t>Ejemplo ingresan 100 </a:t>
            </a:r>
            <a:r>
              <a:rPr lang="es-MX" sz="2000" smtClean="0"/>
              <a:t>números </a:t>
            </a:r>
            <a:r>
              <a:rPr lang="es-MX" sz="2000" smtClean="0"/>
              <a:t>reales, </a:t>
            </a:r>
            <a:r>
              <a:rPr lang="es-MX" sz="2000" dirty="0" smtClean="0"/>
              <a:t>el </a:t>
            </a:r>
            <a:r>
              <a:rPr lang="es-MX" sz="2000" dirty="0"/>
              <a:t>fin de datos </a:t>
            </a:r>
            <a:r>
              <a:rPr lang="es-MX" sz="2000" smtClean="0"/>
              <a:t>es </a:t>
            </a:r>
            <a:r>
              <a:rPr lang="es-MX" sz="2000" smtClean="0"/>
              <a:t> </a:t>
            </a:r>
            <a:r>
              <a:rPr lang="es-MX" sz="2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= 100</a:t>
            </a:r>
            <a:endParaRPr lang="es-MX" sz="2000" dirty="0" smtClean="0"/>
          </a:p>
          <a:p>
            <a:endParaRPr lang="es-MX" sz="2000" dirty="0" smtClean="0"/>
          </a:p>
          <a:p>
            <a:pPr defTabSz="540000"/>
            <a:r>
              <a:rPr lang="es-MX" sz="2000" dirty="0" smtClean="0"/>
              <a:t>Caso </a:t>
            </a:r>
            <a:r>
              <a:rPr lang="es-MX" sz="2000" dirty="0"/>
              <a:t>2) La variable centinela no pertenece al conjunto de datos y el </a:t>
            </a:r>
            <a:r>
              <a:rPr lang="es-MX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datos es la respuesta a una pregunta</a:t>
            </a:r>
            <a:r>
              <a:rPr lang="es-MX" sz="2000" dirty="0"/>
              <a:t>. </a:t>
            </a:r>
            <a:endParaRPr lang="es-MX" sz="2000" dirty="0" smtClean="0"/>
          </a:p>
          <a:p>
            <a:pPr defTabSz="540000"/>
            <a:r>
              <a:rPr lang="es-MX" sz="2000" dirty="0" smtClean="0"/>
              <a:t>Ejemplo  </a:t>
            </a:r>
            <a:r>
              <a:rPr lang="es-AR" sz="2000" b="1" dirty="0">
                <a:solidFill>
                  <a:srgbClr val="7030A0"/>
                </a:solidFill>
              </a:rPr>
              <a:t>escribir(‘’Desea ingresar otro dato? S/N</a:t>
            </a:r>
            <a:r>
              <a:rPr lang="es-AR" sz="2000" b="1" dirty="0" smtClean="0">
                <a:solidFill>
                  <a:srgbClr val="7030A0"/>
                </a:solidFill>
              </a:rPr>
              <a:t>’’)  Leer </a:t>
            </a:r>
            <a:r>
              <a:rPr lang="es-AR" sz="2000" b="1" dirty="0">
                <a:solidFill>
                  <a:srgbClr val="7030A0"/>
                </a:solidFill>
              </a:rPr>
              <a:t>(</a:t>
            </a:r>
            <a:r>
              <a:rPr lang="es-A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respuesta</a:t>
            </a:r>
            <a:r>
              <a:rPr lang="es-AR" sz="2000" b="1" dirty="0">
                <a:solidFill>
                  <a:srgbClr val="7030A0"/>
                </a:solidFill>
              </a:rPr>
              <a:t>)</a:t>
            </a:r>
          </a:p>
          <a:p>
            <a:endParaRPr lang="es-MX" sz="2000" dirty="0" smtClean="0"/>
          </a:p>
          <a:p>
            <a:r>
              <a:rPr lang="es-MX" sz="2000" dirty="0" smtClean="0"/>
              <a:t>Caso </a:t>
            </a:r>
            <a:r>
              <a:rPr lang="es-MX" sz="2000" dirty="0"/>
              <a:t>3) La variable centinela pertenece al conjunto de datos y </a:t>
            </a:r>
            <a:r>
              <a:rPr lang="es-MX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fin de datos es un posible valor de los </a:t>
            </a:r>
            <a:r>
              <a:rPr lang="es-MX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mismos pero no es un </a:t>
            </a:r>
            <a:r>
              <a:rPr lang="es-MX" sz="2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 válido en ese contexto</a:t>
            </a:r>
            <a:r>
              <a:rPr lang="es-AR" sz="2000" smtClean="0"/>
              <a:t>. </a:t>
            </a:r>
            <a:r>
              <a:rPr lang="es-MX" sz="2000" smtClean="0"/>
              <a:t>Ejemplo </a:t>
            </a:r>
            <a:r>
              <a:rPr lang="es-MX" sz="2000" dirty="0" smtClean="0"/>
              <a:t>Repetir </a:t>
            </a:r>
            <a:r>
              <a:rPr lang="es-MX" sz="2000" dirty="0"/>
              <a:t>mientras </a:t>
            </a:r>
            <a:r>
              <a:rPr lang="es-MX" sz="2000" dirty="0" smtClean="0"/>
              <a:t>(</a:t>
            </a:r>
            <a:r>
              <a:rPr lang="es-MX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Edad &gt; 0</a:t>
            </a:r>
            <a:r>
              <a:rPr lang="es-MX" sz="2000" dirty="0" smtClean="0"/>
              <a:t>)</a:t>
            </a:r>
          </a:p>
          <a:p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09600"/>
            <a:ext cx="8305800" cy="1143000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3600" dirty="0" smtClean="0"/>
              <a:t>Resumiendo, podemos identificar 3 casos posibles de finalización de una estructura de repetición donde no se conoce la cantidad de repeticiones.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655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200" smtClean="0"/>
              <a:t>descansamos 5’ y seguimos con Práctica 3…</a:t>
            </a:r>
            <a:endParaRPr lang="en-US" sz="3200" dirty="0"/>
          </a:p>
        </p:txBody>
      </p:sp>
      <p:sp>
        <p:nvSpPr>
          <p:cNvPr id="3" name="AutoShape 2" descr="Ensaladas GIFs | Ten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5" descr="Investigacion Puzzle GIF - Investigacion Puzzle Lightbulb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uendía 👉 Es con mate Tomando mate en... - El Boyero - Estilo y Tradición  Argentina | Faceboo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612775" y="5271247"/>
            <a:ext cx="82068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AR" sz="4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Seguimos aprendiendo</a:t>
            </a:r>
            <a:endParaRPr lang="en-US" sz="4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AutoShape 2" descr="Cuántas calorías tiene una naranja? ¿Y un zumo de naranja?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057400"/>
            <a:ext cx="4938480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24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752600"/>
            <a:ext cx="7098792" cy="3962400"/>
          </a:xfrm>
        </p:spPr>
        <p:txBody>
          <a:bodyPr>
            <a:normAutofit/>
          </a:bodyPr>
          <a:lstStyle/>
          <a:p>
            <a:pPr marL="539496" indent="-457200">
              <a:buFont typeface="+mj-lt"/>
              <a:buAutoNum type="arabicPeriod"/>
            </a:pPr>
            <a:r>
              <a:rPr lang="es-ES" sz="2400" dirty="0" smtClean="0"/>
              <a:t>Conversión de una estructura de control en otra. </a:t>
            </a:r>
          </a:p>
          <a:p>
            <a:pPr marL="1380744" lvl="3" indent="-457200">
              <a:buFont typeface="+mj-lt"/>
              <a:buAutoNum type="arabicPeriod"/>
            </a:pPr>
            <a:r>
              <a:rPr lang="es-ES" sz="2400" dirty="0" smtClean="0"/>
              <a:t>De Repetir Para a Repetir Mientras. </a:t>
            </a:r>
          </a:p>
          <a:p>
            <a:pPr marL="1380744" lvl="3" indent="-457200">
              <a:buFont typeface="+mj-lt"/>
              <a:buAutoNum type="arabicPeriod"/>
            </a:pPr>
            <a:r>
              <a:rPr lang="es-ES" sz="2400" dirty="0" smtClean="0"/>
              <a:t>De Repetir Mientras a Repetir hasta que.</a:t>
            </a:r>
          </a:p>
          <a:p>
            <a:pPr marL="539496" indent="-457200">
              <a:buFont typeface="+mj-lt"/>
              <a:buAutoNum type="arabicPeriod"/>
            </a:pPr>
            <a:endParaRPr lang="es-ES" sz="2400" dirty="0" smtClean="0"/>
          </a:p>
          <a:p>
            <a:pPr marL="539496" indent="-457200">
              <a:buFont typeface="+mj-lt"/>
              <a:buAutoNum type="arabicPeriod"/>
            </a:pPr>
            <a:r>
              <a:rPr lang="es-ES" sz="2400" dirty="0" smtClean="0"/>
              <a:t>Estructuras de control anidadas.</a:t>
            </a:r>
            <a:endParaRPr lang="es-ES" sz="2400" dirty="0"/>
          </a:p>
          <a:p>
            <a:pPr marL="539496" indent="-457200">
              <a:buFont typeface="+mj-lt"/>
              <a:buAutoNum type="arabicPeriod"/>
            </a:pPr>
            <a:endParaRPr lang="es-ES" sz="2400" dirty="0" smtClean="0"/>
          </a:p>
          <a:p>
            <a:pPr marL="539496" indent="-457200">
              <a:buFont typeface="+mj-lt"/>
              <a:buAutoNum type="arabicPeriod"/>
            </a:pPr>
            <a:r>
              <a:rPr lang="es-ES" sz="2400" dirty="0" smtClean="0"/>
              <a:t>Aplicación a través de los ejercicios 21-22-23-24 de Práctica 3 de repaso.</a:t>
            </a:r>
            <a:endParaRPr lang="es-E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16358" y="0"/>
            <a:ext cx="7498080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3600" dirty="0" smtClean="0"/>
              <a:t>¿Qué vamos a ver hoy?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663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752600"/>
            <a:ext cx="7098792" cy="3962400"/>
          </a:xfrm>
        </p:spPr>
        <p:txBody>
          <a:bodyPr>
            <a:normAutofit/>
          </a:bodyPr>
          <a:lstStyle/>
          <a:p>
            <a:pPr marL="539496" indent="-457200">
              <a:buFont typeface="+mj-lt"/>
              <a:buAutoNum type="arabicPeriod"/>
            </a:pPr>
            <a:r>
              <a:rPr lang="es-ES" sz="2400" dirty="0" smtClean="0"/>
              <a:t>Contadores</a:t>
            </a:r>
          </a:p>
          <a:p>
            <a:pPr marL="539496" indent="-457200">
              <a:buFont typeface="+mj-lt"/>
              <a:buAutoNum type="arabicPeriod"/>
            </a:pPr>
            <a:r>
              <a:rPr lang="es-ES" sz="2400" dirty="0" smtClean="0"/>
              <a:t>Acumuladores o Sumadores</a:t>
            </a:r>
          </a:p>
          <a:p>
            <a:pPr marL="539496" indent="-457200">
              <a:buFont typeface="+mj-lt"/>
              <a:buAutoNum type="arabicPeriod"/>
            </a:pPr>
            <a:r>
              <a:rPr lang="es-ES" sz="2400" dirty="0" smtClean="0"/>
              <a:t>Promedios</a:t>
            </a:r>
          </a:p>
          <a:p>
            <a:pPr marL="539496" indent="-457200">
              <a:buFont typeface="+mj-lt"/>
              <a:buAutoNum type="arabicPeriod"/>
            </a:pPr>
            <a:r>
              <a:rPr lang="es-ES" sz="2400" dirty="0" smtClean="0"/>
              <a:t>Porcentajes</a:t>
            </a:r>
          </a:p>
          <a:p>
            <a:pPr marL="539496" indent="-457200">
              <a:buFont typeface="+mj-lt"/>
              <a:buAutoNum type="arabicPeriod"/>
            </a:pPr>
            <a:r>
              <a:rPr lang="es-ES" sz="2400" dirty="0" smtClean="0"/>
              <a:t>Máximos/ mínimos</a:t>
            </a:r>
            <a:endParaRPr lang="es-ES" sz="24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63211" y="12879"/>
            <a:ext cx="7696877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3600" dirty="0" smtClean="0"/>
              <a:t>Repasemos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1901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5" y="457200"/>
            <a:ext cx="9122535" cy="1143000"/>
          </a:xfrm>
        </p:spPr>
        <p:txBody>
          <a:bodyPr/>
          <a:lstStyle/>
          <a:p>
            <a:r>
              <a:rPr lang="es-AR" sz="36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Contador</a:t>
            </a:r>
            <a:endParaRPr lang="en-US" sz="36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9 Rectángulo"/>
          <p:cNvSpPr/>
          <p:nvPr/>
        </p:nvSpPr>
        <p:spPr>
          <a:xfrm>
            <a:off x="304800" y="2171716"/>
            <a:ext cx="8715436" cy="3048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Google Shape;184;p32"/>
          <p:cNvSpPr txBox="1">
            <a:spLocks/>
          </p:cNvSpPr>
          <p:nvPr/>
        </p:nvSpPr>
        <p:spPr>
          <a:xfrm>
            <a:off x="21465" y="2285277"/>
            <a:ext cx="2819400" cy="285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endParaRPr kumimoji="0" lang="es-AR" sz="1200" b="0" i="0" u="none" strike="noStrike" kern="0" cap="none" spc="0" normalizeH="0" baseline="0" noProof="0" dirty="0" smtClean="0">
              <a:ln>
                <a:noFill/>
              </a:ln>
              <a:solidFill>
                <a:schemeClr val="lt2"/>
              </a:solidFill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kumimoji="0" lang="es-AR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INICIALIZACIÓN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endParaRPr kumimoji="0" lang="es-A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kumimoji="0" lang="es-AR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REPETICIÓN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endParaRPr kumimoji="0" lang="es-A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kumimoji="0" lang="es-AR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  INCREMENTO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endParaRPr kumimoji="0" lang="es-A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kumimoji="0" lang="es-AR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FIN REPETICIÓN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endParaRPr kumimoji="0" lang="es-A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kumimoji="0" lang="es-AR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RESULTADO</a:t>
            </a:r>
            <a:endParaRPr kumimoji="0" lang="es-AR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7" name="12 Abrir corchete"/>
          <p:cNvSpPr/>
          <p:nvPr/>
        </p:nvSpPr>
        <p:spPr>
          <a:xfrm>
            <a:off x="838200" y="2971800"/>
            <a:ext cx="142876" cy="1047757"/>
          </a:xfrm>
          <a:prstGeom prst="leftBracket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Google Shape;184;p32"/>
          <p:cNvSpPr txBox="1">
            <a:spLocks/>
          </p:cNvSpPr>
          <p:nvPr/>
        </p:nvSpPr>
        <p:spPr>
          <a:xfrm>
            <a:off x="2362200" y="2266991"/>
            <a:ext cx="3940935" cy="285752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91425" rIns="0" bIns="91425" anchor="t" anchorCtr="0">
            <a:noAutofit/>
          </a:bodyPr>
          <a:lstStyle/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endParaRPr kumimoji="0" lang="es-AR" sz="1200" b="0" i="0" u="none" strike="noStrike" kern="0" cap="none" spc="0" normalizeH="0" baseline="0" noProof="0" dirty="0" smtClean="0">
              <a:ln>
                <a:noFill/>
              </a:ln>
              <a:solidFill>
                <a:schemeClr val="lt2"/>
              </a:solidFill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lang="es-AR" sz="1400" b="1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Variable  </a:t>
            </a:r>
            <a:r>
              <a:rPr lang="es-AR" sz="1400" b="1" dirty="0" smtClean="0"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 </a:t>
            </a:r>
            <a:r>
              <a:rPr lang="es-AR" sz="1400" b="1" dirty="0" err="1" smtClean="0"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valor_inicial</a:t>
            </a:r>
            <a:endParaRPr kumimoji="0" lang="es-A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endParaRPr kumimoji="0" lang="es-A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</a:t>
            </a:r>
            <a:r>
              <a:rPr kumimoji="0" lang="es-AR" sz="1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epetir</a:t>
            </a:r>
            <a:endParaRPr kumimoji="0" lang="es-A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endParaRPr kumimoji="0" lang="es-A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kumimoji="0" lang="es-AR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variable </a:t>
            </a:r>
            <a:r>
              <a:rPr kumimoji="0" lang="es-AR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 variable + incremento</a:t>
            </a:r>
            <a:endParaRPr kumimoji="0" lang="es-A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endParaRPr kumimoji="0" lang="es-A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lang="es-AR" sz="1400" b="1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</a:t>
            </a:r>
            <a:r>
              <a:rPr kumimoji="0" lang="es-AR" sz="1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in_repetir</a:t>
            </a:r>
            <a:endParaRPr kumimoji="0" lang="es-A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endParaRPr kumimoji="0" lang="es-A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kumimoji="0" lang="es-AR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RESULTADO</a:t>
            </a:r>
            <a:endParaRPr kumimoji="0" lang="es-AR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9" name="14 Abrir corchete"/>
          <p:cNvSpPr/>
          <p:nvPr/>
        </p:nvSpPr>
        <p:spPr>
          <a:xfrm>
            <a:off x="3048000" y="2990843"/>
            <a:ext cx="142876" cy="1047757"/>
          </a:xfrm>
          <a:prstGeom prst="leftBracket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Google Shape;184;p32"/>
          <p:cNvSpPr txBox="1">
            <a:spLocks/>
          </p:cNvSpPr>
          <p:nvPr/>
        </p:nvSpPr>
        <p:spPr>
          <a:xfrm>
            <a:off x="5867400" y="2266978"/>
            <a:ext cx="2939016" cy="285752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91425" rIns="0" bIns="91425" anchor="t" anchorCtr="0">
            <a:noAutofit/>
          </a:bodyPr>
          <a:lstStyle/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endParaRPr kumimoji="0" lang="es-AR" sz="1200" b="0" i="0" u="none" strike="noStrike" kern="0" cap="none" spc="0" normalizeH="0" baseline="0" noProof="0" dirty="0" smtClean="0">
              <a:ln>
                <a:noFill/>
              </a:ln>
              <a:solidFill>
                <a:schemeClr val="lt2"/>
              </a:solidFill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lang="es-AR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cont</a:t>
            </a:r>
            <a:r>
              <a:rPr lang="es-A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 0</a:t>
            </a:r>
            <a:endParaRPr kumimoji="0" lang="es-AR" sz="1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endParaRPr kumimoji="0" lang="es-A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lang="es-AR" sz="1400" b="1" kern="0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</a:t>
            </a:r>
            <a:r>
              <a:rPr kumimoji="0" lang="es-AR" sz="1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epetir</a:t>
            </a:r>
            <a:r>
              <a:rPr kumimoji="0" lang="es-AR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endParaRPr kumimoji="0" lang="es-A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lvl="2">
              <a:buClr>
                <a:schemeClr val="lt2"/>
              </a:buClr>
              <a:buSzPts val="1200"/>
              <a:defRPr/>
            </a:pPr>
            <a:r>
              <a:rPr kumimoji="0" lang="es-AR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  </a:t>
            </a:r>
            <a:r>
              <a:rPr lang="es-A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cont</a:t>
            </a:r>
            <a:r>
              <a:rPr lang="es-A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s-A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 </a:t>
            </a:r>
            <a:r>
              <a:rPr lang="es-A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cont</a:t>
            </a:r>
            <a:r>
              <a:rPr lang="es-A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 + 1</a:t>
            </a:r>
            <a:endParaRPr lang="es-AR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endParaRPr kumimoji="0" lang="es-A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lang="es-AR" sz="1400" b="1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</a:t>
            </a:r>
            <a:r>
              <a:rPr kumimoji="0" lang="es-AR" sz="1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in_repetir</a:t>
            </a:r>
            <a:endParaRPr kumimoji="0" lang="es-A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endParaRPr kumimoji="0" lang="es-A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kumimoji="0" lang="es-AR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RESULTADO</a:t>
            </a:r>
            <a:endParaRPr kumimoji="0" lang="es-AR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1" name="16 Abrir corchete"/>
          <p:cNvSpPr/>
          <p:nvPr/>
        </p:nvSpPr>
        <p:spPr>
          <a:xfrm>
            <a:off x="6553200" y="2971800"/>
            <a:ext cx="142876" cy="1047757"/>
          </a:xfrm>
          <a:prstGeom prst="leftBracket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097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465" y="457200"/>
            <a:ext cx="9122535" cy="1143000"/>
          </a:xfrm>
        </p:spPr>
        <p:txBody>
          <a:bodyPr/>
          <a:lstStyle/>
          <a:p>
            <a:r>
              <a:rPr lang="es-AR" sz="36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Acumulador</a:t>
            </a:r>
            <a:endParaRPr lang="en-US" sz="36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Google Shape;184;p32"/>
          <p:cNvSpPr txBox="1">
            <a:spLocks/>
          </p:cNvSpPr>
          <p:nvPr/>
        </p:nvSpPr>
        <p:spPr>
          <a:xfrm>
            <a:off x="-228600" y="2362200"/>
            <a:ext cx="2714644" cy="285752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91425" rIns="0" bIns="91425" anchor="t" anchorCtr="0">
            <a:noAutofit/>
          </a:bodyPr>
          <a:lstStyle/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lang="es-AR" sz="1400" b="1" kern="0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INICIALIZACIÓN</a:t>
            </a:r>
            <a:endParaRPr lang="es-AR" sz="1400" b="1" kern="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endParaRPr kumimoji="0" lang="es-AR" sz="1200" b="1" i="0" u="none" strike="noStrike" kern="0" cap="none" spc="0" normalizeH="0" baseline="0" noProof="0" dirty="0" smtClean="0">
              <a:ln>
                <a:noFill/>
              </a:ln>
              <a:solidFill>
                <a:schemeClr val="lt2"/>
              </a:solidFill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REPETICIÓN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endParaRPr lang="es-AR" sz="1400" b="1" kern="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</a:t>
            </a:r>
            <a:r>
              <a:rPr lang="es-AR" sz="1400" b="1" kern="0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SUMA_ACUMULATIVA</a:t>
            </a:r>
            <a:endParaRPr lang="es-AR" sz="1400" b="1" kern="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endParaRPr lang="es-AR" sz="1400" b="1" kern="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FIN REPETICIÓN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endParaRPr lang="es-AR" sz="1400" b="1" kern="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RESULTADO</a:t>
            </a:r>
          </a:p>
        </p:txBody>
      </p:sp>
      <p:sp>
        <p:nvSpPr>
          <p:cNvPr id="9" name="12 Abrir corchete"/>
          <p:cNvSpPr/>
          <p:nvPr/>
        </p:nvSpPr>
        <p:spPr>
          <a:xfrm>
            <a:off x="457200" y="2895600"/>
            <a:ext cx="142876" cy="1047757"/>
          </a:xfrm>
          <a:prstGeom prst="leftBracket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Google Shape;184;p32"/>
          <p:cNvSpPr txBox="1">
            <a:spLocks/>
          </p:cNvSpPr>
          <p:nvPr/>
        </p:nvSpPr>
        <p:spPr>
          <a:xfrm>
            <a:off x="2481234" y="2171717"/>
            <a:ext cx="4071966" cy="2628884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91425" rIns="0" bIns="91425" anchor="t" anchorCtr="0">
            <a:noAutofit/>
          </a:bodyPr>
          <a:lstStyle/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endParaRPr kumimoji="0" lang="es-AR" sz="1200" b="0" i="0" u="none" strike="noStrike" kern="0" cap="none" spc="0" normalizeH="0" baseline="0" noProof="0" dirty="0" smtClean="0">
              <a:ln>
                <a:noFill/>
              </a:ln>
              <a:solidFill>
                <a:schemeClr val="lt2"/>
              </a:solidFill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lang="es-AR" sz="1400" b="1" kern="0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Suma</a:t>
            </a:r>
            <a:r>
              <a:rPr lang="es-AR" sz="1400" b="1" kern="0" dirty="0" smtClean="0"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 </a:t>
            </a:r>
            <a:r>
              <a:rPr lang="es-AR" sz="1400" b="1" kern="0" dirty="0" err="1"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valor_inicial</a:t>
            </a:r>
            <a:endParaRPr lang="es-AR" sz="1400" b="1" kern="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endParaRPr lang="es-AR" sz="1400" b="1" kern="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Repetir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lang="es-AR" sz="1400" b="1" kern="0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  </a:t>
            </a:r>
            <a:endParaRPr lang="es-AR" sz="1400" b="1" kern="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</a:t>
            </a:r>
            <a:r>
              <a:rPr lang="es-AR" sz="1400" b="1" kern="0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Suma </a:t>
            </a: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 </a:t>
            </a:r>
            <a:r>
              <a:rPr lang="es-AR" sz="1400" b="1" kern="0" dirty="0" smtClean="0"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Suma </a:t>
            </a: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+ </a:t>
            </a:r>
            <a:r>
              <a:rPr lang="es-AR" sz="1400" b="1" kern="0" dirty="0" smtClean="0"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VALOR</a:t>
            </a:r>
            <a:endParaRPr lang="es-AR" sz="1400" b="1" kern="0" dirty="0">
              <a:latin typeface="Roboto Condensed Light"/>
              <a:ea typeface="Roboto Condensed Light"/>
              <a:cs typeface="Roboto Condensed Light"/>
              <a:sym typeface="Wingdings" pitchFamily="2" charset="2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endParaRPr lang="es-AR" sz="1400" b="1" kern="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</a:t>
            </a:r>
            <a:r>
              <a:rPr lang="es-AR" sz="1400" b="1" kern="0" dirty="0" err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in_repetir</a:t>
            </a:r>
            <a:endParaRPr lang="es-AR" sz="1400" b="1" kern="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endParaRPr lang="es-AR" sz="1400" b="1" kern="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endParaRPr lang="es-AR" sz="1400" b="1" kern="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RESULTADO</a:t>
            </a:r>
          </a:p>
        </p:txBody>
      </p:sp>
      <p:sp>
        <p:nvSpPr>
          <p:cNvPr id="11" name="14 Abrir corchete"/>
          <p:cNvSpPr/>
          <p:nvPr/>
        </p:nvSpPr>
        <p:spPr>
          <a:xfrm>
            <a:off x="3230881" y="2914619"/>
            <a:ext cx="45719" cy="1028738"/>
          </a:xfrm>
          <a:prstGeom prst="leftBracket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Google Shape;184;p32"/>
          <p:cNvSpPr txBox="1">
            <a:spLocks/>
          </p:cNvSpPr>
          <p:nvPr/>
        </p:nvSpPr>
        <p:spPr>
          <a:xfrm>
            <a:off x="5562600" y="2182036"/>
            <a:ext cx="3714776" cy="2933707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t" anchorCtr="0">
            <a:noAutofit/>
          </a:bodyPr>
          <a:lstStyle/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endParaRPr kumimoji="0" lang="es-AR" sz="1200" b="0" i="0" u="none" strike="noStrike" kern="0" cap="none" spc="0" normalizeH="0" baseline="0" noProof="0" dirty="0" smtClean="0">
              <a:ln>
                <a:noFill/>
              </a:ln>
              <a:solidFill>
                <a:schemeClr val="lt2"/>
              </a:solidFill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lvl="2">
              <a:buClr>
                <a:schemeClr val="lt2"/>
              </a:buClr>
              <a:buSzPts val="1200"/>
              <a:defRPr/>
            </a:pPr>
            <a:r>
              <a:rPr lang="es-A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suma </a:t>
            </a:r>
            <a:r>
              <a:rPr lang="es-A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 0</a:t>
            </a:r>
            <a:endParaRPr lang="es-AR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lvl="2">
              <a:buClr>
                <a:schemeClr val="lt2"/>
              </a:buClr>
              <a:buSzPts val="1200"/>
              <a:defRPr/>
            </a:pPr>
            <a:endParaRPr lang="es-AR" sz="1400" b="1" kern="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lvl="2">
              <a:buClr>
                <a:schemeClr val="lt2"/>
              </a:buClr>
              <a:buSzPts val="1200"/>
              <a:defRPr/>
            </a:pP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Repetir</a:t>
            </a:r>
          </a:p>
          <a:p>
            <a:pPr lvl="2">
              <a:buClr>
                <a:schemeClr val="lt2"/>
              </a:buClr>
              <a:buSzPts val="1200"/>
              <a:defRPr/>
            </a:pPr>
            <a:endParaRPr lang="es-AR" sz="1400" b="1" kern="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lvl="2">
              <a:buClr>
                <a:schemeClr val="lt2"/>
              </a:buClr>
              <a:buSzPts val="1200"/>
              <a:defRPr/>
            </a:pP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  </a:t>
            </a:r>
            <a:r>
              <a:rPr lang="es-AR" sz="1400" b="1" kern="0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leer </a:t>
            </a: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( </a:t>
            </a:r>
            <a:r>
              <a:rPr lang="es-AR" sz="1400" b="1" kern="0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NUM </a:t>
            </a: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) </a:t>
            </a:r>
          </a:p>
          <a:p>
            <a:pPr lvl="2">
              <a:buClr>
                <a:schemeClr val="lt2"/>
              </a:buClr>
              <a:buSzPts val="1200"/>
              <a:defRPr/>
            </a:pPr>
            <a:r>
              <a:rPr lang="es-A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  suma </a:t>
            </a:r>
            <a:r>
              <a:rPr lang="es-A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 suma + NUM</a:t>
            </a:r>
            <a:endParaRPr lang="es-AR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lvl="2">
              <a:buClr>
                <a:schemeClr val="lt2"/>
              </a:buClr>
              <a:buSzPts val="1200"/>
              <a:defRPr/>
            </a:pPr>
            <a:endParaRPr lang="es-AR" sz="1400" b="1" kern="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lvl="2">
              <a:buClr>
                <a:schemeClr val="lt2"/>
              </a:buClr>
              <a:buSzPts val="1200"/>
              <a:defRPr/>
            </a:pP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</a:t>
            </a:r>
            <a:r>
              <a:rPr lang="es-AR" sz="1400" b="1" kern="0" dirty="0" err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in_repetir</a:t>
            </a:r>
            <a:endParaRPr lang="es-AR" sz="1400" b="1" kern="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lvl="2">
              <a:buClr>
                <a:schemeClr val="lt2"/>
              </a:buClr>
              <a:buSzPts val="1200"/>
              <a:defRPr/>
            </a:pPr>
            <a:endParaRPr lang="es-AR" sz="1400" b="1" kern="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lvl="2">
              <a:buClr>
                <a:schemeClr val="lt2"/>
              </a:buClr>
              <a:buSzPts val="1200"/>
              <a:defRPr/>
            </a:pPr>
            <a:endParaRPr lang="es-AR" sz="1400" b="1" kern="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lvl="2">
              <a:buClr>
                <a:schemeClr val="lt2"/>
              </a:buClr>
              <a:buSzPts val="1200"/>
              <a:defRPr/>
            </a:pP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RESULTADO</a:t>
            </a:r>
          </a:p>
        </p:txBody>
      </p:sp>
      <p:sp>
        <p:nvSpPr>
          <p:cNvPr id="17" name="37 Abrir corchete"/>
          <p:cNvSpPr/>
          <p:nvPr/>
        </p:nvSpPr>
        <p:spPr>
          <a:xfrm>
            <a:off x="6349285" y="2871798"/>
            <a:ext cx="45719" cy="1228722"/>
          </a:xfrm>
          <a:prstGeom prst="leftBracket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9 Rectángulo"/>
          <p:cNvSpPr/>
          <p:nvPr/>
        </p:nvSpPr>
        <p:spPr>
          <a:xfrm>
            <a:off x="304800" y="2171716"/>
            <a:ext cx="8715436" cy="3048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118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84;p32"/>
          <p:cNvSpPr txBox="1">
            <a:spLocks/>
          </p:cNvSpPr>
          <p:nvPr/>
        </p:nvSpPr>
        <p:spPr>
          <a:xfrm>
            <a:off x="714356" y="2438400"/>
            <a:ext cx="3400444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endParaRPr lang="es-AR" sz="1400" b="1" kern="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INICIALIZACIÓN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endParaRPr lang="es-AR" sz="1400" b="1" kern="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REPETICIÓN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endParaRPr lang="es-AR" sz="1400" b="1" kern="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  INCREMENTO CUENTA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  SUMA_ACUMULATIVA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endParaRPr lang="es-AR" sz="1400" b="1" kern="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FIN REPETICIÓN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endParaRPr lang="es-AR" sz="1400" b="1" kern="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lang="es-AR" sz="1400" b="1" ker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SI </a:t>
            </a:r>
            <a:r>
              <a:rPr lang="es-AR" sz="1400" b="1" kern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(CUENTA &lt;&gt; 0)</a:t>
            </a:r>
            <a:endParaRPr lang="es-AR" sz="1400" b="1" kern="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tabLst/>
              <a:defRPr/>
            </a:pP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   RESULTADO</a:t>
            </a:r>
          </a:p>
        </p:txBody>
      </p:sp>
      <p:sp>
        <p:nvSpPr>
          <p:cNvPr id="9" name="12 Abrir corchete"/>
          <p:cNvSpPr/>
          <p:nvPr/>
        </p:nvSpPr>
        <p:spPr>
          <a:xfrm>
            <a:off x="1528762" y="3141372"/>
            <a:ext cx="142876" cy="1238259"/>
          </a:xfrm>
          <a:prstGeom prst="leftBracket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Google Shape;184;p32"/>
          <p:cNvSpPr txBox="1">
            <a:spLocks/>
          </p:cNvSpPr>
          <p:nvPr/>
        </p:nvSpPr>
        <p:spPr>
          <a:xfrm>
            <a:off x="4343400" y="2209800"/>
            <a:ext cx="3714776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t" anchorCtr="0">
            <a:noAutofit/>
          </a:bodyPr>
          <a:lstStyle/>
          <a:p>
            <a:pPr lvl="2">
              <a:buClr>
                <a:schemeClr val="lt2"/>
              </a:buClr>
              <a:buSzPts val="1200"/>
              <a:defRPr/>
            </a:pPr>
            <a:endParaRPr lang="es-AR" sz="1400" b="1" kern="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lvl="2">
              <a:buClr>
                <a:schemeClr val="lt2"/>
              </a:buClr>
              <a:buSzPts val="1200"/>
              <a:defRPr/>
            </a:pP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suma   </a:t>
            </a: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 0</a:t>
            </a:r>
          </a:p>
          <a:p>
            <a:pPr lvl="2">
              <a:buClr>
                <a:schemeClr val="lt2"/>
              </a:buClr>
              <a:buSzPts val="1200"/>
              <a:defRPr/>
            </a:pP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cuenta  0</a:t>
            </a:r>
            <a:endParaRPr lang="es-AR" sz="1400" b="1" kern="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lvl="2">
              <a:buClr>
                <a:schemeClr val="lt2"/>
              </a:buClr>
              <a:buSzPts val="1200"/>
              <a:defRPr/>
            </a:pPr>
            <a:endParaRPr lang="es-AR" sz="1400" b="1" kern="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lvl="2">
              <a:buClr>
                <a:schemeClr val="lt2"/>
              </a:buClr>
              <a:buSzPts val="1200"/>
              <a:defRPr/>
            </a:pPr>
            <a:r>
              <a:rPr lang="es-AR" sz="1400" b="1" kern="0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Repetir</a:t>
            </a:r>
          </a:p>
          <a:p>
            <a:pPr lvl="2">
              <a:buClr>
                <a:schemeClr val="lt2"/>
              </a:buClr>
              <a:buSzPts val="1200"/>
              <a:defRPr/>
            </a:pPr>
            <a:endParaRPr lang="es-AR" sz="1400" b="1" kern="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lvl="2">
              <a:buClr>
                <a:schemeClr val="lt2"/>
              </a:buClr>
              <a:buSzPts val="1200"/>
              <a:defRPr/>
            </a:pP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  </a:t>
            </a:r>
            <a:r>
              <a:rPr lang="es-AR" sz="1400" b="1" kern="0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leer </a:t>
            </a: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( </a:t>
            </a:r>
            <a:r>
              <a:rPr lang="es-AR" sz="1400" b="1" kern="0" dirty="0" err="1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Num</a:t>
            </a:r>
            <a:r>
              <a:rPr lang="es-AR" sz="1400" b="1" kern="0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) </a:t>
            </a:r>
            <a:endParaRPr lang="es-AR" sz="1400" b="1" kern="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lvl="2">
              <a:buClr>
                <a:schemeClr val="lt2"/>
              </a:buClr>
              <a:buSzPts val="1200"/>
              <a:defRPr/>
            </a:pP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  </a:t>
            </a:r>
            <a:r>
              <a:rPr lang="es-AR" sz="1400" b="1" kern="0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suma </a:t>
            </a: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 suma + </a:t>
            </a:r>
            <a:r>
              <a:rPr lang="es-AR" sz="1400" b="1" kern="0" dirty="0" err="1" smtClean="0"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Num</a:t>
            </a:r>
            <a:endParaRPr lang="es-AR" sz="1400" b="1" kern="0" dirty="0">
              <a:latin typeface="Roboto Condensed Light"/>
              <a:ea typeface="Roboto Condensed Light"/>
              <a:cs typeface="Roboto Condensed Light"/>
              <a:sym typeface="Wingdings" pitchFamily="2" charset="2"/>
            </a:endParaRPr>
          </a:p>
          <a:p>
            <a:pPr lvl="2">
              <a:buClr>
                <a:schemeClr val="lt2"/>
              </a:buClr>
              <a:buSzPts val="1200"/>
              <a:defRPr/>
            </a:pPr>
            <a:r>
              <a:rPr lang="es-AR" sz="1400" b="1" kern="0" dirty="0" smtClean="0"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      cuenta </a:t>
            </a: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 cuenta  +  1</a:t>
            </a:r>
            <a:endParaRPr lang="es-AR" sz="1400" b="1" kern="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lvl="2">
              <a:buClr>
                <a:schemeClr val="lt2"/>
              </a:buClr>
              <a:buSzPts val="1200"/>
              <a:defRPr/>
            </a:pPr>
            <a:endParaRPr lang="es-AR" sz="1400" b="1" kern="0" dirty="0" smtClean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lvl="2">
              <a:buClr>
                <a:schemeClr val="lt2"/>
              </a:buClr>
              <a:buSzPts val="1200"/>
              <a:defRPr/>
            </a:pPr>
            <a:r>
              <a:rPr lang="es-AR" sz="1400" b="1" kern="0" dirty="0" err="1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fin_repetir</a:t>
            </a:r>
            <a:endParaRPr lang="es-AR" sz="1400" b="1" kern="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lvl="2">
              <a:buClr>
                <a:schemeClr val="lt2"/>
              </a:buClr>
              <a:buSzPts val="1200"/>
              <a:defRPr/>
            </a:pP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</a:p>
          <a:p>
            <a:pPr lvl="2">
              <a:buClr>
                <a:schemeClr val="lt2"/>
              </a:buClr>
              <a:buSzPts val="1200"/>
              <a:defRPr/>
            </a:pP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Si  (</a:t>
            </a:r>
            <a:r>
              <a:rPr lang="es-AR" sz="1400" b="1" ker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cuenta  </a:t>
            </a:r>
            <a:r>
              <a:rPr lang="es-AR" sz="1400" b="1" kern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&lt;&gt;  </a:t>
            </a: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0)  entonces</a:t>
            </a:r>
          </a:p>
          <a:p>
            <a:pPr lvl="2">
              <a:buClr>
                <a:schemeClr val="lt2"/>
              </a:buClr>
              <a:buSzPts val="1200"/>
              <a:defRPr/>
            </a:pP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   </a:t>
            </a:r>
            <a:r>
              <a:rPr lang="es-A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promedio</a:t>
            </a: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</a:t>
            </a:r>
            <a:r>
              <a:rPr lang="es-AR" sz="1400" b="1" kern="0" dirty="0"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  suma /  cuenta</a:t>
            </a:r>
          </a:p>
          <a:p>
            <a:pPr lvl="2">
              <a:buClr>
                <a:schemeClr val="lt2"/>
              </a:buClr>
              <a:buSzPts val="1200"/>
              <a:defRPr/>
            </a:pPr>
            <a:r>
              <a:rPr lang="es-AR" sz="1400" b="1" kern="0" dirty="0" err="1">
                <a:latin typeface="Roboto Condensed Light"/>
                <a:ea typeface="Roboto Condensed Light"/>
                <a:cs typeface="Roboto Condensed Light"/>
                <a:sym typeface="Wingdings" pitchFamily="2" charset="2"/>
              </a:rPr>
              <a:t>fin_si</a:t>
            </a:r>
            <a:endParaRPr lang="es-AR" sz="1400" b="1" kern="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2" name="37 Abrir corchete"/>
          <p:cNvSpPr/>
          <p:nvPr/>
        </p:nvSpPr>
        <p:spPr>
          <a:xfrm>
            <a:off x="5110830" y="3141372"/>
            <a:ext cx="71438" cy="1143008"/>
          </a:xfrm>
          <a:prstGeom prst="leftBracket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9 Rectángulo"/>
          <p:cNvSpPr/>
          <p:nvPr/>
        </p:nvSpPr>
        <p:spPr>
          <a:xfrm>
            <a:off x="304800" y="2171716"/>
            <a:ext cx="8715436" cy="3467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1465" y="457200"/>
            <a:ext cx="9122535" cy="1143000"/>
          </a:xfrm>
        </p:spPr>
        <p:txBody>
          <a:bodyPr/>
          <a:lstStyle/>
          <a:p>
            <a:r>
              <a:rPr lang="es-AR" sz="36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Promedio</a:t>
            </a:r>
            <a:endParaRPr lang="en-US" sz="36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789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2136</TotalTime>
  <Words>1722</Words>
  <Application>Microsoft Office PowerPoint</Application>
  <PresentationFormat>On-screen Show (4:3)</PresentationFormat>
  <Paragraphs>670</Paragraphs>
  <Slides>46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Clase online 19/10/20  Ing. Laura Angelone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Contador</vt:lpstr>
      <vt:lpstr>Acumulador</vt:lpstr>
      <vt:lpstr>Promedio</vt:lpstr>
      <vt:lpstr>Porcentaje</vt:lpstr>
      <vt:lpstr>Máximos y mínimos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descansamos 5’ y seguimos con Práctica 3…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Buen día !!</dc:title>
  <dc:creator>Cesar</dc:creator>
  <cp:lastModifiedBy>Juan Perez</cp:lastModifiedBy>
  <cp:revision>308</cp:revision>
  <dcterms:created xsi:type="dcterms:W3CDTF">2006-08-16T00:00:00Z</dcterms:created>
  <dcterms:modified xsi:type="dcterms:W3CDTF">2020-10-20T12:42:15Z</dcterms:modified>
</cp:coreProperties>
</file>