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3"/>
  </p:sldMasterIdLst>
  <p:notesMasterIdLst>
    <p:notesMasterId r:id="rId6"/>
  </p:notesMasterIdLst>
  <p:sldIdLst>
    <p:sldId id="276" r:id="rId4"/>
    <p:sldId id="257" r:id="rId5"/>
    <p:sldId id="258" r:id="rId7"/>
    <p:sldId id="259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one.Xuan" initials="S" lastIdx="2" clrIdx="0"/>
  <p:cmAuthor id="1" name="Administrator" initials="A" lastIdx="1" clrIdx="0"/>
  <p:cmAuthor id="2" name="MG" initials="MG" lastIdx="2" clrIdx="2"/>
  <p:cmAuthor id="3" name="lenovo" initials="l" lastIdx="6" clrIdx="2"/>
  <p:cmAuthor id="4" name="Xu Huimin" initials="XH" lastIdx="1" clrIdx="3"/>
  <p:cmAuthor id="5" name="宋洁然" initials="宋" lastIdx="2" clrIdx="1"/>
  <p:cmAuthor id="6" name="ming qiu" initials="m" lastIdx="17" clrIdx="1"/>
  <p:cmAuthor id="7" name="Microsoft Office 用户" initials="Office [4]" lastIdx="1" clrIdx="6"/>
  <p:cmAuthor id="8" name="姜伟光" initials="姜" lastIdx="1" clrIdx="0"/>
  <p:cmAuthor id="9" name="fyxi_ly@163.com" initials="f [2] [3] [2] [5]" lastIdx="1" clrIdx="2"/>
  <p:cmAuthor id="10" name="Windows 用户" initials="W用" lastIdx="1" clrIdx="3"/>
  <p:cmAuthor id="11" name="作者" initials="A" lastIdx="0" clrIdx="4"/>
  <p:cmAuthor id="12" name="brad" initials="brad" lastIdx="1" clrIdx="5"/>
  <p:cmAuthor id="13" name="qinteng1" initials="q" lastIdx="2" clrIdx="12"/>
  <p:cmAuthor id="15" name="Midea" initials="Midea" lastIdx="1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14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0" indent="0">
              <a:buNone/>
            </a:pPr>
            <a:r>
              <a:rPr lang="zh-CN" altLang="en-US">
                <a:sym typeface="+mn-ea"/>
              </a:rPr>
              <a:t>运维：如何落地？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运维流程机制：周期发布、补丁升级；发版效率提升，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个小时，升级</a:t>
            </a:r>
            <a:r>
              <a:rPr lang="en-US" altLang="zh-CN">
                <a:sym typeface="+mn-ea"/>
              </a:rPr>
              <a:t>1.5</a:t>
            </a:r>
            <a:r>
              <a:rPr lang="zh-CN" altLang="en-US">
                <a:sym typeface="+mn-ea"/>
              </a:rPr>
              <a:t>小时，测试无流程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，技术支持小组；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全新环境部署演练：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网络规划：</a:t>
            </a:r>
            <a:r>
              <a:rPr lang="en-US" altLang="zh-CN">
                <a:sym typeface="+mn-ea"/>
              </a:rPr>
              <a:t>K8s/VM</a:t>
            </a:r>
            <a:r>
              <a:rPr lang="zh-CN" altLang="en-US">
                <a:sym typeface="+mn-ea"/>
              </a:rPr>
              <a:t>合部署的资源等；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运维工具？玉柴：</a:t>
            </a:r>
            <a:r>
              <a:rPr lang="en-US" altLang="zh-CN">
                <a:sym typeface="+mn-ea"/>
              </a:rPr>
              <a:t>FT</a:t>
            </a:r>
            <a:r>
              <a:rPr lang="zh-CN" altLang="en-US">
                <a:sym typeface="+mn-ea"/>
              </a:rPr>
              <a:t>监控工具，</a:t>
            </a:r>
            <a:r>
              <a:rPr lang="en-US" altLang="zh-CN">
                <a:sym typeface="+mn-ea"/>
              </a:rPr>
              <a:t>centlu?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运维知识库：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日志目录</a:t>
            </a:r>
            <a:r>
              <a:rPr lang="en-US" altLang="zh-CN">
                <a:sym typeface="+mn-ea"/>
              </a:rPr>
              <a:t>FTP</a:t>
            </a:r>
            <a:r>
              <a:rPr lang="zh-CN" altLang="en-US">
                <a:sym typeface="+mn-ea"/>
              </a:rPr>
              <a:t>方式共享；堡垒机：跳转，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地址不需要多台服务器分别登录；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第三方软件标签人员列表：</a:t>
            </a:r>
            <a:r>
              <a:rPr lang="en-US" altLang="zh-CN">
                <a:sym typeface="+mn-ea"/>
              </a:rPr>
              <a:t>kafka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DB</a:t>
            </a:r>
            <a:r>
              <a:rPr lang="zh-CN" altLang="en-US">
                <a:sym typeface="+mn-ea"/>
              </a:rPr>
              <a:t>、？；</a:t>
            </a:r>
            <a:endParaRPr lang="zh-CN" altLang="en-US">
              <a:sym typeface="+mn-e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上线部署方案：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，环境要求，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周前闭环确认；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）现网部署的版本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最新维护版本的信息共享出口约定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是运维：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仓库，</a:t>
            </a:r>
            <a:r>
              <a:rPr lang="en-US" altLang="zh-CN">
                <a:sym typeface="+mn-ea"/>
              </a:rPr>
              <a:t>xx - </a:t>
            </a:r>
            <a:r>
              <a:rPr lang="zh-CN" altLang="en-US">
                <a:sym typeface="+mn-ea"/>
              </a:rPr>
              <a:t>给解决问题的人；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域名、端口；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）平台升级对上层应用影响最低：接口变动，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快照立马生效，；尤其基础组，导入导出；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发布流程周期长，要求提供的内容多：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升级版本链条：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初始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数据，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表结构变动，</a:t>
            </a:r>
            <a:r>
              <a:rPr lang="en-US" altLang="zh-CN">
                <a:sym typeface="+mn-ea"/>
              </a:rPr>
              <a:t>nacos</a:t>
            </a:r>
            <a:r>
              <a:rPr lang="zh-CN" altLang="en-US">
                <a:sym typeface="+mn-ea"/>
              </a:rPr>
              <a:t>配置；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版本发布记录表，要及时维护；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挂钩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月度绩效工资的关键事件；</a:t>
            </a:r>
            <a:r>
              <a:rPr lang="en-US" altLang="zh-CN">
                <a:sym typeface="+mn-ea"/>
              </a:rPr>
              <a:t>checklist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周三发版：版本火车（版本编号和内容），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；紧急修复要集体评审；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重大风险：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上线时间一周内新需求：域名、数据库更换；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上线操作方案和部署计划：</a:t>
            </a:r>
            <a:r>
              <a:rPr lang="en-US" altLang="zh-CN">
                <a:sym typeface="+mn-ea"/>
              </a:rPr>
              <a:t>xx - </a:t>
            </a:r>
            <a:r>
              <a:rPr lang="zh-CN" altLang="en-US">
                <a:sym typeface="+mn-ea"/>
              </a:rPr>
              <a:t>家斌；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项目支持流程机制和问题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李帅</a:t>
            </a: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市场支持流程：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响应时间，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项目问题录入系统（需求模板，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，必选项），然后跟踪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Bug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完成时间；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ITSM-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善知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善治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项目人员技能需要认证（需求录入培训），项目组中的不愿意学习；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提示：知识库；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项目方案：低代码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+ 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高代码；营销产品线不重视前端，项目中无前端；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项目管理和周报：项目组成员要有前端，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小组人员轮岗：能力保留，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SA</a:t>
            </a:r>
            <a:r>
              <a:rPr lang="zh-CN" altLang="en-US">
                <a:sym typeface="+mn-ea"/>
              </a:rPr>
              <a:t>职责：拉通运作、方案设计、技术</a:t>
            </a:r>
            <a:r>
              <a:rPr lang="en-US" altLang="zh-CN">
                <a:sym typeface="+mn-ea"/>
              </a:rPr>
              <a:t>PK</a:t>
            </a:r>
            <a:endParaRPr lang="zh-CN" altLang="en-US"/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SOW</a:t>
            </a:r>
            <a:r>
              <a:rPr lang="zh-CN" altLang="en-US">
                <a:sym typeface="+mn-ea"/>
              </a:rPr>
              <a:t>和技术建议书：平台之上的业务应用，以及边界；需求满足度评估；</a:t>
            </a:r>
            <a:endParaRPr lang="zh-CN" altLang="en-US"/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项目节奏：</a:t>
            </a:r>
            <a:r>
              <a:rPr lang="en-US" altLang="zh-CN">
                <a:sym typeface="+mn-ea"/>
              </a:rPr>
              <a:t>UAT</a:t>
            </a:r>
            <a:r>
              <a:rPr lang="zh-CN" altLang="en-US">
                <a:sym typeface="+mn-ea"/>
              </a:rPr>
              <a:t>还在进行开发；对谷神了解不够；</a:t>
            </a:r>
            <a:endParaRPr lang="zh-CN" altLang="en-US"/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培训认证；</a:t>
            </a:r>
            <a:endParaRPr lang="zh-CN" altLang="en-US"/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上线部署方案：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，环境要求，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周前闭环确认；</a:t>
            </a:r>
            <a:endParaRPr lang="zh-CN" altLang="en-US"/>
          </a:p>
          <a:p>
            <a:pPr marL="171450" lvl="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indent="-17145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pPr marL="0" lvl="1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研发版本计划 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武明</a:t>
            </a:r>
            <a:endParaRPr lang="en-US" altLang="zh-CN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/>
            <a:endParaRPr lang="en-US" altLang="zh-CN">
              <a:solidFill>
                <a:srgbClr val="C0000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/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平台差异点：ERP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1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表单引擎重构、流程引擎选型升级、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iPaaS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预研、其他组件能力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版本火车锁定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lvl="0" indent="-17145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业财版本配套，支持项目上线：欧普、喜临门、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、？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lvl="0" indent="-171450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个重点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项目的需求收集机制；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indent="-171450"/>
            <a:endParaRPr lang="zh-CN" altLang="en-US"/>
          </a:p>
          <a:p>
            <a:pPr marL="171450" indent="-171450"/>
            <a:endParaRPr lang="zh-CN" altLang="en-US"/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版本节奏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版本发布流程和清单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版本收编关系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版本特性规划，竞争力，主动规划：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iPaaS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标杆项目练平台组件如流程引擎；项目复盘；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谷神平台的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1+3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规划：</a:t>
            </a:r>
            <a:endParaRPr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，；</a:t>
            </a:r>
            <a:endParaRPr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400"/>
              </a:spcAft>
            </a:pP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短木板？</a:t>
            </a:r>
            <a:endParaRPr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71450" indent="-17145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能力模型：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抽象归类；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</a:pPr>
            <a:r>
              <a:rPr lang="zh-CN" altLang="en-US">
                <a:sym typeface="+mn-ea"/>
              </a:rPr>
              <a:t>基础平台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数据模型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iPaaS</a:t>
            </a:r>
            <a:endParaRPr lang="en-US" altLang="zh-CN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171450" indent="-171450">
              <a:buNone/>
            </a:pPr>
            <a:r>
              <a:rPr lang="zh-CN" altLang="en-US">
                <a:sym typeface="+mn-ea"/>
              </a:rPr>
              <a:t>表单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移动端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前端组件写在系统中；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组件库；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陈明浩</a:t>
            </a:r>
            <a:endParaRPr lang="zh-CN" altLang="en-US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个微前端解耦不好，相互依赖；</a:t>
            </a:r>
            <a:r>
              <a:rPr lang="zh-CN" altLang="en-US">
                <a:sym typeface="+mn-ea"/>
              </a:rPr>
              <a:t>微前端的路径变成可配置，便于升级；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陈明浩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71450" indent="-171450">
              <a:buNone/>
            </a:pPr>
            <a:endParaRPr lang="zh-CN" altLang="en-US"/>
          </a:p>
          <a:p>
            <a:pPr indent="0">
              <a:buNone/>
            </a:pPr>
            <a:r>
              <a:rPr lang="zh-CN" altLang="en-US">
                <a:sym typeface="+mn-ea"/>
              </a:rPr>
              <a:t>流程引擎：流程使用文档和认证（公司级认证人员名单）、内核升级、标杆项目：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竞争力：；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二开开发能力：配置和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；架构重构、解耦；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产品质量：升级不影响其他模块的使用，内部部分组件升级；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易用性：设计器：配置复杂，容易配错，指引不够；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注释、代码质量（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）、文档；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架构文档：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</a:pPr>
            <a:r>
              <a:rPr lang="zh-CN" altLang="en-US">
                <a:sym typeface="+mn-ea"/>
              </a:rPr>
              <a:t>善治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运维工具</a:t>
            </a:r>
            <a:endParaRPr lang="zh-CN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DevOps</a:t>
            </a: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需求管理进统一池子：项目中紧急需求：全部进系统；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谷神入场要求：；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需求提出时间要求：项目周例会；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开发完成时间：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个月时间；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基本原则：项目中使用的简单版本，有通用性需求后再产品化，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数据中台策划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新特性开发，还是稳定为主？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当前最主要的问题？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cs typeface="微软雅黑" panose="020B0503020204020204" charset="-122"/>
                <a:sym typeface="+mn-ea"/>
              </a:rPr>
              <a:t>市场支持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993" y="206073"/>
            <a:ext cx="7702127" cy="413173"/>
          </a:xfrm>
          <a:ln w="12700">
            <a:miter lim="400000"/>
          </a:ln>
        </p:spPr>
        <p:txBody>
          <a:bodyPr vert="horz" wrap="none" lIns="45719" tIns="45719" rIns="45719" bIns="45719" rtlCol="0" anchor="ctr">
            <a:normAutofit lnSpcReduction="20000"/>
          </a:bodyPr>
          <a:lstStyle>
            <a:lvl1pPr marL="0" marR="0" lvl="0" algn="l" defTabSz="222123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1" i="0" u="none" strike="noStrike" kern="0" cap="none" spc="0" normalizeH="0" baseline="0" noProof="1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深色底封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6"/>
          <p:cNvSpPr>
            <a:spLocks noGrp="1"/>
          </p:cNvSpPr>
          <p:nvPr>
            <p:ph type="sldNum" sz="quarter" idx="2"/>
          </p:nvPr>
        </p:nvSpPr>
        <p:spPr>
          <a:xfrm>
            <a:off x="10871903" y="6376659"/>
            <a:ext cx="558883" cy="430879"/>
          </a:xfrm>
          <a:prstGeom prst="rect">
            <a:avLst/>
          </a:prstGeom>
        </p:spPr>
        <p:txBody>
          <a:bodyPr lIns="91437" tIns="91437" rIns="91437" bIns="91437"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34513" y="607733"/>
            <a:ext cx="9176773" cy="502080"/>
          </a:xfrm>
          <a:ln w="12700">
            <a:miter lim="400000"/>
          </a:ln>
        </p:spPr>
        <p:txBody>
          <a:bodyPr lIns="45719" tIns="45719" rIns="45719" bIns="45719">
            <a:normAutofit/>
          </a:bodyPr>
          <a:lstStyle>
            <a:lvl1pPr>
              <a:defRPr kumimoji="0" lang="en-US" sz="2400" b="0" i="0" u="none" strike="noStrike" cap="none" spc="0" normalizeH="0" baseline="0" dirty="0">
                <a:ln>
                  <a:noFill/>
                </a:ln>
                <a:solidFill>
                  <a:srgbClr val="1578F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defRPr>
            </a:lvl1pPr>
          </a:lstStyle>
          <a:p>
            <a:pPr marL="0" marR="0" lvl="0" indent="0" defTabSz="166624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25" name="图像" descr="图像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9969" y="541532"/>
            <a:ext cx="689331" cy="927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矩形"/>
          <p:cNvSpPr/>
          <p:nvPr userDrawn="1"/>
        </p:nvSpPr>
        <p:spPr>
          <a:xfrm>
            <a:off x="1232667" y="533813"/>
            <a:ext cx="14400" cy="576000"/>
          </a:xfrm>
          <a:prstGeom prst="rect">
            <a:avLst/>
          </a:prstGeom>
          <a:solidFill>
            <a:srgbClr val="1478FE"/>
          </a:solidFill>
          <a:ln w="12700">
            <a:miter lim="400000"/>
          </a:ln>
        </p:spPr>
        <p:txBody>
          <a:bodyPr lIns="0" tIns="0" rIns="0" bIns="0" anchor="ctr"/>
          <a:lstStyle/>
          <a:p>
            <a:pPr hangingPunct="1">
              <a:defRPr/>
            </a:pPr>
            <a:endParaRPr sz="640" kern="1200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0887" y="1328420"/>
            <a:ext cx="5698913" cy="4960620"/>
          </a:xfrm>
        </p:spPr>
        <p:txBody>
          <a:bodyPr/>
          <a:lstStyle>
            <a:lvl1pPr>
              <a:lnSpc>
                <a:spcPct val="150000"/>
              </a:lnSpc>
              <a:defRPr sz="1335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065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935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8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_深色底封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34513" y="371000"/>
            <a:ext cx="9176773" cy="502080"/>
          </a:xfrm>
          <a:ln w="12700">
            <a:miter lim="400000"/>
          </a:ln>
        </p:spPr>
        <p:txBody>
          <a:bodyPr lIns="45719" tIns="45719" rIns="45719" bIns="45719">
            <a:normAutofit/>
          </a:bodyPr>
          <a:lstStyle>
            <a:lvl1pPr>
              <a:defRPr kumimoji="0" lang="en-US" sz="2400" b="0" i="0" u="none" strike="noStrike" cap="none" spc="0" normalizeH="0" baseline="0" dirty="0">
                <a:ln>
                  <a:noFill/>
                </a:ln>
                <a:solidFill>
                  <a:srgbClr val="1578F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defRPr>
            </a:lvl1pPr>
          </a:lstStyle>
          <a:p>
            <a:pPr marL="0" marR="0" lvl="0" indent="0" defTabSz="166624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1" name="图像" descr="图像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9969" y="304799"/>
            <a:ext cx="689331" cy="927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矩形"/>
          <p:cNvSpPr/>
          <p:nvPr userDrawn="1"/>
        </p:nvSpPr>
        <p:spPr>
          <a:xfrm>
            <a:off x="1232667" y="297080"/>
            <a:ext cx="14400" cy="576000"/>
          </a:xfrm>
          <a:prstGeom prst="rect">
            <a:avLst/>
          </a:prstGeom>
          <a:solidFill>
            <a:srgbClr val="1478FE"/>
          </a:solidFill>
          <a:ln w="12700">
            <a:miter lim="400000"/>
          </a:ln>
        </p:spPr>
        <p:txBody>
          <a:bodyPr lIns="0" tIns="0" rIns="0" bIns="0" anchor="ctr"/>
          <a:lstStyle/>
          <a:p>
            <a:pPr hangingPunct="1">
              <a:defRPr/>
            </a:pPr>
            <a:endParaRPr sz="640" kern="1200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4884" y="6627720"/>
            <a:ext cx="7599819" cy="230280"/>
          </a:xfrm>
        </p:spPr>
        <p:txBody>
          <a:bodyPr lIns="36000" rIns="36000" anchor="b">
            <a:noAutofit/>
          </a:bodyPr>
          <a:lstStyle>
            <a:lvl1pPr marL="0" indent="0">
              <a:spcBef>
                <a:spcPct val="0"/>
              </a:spcBef>
              <a:buNone/>
              <a:defRPr sz="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5"/>
            </a:lvl2pPr>
            <a:lvl3pPr>
              <a:defRPr sz="1065"/>
            </a:lvl3pPr>
            <a:lvl4pPr>
              <a:defRPr sz="1065"/>
            </a:lvl4pPr>
            <a:lvl5pPr>
              <a:defRPr sz="1065"/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8" name="Shape 16"/>
          <p:cNvSpPr>
            <a:spLocks noGrp="1"/>
          </p:cNvSpPr>
          <p:nvPr>
            <p:ph type="sldNum" sz="quarter" idx="2"/>
          </p:nvPr>
        </p:nvSpPr>
        <p:spPr>
          <a:xfrm>
            <a:off x="10841567" y="6278033"/>
            <a:ext cx="1061720" cy="247227"/>
          </a:xfrm>
          <a:prstGeom prst="rect">
            <a:avLst/>
          </a:prstGeom>
        </p:spPr>
        <p:txBody>
          <a:bodyPr lIns="91437" tIns="91437" rIns="91437" bIns="91437"/>
          <a:lstStyle>
            <a:lvl1pPr>
              <a:defRPr sz="133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Restricted | © Siemens 2021 | Siemens Digital Industries Software | Where today meets tomorrow.</a:t>
            </a:r>
            <a:endParaRPr lang="en-US" dirty="0"/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15EBE321-CBB1-4E91-BD14-37C8D44326FB}" type="slidenum">
              <a:rPr lang="en-US" smtClean="0"/>
            </a:fld>
            <a:endParaRPr lang="en-US" dirty="0"/>
          </a:p>
        </p:txBody>
      </p:sp>
      <p:pic>
        <p:nvPicPr>
          <p:cNvPr id="7" name="Siemens Logo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88" y="6418800"/>
            <a:ext cx="1152000" cy="1831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文次页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3" descr="E:\VI\优华氏\赛意VI系统\PP模板1源文件(16比9)++1920x1080\背景图\图片2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5" y="138420"/>
            <a:ext cx="10370919" cy="45345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t="33113" r="60902" b="58819"/>
          <a:stretch>
            <a:fillRect/>
          </a:stretch>
        </p:blipFill>
        <p:spPr>
          <a:xfrm flipV="1">
            <a:off x="0" y="6188528"/>
            <a:ext cx="12192000" cy="669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8"/>
          <a:stretch>
            <a:fillRect/>
          </a:stretch>
        </p:blipFill>
        <p:spPr>
          <a:xfrm>
            <a:off x="10956472" y="6188528"/>
            <a:ext cx="1029095" cy="63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深色底封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311849" y="6140912"/>
            <a:ext cx="425751" cy="430879"/>
          </a:xfrm>
          <a:prstGeom prst="rect">
            <a:avLst/>
          </a:prstGeom>
        </p:spPr>
        <p:txBody>
          <a:bodyPr lIns="91437" tIns="91437" rIns="91437" bIns="91437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561691" y="326339"/>
            <a:ext cx="8708879" cy="491852"/>
          </a:xfrm>
          <a:ln w="12700">
            <a:miter lim="400000"/>
          </a:ln>
        </p:spPr>
        <p:txBody>
          <a:bodyPr vert="horz" lIns="45705" tIns="45705" rIns="45705" bIns="45705" rtlCol="0" anchor="ctr">
            <a:noAutofit/>
          </a:bodyPr>
          <a:lstStyle>
            <a:lvl1pPr>
              <a:defRPr lang="zh-CN" altLang="en-US" sz="2000" b="1" dirty="0">
                <a:solidFill>
                  <a:srgbClr val="0182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 defTabSz="456565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0319" y="757904"/>
            <a:ext cx="1588312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张贺晨原创起草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0945" y="233087"/>
            <a:ext cx="10177131" cy="6705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6858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rgbClr val="E6001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09837" y="182249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9245" y="952500"/>
            <a:ext cx="11212830" cy="538861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285" y="103003"/>
            <a:ext cx="9972039" cy="565995"/>
          </a:xfrm>
        </p:spPr>
        <p:txBody>
          <a:bodyPr>
            <a:normAutofit/>
          </a:bodyPr>
          <a:lstStyle>
            <a:lvl1pPr>
              <a:defRPr sz="2665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SG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1429" y="103003"/>
            <a:ext cx="1213907" cy="461284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289077" y="100511"/>
            <a:ext cx="0" cy="489419"/>
          </a:xfrm>
          <a:prstGeom prst="line">
            <a:avLst/>
          </a:prstGeom>
          <a:ln w="38100">
            <a:solidFill>
              <a:srgbClr val="1478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16623" y="117404"/>
            <a:ext cx="351055" cy="264172"/>
            <a:chOff x="6190000" y="665863"/>
            <a:chExt cx="384810" cy="289560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6301760" y="682373"/>
              <a:ext cx="289560" cy="256540"/>
            </a:xfrm>
            <a:prstGeom prst="triangle">
              <a:avLst/>
            </a:prstGeom>
            <a:solidFill>
              <a:srgbClr val="242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6173490" y="682373"/>
              <a:ext cx="289560" cy="256540"/>
            </a:xfrm>
            <a:prstGeom prst="triangle">
              <a:avLst/>
            </a:prstGeom>
            <a:solidFill>
              <a:srgbClr val="37A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228868" y="116167"/>
            <a:ext cx="5422631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spc="100" smtClean="0">
                <a:solidFill>
                  <a:schemeClr val="accent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10000"/>
              </a:lnSpc>
            </a:pPr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70675" y="585470"/>
            <a:ext cx="5313045" cy="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95A2A9">
                    <a:alpha val="0"/>
                  </a:srgbClr>
                </a:gs>
                <a:gs pos="100000">
                  <a:srgbClr val="95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29" name="直接连接符 28"/>
          <p:cNvCxnSpPr/>
          <p:nvPr userDrawn="1"/>
        </p:nvCxnSpPr>
        <p:spPr>
          <a:xfrm>
            <a:off x="688975" y="669925"/>
            <a:ext cx="11305540" cy="1143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sp>
        <p:nvSpPr>
          <p:cNvPr id="18" name="文本占位符 1"/>
          <p:cNvSpPr>
            <a:spLocks noGrp="1"/>
          </p:cNvSpPr>
          <p:nvPr>
            <p:ph type="body" idx="11" hasCustomPrompt="1"/>
          </p:nvPr>
        </p:nvSpPr>
        <p:spPr>
          <a:xfrm>
            <a:off x="10858249" y="6412865"/>
            <a:ext cx="1064126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spc="100" smtClean="0">
                <a:solidFill>
                  <a:schemeClr val="bg1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10000"/>
              </a:lnSpc>
            </a:pPr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755" y="6271260"/>
            <a:ext cx="3103245" cy="586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287628" y="6364244"/>
            <a:ext cx="771715" cy="335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13953" y="6528700"/>
            <a:ext cx="1152128" cy="17126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321080" y="633420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37" name="直接连接符 136"/>
          <p:cNvCxnSpPr/>
          <p:nvPr userDrawn="1"/>
        </p:nvCxnSpPr>
        <p:spPr>
          <a:xfrm flipV="1">
            <a:off x="228600" y="184785"/>
            <a:ext cx="0" cy="332105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5"/>
          <p:cNvSpPr txBox="1"/>
          <p:nvPr userDrawn="1"/>
        </p:nvSpPr>
        <p:spPr>
          <a:xfrm>
            <a:off x="11577790" y="6371166"/>
            <a:ext cx="1227463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865" smtClean="0">
                <a:solidFill>
                  <a:srgbClr val="FFFFFF"/>
                </a:solidFill>
              </a:rPr>
            </a:fld>
            <a:endParaRPr lang="zh-CN" altLang="en-US" sz="186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磅</a:t>
            </a:r>
            <a:r>
              <a:rPr lang="zh-CN" altLang="en-US" dirty="0"/>
              <a:t>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第一级文字</a:t>
            </a:r>
            <a:r>
              <a:rPr lang="en-US" altLang="zh-CN" dirty="0" smtClean="0"/>
              <a:t>20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第二级文字</a:t>
            </a:r>
            <a:r>
              <a:rPr lang="en-US" altLang="zh-CN" dirty="0" smtClean="0"/>
              <a:t>18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9814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5755" y="187325"/>
            <a:ext cx="11196320" cy="42354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26390" y="952500"/>
            <a:ext cx="5633085" cy="538861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5755" y="187325"/>
            <a:ext cx="11196320" cy="4337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26390" y="952500"/>
            <a:ext cx="5633085" cy="21894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5" y="952500"/>
            <a:ext cx="5283200" cy="21894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  <p:custDataLst>
              <p:tags r:id="rId8"/>
            </p:custDataLst>
          </p:nvPr>
        </p:nvSpPr>
        <p:spPr>
          <a:xfrm>
            <a:off x="327025" y="3651250"/>
            <a:ext cx="5632450" cy="21894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endParaRPr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14"/>
            <p:custDataLst>
              <p:tags r:id="rId9"/>
            </p:custDataLst>
          </p:nvPr>
        </p:nvSpPr>
        <p:spPr>
          <a:xfrm>
            <a:off x="6245225" y="3651250"/>
            <a:ext cx="5283200" cy="21894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5552" y="18351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036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000" b="1" i="0" u="none" strike="noStrike" kern="1200" cap="none" spc="6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5" Type="http://schemas.openxmlformats.org/officeDocument/2006/relationships/theme" Target="../theme/theme2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slideLayout" Target="../slideLayouts/slideLayout25.xml"/><Relationship Id="rId19" Type="http://schemas.openxmlformats.org/officeDocument/2006/relationships/tags" Target="../tags/tag188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320632" y="16700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320675" y="922020"/>
            <a:ext cx="11201400" cy="538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rgbClr val="002060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谷神平台</a:t>
            </a:r>
            <a:r>
              <a:rPr lang="en-US" altLang="zh-CN" dirty="0"/>
              <a:t>22H2</a:t>
            </a:r>
            <a:r>
              <a:rPr lang="zh-CN" altLang="en-US" dirty="0"/>
              <a:t>重点</a:t>
            </a:r>
            <a:r>
              <a:rPr lang="zh-CN" altLang="en-US" dirty="0"/>
              <a:t>工作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表单设计器和引擎重构方案和计划（如何过渡和后续收编）</a:t>
            </a:r>
            <a:r>
              <a:rPr lang="en-US" altLang="zh-CN"/>
              <a:t> - </a:t>
            </a:r>
            <a:r>
              <a:t>诗斌、</a:t>
            </a:r>
            <a:r>
              <a:t>佳豪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组件库设计方案和计划（如何过渡和后续收编）</a:t>
            </a:r>
            <a:r>
              <a:rPr lang="en-US" altLang="zh-CN"/>
              <a:t> - </a:t>
            </a:r>
            <a:r>
              <a:t>明浩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敏捷协同路标规划</a:t>
            </a:r>
            <a:r>
              <a:rPr lang="en-US" altLang="zh-CN"/>
              <a:t> - </a:t>
            </a: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武明、</a:t>
            </a:r>
            <a:r>
              <a:rPr>
                <a:sym typeface="+mn-ea"/>
              </a:rPr>
              <a:t>慧健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知本路标规划</a:t>
            </a:r>
            <a:r>
              <a:rPr lang="en-US" altLang="zh-CN"/>
              <a:t> - </a:t>
            </a:r>
            <a:r>
              <a:t>游招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路标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当前</a:t>
            </a:r>
            <a:r>
              <a:rPr lang="en-US" altLang="zh-CN"/>
              <a:t>TOP</a:t>
            </a:r>
            <a:r>
              <a:rPr lang="zh-CN" altLang="en-US"/>
              <a:t>问题</a:t>
            </a:r>
            <a:r>
              <a:rPr lang="zh-CN" altLang="en-US"/>
              <a:t>清单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运维流程和机制、工具、文档规划，项目支持清单</a:t>
            </a:r>
            <a:r>
              <a:rPr lang="en-US" altLang="zh-CN"/>
              <a:t> - </a:t>
            </a:r>
            <a:r>
              <a:t>家斌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谷神支持的六个重点项目情况</a:t>
            </a:r>
            <a:r>
              <a:rPr lang="en-US" altLang="zh-CN"/>
              <a:t> - </a:t>
            </a:r>
            <a:r>
              <a:t>李帅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605" y="952500"/>
          <a:ext cx="11403965" cy="53416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95960"/>
                <a:gridCol w="1096010"/>
                <a:gridCol w="1717040"/>
                <a:gridCol w="1717675"/>
                <a:gridCol w="1212850"/>
                <a:gridCol w="1825625"/>
                <a:gridCol w="1724660"/>
                <a:gridCol w="141414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项目背景和产品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启动时间和上线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经理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项目当前里程碑</a:t>
                      </a:r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应用谷神组件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项目风险和</a:t>
                      </a:r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求助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越秀地产-悦秀会</a:t>
                      </a:r>
                      <a:endParaRPr sz="1000" b="1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sym typeface="+mn-ea"/>
                        </a:rPr>
                        <a:t>美控的项目经理现在由李昌强变更为王婵贤，上线方案她说今天完成第一版；</a:t>
                      </a:r>
                      <a:endParaRPr lang="en-US" altLang="zh-CN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一期、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二期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2022-01</a:t>
                      </a:r>
                      <a:endParaRPr lang="en-US" altLang="zh-CN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表单引擎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数据模型组件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sym typeface="+mn-ea"/>
                        </a:rPr>
                        <a:t>美控的项目经理现在由李昌强变更为王婵贤，上线方案她说今天完成第一版；</a:t>
                      </a: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玉柴-SCP,智慧营销 汽车后市场</a:t>
                      </a:r>
                      <a:endParaRPr sz="10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2021-09</a:t>
                      </a:r>
                      <a:endParaRPr lang="en-US" altLang="zh-CN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表单引擎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API</a:t>
                      </a:r>
                      <a:r>
                        <a:rPr lang="zh-CN" altLang="en-US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组件</a:t>
                      </a:r>
                      <a:endParaRPr lang="zh-CN" altLang="en-US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佳通-供应渠道资源协同管理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2021-12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zh-CN" altLang="en-US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表单引擎</a:t>
                      </a:r>
                      <a:endParaRPr lang="zh-CN" altLang="en-US" sz="1000" dirty="0" smtClean="0">
                        <a:latin typeface="微软雅黑" panose="020B0503020204020204" charset="-122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流程引擎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报表组件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暂停</a:t>
                      </a: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b="1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前海龙达-供应链项目</a:t>
                      </a:r>
                      <a:endParaRPr sz="1000" b="1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2022-07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表单引擎</a:t>
                      </a:r>
                      <a:endParaRPr lang="zh-CN" altLang="en-US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流程引擎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调度引擎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消息组件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暂停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盈峰环境-QMS</a:t>
                      </a:r>
                      <a:endParaRPr sz="10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2022-09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表单引擎</a:t>
                      </a:r>
                      <a:endParaRPr lang="zh-CN" altLang="en-US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流程引擎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调度引擎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消息组件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报表组件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b="1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6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通威-奖金项目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2022-07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基础组件</a:t>
                      </a:r>
                      <a:endParaRPr lang="en-US" altLang="zh-CN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表单引擎</a:t>
                      </a:r>
                      <a:endParaRPr lang="zh-CN" altLang="en-US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流程引擎</a:t>
                      </a:r>
                      <a:endParaRPr lang="en-US" altLang="zh-CN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API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暂停</a:t>
                      </a:r>
                      <a:endParaRPr lang="zh-CN" altLang="en-US" sz="1000" b="1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33591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000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7</a:t>
                      </a:r>
                      <a:endParaRPr lang="en-US" altLang="zh-CN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济钢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项目支持流程</a:t>
            </a:r>
            <a:r>
              <a:rPr lang="en-US" altLang="zh-CN"/>
              <a:t> - </a:t>
            </a:r>
            <a:r>
              <a:t>李帅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计划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谷神支持的两个产品线情况</a:t>
            </a:r>
            <a:r>
              <a:rPr lang="en-US" altLang="zh-CN"/>
              <a:t> - </a:t>
            </a:r>
            <a:r>
              <a:t>业财、</a:t>
            </a:r>
            <a:r>
              <a:rPr lang="en-US" altLang="zh-CN"/>
              <a:t>MDFP</a:t>
            </a:r>
            <a:r>
              <a:t>及其他</a:t>
            </a:r>
            <a:r>
              <a:rPr lang="en-US" altLang="zh-CN"/>
              <a:t> - </a:t>
            </a:r>
            <a:r>
              <a:t>武明、</a:t>
            </a:r>
            <a:r>
              <a:t>李帅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8750" y="754380"/>
          <a:ext cx="11529695" cy="57302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28675"/>
                <a:gridCol w="1305560"/>
                <a:gridCol w="2046605"/>
                <a:gridCol w="2045335"/>
                <a:gridCol w="1564005"/>
                <a:gridCol w="2054225"/>
                <a:gridCol w="1685290"/>
              </a:tblGrid>
              <a:tr h="274320">
                <a:tc>
                  <a:txBody>
                    <a:bodyPr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主要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进展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人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应用谷神组件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风险和</a:t>
                      </a:r>
                      <a:r>
                        <a:rPr lang="zh-CN" altLang="en-US" sz="12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求助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solidFill>
                      <a:srgbClr val="AD053D"/>
                    </a:solidFill>
                  </a:tcPr>
                </a:tc>
              </a:tr>
              <a:tr h="100584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000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MD</a:t>
                      </a:r>
                      <a:r>
                        <a:rPr lang="en-US" altLang="zh-CN" sz="1000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F</a:t>
                      </a:r>
                      <a:r>
                        <a:rPr lang="en-US" altLang="zh-CN" sz="1000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研发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基础组件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表单引擎</a:t>
                      </a:r>
                      <a:endParaRPr lang="en-US" altLang="zh-CN" sz="1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数据模型组件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 vMerge="1"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重点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喜临门、美控、可立克、欧普照明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喜临门的项目经理黄西洲，上线方案本周完成。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 vMerge="1"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美控的项目经理现在由李昌强变更为王婵贤，上线方案她说今天完成第一版；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sym typeface="+mn-ea"/>
                        </a:rPr>
                        <a:t>今天业财报了个新项目：可立克 ，需要部署DEV，现在子轩跟项目经理孙旭在要项目相关信息。</a:t>
                      </a: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集成供应链产品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ct val="300000"/>
                        </a:lnSpc>
                      </a:pPr>
                      <a:endParaRPr lang="zh-CN" altLang="en-US" sz="1000" b="1" dirty="0" smtClean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丘重阳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基础组件</a:t>
                      </a:r>
                      <a:endParaRPr lang="zh-CN" altLang="en-US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表单引擎</a:t>
                      </a:r>
                      <a:endParaRPr lang="zh-CN" altLang="en-US" sz="1000" dirty="0" smtClean="0">
                        <a:latin typeface="+mj-ea"/>
                        <a:ea typeface="+mj-ea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流程引擎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报表组件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 vMerge="1"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 vMerge="1"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</a:pP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1005840">
                <a:tc>
                  <a:txBody>
                    <a:bodyPr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ITSM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3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徐进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基础组件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表单引擎</a:t>
                      </a:r>
                      <a:endParaRPr lang="zh-CN" altLang="en-US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流程引擎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调度引擎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消息组件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报表组件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</a:pPr>
                      <a:endParaRPr lang="zh-CN" altLang="en-US" sz="1000" b="1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40000"/>
                      </a:srgbClr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6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IT</a:t>
                      </a:r>
                      <a:r>
                        <a:rPr lang="zh-CN" altLang="en-US" sz="100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流程中心融合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000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暂停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段鹏博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+mj-ea"/>
                          <a:sym typeface="+mn-ea"/>
                        </a:rPr>
                        <a:t>基础组件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+mj-ea"/>
                          <a:sym typeface="+mn-ea"/>
                        </a:rPr>
                        <a:t>表单引擎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+mj-ea"/>
                          <a:sym typeface="+mn-ea"/>
                        </a:rPr>
                        <a:t>流程引擎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 smtClean="0">
                          <a:latin typeface="+mj-ea"/>
                          <a:ea typeface="+mj-ea"/>
                          <a:sym typeface="+mn-ea"/>
                        </a:rPr>
                        <a:t>API</a:t>
                      </a: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000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HCM</a:t>
                      </a:r>
                      <a:r>
                        <a:rPr lang="zh-CN" altLang="en-US" sz="1000" kern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</a:rPr>
                        <a:t>产品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基础组件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  <a:sym typeface="+mn-ea"/>
                        </a:rPr>
                        <a:t>表单引擎</a:t>
                      </a:r>
                      <a:endParaRPr lang="en-US" altLang="zh-CN" sz="1000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solidFill>
                            <a:schemeClr val="dk1"/>
                          </a:solidFill>
                          <a:latin typeface="+mj-ea"/>
                          <a:sym typeface="+mn-ea"/>
                        </a:rPr>
                        <a:t>API</a:t>
                      </a: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+mj-ea"/>
                          <a:sym typeface="+mn-ea"/>
                        </a:rPr>
                        <a:t>组件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sym typeface="+mn-ea"/>
                        </a:rPr>
                        <a:t>QMS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sym typeface="+mn-ea"/>
                        </a:rPr>
                        <a:t>产品</a:t>
                      </a: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endParaRPr lang="zh-CN" altLang="en-US" sz="1000" kern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zh-CN" altLang="en-US" sz="10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solidFill>
                      <a:srgbClr val="AD053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谷神平台的产品路标（</a:t>
            </a:r>
            <a:r>
              <a:rPr lang="en-US" altLang="zh-CN"/>
              <a:t>22H2</a:t>
            </a:r>
            <a:r>
              <a:rPr lang="zh-CN" altLang="en-US"/>
              <a:t>）</a:t>
            </a:r>
            <a:r>
              <a:rPr lang="en-US" altLang="zh-CN"/>
              <a:t>-</a:t>
            </a:r>
            <a:r>
              <a:t>武明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越秀营销总结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秦建忠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产品经理角色认知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武明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基础平台路标规划</a:t>
            </a:r>
            <a:r>
              <a:rPr lang="en-US" altLang="zh-CN"/>
              <a:t> - </a:t>
            </a:r>
            <a:r>
              <a:t>武明、</a:t>
            </a:r>
            <a:r>
              <a:t>罗伟生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低代码平台路标规划</a:t>
            </a:r>
            <a:r>
              <a:rPr lang="en-US" altLang="zh-CN"/>
              <a:t> - </a:t>
            </a: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武明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96.xml><?xml version="1.0" encoding="utf-8"?>
<p:tagLst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97.xml><?xml version="1.0" encoding="utf-8"?>
<p:tagLst xmlns:p="http://schemas.openxmlformats.org/presentationml/2006/main">
  <p:tag name="KSO_WM_UNIT_TABLE_BEAUTIFY" val="smartTable{af19e71c-ad91-4f60-90b9-53c885c6cda1}"/>
  <p:tag name="TABLE_ENDDRAG_ORIGIN_RECT" val="897*317"/>
  <p:tag name="TABLE_ENDDRAG_RECT" val="11*75*897*317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ABLE_BEAUTIFY" val="smartTable{6256dbb8-a2a0-4359-b235-7ee8333d8d48}"/>
  <p:tag name="TABLE_ENDDRAG_ORIGIN_RECT" val="907*342"/>
  <p:tag name="TABLE_ENDDRAG_RECT" val="11*75*907*342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213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14.xml><?xml version="1.0" encoding="utf-8"?>
<p:tagLst xmlns:p="http://schemas.openxmlformats.org/presentationml/2006/main">
  <p:tag name="COMMONDATA" val="eyJoZGlkIjoiMWYwNzdmZmY5MTgwYTFjMmRiNjliYzFhY2Q0MmM1ZDc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238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Helvetica</vt:lpstr>
      <vt:lpstr>等线</vt:lpstr>
      <vt:lpstr>Arial</vt:lpstr>
      <vt:lpstr>Helvetica Light</vt:lpstr>
      <vt:lpstr>1_Office 主题​​</vt:lpstr>
      <vt:lpstr>2_Office 主题​​</vt:lpstr>
      <vt:lpstr>单击此处添加标题</vt:lpstr>
      <vt:lpstr>谷神支持的六个重点项目情况 - 李帅</vt:lpstr>
      <vt:lpstr>项目支持流程 - 李帅</vt:lpstr>
      <vt:lpstr>谷神支持的两个产品线情况 - 业财、MDFP及其他 - 武明、李帅</vt:lpstr>
      <vt:lpstr>谷神平台的产品路标（22H2）-武明</vt:lpstr>
      <vt:lpstr>越秀营销总结 - 秦建忠</vt:lpstr>
      <vt:lpstr>产品经理角色认知</vt:lpstr>
      <vt:lpstr>基础平台路标规划 - ？</vt:lpstr>
      <vt:lpstr>低代码平台路标规划 - ？</vt:lpstr>
      <vt:lpstr>PowerPoint 演示文稿</vt:lpstr>
      <vt:lpstr>表单设计器和引擎重构方案和计划（如何过渡和后续收编） - 诗斌、佳豪</vt:lpstr>
      <vt:lpstr>敏捷协同路标规划 - ？</vt:lpstr>
      <vt:lpstr>知本路标规划 - ？</vt:lpstr>
      <vt:lpstr>运维路标规划 - ？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Billy Feng行知</cp:lastModifiedBy>
  <cp:revision>176</cp:revision>
  <dcterms:created xsi:type="dcterms:W3CDTF">2019-06-19T02:08:00Z</dcterms:created>
  <dcterms:modified xsi:type="dcterms:W3CDTF">2022-09-18T08:56:20Z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631FEEDBA8584C86841B0221D5F8F8FB</vt:lpwstr>
  </property>
</Properties>
</file>