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1" r:id="rId4"/>
    <p:sldId id="258" r:id="rId5"/>
    <p:sldId id="264" r:id="rId6"/>
    <p:sldId id="265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7881" autoAdjust="0"/>
  </p:normalViewPr>
  <p:slideViewPr>
    <p:cSldViewPr snapToGrid="0">
      <p:cViewPr varScale="1">
        <p:scale>
          <a:sx n="42" d="100"/>
          <a:sy n="42" d="100"/>
        </p:scale>
        <p:origin x="15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1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1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E975D6-FFFB-4411-9F1A-23C2A541D4F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3533A2C-421B-4CD6-8A12-5DABD4A0DD90}">
      <dgm:prSet custT="1"/>
      <dgm:spPr/>
      <dgm:t>
        <a:bodyPr/>
        <a:lstStyle/>
        <a:p>
          <a:pPr>
            <a:defRPr cap="all"/>
          </a:pPr>
          <a:r>
            <a:rPr lang="es-ES" sz="2000" dirty="0"/>
            <a:t>Datos obtenidos de una investigación realizada en Tailandia</a:t>
          </a:r>
          <a:endParaRPr lang="en-US" sz="2000" dirty="0"/>
        </a:p>
      </dgm:t>
    </dgm:pt>
    <dgm:pt modelId="{89D7C056-35B2-474F-83EA-D73E49862234}" type="parTrans" cxnId="{A3F41681-E028-48A0-9A1C-23F0298A4FEA}">
      <dgm:prSet/>
      <dgm:spPr/>
      <dgm:t>
        <a:bodyPr/>
        <a:lstStyle/>
        <a:p>
          <a:endParaRPr lang="en-US"/>
        </a:p>
      </dgm:t>
    </dgm:pt>
    <dgm:pt modelId="{AB086BEB-3896-46B8-8453-BC4AEEA94068}" type="sibTrans" cxnId="{A3F41681-E028-48A0-9A1C-23F0298A4FEA}">
      <dgm:prSet/>
      <dgm:spPr/>
      <dgm:t>
        <a:bodyPr/>
        <a:lstStyle/>
        <a:p>
          <a:endParaRPr lang="en-US"/>
        </a:p>
      </dgm:t>
    </dgm:pt>
    <dgm:pt modelId="{4829364A-5FD5-41EF-B068-1BC77EE58ACE}">
      <dgm:prSet custT="1"/>
      <dgm:spPr/>
      <dgm:t>
        <a:bodyPr/>
        <a:lstStyle/>
        <a:p>
          <a:pPr>
            <a:defRPr cap="all"/>
          </a:pPr>
          <a:r>
            <a:rPr lang="es-ES" sz="2000" dirty="0"/>
            <a:t>Publicados la revista científica </a:t>
          </a:r>
          <a:r>
            <a:rPr lang="es-ES" sz="2000" dirty="0" err="1"/>
            <a:t>Nature</a:t>
          </a:r>
          <a:endParaRPr lang="en-US" sz="2000" dirty="0"/>
        </a:p>
      </dgm:t>
    </dgm:pt>
    <dgm:pt modelId="{4079709B-FC2C-4F60-B403-EE132802B35A}" type="parTrans" cxnId="{636DAC57-78E3-48AF-8DAC-CEB5772C4D1B}">
      <dgm:prSet/>
      <dgm:spPr/>
      <dgm:t>
        <a:bodyPr/>
        <a:lstStyle/>
        <a:p>
          <a:endParaRPr lang="en-US"/>
        </a:p>
      </dgm:t>
    </dgm:pt>
    <dgm:pt modelId="{4F2AD3C1-DC5A-4E57-B472-28069C55619B}" type="sibTrans" cxnId="{636DAC57-78E3-48AF-8DAC-CEB5772C4D1B}">
      <dgm:prSet/>
      <dgm:spPr/>
      <dgm:t>
        <a:bodyPr/>
        <a:lstStyle/>
        <a:p>
          <a:endParaRPr lang="en-US"/>
        </a:p>
      </dgm:t>
    </dgm:pt>
    <dgm:pt modelId="{12117833-1AB7-4EE1-85E9-4447DFAAD03E}">
      <dgm:prSet custT="1"/>
      <dgm:spPr/>
      <dgm:t>
        <a:bodyPr/>
        <a:lstStyle/>
        <a:p>
          <a:pPr>
            <a:defRPr cap="all"/>
          </a:pPr>
          <a:r>
            <a:rPr lang="es-ES" sz="2000" dirty="0"/>
            <a:t>530 pacientes y 34 variables clínicas</a:t>
          </a:r>
          <a:endParaRPr lang="en-US" sz="2000" dirty="0"/>
        </a:p>
      </dgm:t>
    </dgm:pt>
    <dgm:pt modelId="{F95CF6F8-B873-4C36-BF16-362E89EDBE6C}" type="parTrans" cxnId="{DF1A3D4D-381A-4D5D-8500-D1B3A22FFC1D}">
      <dgm:prSet/>
      <dgm:spPr/>
      <dgm:t>
        <a:bodyPr/>
        <a:lstStyle/>
        <a:p>
          <a:endParaRPr lang="en-US"/>
        </a:p>
      </dgm:t>
    </dgm:pt>
    <dgm:pt modelId="{EE521B05-3D2B-4009-ACC7-A7A915FF9CE5}" type="sibTrans" cxnId="{DF1A3D4D-381A-4D5D-8500-D1B3A22FFC1D}">
      <dgm:prSet/>
      <dgm:spPr/>
      <dgm:t>
        <a:bodyPr/>
        <a:lstStyle/>
        <a:p>
          <a:endParaRPr lang="en-US"/>
        </a:p>
      </dgm:t>
    </dgm:pt>
    <dgm:pt modelId="{7E4CB68D-EDD0-451E-8E8C-08EB6AB26A06}">
      <dgm:prSet custT="1"/>
      <dgm:spPr/>
      <dgm:t>
        <a:bodyPr/>
        <a:lstStyle/>
        <a:p>
          <a:pPr>
            <a:defRPr cap="all"/>
          </a:pPr>
          <a:r>
            <a:rPr lang="es-ES" sz="1800" dirty="0"/>
            <a:t>Clasificación binaria: Mortalidad temprana definida como muerte dentro de 5 años a partir del inicio de la enfermedad</a:t>
          </a:r>
          <a:endParaRPr lang="en-US" sz="1800" dirty="0"/>
        </a:p>
      </dgm:t>
    </dgm:pt>
    <dgm:pt modelId="{F316FD3B-D46F-451F-9C63-FF143FF2E05B}" type="parTrans" cxnId="{A5B2B354-1063-473E-A919-A2515724B48A}">
      <dgm:prSet/>
      <dgm:spPr/>
      <dgm:t>
        <a:bodyPr/>
        <a:lstStyle/>
        <a:p>
          <a:endParaRPr lang="en-US"/>
        </a:p>
      </dgm:t>
    </dgm:pt>
    <dgm:pt modelId="{23BFBDF2-8450-46BF-9BA9-F44BE61E418F}" type="sibTrans" cxnId="{A5B2B354-1063-473E-A919-A2515724B48A}">
      <dgm:prSet/>
      <dgm:spPr/>
      <dgm:t>
        <a:bodyPr/>
        <a:lstStyle/>
        <a:p>
          <a:endParaRPr lang="en-US"/>
        </a:p>
      </dgm:t>
    </dgm:pt>
    <dgm:pt modelId="{58D0ABF4-58B6-4F1B-994F-7506A7A4AB62}" type="pres">
      <dgm:prSet presAssocID="{A6E975D6-FFFB-4411-9F1A-23C2A541D4F6}" presName="root" presStyleCnt="0">
        <dgm:presLayoutVars>
          <dgm:dir/>
          <dgm:resizeHandles val="exact"/>
        </dgm:presLayoutVars>
      </dgm:prSet>
      <dgm:spPr/>
    </dgm:pt>
    <dgm:pt modelId="{0DE5A615-7855-4A43-833D-53DB9F4C72BE}" type="pres">
      <dgm:prSet presAssocID="{53533A2C-421B-4CD6-8A12-5DABD4A0DD90}" presName="compNode" presStyleCnt="0"/>
      <dgm:spPr/>
    </dgm:pt>
    <dgm:pt modelId="{85E44C55-58B8-4B69-B153-EA94016AB6C3}" type="pres">
      <dgm:prSet presAssocID="{53533A2C-421B-4CD6-8A12-5DABD4A0DD90}" presName="iconBgRect" presStyleLbl="bgShp" presStyleIdx="0" presStyleCnt="4"/>
      <dgm:spPr/>
    </dgm:pt>
    <dgm:pt modelId="{A6517DED-9F0D-473A-9E4D-7F6F9026AC77}" type="pres">
      <dgm:prSet presAssocID="{53533A2C-421B-4CD6-8A12-5DABD4A0DD9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09331BD-80D7-4B23-848E-E5E377791406}" type="pres">
      <dgm:prSet presAssocID="{53533A2C-421B-4CD6-8A12-5DABD4A0DD90}" presName="spaceRect" presStyleCnt="0"/>
      <dgm:spPr/>
    </dgm:pt>
    <dgm:pt modelId="{01245070-B2D3-4413-8E93-B015C65E2AC1}" type="pres">
      <dgm:prSet presAssocID="{53533A2C-421B-4CD6-8A12-5DABD4A0DD90}" presName="textRect" presStyleLbl="revTx" presStyleIdx="0" presStyleCnt="4">
        <dgm:presLayoutVars>
          <dgm:chMax val="1"/>
          <dgm:chPref val="1"/>
        </dgm:presLayoutVars>
      </dgm:prSet>
      <dgm:spPr/>
    </dgm:pt>
    <dgm:pt modelId="{B8747D8B-F7D8-4D3B-8579-555A9AEA6243}" type="pres">
      <dgm:prSet presAssocID="{AB086BEB-3896-46B8-8453-BC4AEEA94068}" presName="sibTrans" presStyleCnt="0"/>
      <dgm:spPr/>
    </dgm:pt>
    <dgm:pt modelId="{F691CF39-3941-4B22-97A4-EC124F1ED5B2}" type="pres">
      <dgm:prSet presAssocID="{4829364A-5FD5-41EF-B068-1BC77EE58ACE}" presName="compNode" presStyleCnt="0"/>
      <dgm:spPr/>
    </dgm:pt>
    <dgm:pt modelId="{14585C07-41F1-4495-9C7C-01A4051367C0}" type="pres">
      <dgm:prSet presAssocID="{4829364A-5FD5-41EF-B068-1BC77EE58ACE}" presName="iconBgRect" presStyleLbl="bgShp" presStyleIdx="1" presStyleCnt="4"/>
      <dgm:spPr/>
    </dgm:pt>
    <dgm:pt modelId="{CECDD313-5C79-45E0-85D8-00D4A998663F}" type="pres">
      <dgm:prSet presAssocID="{4829364A-5FD5-41EF-B068-1BC77EE58AC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iódico"/>
        </a:ext>
      </dgm:extLst>
    </dgm:pt>
    <dgm:pt modelId="{03A93246-7219-45FF-8093-204A98757927}" type="pres">
      <dgm:prSet presAssocID="{4829364A-5FD5-41EF-B068-1BC77EE58ACE}" presName="spaceRect" presStyleCnt="0"/>
      <dgm:spPr/>
    </dgm:pt>
    <dgm:pt modelId="{CFA0DDFF-F53A-4777-B8BE-4918D7432DBD}" type="pres">
      <dgm:prSet presAssocID="{4829364A-5FD5-41EF-B068-1BC77EE58ACE}" presName="textRect" presStyleLbl="revTx" presStyleIdx="1" presStyleCnt="4">
        <dgm:presLayoutVars>
          <dgm:chMax val="1"/>
          <dgm:chPref val="1"/>
        </dgm:presLayoutVars>
      </dgm:prSet>
      <dgm:spPr/>
    </dgm:pt>
    <dgm:pt modelId="{813318AC-D7F3-4B1A-B8D9-568970AE8407}" type="pres">
      <dgm:prSet presAssocID="{4F2AD3C1-DC5A-4E57-B472-28069C55619B}" presName="sibTrans" presStyleCnt="0"/>
      <dgm:spPr/>
    </dgm:pt>
    <dgm:pt modelId="{28197E21-D0AB-459B-83DF-49A88D988E71}" type="pres">
      <dgm:prSet presAssocID="{12117833-1AB7-4EE1-85E9-4447DFAAD03E}" presName="compNode" presStyleCnt="0"/>
      <dgm:spPr/>
    </dgm:pt>
    <dgm:pt modelId="{392B5EF9-5052-4A83-9849-1D8A0B9F9CB9}" type="pres">
      <dgm:prSet presAssocID="{12117833-1AB7-4EE1-85E9-4447DFAAD03E}" presName="iconBgRect" presStyleLbl="bgShp" presStyleIdx="2" presStyleCnt="4"/>
      <dgm:spPr/>
    </dgm:pt>
    <dgm:pt modelId="{627E484D-B1F2-444F-8B8F-1C30C2A762EB}" type="pres">
      <dgm:prSet presAssocID="{12117833-1AB7-4EE1-85E9-4447DFAAD03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86BDC916-BEA1-4FEC-80A4-401EF60C7406}" type="pres">
      <dgm:prSet presAssocID="{12117833-1AB7-4EE1-85E9-4447DFAAD03E}" presName="spaceRect" presStyleCnt="0"/>
      <dgm:spPr/>
    </dgm:pt>
    <dgm:pt modelId="{B97E567A-DC73-4153-B8C1-81B3324232E4}" type="pres">
      <dgm:prSet presAssocID="{12117833-1AB7-4EE1-85E9-4447DFAAD03E}" presName="textRect" presStyleLbl="revTx" presStyleIdx="2" presStyleCnt="4">
        <dgm:presLayoutVars>
          <dgm:chMax val="1"/>
          <dgm:chPref val="1"/>
        </dgm:presLayoutVars>
      </dgm:prSet>
      <dgm:spPr/>
    </dgm:pt>
    <dgm:pt modelId="{AD733E4E-EB19-45F5-98E9-16E1D4ADDA55}" type="pres">
      <dgm:prSet presAssocID="{EE521B05-3D2B-4009-ACC7-A7A915FF9CE5}" presName="sibTrans" presStyleCnt="0"/>
      <dgm:spPr/>
    </dgm:pt>
    <dgm:pt modelId="{32008A33-018C-4744-8B2E-2617503CC3E0}" type="pres">
      <dgm:prSet presAssocID="{7E4CB68D-EDD0-451E-8E8C-08EB6AB26A06}" presName="compNode" presStyleCnt="0"/>
      <dgm:spPr/>
    </dgm:pt>
    <dgm:pt modelId="{3B75103C-68C3-4188-AEEC-A4E5E3671758}" type="pres">
      <dgm:prSet presAssocID="{7E4CB68D-EDD0-451E-8E8C-08EB6AB26A06}" presName="iconBgRect" presStyleLbl="bgShp" presStyleIdx="3" presStyleCnt="4"/>
      <dgm:spPr/>
    </dgm:pt>
    <dgm:pt modelId="{D6C25A3F-9226-4AD0-A919-56686A8C5BBD}" type="pres">
      <dgm:prSet presAssocID="{7E4CB68D-EDD0-451E-8E8C-08EB6AB26A0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092CCD01-B241-4205-89E7-B67A90D69B80}" type="pres">
      <dgm:prSet presAssocID="{7E4CB68D-EDD0-451E-8E8C-08EB6AB26A06}" presName="spaceRect" presStyleCnt="0"/>
      <dgm:spPr/>
    </dgm:pt>
    <dgm:pt modelId="{6C0E556F-B46E-4A85-98C1-A0F626B1DF59}" type="pres">
      <dgm:prSet presAssocID="{7E4CB68D-EDD0-451E-8E8C-08EB6AB26A0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4118D62-445B-408D-826A-E4037EE8B4A6}" type="presOf" srcId="{53533A2C-421B-4CD6-8A12-5DABD4A0DD90}" destId="{01245070-B2D3-4413-8E93-B015C65E2AC1}" srcOrd="0" destOrd="0" presId="urn:microsoft.com/office/officeart/2018/5/layout/IconCircleLabelList"/>
    <dgm:cxn modelId="{9EA4326B-924D-42F7-911A-10FE63FE34B6}" type="presOf" srcId="{7E4CB68D-EDD0-451E-8E8C-08EB6AB26A06}" destId="{6C0E556F-B46E-4A85-98C1-A0F626B1DF59}" srcOrd="0" destOrd="0" presId="urn:microsoft.com/office/officeart/2018/5/layout/IconCircleLabelList"/>
    <dgm:cxn modelId="{DF1A3D4D-381A-4D5D-8500-D1B3A22FFC1D}" srcId="{A6E975D6-FFFB-4411-9F1A-23C2A541D4F6}" destId="{12117833-1AB7-4EE1-85E9-4447DFAAD03E}" srcOrd="2" destOrd="0" parTransId="{F95CF6F8-B873-4C36-BF16-362E89EDBE6C}" sibTransId="{EE521B05-3D2B-4009-ACC7-A7A915FF9CE5}"/>
    <dgm:cxn modelId="{A5B2B354-1063-473E-A919-A2515724B48A}" srcId="{A6E975D6-FFFB-4411-9F1A-23C2A541D4F6}" destId="{7E4CB68D-EDD0-451E-8E8C-08EB6AB26A06}" srcOrd="3" destOrd="0" parTransId="{F316FD3B-D46F-451F-9C63-FF143FF2E05B}" sibTransId="{23BFBDF2-8450-46BF-9BA9-F44BE61E418F}"/>
    <dgm:cxn modelId="{636DAC57-78E3-48AF-8DAC-CEB5772C4D1B}" srcId="{A6E975D6-FFFB-4411-9F1A-23C2A541D4F6}" destId="{4829364A-5FD5-41EF-B068-1BC77EE58ACE}" srcOrd="1" destOrd="0" parTransId="{4079709B-FC2C-4F60-B403-EE132802B35A}" sibTransId="{4F2AD3C1-DC5A-4E57-B472-28069C55619B}"/>
    <dgm:cxn modelId="{5A22E179-5C40-4ABE-B22B-77FA3FC2CD58}" type="presOf" srcId="{A6E975D6-FFFB-4411-9F1A-23C2A541D4F6}" destId="{58D0ABF4-58B6-4F1B-994F-7506A7A4AB62}" srcOrd="0" destOrd="0" presId="urn:microsoft.com/office/officeart/2018/5/layout/IconCircleLabelList"/>
    <dgm:cxn modelId="{A3F41681-E028-48A0-9A1C-23F0298A4FEA}" srcId="{A6E975D6-FFFB-4411-9F1A-23C2A541D4F6}" destId="{53533A2C-421B-4CD6-8A12-5DABD4A0DD90}" srcOrd="0" destOrd="0" parTransId="{89D7C056-35B2-474F-83EA-D73E49862234}" sibTransId="{AB086BEB-3896-46B8-8453-BC4AEEA94068}"/>
    <dgm:cxn modelId="{0DF6C392-A5AF-4164-A1ED-7BB7D8084240}" type="presOf" srcId="{12117833-1AB7-4EE1-85E9-4447DFAAD03E}" destId="{B97E567A-DC73-4153-B8C1-81B3324232E4}" srcOrd="0" destOrd="0" presId="urn:microsoft.com/office/officeart/2018/5/layout/IconCircleLabelList"/>
    <dgm:cxn modelId="{56FA7BD7-2E76-408D-9394-E88838E5E346}" type="presOf" srcId="{4829364A-5FD5-41EF-B068-1BC77EE58ACE}" destId="{CFA0DDFF-F53A-4777-B8BE-4918D7432DBD}" srcOrd="0" destOrd="0" presId="urn:microsoft.com/office/officeart/2018/5/layout/IconCircleLabelList"/>
    <dgm:cxn modelId="{65AAEA2D-6E03-4A02-972C-37FA21299476}" type="presParOf" srcId="{58D0ABF4-58B6-4F1B-994F-7506A7A4AB62}" destId="{0DE5A615-7855-4A43-833D-53DB9F4C72BE}" srcOrd="0" destOrd="0" presId="urn:microsoft.com/office/officeart/2018/5/layout/IconCircleLabelList"/>
    <dgm:cxn modelId="{DA6893F6-588E-4F4C-9A4E-10649E44DCB7}" type="presParOf" srcId="{0DE5A615-7855-4A43-833D-53DB9F4C72BE}" destId="{85E44C55-58B8-4B69-B153-EA94016AB6C3}" srcOrd="0" destOrd="0" presId="urn:microsoft.com/office/officeart/2018/5/layout/IconCircleLabelList"/>
    <dgm:cxn modelId="{CD6F5403-8751-433F-B6D4-C91856FBD954}" type="presParOf" srcId="{0DE5A615-7855-4A43-833D-53DB9F4C72BE}" destId="{A6517DED-9F0D-473A-9E4D-7F6F9026AC77}" srcOrd="1" destOrd="0" presId="urn:microsoft.com/office/officeart/2018/5/layout/IconCircleLabelList"/>
    <dgm:cxn modelId="{3A2ADACE-1810-426C-83F8-608A032421DD}" type="presParOf" srcId="{0DE5A615-7855-4A43-833D-53DB9F4C72BE}" destId="{209331BD-80D7-4B23-848E-E5E377791406}" srcOrd="2" destOrd="0" presId="urn:microsoft.com/office/officeart/2018/5/layout/IconCircleLabelList"/>
    <dgm:cxn modelId="{B3927EBD-9047-49D7-B2AA-85B50DBFD17E}" type="presParOf" srcId="{0DE5A615-7855-4A43-833D-53DB9F4C72BE}" destId="{01245070-B2D3-4413-8E93-B015C65E2AC1}" srcOrd="3" destOrd="0" presId="urn:microsoft.com/office/officeart/2018/5/layout/IconCircleLabelList"/>
    <dgm:cxn modelId="{4AA28C73-6BAA-48D2-A541-3F1458232D72}" type="presParOf" srcId="{58D0ABF4-58B6-4F1B-994F-7506A7A4AB62}" destId="{B8747D8B-F7D8-4D3B-8579-555A9AEA6243}" srcOrd="1" destOrd="0" presId="urn:microsoft.com/office/officeart/2018/5/layout/IconCircleLabelList"/>
    <dgm:cxn modelId="{0CDFB693-5796-47D1-9D89-F61A7D4691CD}" type="presParOf" srcId="{58D0ABF4-58B6-4F1B-994F-7506A7A4AB62}" destId="{F691CF39-3941-4B22-97A4-EC124F1ED5B2}" srcOrd="2" destOrd="0" presId="urn:microsoft.com/office/officeart/2018/5/layout/IconCircleLabelList"/>
    <dgm:cxn modelId="{8088DA81-1792-4D14-8567-CD0C6AA7C8DD}" type="presParOf" srcId="{F691CF39-3941-4B22-97A4-EC124F1ED5B2}" destId="{14585C07-41F1-4495-9C7C-01A4051367C0}" srcOrd="0" destOrd="0" presId="urn:microsoft.com/office/officeart/2018/5/layout/IconCircleLabelList"/>
    <dgm:cxn modelId="{AA53A229-E609-4B35-BFF9-E4F21BF87329}" type="presParOf" srcId="{F691CF39-3941-4B22-97A4-EC124F1ED5B2}" destId="{CECDD313-5C79-45E0-85D8-00D4A998663F}" srcOrd="1" destOrd="0" presId="urn:microsoft.com/office/officeart/2018/5/layout/IconCircleLabelList"/>
    <dgm:cxn modelId="{752E8D49-F23B-4589-9FBB-AF38A7274DB6}" type="presParOf" srcId="{F691CF39-3941-4B22-97A4-EC124F1ED5B2}" destId="{03A93246-7219-45FF-8093-204A98757927}" srcOrd="2" destOrd="0" presId="urn:microsoft.com/office/officeart/2018/5/layout/IconCircleLabelList"/>
    <dgm:cxn modelId="{63223D4A-987C-482B-8CAA-9D5041F99066}" type="presParOf" srcId="{F691CF39-3941-4B22-97A4-EC124F1ED5B2}" destId="{CFA0DDFF-F53A-4777-B8BE-4918D7432DBD}" srcOrd="3" destOrd="0" presId="urn:microsoft.com/office/officeart/2018/5/layout/IconCircleLabelList"/>
    <dgm:cxn modelId="{E10A7BC4-52E9-4205-A300-1F99E7CB83E7}" type="presParOf" srcId="{58D0ABF4-58B6-4F1B-994F-7506A7A4AB62}" destId="{813318AC-D7F3-4B1A-B8D9-568970AE8407}" srcOrd="3" destOrd="0" presId="urn:microsoft.com/office/officeart/2018/5/layout/IconCircleLabelList"/>
    <dgm:cxn modelId="{E547CB81-E819-453B-9EA9-9978B55FE13F}" type="presParOf" srcId="{58D0ABF4-58B6-4F1B-994F-7506A7A4AB62}" destId="{28197E21-D0AB-459B-83DF-49A88D988E71}" srcOrd="4" destOrd="0" presId="urn:microsoft.com/office/officeart/2018/5/layout/IconCircleLabelList"/>
    <dgm:cxn modelId="{0D5B9428-BC23-4B99-AAEF-D991A6A2CF4B}" type="presParOf" srcId="{28197E21-D0AB-459B-83DF-49A88D988E71}" destId="{392B5EF9-5052-4A83-9849-1D8A0B9F9CB9}" srcOrd="0" destOrd="0" presId="urn:microsoft.com/office/officeart/2018/5/layout/IconCircleLabelList"/>
    <dgm:cxn modelId="{36D7E050-9B63-4DEC-92CD-82EA3BC613DA}" type="presParOf" srcId="{28197E21-D0AB-459B-83DF-49A88D988E71}" destId="{627E484D-B1F2-444F-8B8F-1C30C2A762EB}" srcOrd="1" destOrd="0" presId="urn:microsoft.com/office/officeart/2018/5/layout/IconCircleLabelList"/>
    <dgm:cxn modelId="{65C6F8EA-BD10-4B82-A1D0-30D7A908F6DB}" type="presParOf" srcId="{28197E21-D0AB-459B-83DF-49A88D988E71}" destId="{86BDC916-BEA1-4FEC-80A4-401EF60C7406}" srcOrd="2" destOrd="0" presId="urn:microsoft.com/office/officeart/2018/5/layout/IconCircleLabelList"/>
    <dgm:cxn modelId="{383E767B-0122-4D91-A524-CA5B485E14FC}" type="presParOf" srcId="{28197E21-D0AB-459B-83DF-49A88D988E71}" destId="{B97E567A-DC73-4153-B8C1-81B3324232E4}" srcOrd="3" destOrd="0" presId="urn:microsoft.com/office/officeart/2018/5/layout/IconCircleLabelList"/>
    <dgm:cxn modelId="{89A75951-14AD-4C26-85C6-DEF16F4036D0}" type="presParOf" srcId="{58D0ABF4-58B6-4F1B-994F-7506A7A4AB62}" destId="{AD733E4E-EB19-45F5-98E9-16E1D4ADDA55}" srcOrd="5" destOrd="0" presId="urn:microsoft.com/office/officeart/2018/5/layout/IconCircleLabelList"/>
    <dgm:cxn modelId="{81F8BFF6-5EED-42B1-8485-6B17DBE60A03}" type="presParOf" srcId="{58D0ABF4-58B6-4F1B-994F-7506A7A4AB62}" destId="{32008A33-018C-4744-8B2E-2617503CC3E0}" srcOrd="6" destOrd="0" presId="urn:microsoft.com/office/officeart/2018/5/layout/IconCircleLabelList"/>
    <dgm:cxn modelId="{6EEEEED4-4BF4-4D50-B361-15A0D81E9C00}" type="presParOf" srcId="{32008A33-018C-4744-8B2E-2617503CC3E0}" destId="{3B75103C-68C3-4188-AEEC-A4E5E3671758}" srcOrd="0" destOrd="0" presId="urn:microsoft.com/office/officeart/2018/5/layout/IconCircleLabelList"/>
    <dgm:cxn modelId="{BD301B2D-B978-4DBA-97B9-FCD2286F9995}" type="presParOf" srcId="{32008A33-018C-4744-8B2E-2617503CC3E0}" destId="{D6C25A3F-9226-4AD0-A919-56686A8C5BBD}" srcOrd="1" destOrd="0" presId="urn:microsoft.com/office/officeart/2018/5/layout/IconCircleLabelList"/>
    <dgm:cxn modelId="{2975243C-9066-40B8-8D63-9FD2FFA39AD1}" type="presParOf" srcId="{32008A33-018C-4744-8B2E-2617503CC3E0}" destId="{092CCD01-B241-4205-89E7-B67A90D69B80}" srcOrd="2" destOrd="0" presId="urn:microsoft.com/office/officeart/2018/5/layout/IconCircleLabelList"/>
    <dgm:cxn modelId="{E067FF83-ED52-4D80-915D-7AC6283777BA}" type="presParOf" srcId="{32008A33-018C-4744-8B2E-2617503CC3E0}" destId="{6C0E556F-B46E-4A85-98C1-A0F626B1DF5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C8B101-9C92-4FA6-BDDA-3B810221209D}" type="doc">
      <dgm:prSet loTypeId="urn:microsoft.com/office/officeart/2005/8/layout/process4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DEEABB0-E549-4D45-B20F-DC6ACCD30299}">
      <dgm:prSet/>
      <dgm:spPr/>
      <dgm:t>
        <a:bodyPr/>
        <a:lstStyle/>
        <a:p>
          <a:r>
            <a:rPr lang="es-ES"/>
            <a:t>Análisis estadístico bivariado:</a:t>
          </a:r>
          <a:endParaRPr lang="en-US"/>
        </a:p>
      </dgm:t>
    </dgm:pt>
    <dgm:pt modelId="{18C97F4E-E484-4C8D-9209-73AC4D66C8B9}" type="parTrans" cxnId="{E8156613-FAD9-4E19-8E44-C440BDDECE38}">
      <dgm:prSet/>
      <dgm:spPr/>
      <dgm:t>
        <a:bodyPr/>
        <a:lstStyle/>
        <a:p>
          <a:endParaRPr lang="en-US"/>
        </a:p>
      </dgm:t>
    </dgm:pt>
    <dgm:pt modelId="{D1C6575A-E7D4-4E65-980E-0E73FE6929DF}" type="sibTrans" cxnId="{E8156613-FAD9-4E19-8E44-C440BDDECE38}">
      <dgm:prSet/>
      <dgm:spPr/>
      <dgm:t>
        <a:bodyPr/>
        <a:lstStyle/>
        <a:p>
          <a:endParaRPr lang="en-US"/>
        </a:p>
      </dgm:t>
    </dgm:pt>
    <dgm:pt modelId="{CC37890B-FE2D-4AEC-8238-94E5A2A8D1C9}">
      <dgm:prSet/>
      <dgm:spPr/>
      <dgm:t>
        <a:bodyPr/>
        <a:lstStyle/>
        <a:p>
          <a:r>
            <a:rPr lang="es-ES" b="1" dirty="0"/>
            <a:t>Numérica vs numérica</a:t>
          </a:r>
          <a:r>
            <a:rPr lang="es-ES" dirty="0"/>
            <a:t>: Correlación </a:t>
          </a:r>
          <a:endParaRPr lang="en-US" dirty="0"/>
        </a:p>
      </dgm:t>
    </dgm:pt>
    <dgm:pt modelId="{66676DDA-345E-4123-93B3-5F8567A9DB76}" type="parTrans" cxnId="{28E76EB2-9E41-4C85-8748-FC1A1FCA5409}">
      <dgm:prSet/>
      <dgm:spPr/>
      <dgm:t>
        <a:bodyPr/>
        <a:lstStyle/>
        <a:p>
          <a:endParaRPr lang="en-US"/>
        </a:p>
      </dgm:t>
    </dgm:pt>
    <dgm:pt modelId="{95DC3569-5AB1-41C7-B281-C0B0C250FE1D}" type="sibTrans" cxnId="{28E76EB2-9E41-4C85-8748-FC1A1FCA5409}">
      <dgm:prSet/>
      <dgm:spPr/>
      <dgm:t>
        <a:bodyPr/>
        <a:lstStyle/>
        <a:p>
          <a:endParaRPr lang="en-US"/>
        </a:p>
      </dgm:t>
    </dgm:pt>
    <dgm:pt modelId="{ED786A39-4233-4552-95DD-1504B1BFF70B}">
      <dgm:prSet/>
      <dgm:spPr/>
      <dgm:t>
        <a:bodyPr/>
        <a:lstStyle/>
        <a:p>
          <a:r>
            <a:rPr lang="es-ES" b="1" dirty="0"/>
            <a:t>Categórica vs categórica</a:t>
          </a:r>
          <a:r>
            <a:rPr lang="es-ES" dirty="0"/>
            <a:t>: Test de independencia Chi-cuadrado</a:t>
          </a:r>
          <a:endParaRPr lang="en-US" dirty="0"/>
        </a:p>
      </dgm:t>
    </dgm:pt>
    <dgm:pt modelId="{7E6577C9-428A-409A-A148-4B34C046BE18}" type="parTrans" cxnId="{AE1CE3C3-CF11-4DD7-AEAF-71C5FE68FEB8}">
      <dgm:prSet/>
      <dgm:spPr/>
      <dgm:t>
        <a:bodyPr/>
        <a:lstStyle/>
        <a:p>
          <a:endParaRPr lang="en-US"/>
        </a:p>
      </dgm:t>
    </dgm:pt>
    <dgm:pt modelId="{A46FBC98-5B54-46FA-97E0-22148779E9E1}" type="sibTrans" cxnId="{AE1CE3C3-CF11-4DD7-AEAF-71C5FE68FEB8}">
      <dgm:prSet/>
      <dgm:spPr/>
      <dgm:t>
        <a:bodyPr/>
        <a:lstStyle/>
        <a:p>
          <a:endParaRPr lang="en-US"/>
        </a:p>
      </dgm:t>
    </dgm:pt>
    <dgm:pt modelId="{A8C4513A-3AB1-46A8-BE75-9ACB244E7641}">
      <dgm:prSet/>
      <dgm:spPr/>
      <dgm:t>
        <a:bodyPr/>
        <a:lstStyle/>
        <a:p>
          <a:r>
            <a:rPr lang="es-ES" b="1" dirty="0"/>
            <a:t>Categórica vs numérica</a:t>
          </a:r>
          <a:r>
            <a:rPr lang="es-ES" dirty="0"/>
            <a:t>: Test de </a:t>
          </a:r>
          <a:r>
            <a:rPr lang="es-ES" dirty="0" err="1"/>
            <a:t>student</a:t>
          </a:r>
          <a:r>
            <a:rPr lang="es-ES" dirty="0"/>
            <a:t> para dos muestras independientes</a:t>
          </a:r>
          <a:endParaRPr lang="en-US" dirty="0"/>
        </a:p>
      </dgm:t>
    </dgm:pt>
    <dgm:pt modelId="{B5C58E6A-8804-49C0-A415-FFF610F211B9}" type="parTrans" cxnId="{7EEC7E03-D319-48BB-8B2F-E35C45D5ECF4}">
      <dgm:prSet/>
      <dgm:spPr/>
      <dgm:t>
        <a:bodyPr/>
        <a:lstStyle/>
        <a:p>
          <a:endParaRPr lang="en-US"/>
        </a:p>
      </dgm:t>
    </dgm:pt>
    <dgm:pt modelId="{A44A5549-D7E4-4D7A-94EC-2645D1BC48E0}" type="sibTrans" cxnId="{7EEC7E03-D319-48BB-8B2F-E35C45D5ECF4}">
      <dgm:prSet/>
      <dgm:spPr/>
      <dgm:t>
        <a:bodyPr/>
        <a:lstStyle/>
        <a:p>
          <a:endParaRPr lang="en-US"/>
        </a:p>
      </dgm:t>
    </dgm:pt>
    <dgm:pt modelId="{8E755B4B-3E54-4BE2-8552-B5F7B1F5C96F}">
      <dgm:prSet/>
      <dgm:spPr/>
      <dgm:t>
        <a:bodyPr/>
        <a:lstStyle/>
        <a:p>
          <a:r>
            <a:rPr lang="es-ES"/>
            <a:t>Equilibrio entre criterio estadístico y criterio clínico</a:t>
          </a:r>
          <a:endParaRPr lang="en-US"/>
        </a:p>
      </dgm:t>
    </dgm:pt>
    <dgm:pt modelId="{6463A3E3-F4AB-4C49-B60A-6BAEE4630CA7}" type="parTrans" cxnId="{04AC8557-BF06-4674-AD35-0206375E8EC5}">
      <dgm:prSet/>
      <dgm:spPr/>
      <dgm:t>
        <a:bodyPr/>
        <a:lstStyle/>
        <a:p>
          <a:endParaRPr lang="en-US"/>
        </a:p>
      </dgm:t>
    </dgm:pt>
    <dgm:pt modelId="{1850A801-A45E-44BB-B612-4B48D9217185}" type="sibTrans" cxnId="{04AC8557-BF06-4674-AD35-0206375E8EC5}">
      <dgm:prSet/>
      <dgm:spPr/>
      <dgm:t>
        <a:bodyPr/>
        <a:lstStyle/>
        <a:p>
          <a:endParaRPr lang="en-US"/>
        </a:p>
      </dgm:t>
    </dgm:pt>
    <dgm:pt modelId="{7311836E-6B7F-4907-86E6-F8AB72B4C3E6}">
      <dgm:prSet/>
      <dgm:spPr/>
      <dgm:t>
        <a:bodyPr/>
        <a:lstStyle/>
        <a:p>
          <a:r>
            <a:rPr lang="es-ES" dirty="0"/>
            <a:t>Variables asociadas con la variable objetivo pero sin sentido clínico </a:t>
          </a:r>
          <a:r>
            <a:rPr lang="es-ES" dirty="0">
              <a:sym typeface="Wingdings" panose="05000000000000000000" pitchFamily="2" charset="2"/>
            </a:rPr>
            <a:t> Eliminar</a:t>
          </a:r>
          <a:endParaRPr lang="en-US" dirty="0"/>
        </a:p>
      </dgm:t>
    </dgm:pt>
    <dgm:pt modelId="{9F44B8B0-C45A-4677-9081-A81B2F41C1C0}" type="parTrans" cxnId="{883F639D-3DF8-4D94-859E-5D2D998E4CBF}">
      <dgm:prSet/>
      <dgm:spPr/>
      <dgm:t>
        <a:bodyPr/>
        <a:lstStyle/>
        <a:p>
          <a:endParaRPr lang="en-US"/>
        </a:p>
      </dgm:t>
    </dgm:pt>
    <dgm:pt modelId="{2271003C-1573-4729-9374-8E33CDEAA45B}" type="sibTrans" cxnId="{883F639D-3DF8-4D94-859E-5D2D998E4CBF}">
      <dgm:prSet/>
      <dgm:spPr/>
      <dgm:t>
        <a:bodyPr/>
        <a:lstStyle/>
        <a:p>
          <a:endParaRPr lang="en-US"/>
        </a:p>
      </dgm:t>
    </dgm:pt>
    <dgm:pt modelId="{EA14BB42-7FE0-42CA-9D2D-2242217628A7}">
      <dgm:prSet/>
      <dgm:spPr/>
      <dgm:t>
        <a:bodyPr/>
        <a:lstStyle/>
        <a:p>
          <a:r>
            <a:rPr lang="es-ES"/>
            <a:t>Variables correlacionadas pero con importancia </a:t>
          </a:r>
          <a:r>
            <a:rPr lang="es-ES">
              <a:sym typeface="Wingdings" panose="05000000000000000000" pitchFamily="2" charset="2"/>
            </a:rPr>
            <a:t></a:t>
          </a:r>
          <a:r>
            <a:rPr lang="es-ES"/>
            <a:t> Regularización Ridge</a:t>
          </a:r>
          <a:endParaRPr lang="en-US"/>
        </a:p>
      </dgm:t>
    </dgm:pt>
    <dgm:pt modelId="{3069F4AB-6D52-4D76-8DD0-5E45D30D30B1}" type="parTrans" cxnId="{EFA739DD-9F09-47DB-9545-59105CD5BCF1}">
      <dgm:prSet/>
      <dgm:spPr/>
      <dgm:t>
        <a:bodyPr/>
        <a:lstStyle/>
        <a:p>
          <a:endParaRPr lang="en-US"/>
        </a:p>
      </dgm:t>
    </dgm:pt>
    <dgm:pt modelId="{84701269-2881-4BA6-BBF9-1D55AD81082A}" type="sibTrans" cxnId="{EFA739DD-9F09-47DB-9545-59105CD5BCF1}">
      <dgm:prSet/>
      <dgm:spPr/>
      <dgm:t>
        <a:bodyPr/>
        <a:lstStyle/>
        <a:p>
          <a:endParaRPr lang="en-US"/>
        </a:p>
      </dgm:t>
    </dgm:pt>
    <dgm:pt modelId="{718CA927-E042-47E9-90F7-41E1828CCEA6}" type="pres">
      <dgm:prSet presAssocID="{49C8B101-9C92-4FA6-BDDA-3B810221209D}" presName="Name0" presStyleCnt="0">
        <dgm:presLayoutVars>
          <dgm:dir/>
          <dgm:animLvl val="lvl"/>
          <dgm:resizeHandles val="exact"/>
        </dgm:presLayoutVars>
      </dgm:prSet>
      <dgm:spPr/>
    </dgm:pt>
    <dgm:pt modelId="{FBA56C46-877C-49B2-86E2-6C6308FAB703}" type="pres">
      <dgm:prSet presAssocID="{8E755B4B-3E54-4BE2-8552-B5F7B1F5C96F}" presName="boxAndChildren" presStyleCnt="0"/>
      <dgm:spPr/>
    </dgm:pt>
    <dgm:pt modelId="{CE779079-2EEE-4CFF-B2D4-53D984CEBF60}" type="pres">
      <dgm:prSet presAssocID="{8E755B4B-3E54-4BE2-8552-B5F7B1F5C96F}" presName="parentTextBox" presStyleLbl="node1" presStyleIdx="0" presStyleCnt="2"/>
      <dgm:spPr/>
    </dgm:pt>
    <dgm:pt modelId="{871DFFA6-C3B9-4EE7-A184-F86AB430EBAF}" type="pres">
      <dgm:prSet presAssocID="{8E755B4B-3E54-4BE2-8552-B5F7B1F5C96F}" presName="entireBox" presStyleLbl="node1" presStyleIdx="0" presStyleCnt="2"/>
      <dgm:spPr/>
    </dgm:pt>
    <dgm:pt modelId="{C3EDFBF7-C7E1-4B5B-B261-72A5F4AA58CD}" type="pres">
      <dgm:prSet presAssocID="{8E755B4B-3E54-4BE2-8552-B5F7B1F5C96F}" presName="descendantBox" presStyleCnt="0"/>
      <dgm:spPr/>
    </dgm:pt>
    <dgm:pt modelId="{397B6DE6-1097-414D-AE76-43FB776C6642}" type="pres">
      <dgm:prSet presAssocID="{7311836E-6B7F-4907-86E6-F8AB72B4C3E6}" presName="childTextBox" presStyleLbl="fgAccFollowNode1" presStyleIdx="0" presStyleCnt="5">
        <dgm:presLayoutVars>
          <dgm:bulletEnabled val="1"/>
        </dgm:presLayoutVars>
      </dgm:prSet>
      <dgm:spPr/>
    </dgm:pt>
    <dgm:pt modelId="{59F23942-7AFE-4D22-9CA6-96E14865191B}" type="pres">
      <dgm:prSet presAssocID="{EA14BB42-7FE0-42CA-9D2D-2242217628A7}" presName="childTextBox" presStyleLbl="fgAccFollowNode1" presStyleIdx="1" presStyleCnt="5">
        <dgm:presLayoutVars>
          <dgm:bulletEnabled val="1"/>
        </dgm:presLayoutVars>
      </dgm:prSet>
      <dgm:spPr/>
    </dgm:pt>
    <dgm:pt modelId="{E4D5D335-3996-49ED-89C1-70BC76A0327F}" type="pres">
      <dgm:prSet presAssocID="{D1C6575A-E7D4-4E65-980E-0E73FE6929DF}" presName="sp" presStyleCnt="0"/>
      <dgm:spPr/>
    </dgm:pt>
    <dgm:pt modelId="{CB93DCFB-C476-4C0A-BBBE-292AA315134B}" type="pres">
      <dgm:prSet presAssocID="{8DEEABB0-E549-4D45-B20F-DC6ACCD30299}" presName="arrowAndChildren" presStyleCnt="0"/>
      <dgm:spPr/>
    </dgm:pt>
    <dgm:pt modelId="{45CB67D7-5AD7-4A53-8D21-456826FC4FB9}" type="pres">
      <dgm:prSet presAssocID="{8DEEABB0-E549-4D45-B20F-DC6ACCD30299}" presName="parentTextArrow" presStyleLbl="node1" presStyleIdx="0" presStyleCnt="2"/>
      <dgm:spPr/>
    </dgm:pt>
    <dgm:pt modelId="{2F612B7E-C7D2-4F24-B33C-568190E6D71D}" type="pres">
      <dgm:prSet presAssocID="{8DEEABB0-E549-4D45-B20F-DC6ACCD30299}" presName="arrow" presStyleLbl="node1" presStyleIdx="1" presStyleCnt="2"/>
      <dgm:spPr/>
    </dgm:pt>
    <dgm:pt modelId="{27966DFA-38C4-40D1-AC55-6C06D3AA5797}" type="pres">
      <dgm:prSet presAssocID="{8DEEABB0-E549-4D45-B20F-DC6ACCD30299}" presName="descendantArrow" presStyleCnt="0"/>
      <dgm:spPr/>
    </dgm:pt>
    <dgm:pt modelId="{F82C82EA-B213-4F63-985B-7A1D50EC4502}" type="pres">
      <dgm:prSet presAssocID="{CC37890B-FE2D-4AEC-8238-94E5A2A8D1C9}" presName="childTextArrow" presStyleLbl="fgAccFollowNode1" presStyleIdx="2" presStyleCnt="5">
        <dgm:presLayoutVars>
          <dgm:bulletEnabled val="1"/>
        </dgm:presLayoutVars>
      </dgm:prSet>
      <dgm:spPr/>
    </dgm:pt>
    <dgm:pt modelId="{96108CB8-0CA8-48D4-BE71-07F7867776BD}" type="pres">
      <dgm:prSet presAssocID="{ED786A39-4233-4552-95DD-1504B1BFF70B}" presName="childTextArrow" presStyleLbl="fgAccFollowNode1" presStyleIdx="3" presStyleCnt="5">
        <dgm:presLayoutVars>
          <dgm:bulletEnabled val="1"/>
        </dgm:presLayoutVars>
      </dgm:prSet>
      <dgm:spPr/>
    </dgm:pt>
    <dgm:pt modelId="{E7E45AAA-CC63-4872-8E59-148782282939}" type="pres">
      <dgm:prSet presAssocID="{A8C4513A-3AB1-46A8-BE75-9ACB244E7641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7EEC7E03-D319-48BB-8B2F-E35C45D5ECF4}" srcId="{8DEEABB0-E549-4D45-B20F-DC6ACCD30299}" destId="{A8C4513A-3AB1-46A8-BE75-9ACB244E7641}" srcOrd="2" destOrd="0" parTransId="{B5C58E6A-8804-49C0-A415-FFF610F211B9}" sibTransId="{A44A5549-D7E4-4D7A-94EC-2645D1BC48E0}"/>
    <dgm:cxn modelId="{BDF1AF0E-28E3-4514-B103-8581F077BD99}" type="presOf" srcId="{7311836E-6B7F-4907-86E6-F8AB72B4C3E6}" destId="{397B6DE6-1097-414D-AE76-43FB776C6642}" srcOrd="0" destOrd="0" presId="urn:microsoft.com/office/officeart/2005/8/layout/process4"/>
    <dgm:cxn modelId="{E8156613-FAD9-4E19-8E44-C440BDDECE38}" srcId="{49C8B101-9C92-4FA6-BDDA-3B810221209D}" destId="{8DEEABB0-E549-4D45-B20F-DC6ACCD30299}" srcOrd="0" destOrd="0" parTransId="{18C97F4E-E484-4C8D-9209-73AC4D66C8B9}" sibTransId="{D1C6575A-E7D4-4E65-980E-0E73FE6929DF}"/>
    <dgm:cxn modelId="{DC83561D-1E27-49A2-8B2D-4BEFCC3903EF}" type="presOf" srcId="{8DEEABB0-E549-4D45-B20F-DC6ACCD30299}" destId="{45CB67D7-5AD7-4A53-8D21-456826FC4FB9}" srcOrd="0" destOrd="0" presId="urn:microsoft.com/office/officeart/2005/8/layout/process4"/>
    <dgm:cxn modelId="{8AB7D122-B2C5-4C27-BD5F-F94295B7D11A}" type="presOf" srcId="{8E755B4B-3E54-4BE2-8552-B5F7B1F5C96F}" destId="{871DFFA6-C3B9-4EE7-A184-F86AB430EBAF}" srcOrd="1" destOrd="0" presId="urn:microsoft.com/office/officeart/2005/8/layout/process4"/>
    <dgm:cxn modelId="{6E956724-90E8-49C0-BD86-BC5DC6155DB9}" type="presOf" srcId="{ED786A39-4233-4552-95DD-1504B1BFF70B}" destId="{96108CB8-0CA8-48D4-BE71-07F7867776BD}" srcOrd="0" destOrd="0" presId="urn:microsoft.com/office/officeart/2005/8/layout/process4"/>
    <dgm:cxn modelId="{6CA9B264-C926-49EE-8D52-DBF006B3F446}" type="presOf" srcId="{49C8B101-9C92-4FA6-BDDA-3B810221209D}" destId="{718CA927-E042-47E9-90F7-41E1828CCEA6}" srcOrd="0" destOrd="0" presId="urn:microsoft.com/office/officeart/2005/8/layout/process4"/>
    <dgm:cxn modelId="{04AC8557-BF06-4674-AD35-0206375E8EC5}" srcId="{49C8B101-9C92-4FA6-BDDA-3B810221209D}" destId="{8E755B4B-3E54-4BE2-8552-B5F7B1F5C96F}" srcOrd="1" destOrd="0" parTransId="{6463A3E3-F4AB-4C49-B60A-6BAEE4630CA7}" sibTransId="{1850A801-A45E-44BB-B612-4B48D9217185}"/>
    <dgm:cxn modelId="{30F95588-14A1-4D83-97EC-C9878F034DD8}" type="presOf" srcId="{A8C4513A-3AB1-46A8-BE75-9ACB244E7641}" destId="{E7E45AAA-CC63-4872-8E59-148782282939}" srcOrd="0" destOrd="0" presId="urn:microsoft.com/office/officeart/2005/8/layout/process4"/>
    <dgm:cxn modelId="{883F639D-3DF8-4D94-859E-5D2D998E4CBF}" srcId="{8E755B4B-3E54-4BE2-8552-B5F7B1F5C96F}" destId="{7311836E-6B7F-4907-86E6-F8AB72B4C3E6}" srcOrd="0" destOrd="0" parTransId="{9F44B8B0-C45A-4677-9081-A81B2F41C1C0}" sibTransId="{2271003C-1573-4729-9374-8E33CDEAA45B}"/>
    <dgm:cxn modelId="{24A7DEA6-B278-409E-BDBB-FF380DF28EF0}" type="presOf" srcId="{CC37890B-FE2D-4AEC-8238-94E5A2A8D1C9}" destId="{F82C82EA-B213-4F63-985B-7A1D50EC4502}" srcOrd="0" destOrd="0" presId="urn:microsoft.com/office/officeart/2005/8/layout/process4"/>
    <dgm:cxn modelId="{01AD05B1-515D-45B1-BCAE-0BF6CBA63BA7}" type="presOf" srcId="{8DEEABB0-E549-4D45-B20F-DC6ACCD30299}" destId="{2F612B7E-C7D2-4F24-B33C-568190E6D71D}" srcOrd="1" destOrd="0" presId="urn:microsoft.com/office/officeart/2005/8/layout/process4"/>
    <dgm:cxn modelId="{28E76EB2-9E41-4C85-8748-FC1A1FCA5409}" srcId="{8DEEABB0-E549-4D45-B20F-DC6ACCD30299}" destId="{CC37890B-FE2D-4AEC-8238-94E5A2A8D1C9}" srcOrd="0" destOrd="0" parTransId="{66676DDA-345E-4123-93B3-5F8567A9DB76}" sibTransId="{95DC3569-5AB1-41C7-B281-C0B0C250FE1D}"/>
    <dgm:cxn modelId="{AE1CE3C3-CF11-4DD7-AEAF-71C5FE68FEB8}" srcId="{8DEEABB0-E549-4D45-B20F-DC6ACCD30299}" destId="{ED786A39-4233-4552-95DD-1504B1BFF70B}" srcOrd="1" destOrd="0" parTransId="{7E6577C9-428A-409A-A148-4B34C046BE18}" sibTransId="{A46FBC98-5B54-46FA-97E0-22148779E9E1}"/>
    <dgm:cxn modelId="{0888A5D4-2A90-4683-8D84-FCE0C270FC04}" type="presOf" srcId="{8E755B4B-3E54-4BE2-8552-B5F7B1F5C96F}" destId="{CE779079-2EEE-4CFF-B2D4-53D984CEBF60}" srcOrd="0" destOrd="0" presId="urn:microsoft.com/office/officeart/2005/8/layout/process4"/>
    <dgm:cxn modelId="{EFA739DD-9F09-47DB-9545-59105CD5BCF1}" srcId="{8E755B4B-3E54-4BE2-8552-B5F7B1F5C96F}" destId="{EA14BB42-7FE0-42CA-9D2D-2242217628A7}" srcOrd="1" destOrd="0" parTransId="{3069F4AB-6D52-4D76-8DD0-5E45D30D30B1}" sibTransId="{84701269-2881-4BA6-BBF9-1D55AD81082A}"/>
    <dgm:cxn modelId="{3AA93EFE-E9BF-43B0-A85F-22258F42F38A}" type="presOf" srcId="{EA14BB42-7FE0-42CA-9D2D-2242217628A7}" destId="{59F23942-7AFE-4D22-9CA6-96E14865191B}" srcOrd="0" destOrd="0" presId="urn:microsoft.com/office/officeart/2005/8/layout/process4"/>
    <dgm:cxn modelId="{A2F9CEDB-EC01-43F8-9B82-F5D8D865D14F}" type="presParOf" srcId="{718CA927-E042-47E9-90F7-41E1828CCEA6}" destId="{FBA56C46-877C-49B2-86E2-6C6308FAB703}" srcOrd="0" destOrd="0" presId="urn:microsoft.com/office/officeart/2005/8/layout/process4"/>
    <dgm:cxn modelId="{58731687-40F2-4783-94F9-DA7C96C6C5C9}" type="presParOf" srcId="{FBA56C46-877C-49B2-86E2-6C6308FAB703}" destId="{CE779079-2EEE-4CFF-B2D4-53D984CEBF60}" srcOrd="0" destOrd="0" presId="urn:microsoft.com/office/officeart/2005/8/layout/process4"/>
    <dgm:cxn modelId="{76B15C58-15ED-4C68-8A31-212FEB87E721}" type="presParOf" srcId="{FBA56C46-877C-49B2-86E2-6C6308FAB703}" destId="{871DFFA6-C3B9-4EE7-A184-F86AB430EBAF}" srcOrd="1" destOrd="0" presId="urn:microsoft.com/office/officeart/2005/8/layout/process4"/>
    <dgm:cxn modelId="{F5BF6AE0-7873-4AC4-808B-FDC32C6A0F0B}" type="presParOf" srcId="{FBA56C46-877C-49B2-86E2-6C6308FAB703}" destId="{C3EDFBF7-C7E1-4B5B-B261-72A5F4AA58CD}" srcOrd="2" destOrd="0" presId="urn:microsoft.com/office/officeart/2005/8/layout/process4"/>
    <dgm:cxn modelId="{7140B01B-8ACF-423D-BC8A-7981A1E1F55E}" type="presParOf" srcId="{C3EDFBF7-C7E1-4B5B-B261-72A5F4AA58CD}" destId="{397B6DE6-1097-414D-AE76-43FB776C6642}" srcOrd="0" destOrd="0" presId="urn:microsoft.com/office/officeart/2005/8/layout/process4"/>
    <dgm:cxn modelId="{3FDCAD3B-0F8F-4C43-978D-1FDC1B04D75A}" type="presParOf" srcId="{C3EDFBF7-C7E1-4B5B-B261-72A5F4AA58CD}" destId="{59F23942-7AFE-4D22-9CA6-96E14865191B}" srcOrd="1" destOrd="0" presId="urn:microsoft.com/office/officeart/2005/8/layout/process4"/>
    <dgm:cxn modelId="{364651B9-6142-40ED-98C1-DB7C33A8930F}" type="presParOf" srcId="{718CA927-E042-47E9-90F7-41E1828CCEA6}" destId="{E4D5D335-3996-49ED-89C1-70BC76A0327F}" srcOrd="1" destOrd="0" presId="urn:microsoft.com/office/officeart/2005/8/layout/process4"/>
    <dgm:cxn modelId="{F0DF2DC3-C014-4291-B030-0CFB21227DD3}" type="presParOf" srcId="{718CA927-E042-47E9-90F7-41E1828CCEA6}" destId="{CB93DCFB-C476-4C0A-BBBE-292AA315134B}" srcOrd="2" destOrd="0" presId="urn:microsoft.com/office/officeart/2005/8/layout/process4"/>
    <dgm:cxn modelId="{DB076BA4-BB41-4C6E-84BA-CACCF4C96AAC}" type="presParOf" srcId="{CB93DCFB-C476-4C0A-BBBE-292AA315134B}" destId="{45CB67D7-5AD7-4A53-8D21-456826FC4FB9}" srcOrd="0" destOrd="0" presId="urn:microsoft.com/office/officeart/2005/8/layout/process4"/>
    <dgm:cxn modelId="{1202AC41-EBB4-40D4-A860-99D8B1BBB3FF}" type="presParOf" srcId="{CB93DCFB-C476-4C0A-BBBE-292AA315134B}" destId="{2F612B7E-C7D2-4F24-B33C-568190E6D71D}" srcOrd="1" destOrd="0" presId="urn:microsoft.com/office/officeart/2005/8/layout/process4"/>
    <dgm:cxn modelId="{AF204E11-C2FE-402F-9013-979310BD7685}" type="presParOf" srcId="{CB93DCFB-C476-4C0A-BBBE-292AA315134B}" destId="{27966DFA-38C4-40D1-AC55-6C06D3AA5797}" srcOrd="2" destOrd="0" presId="urn:microsoft.com/office/officeart/2005/8/layout/process4"/>
    <dgm:cxn modelId="{A57291ED-57A3-471C-89A0-23A2444A4707}" type="presParOf" srcId="{27966DFA-38C4-40D1-AC55-6C06D3AA5797}" destId="{F82C82EA-B213-4F63-985B-7A1D50EC4502}" srcOrd="0" destOrd="0" presId="urn:microsoft.com/office/officeart/2005/8/layout/process4"/>
    <dgm:cxn modelId="{E10A2432-A144-4880-AB20-03F885848F1D}" type="presParOf" srcId="{27966DFA-38C4-40D1-AC55-6C06D3AA5797}" destId="{96108CB8-0CA8-48D4-BE71-07F7867776BD}" srcOrd="1" destOrd="0" presId="urn:microsoft.com/office/officeart/2005/8/layout/process4"/>
    <dgm:cxn modelId="{15EFCB2F-BEBA-4A4B-824F-6BA994627017}" type="presParOf" srcId="{27966DFA-38C4-40D1-AC55-6C06D3AA5797}" destId="{E7E45AAA-CC63-4872-8E59-148782282939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956DFE-626E-4531-8D76-2A71794BE6A6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063BE11-299A-487C-B696-B75297E31807}">
      <dgm:prSet/>
      <dgm:spPr/>
      <dgm:t>
        <a:bodyPr/>
        <a:lstStyle/>
        <a:p>
          <a:r>
            <a:rPr lang="es-ES"/>
            <a:t>5 variables con missings (max 3%) </a:t>
          </a:r>
          <a:r>
            <a:rPr lang="es-ES">
              <a:sym typeface="Wingdings" panose="05000000000000000000" pitchFamily="2" charset="2"/>
            </a:rPr>
            <a:t></a:t>
          </a:r>
          <a:r>
            <a:rPr lang="es-ES"/>
            <a:t> 10 filas</a:t>
          </a:r>
          <a:endParaRPr lang="en-US"/>
        </a:p>
      </dgm:t>
    </dgm:pt>
    <dgm:pt modelId="{94CBBA3C-D716-483A-8110-535FC515D323}" type="parTrans" cxnId="{5C2E2FCF-C78D-4990-89CF-A648AB99E240}">
      <dgm:prSet/>
      <dgm:spPr/>
      <dgm:t>
        <a:bodyPr/>
        <a:lstStyle/>
        <a:p>
          <a:endParaRPr lang="en-US"/>
        </a:p>
      </dgm:t>
    </dgm:pt>
    <dgm:pt modelId="{9334C6C7-DAE1-4D35-8716-072609650B2D}" type="sibTrans" cxnId="{5C2E2FCF-C78D-4990-89CF-A648AB99E240}">
      <dgm:prSet/>
      <dgm:spPr/>
      <dgm:t>
        <a:bodyPr/>
        <a:lstStyle/>
        <a:p>
          <a:endParaRPr lang="en-US"/>
        </a:p>
      </dgm:t>
    </dgm:pt>
    <dgm:pt modelId="{D18A5F72-8D0D-45B3-A08B-6236DE6D7DF2}">
      <dgm:prSet/>
      <dgm:spPr/>
      <dgm:t>
        <a:bodyPr/>
        <a:lstStyle/>
        <a:p>
          <a:r>
            <a:rPr lang="es-ES"/>
            <a:t>Imputación con métodos univeriados </a:t>
          </a:r>
          <a:r>
            <a:rPr lang="es-ES">
              <a:sym typeface="Wingdings" panose="05000000000000000000" pitchFamily="2" charset="2"/>
            </a:rPr>
            <a:t></a:t>
          </a:r>
          <a:r>
            <a:rPr lang="es-ES"/>
            <a:t> Descartado</a:t>
          </a:r>
          <a:endParaRPr lang="en-US"/>
        </a:p>
      </dgm:t>
    </dgm:pt>
    <dgm:pt modelId="{FE48EE16-19F2-4623-B9FD-D7291DA8100A}" type="parTrans" cxnId="{780DFB11-1AAE-48AD-A387-018AAED59A0F}">
      <dgm:prSet/>
      <dgm:spPr/>
      <dgm:t>
        <a:bodyPr/>
        <a:lstStyle/>
        <a:p>
          <a:endParaRPr lang="en-US"/>
        </a:p>
      </dgm:t>
    </dgm:pt>
    <dgm:pt modelId="{ED05D070-7615-4AF7-AFCA-04249EBE3220}" type="sibTrans" cxnId="{780DFB11-1AAE-48AD-A387-018AAED59A0F}">
      <dgm:prSet/>
      <dgm:spPr/>
      <dgm:t>
        <a:bodyPr/>
        <a:lstStyle/>
        <a:p>
          <a:endParaRPr lang="en-US"/>
        </a:p>
      </dgm:t>
    </dgm:pt>
    <dgm:pt modelId="{4BB94A00-BCF4-4990-96C0-86ED976CE622}">
      <dgm:prSet/>
      <dgm:spPr/>
      <dgm:t>
        <a:bodyPr/>
        <a:lstStyle/>
        <a:p>
          <a:r>
            <a:rPr lang="es-ES"/>
            <a:t>Imputación con métodos multivariados </a:t>
          </a:r>
          <a:r>
            <a:rPr lang="es-ES">
              <a:sym typeface="Wingdings" panose="05000000000000000000" pitchFamily="2" charset="2"/>
            </a:rPr>
            <a:t></a:t>
          </a:r>
          <a:r>
            <a:rPr lang="es-ES"/>
            <a:t> pocas variables</a:t>
          </a:r>
          <a:endParaRPr lang="en-US"/>
        </a:p>
      </dgm:t>
    </dgm:pt>
    <dgm:pt modelId="{3DA4A942-1825-4DC8-8EB3-8387E0971392}" type="parTrans" cxnId="{F4977D28-EEBA-472E-8E04-BA3E0399F23C}">
      <dgm:prSet/>
      <dgm:spPr/>
      <dgm:t>
        <a:bodyPr/>
        <a:lstStyle/>
        <a:p>
          <a:endParaRPr lang="en-US"/>
        </a:p>
      </dgm:t>
    </dgm:pt>
    <dgm:pt modelId="{348EA658-0D3B-451A-9BB4-D054B06FBE69}" type="sibTrans" cxnId="{F4977D28-EEBA-472E-8E04-BA3E0399F23C}">
      <dgm:prSet/>
      <dgm:spPr/>
      <dgm:t>
        <a:bodyPr/>
        <a:lstStyle/>
        <a:p>
          <a:endParaRPr lang="en-US"/>
        </a:p>
      </dgm:t>
    </dgm:pt>
    <dgm:pt modelId="{C7CC1ED1-B2B2-4AD4-99B1-F4486E87BF0E}">
      <dgm:prSet/>
      <dgm:spPr/>
      <dgm:t>
        <a:bodyPr/>
        <a:lstStyle/>
        <a:p>
          <a:r>
            <a:rPr lang="es-ES" dirty="0"/>
            <a:t>Imputación </a:t>
          </a:r>
          <a:r>
            <a:rPr lang="es-ES" dirty="0" err="1"/>
            <a:t>noinfo</a:t>
          </a:r>
          <a:r>
            <a:rPr lang="es-ES" dirty="0"/>
            <a:t> </a:t>
          </a:r>
          <a:r>
            <a:rPr lang="es-ES" dirty="0">
              <a:sym typeface="Wingdings" panose="05000000000000000000" pitchFamily="2" charset="2"/>
            </a:rPr>
            <a:t></a:t>
          </a:r>
          <a:r>
            <a:rPr lang="es-ES" dirty="0"/>
            <a:t> Complica interpretación</a:t>
          </a:r>
          <a:endParaRPr lang="en-US" dirty="0"/>
        </a:p>
      </dgm:t>
    </dgm:pt>
    <dgm:pt modelId="{E203AF8A-C041-4A57-9BC5-F010F2764392}" type="parTrans" cxnId="{4C820029-3A1A-412C-9F57-0F17FE400190}">
      <dgm:prSet/>
      <dgm:spPr/>
      <dgm:t>
        <a:bodyPr/>
        <a:lstStyle/>
        <a:p>
          <a:endParaRPr lang="en-US"/>
        </a:p>
      </dgm:t>
    </dgm:pt>
    <dgm:pt modelId="{5DF5EC32-2227-494A-8679-0430751DCFB6}" type="sibTrans" cxnId="{4C820029-3A1A-412C-9F57-0F17FE400190}">
      <dgm:prSet/>
      <dgm:spPr/>
      <dgm:t>
        <a:bodyPr/>
        <a:lstStyle/>
        <a:p>
          <a:endParaRPr lang="en-US"/>
        </a:p>
      </dgm:t>
    </dgm:pt>
    <dgm:pt modelId="{256A86E3-DD6A-411A-B38E-E9ABD86EA8C0}">
      <dgm:prSet/>
      <dgm:spPr/>
      <dgm:t>
        <a:bodyPr/>
        <a:lstStyle/>
        <a:p>
          <a:r>
            <a:rPr lang="es-ES"/>
            <a:t>Eliminar las filas</a:t>
          </a:r>
          <a:endParaRPr lang="en-US"/>
        </a:p>
      </dgm:t>
    </dgm:pt>
    <dgm:pt modelId="{39FC4166-226E-4775-926C-0B4AB549E009}" type="parTrans" cxnId="{4B17882D-4674-4D60-881A-EE8C5EF420D9}">
      <dgm:prSet/>
      <dgm:spPr/>
      <dgm:t>
        <a:bodyPr/>
        <a:lstStyle/>
        <a:p>
          <a:endParaRPr lang="en-US"/>
        </a:p>
      </dgm:t>
    </dgm:pt>
    <dgm:pt modelId="{9CF07B52-A8A4-4818-812C-5E8E25CF7141}" type="sibTrans" cxnId="{4B17882D-4674-4D60-881A-EE8C5EF420D9}">
      <dgm:prSet/>
      <dgm:spPr/>
      <dgm:t>
        <a:bodyPr/>
        <a:lstStyle/>
        <a:p>
          <a:endParaRPr lang="en-US"/>
        </a:p>
      </dgm:t>
    </dgm:pt>
    <dgm:pt modelId="{97832886-2A7B-4406-A5FF-9135F56D6001}" type="pres">
      <dgm:prSet presAssocID="{12956DFE-626E-4531-8D76-2A71794BE6A6}" presName="outerComposite" presStyleCnt="0">
        <dgm:presLayoutVars>
          <dgm:chMax val="5"/>
          <dgm:dir/>
          <dgm:resizeHandles val="exact"/>
        </dgm:presLayoutVars>
      </dgm:prSet>
      <dgm:spPr/>
    </dgm:pt>
    <dgm:pt modelId="{89D649A6-7492-433A-9EBF-0599FE7649D6}" type="pres">
      <dgm:prSet presAssocID="{12956DFE-626E-4531-8D76-2A71794BE6A6}" presName="dummyMaxCanvas" presStyleCnt="0">
        <dgm:presLayoutVars/>
      </dgm:prSet>
      <dgm:spPr/>
    </dgm:pt>
    <dgm:pt modelId="{C99863A1-9802-481F-9920-071303EED6D2}" type="pres">
      <dgm:prSet presAssocID="{12956DFE-626E-4531-8D76-2A71794BE6A6}" presName="FiveNodes_1" presStyleLbl="node1" presStyleIdx="0" presStyleCnt="5">
        <dgm:presLayoutVars>
          <dgm:bulletEnabled val="1"/>
        </dgm:presLayoutVars>
      </dgm:prSet>
      <dgm:spPr/>
    </dgm:pt>
    <dgm:pt modelId="{9B312886-B86C-44B1-88FB-F04A36C64BFC}" type="pres">
      <dgm:prSet presAssocID="{12956DFE-626E-4531-8D76-2A71794BE6A6}" presName="FiveNodes_2" presStyleLbl="node1" presStyleIdx="1" presStyleCnt="5">
        <dgm:presLayoutVars>
          <dgm:bulletEnabled val="1"/>
        </dgm:presLayoutVars>
      </dgm:prSet>
      <dgm:spPr/>
    </dgm:pt>
    <dgm:pt modelId="{21852CB4-4304-455C-ADF9-CE755410E5F0}" type="pres">
      <dgm:prSet presAssocID="{12956DFE-626E-4531-8D76-2A71794BE6A6}" presName="FiveNodes_3" presStyleLbl="node1" presStyleIdx="2" presStyleCnt="5">
        <dgm:presLayoutVars>
          <dgm:bulletEnabled val="1"/>
        </dgm:presLayoutVars>
      </dgm:prSet>
      <dgm:spPr/>
    </dgm:pt>
    <dgm:pt modelId="{BC3436F2-20F8-42D4-8E48-4BA05BEA7FB6}" type="pres">
      <dgm:prSet presAssocID="{12956DFE-626E-4531-8D76-2A71794BE6A6}" presName="FiveNodes_4" presStyleLbl="node1" presStyleIdx="3" presStyleCnt="5">
        <dgm:presLayoutVars>
          <dgm:bulletEnabled val="1"/>
        </dgm:presLayoutVars>
      </dgm:prSet>
      <dgm:spPr/>
    </dgm:pt>
    <dgm:pt modelId="{7E03A0F9-0689-4C12-9D65-F98A7C35B8AD}" type="pres">
      <dgm:prSet presAssocID="{12956DFE-626E-4531-8D76-2A71794BE6A6}" presName="FiveNodes_5" presStyleLbl="node1" presStyleIdx="4" presStyleCnt="5">
        <dgm:presLayoutVars>
          <dgm:bulletEnabled val="1"/>
        </dgm:presLayoutVars>
      </dgm:prSet>
      <dgm:spPr/>
    </dgm:pt>
    <dgm:pt modelId="{654387C2-D392-4AA9-A83B-6F41F0847BE7}" type="pres">
      <dgm:prSet presAssocID="{12956DFE-626E-4531-8D76-2A71794BE6A6}" presName="FiveConn_1-2" presStyleLbl="fgAccFollowNode1" presStyleIdx="0" presStyleCnt="4">
        <dgm:presLayoutVars>
          <dgm:bulletEnabled val="1"/>
        </dgm:presLayoutVars>
      </dgm:prSet>
      <dgm:spPr/>
    </dgm:pt>
    <dgm:pt modelId="{A812C512-5ACB-4E31-8035-1ACF6F22C953}" type="pres">
      <dgm:prSet presAssocID="{12956DFE-626E-4531-8D76-2A71794BE6A6}" presName="FiveConn_2-3" presStyleLbl="fgAccFollowNode1" presStyleIdx="1" presStyleCnt="4">
        <dgm:presLayoutVars>
          <dgm:bulletEnabled val="1"/>
        </dgm:presLayoutVars>
      </dgm:prSet>
      <dgm:spPr/>
    </dgm:pt>
    <dgm:pt modelId="{F6D6B1AD-8709-4840-9CE5-889292B6D41A}" type="pres">
      <dgm:prSet presAssocID="{12956DFE-626E-4531-8D76-2A71794BE6A6}" presName="FiveConn_3-4" presStyleLbl="fgAccFollowNode1" presStyleIdx="2" presStyleCnt="4">
        <dgm:presLayoutVars>
          <dgm:bulletEnabled val="1"/>
        </dgm:presLayoutVars>
      </dgm:prSet>
      <dgm:spPr/>
    </dgm:pt>
    <dgm:pt modelId="{1E0BD5D7-53D4-48F7-9B2B-F387198D0545}" type="pres">
      <dgm:prSet presAssocID="{12956DFE-626E-4531-8D76-2A71794BE6A6}" presName="FiveConn_4-5" presStyleLbl="fgAccFollowNode1" presStyleIdx="3" presStyleCnt="4">
        <dgm:presLayoutVars>
          <dgm:bulletEnabled val="1"/>
        </dgm:presLayoutVars>
      </dgm:prSet>
      <dgm:spPr/>
    </dgm:pt>
    <dgm:pt modelId="{20E98913-86E4-492B-B4D4-563A0CFE097E}" type="pres">
      <dgm:prSet presAssocID="{12956DFE-626E-4531-8D76-2A71794BE6A6}" presName="FiveNodes_1_text" presStyleLbl="node1" presStyleIdx="4" presStyleCnt="5">
        <dgm:presLayoutVars>
          <dgm:bulletEnabled val="1"/>
        </dgm:presLayoutVars>
      </dgm:prSet>
      <dgm:spPr/>
    </dgm:pt>
    <dgm:pt modelId="{EEE66FCC-B0E2-4237-888F-9E5CC3CCAF46}" type="pres">
      <dgm:prSet presAssocID="{12956DFE-626E-4531-8D76-2A71794BE6A6}" presName="FiveNodes_2_text" presStyleLbl="node1" presStyleIdx="4" presStyleCnt="5">
        <dgm:presLayoutVars>
          <dgm:bulletEnabled val="1"/>
        </dgm:presLayoutVars>
      </dgm:prSet>
      <dgm:spPr/>
    </dgm:pt>
    <dgm:pt modelId="{8BE2F4D6-003C-42B9-B104-9E83335CF470}" type="pres">
      <dgm:prSet presAssocID="{12956DFE-626E-4531-8D76-2A71794BE6A6}" presName="FiveNodes_3_text" presStyleLbl="node1" presStyleIdx="4" presStyleCnt="5">
        <dgm:presLayoutVars>
          <dgm:bulletEnabled val="1"/>
        </dgm:presLayoutVars>
      </dgm:prSet>
      <dgm:spPr/>
    </dgm:pt>
    <dgm:pt modelId="{30D403EA-0868-47CE-A6C7-5AA71251C2E5}" type="pres">
      <dgm:prSet presAssocID="{12956DFE-626E-4531-8D76-2A71794BE6A6}" presName="FiveNodes_4_text" presStyleLbl="node1" presStyleIdx="4" presStyleCnt="5">
        <dgm:presLayoutVars>
          <dgm:bulletEnabled val="1"/>
        </dgm:presLayoutVars>
      </dgm:prSet>
      <dgm:spPr/>
    </dgm:pt>
    <dgm:pt modelId="{3BC7323C-E4F3-4456-A0AA-C9C92B17F8EE}" type="pres">
      <dgm:prSet presAssocID="{12956DFE-626E-4531-8D76-2A71794BE6A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1336411-74E9-4F24-8B45-E958AF3479FE}" type="presOf" srcId="{256A86E3-DD6A-411A-B38E-E9ABD86EA8C0}" destId="{7E03A0F9-0689-4C12-9D65-F98A7C35B8AD}" srcOrd="0" destOrd="0" presId="urn:microsoft.com/office/officeart/2005/8/layout/vProcess5"/>
    <dgm:cxn modelId="{780DFB11-1AAE-48AD-A387-018AAED59A0F}" srcId="{12956DFE-626E-4531-8D76-2A71794BE6A6}" destId="{D18A5F72-8D0D-45B3-A08B-6236DE6D7DF2}" srcOrd="1" destOrd="0" parTransId="{FE48EE16-19F2-4623-B9FD-D7291DA8100A}" sibTransId="{ED05D070-7615-4AF7-AFCA-04249EBE3220}"/>
    <dgm:cxn modelId="{F4977D28-EEBA-472E-8E04-BA3E0399F23C}" srcId="{12956DFE-626E-4531-8D76-2A71794BE6A6}" destId="{4BB94A00-BCF4-4990-96C0-86ED976CE622}" srcOrd="2" destOrd="0" parTransId="{3DA4A942-1825-4DC8-8EB3-8387E0971392}" sibTransId="{348EA658-0D3B-451A-9BB4-D054B06FBE69}"/>
    <dgm:cxn modelId="{4C820029-3A1A-412C-9F57-0F17FE400190}" srcId="{12956DFE-626E-4531-8D76-2A71794BE6A6}" destId="{C7CC1ED1-B2B2-4AD4-99B1-F4486E87BF0E}" srcOrd="3" destOrd="0" parTransId="{E203AF8A-C041-4A57-9BC5-F010F2764392}" sibTransId="{5DF5EC32-2227-494A-8679-0430751DCFB6}"/>
    <dgm:cxn modelId="{4B17882D-4674-4D60-881A-EE8C5EF420D9}" srcId="{12956DFE-626E-4531-8D76-2A71794BE6A6}" destId="{256A86E3-DD6A-411A-B38E-E9ABD86EA8C0}" srcOrd="4" destOrd="0" parTransId="{39FC4166-226E-4775-926C-0B4AB549E009}" sibTransId="{9CF07B52-A8A4-4818-812C-5E8E25CF7141}"/>
    <dgm:cxn modelId="{680DEB3F-CE05-47DB-BB17-F0CE9CD219F6}" type="presOf" srcId="{4BB94A00-BCF4-4990-96C0-86ED976CE622}" destId="{21852CB4-4304-455C-ADF9-CE755410E5F0}" srcOrd="0" destOrd="0" presId="urn:microsoft.com/office/officeart/2005/8/layout/vProcess5"/>
    <dgm:cxn modelId="{96620365-60E0-4654-BE39-144E285AD5E2}" type="presOf" srcId="{348EA658-0D3B-451A-9BB4-D054B06FBE69}" destId="{F6D6B1AD-8709-4840-9CE5-889292B6D41A}" srcOrd="0" destOrd="0" presId="urn:microsoft.com/office/officeart/2005/8/layout/vProcess5"/>
    <dgm:cxn modelId="{23B7F16D-DEB5-4EBC-B69A-0F6CC4DBEF82}" type="presOf" srcId="{D18A5F72-8D0D-45B3-A08B-6236DE6D7DF2}" destId="{9B312886-B86C-44B1-88FB-F04A36C64BFC}" srcOrd="0" destOrd="0" presId="urn:microsoft.com/office/officeart/2005/8/layout/vProcess5"/>
    <dgm:cxn modelId="{EDFD8B54-04AB-44D9-9A9F-77800DB078D7}" type="presOf" srcId="{9334C6C7-DAE1-4D35-8716-072609650B2D}" destId="{654387C2-D392-4AA9-A83B-6F41F0847BE7}" srcOrd="0" destOrd="0" presId="urn:microsoft.com/office/officeart/2005/8/layout/vProcess5"/>
    <dgm:cxn modelId="{39453E55-01B7-48E1-A63B-096E8FA363FB}" type="presOf" srcId="{ED05D070-7615-4AF7-AFCA-04249EBE3220}" destId="{A812C512-5ACB-4E31-8035-1ACF6F22C953}" srcOrd="0" destOrd="0" presId="urn:microsoft.com/office/officeart/2005/8/layout/vProcess5"/>
    <dgm:cxn modelId="{D2F22D76-3494-473F-AB18-8880D0A43E51}" type="presOf" srcId="{12956DFE-626E-4531-8D76-2A71794BE6A6}" destId="{97832886-2A7B-4406-A5FF-9135F56D6001}" srcOrd="0" destOrd="0" presId="urn:microsoft.com/office/officeart/2005/8/layout/vProcess5"/>
    <dgm:cxn modelId="{C9E73F91-DC36-4C44-B6D3-BD021956410A}" type="presOf" srcId="{5063BE11-299A-487C-B696-B75297E31807}" destId="{20E98913-86E4-492B-B4D4-563A0CFE097E}" srcOrd="1" destOrd="0" presId="urn:microsoft.com/office/officeart/2005/8/layout/vProcess5"/>
    <dgm:cxn modelId="{BA17339B-9C26-42D1-AB2D-270A4A8BC44E}" type="presOf" srcId="{256A86E3-DD6A-411A-B38E-E9ABD86EA8C0}" destId="{3BC7323C-E4F3-4456-A0AA-C9C92B17F8EE}" srcOrd="1" destOrd="0" presId="urn:microsoft.com/office/officeart/2005/8/layout/vProcess5"/>
    <dgm:cxn modelId="{260D6AC2-8B7C-49FE-86E3-10D8DD57EA12}" type="presOf" srcId="{C7CC1ED1-B2B2-4AD4-99B1-F4486E87BF0E}" destId="{30D403EA-0868-47CE-A6C7-5AA71251C2E5}" srcOrd="1" destOrd="0" presId="urn:microsoft.com/office/officeart/2005/8/layout/vProcess5"/>
    <dgm:cxn modelId="{120E0BCC-D0EB-4F3B-B1C9-35B9B7030574}" type="presOf" srcId="{5063BE11-299A-487C-B696-B75297E31807}" destId="{C99863A1-9802-481F-9920-071303EED6D2}" srcOrd="0" destOrd="0" presId="urn:microsoft.com/office/officeart/2005/8/layout/vProcess5"/>
    <dgm:cxn modelId="{5C2E2FCF-C78D-4990-89CF-A648AB99E240}" srcId="{12956DFE-626E-4531-8D76-2A71794BE6A6}" destId="{5063BE11-299A-487C-B696-B75297E31807}" srcOrd="0" destOrd="0" parTransId="{94CBBA3C-D716-483A-8110-535FC515D323}" sibTransId="{9334C6C7-DAE1-4D35-8716-072609650B2D}"/>
    <dgm:cxn modelId="{8627EFDA-E522-42EA-AA46-C1A42A3A668F}" type="presOf" srcId="{D18A5F72-8D0D-45B3-A08B-6236DE6D7DF2}" destId="{EEE66FCC-B0E2-4237-888F-9E5CC3CCAF46}" srcOrd="1" destOrd="0" presId="urn:microsoft.com/office/officeart/2005/8/layout/vProcess5"/>
    <dgm:cxn modelId="{D4B737E0-5B20-440E-9A4A-BFC8E9AC332D}" type="presOf" srcId="{4BB94A00-BCF4-4990-96C0-86ED976CE622}" destId="{8BE2F4D6-003C-42B9-B104-9E83335CF470}" srcOrd="1" destOrd="0" presId="urn:microsoft.com/office/officeart/2005/8/layout/vProcess5"/>
    <dgm:cxn modelId="{19C13CEF-130F-4EE9-8A3F-8F2F2DA7A15D}" type="presOf" srcId="{C7CC1ED1-B2B2-4AD4-99B1-F4486E87BF0E}" destId="{BC3436F2-20F8-42D4-8E48-4BA05BEA7FB6}" srcOrd="0" destOrd="0" presId="urn:microsoft.com/office/officeart/2005/8/layout/vProcess5"/>
    <dgm:cxn modelId="{BA2BA0F1-ED2D-417A-98DD-9766CD6DCD68}" type="presOf" srcId="{5DF5EC32-2227-494A-8679-0430751DCFB6}" destId="{1E0BD5D7-53D4-48F7-9B2B-F387198D0545}" srcOrd="0" destOrd="0" presId="urn:microsoft.com/office/officeart/2005/8/layout/vProcess5"/>
    <dgm:cxn modelId="{B00F99C2-F6D0-48B4-A0A8-211CB3B1D05F}" type="presParOf" srcId="{97832886-2A7B-4406-A5FF-9135F56D6001}" destId="{89D649A6-7492-433A-9EBF-0599FE7649D6}" srcOrd="0" destOrd="0" presId="urn:microsoft.com/office/officeart/2005/8/layout/vProcess5"/>
    <dgm:cxn modelId="{8712991E-09BE-4026-AF70-DE93CA7A8E86}" type="presParOf" srcId="{97832886-2A7B-4406-A5FF-9135F56D6001}" destId="{C99863A1-9802-481F-9920-071303EED6D2}" srcOrd="1" destOrd="0" presId="urn:microsoft.com/office/officeart/2005/8/layout/vProcess5"/>
    <dgm:cxn modelId="{46218934-D88C-4413-8E58-A02A1EE78DB8}" type="presParOf" srcId="{97832886-2A7B-4406-A5FF-9135F56D6001}" destId="{9B312886-B86C-44B1-88FB-F04A36C64BFC}" srcOrd="2" destOrd="0" presId="urn:microsoft.com/office/officeart/2005/8/layout/vProcess5"/>
    <dgm:cxn modelId="{58E7790C-9298-4573-9E53-2EC5E0DCE679}" type="presParOf" srcId="{97832886-2A7B-4406-A5FF-9135F56D6001}" destId="{21852CB4-4304-455C-ADF9-CE755410E5F0}" srcOrd="3" destOrd="0" presId="urn:microsoft.com/office/officeart/2005/8/layout/vProcess5"/>
    <dgm:cxn modelId="{A942D028-670E-44CA-A9AB-30DC9F1A7475}" type="presParOf" srcId="{97832886-2A7B-4406-A5FF-9135F56D6001}" destId="{BC3436F2-20F8-42D4-8E48-4BA05BEA7FB6}" srcOrd="4" destOrd="0" presId="urn:microsoft.com/office/officeart/2005/8/layout/vProcess5"/>
    <dgm:cxn modelId="{06F98A47-D5D1-47F0-8CCB-23AFDF6616AB}" type="presParOf" srcId="{97832886-2A7B-4406-A5FF-9135F56D6001}" destId="{7E03A0F9-0689-4C12-9D65-F98A7C35B8AD}" srcOrd="5" destOrd="0" presId="urn:microsoft.com/office/officeart/2005/8/layout/vProcess5"/>
    <dgm:cxn modelId="{62751D6F-CF1C-4794-B417-74FF05A85CDB}" type="presParOf" srcId="{97832886-2A7B-4406-A5FF-9135F56D6001}" destId="{654387C2-D392-4AA9-A83B-6F41F0847BE7}" srcOrd="6" destOrd="0" presId="urn:microsoft.com/office/officeart/2005/8/layout/vProcess5"/>
    <dgm:cxn modelId="{3D4B118C-3A30-4BCF-BC98-715382C7C4FC}" type="presParOf" srcId="{97832886-2A7B-4406-A5FF-9135F56D6001}" destId="{A812C512-5ACB-4E31-8035-1ACF6F22C953}" srcOrd="7" destOrd="0" presId="urn:microsoft.com/office/officeart/2005/8/layout/vProcess5"/>
    <dgm:cxn modelId="{BF0CE284-8EA5-4E02-BB23-EED5167F9762}" type="presParOf" srcId="{97832886-2A7B-4406-A5FF-9135F56D6001}" destId="{F6D6B1AD-8709-4840-9CE5-889292B6D41A}" srcOrd="8" destOrd="0" presId="urn:microsoft.com/office/officeart/2005/8/layout/vProcess5"/>
    <dgm:cxn modelId="{E14FE04C-0754-42F1-9813-BD1E0F0488D5}" type="presParOf" srcId="{97832886-2A7B-4406-A5FF-9135F56D6001}" destId="{1E0BD5D7-53D4-48F7-9B2B-F387198D0545}" srcOrd="9" destOrd="0" presId="urn:microsoft.com/office/officeart/2005/8/layout/vProcess5"/>
    <dgm:cxn modelId="{DB508FC4-0E1A-42F0-86A8-16B13DAD0493}" type="presParOf" srcId="{97832886-2A7B-4406-A5FF-9135F56D6001}" destId="{20E98913-86E4-492B-B4D4-563A0CFE097E}" srcOrd="10" destOrd="0" presId="urn:microsoft.com/office/officeart/2005/8/layout/vProcess5"/>
    <dgm:cxn modelId="{4461C5A6-1500-4481-A817-0A3E46CFC18C}" type="presParOf" srcId="{97832886-2A7B-4406-A5FF-9135F56D6001}" destId="{EEE66FCC-B0E2-4237-888F-9E5CC3CCAF46}" srcOrd="11" destOrd="0" presId="urn:microsoft.com/office/officeart/2005/8/layout/vProcess5"/>
    <dgm:cxn modelId="{905C5DDB-55E3-4A50-96FA-1E1ADE632849}" type="presParOf" srcId="{97832886-2A7B-4406-A5FF-9135F56D6001}" destId="{8BE2F4D6-003C-42B9-B104-9E83335CF470}" srcOrd="12" destOrd="0" presId="urn:microsoft.com/office/officeart/2005/8/layout/vProcess5"/>
    <dgm:cxn modelId="{FFD3CE29-9EE1-49E1-A24A-11A806CAC15B}" type="presParOf" srcId="{97832886-2A7B-4406-A5FF-9135F56D6001}" destId="{30D403EA-0868-47CE-A6C7-5AA71251C2E5}" srcOrd="13" destOrd="0" presId="urn:microsoft.com/office/officeart/2005/8/layout/vProcess5"/>
    <dgm:cxn modelId="{209839B6-A3FE-4D73-828F-333B3A3F7BF9}" type="presParOf" srcId="{97832886-2A7B-4406-A5FF-9135F56D6001}" destId="{3BC7323C-E4F3-4456-A0AA-C9C92B17F8E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6C07C3-C7DF-4242-ACC2-68C811A2F2D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5E12BCB-386E-4633-83F6-D25F1066B15D}">
      <dgm:prSet custT="1"/>
      <dgm:spPr/>
      <dgm:t>
        <a:bodyPr/>
        <a:lstStyle/>
        <a:p>
          <a:r>
            <a:rPr lang="es-ES" sz="2400" dirty="0"/>
            <a:t>El mejor modelo ha sido la regresión logística, seguido de cerca por SVM</a:t>
          </a:r>
          <a:endParaRPr lang="en-US" sz="2400" dirty="0"/>
        </a:p>
      </dgm:t>
    </dgm:pt>
    <dgm:pt modelId="{4ED50395-37DE-4D55-9CBF-16023C71FCFD}" type="parTrans" cxnId="{3920C2D5-BD5F-4D53-971A-1B1633935C49}">
      <dgm:prSet/>
      <dgm:spPr/>
      <dgm:t>
        <a:bodyPr/>
        <a:lstStyle/>
        <a:p>
          <a:endParaRPr lang="en-US"/>
        </a:p>
      </dgm:t>
    </dgm:pt>
    <dgm:pt modelId="{080519D9-B1C9-4F0E-BD3D-B34F80606FBA}" type="sibTrans" cxnId="{3920C2D5-BD5F-4D53-971A-1B1633935C49}">
      <dgm:prSet/>
      <dgm:spPr/>
      <dgm:t>
        <a:bodyPr/>
        <a:lstStyle/>
        <a:p>
          <a:endParaRPr lang="en-US"/>
        </a:p>
      </dgm:t>
    </dgm:pt>
    <dgm:pt modelId="{E4939B6D-D736-4D96-B922-8BB3981A3E35}">
      <dgm:prSet/>
      <dgm:spPr/>
      <dgm:t>
        <a:bodyPr/>
        <a:lstStyle/>
        <a:p>
          <a:r>
            <a:rPr lang="es-ES" dirty="0"/>
            <a:t>En ambos casos la ponderación de pesos y el </a:t>
          </a:r>
          <a:r>
            <a:rPr lang="es-ES" dirty="0" err="1"/>
            <a:t>oversampling</a:t>
          </a:r>
          <a:r>
            <a:rPr lang="es-ES" dirty="0"/>
            <a:t> han dado resultados parecidos</a:t>
          </a:r>
          <a:endParaRPr lang="en-US" dirty="0"/>
        </a:p>
      </dgm:t>
    </dgm:pt>
    <dgm:pt modelId="{5FD73CA6-9980-44D1-B9F6-71ED3B3D639E}" type="parTrans" cxnId="{57163639-5A9D-4357-8661-D8407F1C464D}">
      <dgm:prSet/>
      <dgm:spPr/>
      <dgm:t>
        <a:bodyPr/>
        <a:lstStyle/>
        <a:p>
          <a:endParaRPr lang="en-US"/>
        </a:p>
      </dgm:t>
    </dgm:pt>
    <dgm:pt modelId="{15D80621-25DF-4657-8347-DC3D3FD661CE}" type="sibTrans" cxnId="{57163639-5A9D-4357-8661-D8407F1C464D}">
      <dgm:prSet/>
      <dgm:spPr/>
      <dgm:t>
        <a:bodyPr/>
        <a:lstStyle/>
        <a:p>
          <a:endParaRPr lang="en-US"/>
        </a:p>
      </dgm:t>
    </dgm:pt>
    <dgm:pt modelId="{612ECC9F-947E-4E07-A4A5-8D85B20E857D}">
      <dgm:prSet custT="1"/>
      <dgm:spPr/>
      <dgm:t>
        <a:bodyPr/>
        <a:lstStyle/>
        <a:p>
          <a:r>
            <a:rPr lang="es-ES" sz="2200" dirty="0"/>
            <a:t>El modelo que peor ha clasificado la clase minoritaria ha sido el </a:t>
          </a:r>
          <a:r>
            <a:rPr lang="es-ES" sz="2200" dirty="0" err="1"/>
            <a:t>Random</a:t>
          </a:r>
          <a:r>
            <a:rPr lang="es-ES" sz="2200" dirty="0"/>
            <a:t> Forest, que ha obtenido la mejor métrica con la ponderación de pesos</a:t>
          </a:r>
          <a:endParaRPr lang="en-US" sz="2200" dirty="0"/>
        </a:p>
      </dgm:t>
    </dgm:pt>
    <dgm:pt modelId="{2D140847-C456-4DF5-BAE2-95263A2F0001}" type="parTrans" cxnId="{5A3D5D43-8092-482D-A662-6EE3DED5CA18}">
      <dgm:prSet/>
      <dgm:spPr/>
      <dgm:t>
        <a:bodyPr/>
        <a:lstStyle/>
        <a:p>
          <a:endParaRPr lang="en-US"/>
        </a:p>
      </dgm:t>
    </dgm:pt>
    <dgm:pt modelId="{640B8724-1401-4E89-A0EC-06C3B1FDD25F}" type="sibTrans" cxnId="{5A3D5D43-8092-482D-A662-6EE3DED5CA18}">
      <dgm:prSet/>
      <dgm:spPr/>
      <dgm:t>
        <a:bodyPr/>
        <a:lstStyle/>
        <a:p>
          <a:endParaRPr lang="en-US"/>
        </a:p>
      </dgm:t>
    </dgm:pt>
    <dgm:pt modelId="{88CF6AF6-068F-4C6A-990E-B145BDACF398}">
      <dgm:prSet/>
      <dgm:spPr/>
      <dgm:t>
        <a:bodyPr/>
        <a:lstStyle/>
        <a:p>
          <a:r>
            <a:rPr lang="es-ES" dirty="0"/>
            <a:t>En los 3 casos, las estrategias para afrontar el desequilibro de clases han sido efectivas</a:t>
          </a:r>
          <a:endParaRPr lang="en-US" dirty="0"/>
        </a:p>
      </dgm:t>
    </dgm:pt>
    <dgm:pt modelId="{AAB29CF3-CC06-4606-8767-F538F9C4A751}" type="parTrans" cxnId="{C45D725B-58A4-4F4E-A407-B49B00C7FF68}">
      <dgm:prSet/>
      <dgm:spPr/>
      <dgm:t>
        <a:bodyPr/>
        <a:lstStyle/>
        <a:p>
          <a:endParaRPr lang="en-US"/>
        </a:p>
      </dgm:t>
    </dgm:pt>
    <dgm:pt modelId="{1C222951-5139-42EC-A2AE-80D383334A18}" type="sibTrans" cxnId="{C45D725B-58A4-4F4E-A407-B49B00C7FF68}">
      <dgm:prSet/>
      <dgm:spPr/>
      <dgm:t>
        <a:bodyPr/>
        <a:lstStyle/>
        <a:p>
          <a:endParaRPr lang="en-US"/>
        </a:p>
      </dgm:t>
    </dgm:pt>
    <dgm:pt modelId="{36527409-B139-4CBA-9EF9-2F0A6AE3FB15}" type="pres">
      <dgm:prSet presAssocID="{396C07C3-C7DF-4242-ACC2-68C811A2F2DD}" presName="root" presStyleCnt="0">
        <dgm:presLayoutVars>
          <dgm:dir/>
          <dgm:resizeHandles val="exact"/>
        </dgm:presLayoutVars>
      </dgm:prSet>
      <dgm:spPr/>
    </dgm:pt>
    <dgm:pt modelId="{B9E9AB1D-525D-4193-8A04-B2BDF57D05F7}" type="pres">
      <dgm:prSet presAssocID="{396C07C3-C7DF-4242-ACC2-68C811A2F2DD}" presName="container" presStyleCnt="0">
        <dgm:presLayoutVars>
          <dgm:dir/>
          <dgm:resizeHandles val="exact"/>
        </dgm:presLayoutVars>
      </dgm:prSet>
      <dgm:spPr/>
    </dgm:pt>
    <dgm:pt modelId="{95EA78BF-37A2-41C6-92FC-34966DC522DE}" type="pres">
      <dgm:prSet presAssocID="{E5E12BCB-386E-4633-83F6-D25F1066B15D}" presName="compNode" presStyleCnt="0"/>
      <dgm:spPr/>
    </dgm:pt>
    <dgm:pt modelId="{E3E5DE90-B99D-48F5-A733-EB013D643276}" type="pres">
      <dgm:prSet presAssocID="{E5E12BCB-386E-4633-83F6-D25F1066B15D}" presName="iconBgRect" presStyleLbl="bgShp" presStyleIdx="0" presStyleCnt="4"/>
      <dgm:spPr/>
    </dgm:pt>
    <dgm:pt modelId="{41F780C7-8E10-4F35-99B5-1FF0ED908321}" type="pres">
      <dgm:prSet presAssocID="{E5E12BCB-386E-4633-83F6-D25F1066B15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1D1516ED-732D-4506-9F96-6CA08F0C6591}" type="pres">
      <dgm:prSet presAssocID="{E5E12BCB-386E-4633-83F6-D25F1066B15D}" presName="spaceRect" presStyleCnt="0"/>
      <dgm:spPr/>
    </dgm:pt>
    <dgm:pt modelId="{0E54B116-3A19-4774-8510-F3B2DE1C061D}" type="pres">
      <dgm:prSet presAssocID="{E5E12BCB-386E-4633-83F6-D25F1066B15D}" presName="textRect" presStyleLbl="revTx" presStyleIdx="0" presStyleCnt="4">
        <dgm:presLayoutVars>
          <dgm:chMax val="1"/>
          <dgm:chPref val="1"/>
        </dgm:presLayoutVars>
      </dgm:prSet>
      <dgm:spPr/>
    </dgm:pt>
    <dgm:pt modelId="{C8CF08E1-E147-4C1E-AD70-1A85C0267FDF}" type="pres">
      <dgm:prSet presAssocID="{080519D9-B1C9-4F0E-BD3D-B34F80606FBA}" presName="sibTrans" presStyleLbl="sibTrans2D1" presStyleIdx="0" presStyleCnt="0"/>
      <dgm:spPr/>
    </dgm:pt>
    <dgm:pt modelId="{0A5156CA-0B9B-491A-A267-F4FEC3EC154C}" type="pres">
      <dgm:prSet presAssocID="{E4939B6D-D736-4D96-B922-8BB3981A3E35}" presName="compNode" presStyleCnt="0"/>
      <dgm:spPr/>
    </dgm:pt>
    <dgm:pt modelId="{67C03CF4-3D1C-44C6-8763-FE1059A5FABE}" type="pres">
      <dgm:prSet presAssocID="{E4939B6D-D736-4D96-B922-8BB3981A3E35}" presName="iconBgRect" presStyleLbl="bgShp" presStyleIdx="1" presStyleCnt="4"/>
      <dgm:spPr/>
    </dgm:pt>
    <dgm:pt modelId="{02C42ADC-1DDB-49E4-B6DA-3D25DA64AA8B}" type="pres">
      <dgm:prSet presAssocID="{E4939B6D-D736-4D96-B922-8BB3981A3E3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F8C7F79E-3FB7-43D2-81D4-1D3A8A8A4C00}" type="pres">
      <dgm:prSet presAssocID="{E4939B6D-D736-4D96-B922-8BB3981A3E35}" presName="spaceRect" presStyleCnt="0"/>
      <dgm:spPr/>
    </dgm:pt>
    <dgm:pt modelId="{2BC6D716-A35A-4C4F-8177-A22AC24F68F4}" type="pres">
      <dgm:prSet presAssocID="{E4939B6D-D736-4D96-B922-8BB3981A3E35}" presName="textRect" presStyleLbl="revTx" presStyleIdx="1" presStyleCnt="4">
        <dgm:presLayoutVars>
          <dgm:chMax val="1"/>
          <dgm:chPref val="1"/>
        </dgm:presLayoutVars>
      </dgm:prSet>
      <dgm:spPr/>
    </dgm:pt>
    <dgm:pt modelId="{E3264783-C295-4C5D-BBF4-2FCAB506E54B}" type="pres">
      <dgm:prSet presAssocID="{15D80621-25DF-4657-8347-DC3D3FD661CE}" presName="sibTrans" presStyleLbl="sibTrans2D1" presStyleIdx="0" presStyleCnt="0"/>
      <dgm:spPr/>
    </dgm:pt>
    <dgm:pt modelId="{755C0E00-2A01-40FC-AEA2-50693405D05B}" type="pres">
      <dgm:prSet presAssocID="{612ECC9F-947E-4E07-A4A5-8D85B20E857D}" presName="compNode" presStyleCnt="0"/>
      <dgm:spPr/>
    </dgm:pt>
    <dgm:pt modelId="{19BE3484-55AA-4CB5-8E01-DAB6E92B9FDA}" type="pres">
      <dgm:prSet presAssocID="{612ECC9F-947E-4E07-A4A5-8D85B20E857D}" presName="iconBgRect" presStyleLbl="bgShp" presStyleIdx="2" presStyleCnt="4"/>
      <dgm:spPr/>
    </dgm:pt>
    <dgm:pt modelId="{5ADEC60E-20D1-4154-8BFB-AF7D69342FCB}" type="pres">
      <dgm:prSet presAssocID="{612ECC9F-947E-4E07-A4A5-8D85B20E857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B8E776E0-47E2-4DB5-AF47-877AEA2F7CA9}" type="pres">
      <dgm:prSet presAssocID="{612ECC9F-947E-4E07-A4A5-8D85B20E857D}" presName="spaceRect" presStyleCnt="0"/>
      <dgm:spPr/>
    </dgm:pt>
    <dgm:pt modelId="{4A32684B-99EE-4218-AA35-62C1B531145C}" type="pres">
      <dgm:prSet presAssocID="{612ECC9F-947E-4E07-A4A5-8D85B20E857D}" presName="textRect" presStyleLbl="revTx" presStyleIdx="2" presStyleCnt="4">
        <dgm:presLayoutVars>
          <dgm:chMax val="1"/>
          <dgm:chPref val="1"/>
        </dgm:presLayoutVars>
      </dgm:prSet>
      <dgm:spPr/>
    </dgm:pt>
    <dgm:pt modelId="{A4E1BC94-9758-48C0-B654-D30CA39263B7}" type="pres">
      <dgm:prSet presAssocID="{640B8724-1401-4E89-A0EC-06C3B1FDD25F}" presName="sibTrans" presStyleLbl="sibTrans2D1" presStyleIdx="0" presStyleCnt="0"/>
      <dgm:spPr/>
    </dgm:pt>
    <dgm:pt modelId="{4C9B2F58-C646-4F8E-AB5D-C7C8079B0F61}" type="pres">
      <dgm:prSet presAssocID="{88CF6AF6-068F-4C6A-990E-B145BDACF398}" presName="compNode" presStyleCnt="0"/>
      <dgm:spPr/>
    </dgm:pt>
    <dgm:pt modelId="{22CC32D6-2749-4809-AD9F-9370F7ED86EA}" type="pres">
      <dgm:prSet presAssocID="{88CF6AF6-068F-4C6A-990E-B145BDACF398}" presName="iconBgRect" presStyleLbl="bgShp" presStyleIdx="3" presStyleCnt="4"/>
      <dgm:spPr/>
    </dgm:pt>
    <dgm:pt modelId="{73F3BDDA-F86B-4418-9736-4B1B72D33416}" type="pres">
      <dgm:prSet presAssocID="{88CF6AF6-068F-4C6A-990E-B145BDACF39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la de clases"/>
        </a:ext>
      </dgm:extLst>
    </dgm:pt>
    <dgm:pt modelId="{89765985-6271-463B-A849-966488894961}" type="pres">
      <dgm:prSet presAssocID="{88CF6AF6-068F-4C6A-990E-B145BDACF398}" presName="spaceRect" presStyleCnt="0"/>
      <dgm:spPr/>
    </dgm:pt>
    <dgm:pt modelId="{45ABA28B-597C-459A-85A9-1FA59CBC2654}" type="pres">
      <dgm:prSet presAssocID="{88CF6AF6-068F-4C6A-990E-B145BDACF39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2422314-E5BA-4A55-A267-D541DDE3C97A}" type="presOf" srcId="{E5E12BCB-386E-4633-83F6-D25F1066B15D}" destId="{0E54B116-3A19-4774-8510-F3B2DE1C061D}" srcOrd="0" destOrd="0" presId="urn:microsoft.com/office/officeart/2018/2/layout/IconCircleList"/>
    <dgm:cxn modelId="{EB64DE14-7212-4325-80C1-2CCF5D053BC5}" type="presOf" srcId="{15D80621-25DF-4657-8347-DC3D3FD661CE}" destId="{E3264783-C295-4C5D-BBF4-2FCAB506E54B}" srcOrd="0" destOrd="0" presId="urn:microsoft.com/office/officeart/2018/2/layout/IconCircleList"/>
    <dgm:cxn modelId="{57163639-5A9D-4357-8661-D8407F1C464D}" srcId="{396C07C3-C7DF-4242-ACC2-68C811A2F2DD}" destId="{E4939B6D-D736-4D96-B922-8BB3981A3E35}" srcOrd="1" destOrd="0" parTransId="{5FD73CA6-9980-44D1-B9F6-71ED3B3D639E}" sibTransId="{15D80621-25DF-4657-8347-DC3D3FD661CE}"/>
    <dgm:cxn modelId="{C45D725B-58A4-4F4E-A407-B49B00C7FF68}" srcId="{396C07C3-C7DF-4242-ACC2-68C811A2F2DD}" destId="{88CF6AF6-068F-4C6A-990E-B145BDACF398}" srcOrd="3" destOrd="0" parTransId="{AAB29CF3-CC06-4606-8767-F538F9C4A751}" sibTransId="{1C222951-5139-42EC-A2AE-80D383334A18}"/>
    <dgm:cxn modelId="{27983743-3E6A-4A9B-AC13-23B8774FA55F}" type="presOf" srcId="{88CF6AF6-068F-4C6A-990E-B145BDACF398}" destId="{45ABA28B-597C-459A-85A9-1FA59CBC2654}" srcOrd="0" destOrd="0" presId="urn:microsoft.com/office/officeart/2018/2/layout/IconCircleList"/>
    <dgm:cxn modelId="{5A3D5D43-8092-482D-A662-6EE3DED5CA18}" srcId="{396C07C3-C7DF-4242-ACC2-68C811A2F2DD}" destId="{612ECC9F-947E-4E07-A4A5-8D85B20E857D}" srcOrd="2" destOrd="0" parTransId="{2D140847-C456-4DF5-BAE2-95263A2F0001}" sibTransId="{640B8724-1401-4E89-A0EC-06C3B1FDD25F}"/>
    <dgm:cxn modelId="{445BE57B-D1B5-4FB0-B7A6-8F3F8CEC395B}" type="presOf" srcId="{080519D9-B1C9-4F0E-BD3D-B34F80606FBA}" destId="{C8CF08E1-E147-4C1E-AD70-1A85C0267FDF}" srcOrd="0" destOrd="0" presId="urn:microsoft.com/office/officeart/2018/2/layout/IconCircleList"/>
    <dgm:cxn modelId="{658413BB-C282-4E8B-9DE0-534DFBBB6A00}" type="presOf" srcId="{396C07C3-C7DF-4242-ACC2-68C811A2F2DD}" destId="{36527409-B139-4CBA-9EF9-2F0A6AE3FB15}" srcOrd="0" destOrd="0" presId="urn:microsoft.com/office/officeart/2018/2/layout/IconCircleList"/>
    <dgm:cxn modelId="{031812C0-6B8E-4B2F-9424-48C9BC1ACB09}" type="presOf" srcId="{E4939B6D-D736-4D96-B922-8BB3981A3E35}" destId="{2BC6D716-A35A-4C4F-8177-A22AC24F68F4}" srcOrd="0" destOrd="0" presId="urn:microsoft.com/office/officeart/2018/2/layout/IconCircleList"/>
    <dgm:cxn modelId="{3920C2D5-BD5F-4D53-971A-1B1633935C49}" srcId="{396C07C3-C7DF-4242-ACC2-68C811A2F2DD}" destId="{E5E12BCB-386E-4633-83F6-D25F1066B15D}" srcOrd="0" destOrd="0" parTransId="{4ED50395-37DE-4D55-9CBF-16023C71FCFD}" sibTransId="{080519D9-B1C9-4F0E-BD3D-B34F80606FBA}"/>
    <dgm:cxn modelId="{8DE72EDD-D737-45F9-AD6F-BA2D77598E2A}" type="presOf" srcId="{640B8724-1401-4E89-A0EC-06C3B1FDD25F}" destId="{A4E1BC94-9758-48C0-B654-D30CA39263B7}" srcOrd="0" destOrd="0" presId="urn:microsoft.com/office/officeart/2018/2/layout/IconCircleList"/>
    <dgm:cxn modelId="{898D44EB-A563-4A9A-B897-6E2DC52F96F0}" type="presOf" srcId="{612ECC9F-947E-4E07-A4A5-8D85B20E857D}" destId="{4A32684B-99EE-4218-AA35-62C1B531145C}" srcOrd="0" destOrd="0" presId="urn:microsoft.com/office/officeart/2018/2/layout/IconCircleList"/>
    <dgm:cxn modelId="{7D03E730-DAB9-439D-AE4C-F62992909FE4}" type="presParOf" srcId="{36527409-B139-4CBA-9EF9-2F0A6AE3FB15}" destId="{B9E9AB1D-525D-4193-8A04-B2BDF57D05F7}" srcOrd="0" destOrd="0" presId="urn:microsoft.com/office/officeart/2018/2/layout/IconCircleList"/>
    <dgm:cxn modelId="{D020D96D-9D43-4A73-928E-9DE110A89B3A}" type="presParOf" srcId="{B9E9AB1D-525D-4193-8A04-B2BDF57D05F7}" destId="{95EA78BF-37A2-41C6-92FC-34966DC522DE}" srcOrd="0" destOrd="0" presId="urn:microsoft.com/office/officeart/2018/2/layout/IconCircleList"/>
    <dgm:cxn modelId="{77E453A8-5DFA-4934-8F3C-EC5DC6E85955}" type="presParOf" srcId="{95EA78BF-37A2-41C6-92FC-34966DC522DE}" destId="{E3E5DE90-B99D-48F5-A733-EB013D643276}" srcOrd="0" destOrd="0" presId="urn:microsoft.com/office/officeart/2018/2/layout/IconCircleList"/>
    <dgm:cxn modelId="{799AD432-BBAB-41DE-9F29-5563918DFA6E}" type="presParOf" srcId="{95EA78BF-37A2-41C6-92FC-34966DC522DE}" destId="{41F780C7-8E10-4F35-99B5-1FF0ED908321}" srcOrd="1" destOrd="0" presId="urn:microsoft.com/office/officeart/2018/2/layout/IconCircleList"/>
    <dgm:cxn modelId="{F4F33BE0-63BA-482A-B2F1-0B7F802AF050}" type="presParOf" srcId="{95EA78BF-37A2-41C6-92FC-34966DC522DE}" destId="{1D1516ED-732D-4506-9F96-6CA08F0C6591}" srcOrd="2" destOrd="0" presId="urn:microsoft.com/office/officeart/2018/2/layout/IconCircleList"/>
    <dgm:cxn modelId="{094B6F0C-1649-4285-B8C3-3B86A688EB06}" type="presParOf" srcId="{95EA78BF-37A2-41C6-92FC-34966DC522DE}" destId="{0E54B116-3A19-4774-8510-F3B2DE1C061D}" srcOrd="3" destOrd="0" presId="urn:microsoft.com/office/officeart/2018/2/layout/IconCircleList"/>
    <dgm:cxn modelId="{F0192B7D-A5D2-4CF7-9687-B5EE82153D90}" type="presParOf" srcId="{B9E9AB1D-525D-4193-8A04-B2BDF57D05F7}" destId="{C8CF08E1-E147-4C1E-AD70-1A85C0267FDF}" srcOrd="1" destOrd="0" presId="urn:microsoft.com/office/officeart/2018/2/layout/IconCircleList"/>
    <dgm:cxn modelId="{9D045004-859A-4FFE-A59C-D81F09A653A9}" type="presParOf" srcId="{B9E9AB1D-525D-4193-8A04-B2BDF57D05F7}" destId="{0A5156CA-0B9B-491A-A267-F4FEC3EC154C}" srcOrd="2" destOrd="0" presId="urn:microsoft.com/office/officeart/2018/2/layout/IconCircleList"/>
    <dgm:cxn modelId="{5F9795F1-52C7-4BEB-B6EE-AF32EE183E31}" type="presParOf" srcId="{0A5156CA-0B9B-491A-A267-F4FEC3EC154C}" destId="{67C03CF4-3D1C-44C6-8763-FE1059A5FABE}" srcOrd="0" destOrd="0" presId="urn:microsoft.com/office/officeart/2018/2/layout/IconCircleList"/>
    <dgm:cxn modelId="{D76503CE-015E-464E-8D57-42A9E862F75C}" type="presParOf" srcId="{0A5156CA-0B9B-491A-A267-F4FEC3EC154C}" destId="{02C42ADC-1DDB-49E4-B6DA-3D25DA64AA8B}" srcOrd="1" destOrd="0" presId="urn:microsoft.com/office/officeart/2018/2/layout/IconCircleList"/>
    <dgm:cxn modelId="{DA4B2332-3FE2-40FA-AC46-DED04BDDF747}" type="presParOf" srcId="{0A5156CA-0B9B-491A-A267-F4FEC3EC154C}" destId="{F8C7F79E-3FB7-43D2-81D4-1D3A8A8A4C00}" srcOrd="2" destOrd="0" presId="urn:microsoft.com/office/officeart/2018/2/layout/IconCircleList"/>
    <dgm:cxn modelId="{46EA351E-1B5C-4580-B7FB-7E2F1BF4E9D3}" type="presParOf" srcId="{0A5156CA-0B9B-491A-A267-F4FEC3EC154C}" destId="{2BC6D716-A35A-4C4F-8177-A22AC24F68F4}" srcOrd="3" destOrd="0" presId="urn:microsoft.com/office/officeart/2018/2/layout/IconCircleList"/>
    <dgm:cxn modelId="{2063E5AC-3128-4C11-BBCD-8673C4792F6B}" type="presParOf" srcId="{B9E9AB1D-525D-4193-8A04-B2BDF57D05F7}" destId="{E3264783-C295-4C5D-BBF4-2FCAB506E54B}" srcOrd="3" destOrd="0" presId="urn:microsoft.com/office/officeart/2018/2/layout/IconCircleList"/>
    <dgm:cxn modelId="{F7F05B07-987A-4DAE-B72F-8E044597D4BF}" type="presParOf" srcId="{B9E9AB1D-525D-4193-8A04-B2BDF57D05F7}" destId="{755C0E00-2A01-40FC-AEA2-50693405D05B}" srcOrd="4" destOrd="0" presId="urn:microsoft.com/office/officeart/2018/2/layout/IconCircleList"/>
    <dgm:cxn modelId="{000FB9F8-4C44-4C10-BA43-1DB34A66C0D8}" type="presParOf" srcId="{755C0E00-2A01-40FC-AEA2-50693405D05B}" destId="{19BE3484-55AA-4CB5-8E01-DAB6E92B9FDA}" srcOrd="0" destOrd="0" presId="urn:microsoft.com/office/officeart/2018/2/layout/IconCircleList"/>
    <dgm:cxn modelId="{2EF71CE0-4D74-4CAB-B706-FDEBFC303C23}" type="presParOf" srcId="{755C0E00-2A01-40FC-AEA2-50693405D05B}" destId="{5ADEC60E-20D1-4154-8BFB-AF7D69342FCB}" srcOrd="1" destOrd="0" presId="urn:microsoft.com/office/officeart/2018/2/layout/IconCircleList"/>
    <dgm:cxn modelId="{AB4654EA-F92D-4E8D-A0C4-A267E077EFDA}" type="presParOf" srcId="{755C0E00-2A01-40FC-AEA2-50693405D05B}" destId="{B8E776E0-47E2-4DB5-AF47-877AEA2F7CA9}" srcOrd="2" destOrd="0" presId="urn:microsoft.com/office/officeart/2018/2/layout/IconCircleList"/>
    <dgm:cxn modelId="{74DF74DF-9710-4373-90BD-E7313D7C6B4A}" type="presParOf" srcId="{755C0E00-2A01-40FC-AEA2-50693405D05B}" destId="{4A32684B-99EE-4218-AA35-62C1B531145C}" srcOrd="3" destOrd="0" presId="urn:microsoft.com/office/officeart/2018/2/layout/IconCircleList"/>
    <dgm:cxn modelId="{EA32CE8A-A099-4D98-9049-FC4BCA45A8D6}" type="presParOf" srcId="{B9E9AB1D-525D-4193-8A04-B2BDF57D05F7}" destId="{A4E1BC94-9758-48C0-B654-D30CA39263B7}" srcOrd="5" destOrd="0" presId="urn:microsoft.com/office/officeart/2018/2/layout/IconCircleList"/>
    <dgm:cxn modelId="{FDA72C96-4636-4CBE-8E14-DE1ADCE43CF4}" type="presParOf" srcId="{B9E9AB1D-525D-4193-8A04-B2BDF57D05F7}" destId="{4C9B2F58-C646-4F8E-AB5D-C7C8079B0F61}" srcOrd="6" destOrd="0" presId="urn:microsoft.com/office/officeart/2018/2/layout/IconCircleList"/>
    <dgm:cxn modelId="{28A025CE-2307-4855-AD18-F2D0D6726848}" type="presParOf" srcId="{4C9B2F58-C646-4F8E-AB5D-C7C8079B0F61}" destId="{22CC32D6-2749-4809-AD9F-9370F7ED86EA}" srcOrd="0" destOrd="0" presId="urn:microsoft.com/office/officeart/2018/2/layout/IconCircleList"/>
    <dgm:cxn modelId="{36EDC0F4-1BE9-4555-AD67-978A118FDD20}" type="presParOf" srcId="{4C9B2F58-C646-4F8E-AB5D-C7C8079B0F61}" destId="{73F3BDDA-F86B-4418-9736-4B1B72D33416}" srcOrd="1" destOrd="0" presId="urn:microsoft.com/office/officeart/2018/2/layout/IconCircleList"/>
    <dgm:cxn modelId="{D86688B8-1643-4CF7-9D88-2B720ECBDCF3}" type="presParOf" srcId="{4C9B2F58-C646-4F8E-AB5D-C7C8079B0F61}" destId="{89765985-6271-463B-A849-966488894961}" srcOrd="2" destOrd="0" presId="urn:microsoft.com/office/officeart/2018/2/layout/IconCircleList"/>
    <dgm:cxn modelId="{3E23A32F-B0F1-43A1-A111-FD194538DE41}" type="presParOf" srcId="{4C9B2F58-C646-4F8E-AB5D-C7C8079B0F61}" destId="{45ABA28B-597C-459A-85A9-1FA59CBC265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44C55-58B8-4B69-B153-EA94016AB6C3}">
      <dsp:nvSpPr>
        <dsp:cNvPr id="0" name=""/>
        <dsp:cNvSpPr/>
      </dsp:nvSpPr>
      <dsp:spPr>
        <a:xfrm>
          <a:off x="898463" y="994131"/>
          <a:ext cx="1480499" cy="14804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517DED-9F0D-473A-9E4D-7F6F9026AC77}">
      <dsp:nvSpPr>
        <dsp:cNvPr id="0" name=""/>
        <dsp:cNvSpPr/>
      </dsp:nvSpPr>
      <dsp:spPr>
        <a:xfrm>
          <a:off x="1213980" y="1309647"/>
          <a:ext cx="849466" cy="8494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45070-B2D3-4413-8E93-B015C65E2AC1}">
      <dsp:nvSpPr>
        <dsp:cNvPr id="0" name=""/>
        <dsp:cNvSpPr/>
      </dsp:nvSpPr>
      <dsp:spPr>
        <a:xfrm>
          <a:off x="425189" y="2935770"/>
          <a:ext cx="2427048" cy="134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000" kern="1200" dirty="0"/>
            <a:t>Datos obtenidos de una investigación realizada en Tailandia</a:t>
          </a:r>
          <a:endParaRPr lang="en-US" sz="2000" kern="1200" dirty="0"/>
        </a:p>
      </dsp:txBody>
      <dsp:txXfrm>
        <a:off x="425189" y="2935770"/>
        <a:ext cx="2427048" cy="1349670"/>
      </dsp:txXfrm>
    </dsp:sp>
    <dsp:sp modelId="{14585C07-41F1-4495-9C7C-01A4051367C0}">
      <dsp:nvSpPr>
        <dsp:cNvPr id="0" name=""/>
        <dsp:cNvSpPr/>
      </dsp:nvSpPr>
      <dsp:spPr>
        <a:xfrm>
          <a:off x="3750245" y="994131"/>
          <a:ext cx="1480499" cy="14804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DD313-5C79-45E0-85D8-00D4A998663F}">
      <dsp:nvSpPr>
        <dsp:cNvPr id="0" name=""/>
        <dsp:cNvSpPr/>
      </dsp:nvSpPr>
      <dsp:spPr>
        <a:xfrm>
          <a:off x="4065761" y="1309647"/>
          <a:ext cx="849466" cy="8494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0DDFF-F53A-4777-B8BE-4918D7432DBD}">
      <dsp:nvSpPr>
        <dsp:cNvPr id="0" name=""/>
        <dsp:cNvSpPr/>
      </dsp:nvSpPr>
      <dsp:spPr>
        <a:xfrm>
          <a:off x="3276971" y="2935770"/>
          <a:ext cx="2427048" cy="134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000" kern="1200" dirty="0"/>
            <a:t>Publicados la revista científica </a:t>
          </a:r>
          <a:r>
            <a:rPr lang="es-ES" sz="2000" kern="1200" dirty="0" err="1"/>
            <a:t>Nature</a:t>
          </a:r>
          <a:endParaRPr lang="en-US" sz="2000" kern="1200" dirty="0"/>
        </a:p>
      </dsp:txBody>
      <dsp:txXfrm>
        <a:off x="3276971" y="2935770"/>
        <a:ext cx="2427048" cy="1349670"/>
      </dsp:txXfrm>
    </dsp:sp>
    <dsp:sp modelId="{392B5EF9-5052-4A83-9849-1D8A0B9F9CB9}">
      <dsp:nvSpPr>
        <dsp:cNvPr id="0" name=""/>
        <dsp:cNvSpPr/>
      </dsp:nvSpPr>
      <dsp:spPr>
        <a:xfrm>
          <a:off x="6602027" y="994131"/>
          <a:ext cx="1480499" cy="14804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7E484D-B1F2-444F-8B8F-1C30C2A762EB}">
      <dsp:nvSpPr>
        <dsp:cNvPr id="0" name=""/>
        <dsp:cNvSpPr/>
      </dsp:nvSpPr>
      <dsp:spPr>
        <a:xfrm>
          <a:off x="6917543" y="1309647"/>
          <a:ext cx="849466" cy="8494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E567A-DC73-4153-B8C1-81B3324232E4}">
      <dsp:nvSpPr>
        <dsp:cNvPr id="0" name=""/>
        <dsp:cNvSpPr/>
      </dsp:nvSpPr>
      <dsp:spPr>
        <a:xfrm>
          <a:off x="6128752" y="2935770"/>
          <a:ext cx="2427048" cy="134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000" kern="1200" dirty="0"/>
            <a:t>530 pacientes y 34 variables clínicas</a:t>
          </a:r>
          <a:endParaRPr lang="en-US" sz="2000" kern="1200" dirty="0"/>
        </a:p>
      </dsp:txBody>
      <dsp:txXfrm>
        <a:off x="6128752" y="2935770"/>
        <a:ext cx="2427048" cy="1349670"/>
      </dsp:txXfrm>
    </dsp:sp>
    <dsp:sp modelId="{3B75103C-68C3-4188-AEEC-A4E5E3671758}">
      <dsp:nvSpPr>
        <dsp:cNvPr id="0" name=""/>
        <dsp:cNvSpPr/>
      </dsp:nvSpPr>
      <dsp:spPr>
        <a:xfrm>
          <a:off x="9453808" y="994131"/>
          <a:ext cx="1480499" cy="14804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C25A3F-9226-4AD0-A919-56686A8C5BBD}">
      <dsp:nvSpPr>
        <dsp:cNvPr id="0" name=""/>
        <dsp:cNvSpPr/>
      </dsp:nvSpPr>
      <dsp:spPr>
        <a:xfrm>
          <a:off x="9769325" y="1309647"/>
          <a:ext cx="849466" cy="8494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E556F-B46E-4A85-98C1-A0F626B1DF59}">
      <dsp:nvSpPr>
        <dsp:cNvPr id="0" name=""/>
        <dsp:cNvSpPr/>
      </dsp:nvSpPr>
      <dsp:spPr>
        <a:xfrm>
          <a:off x="8980534" y="2935770"/>
          <a:ext cx="2427048" cy="134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800" kern="1200" dirty="0"/>
            <a:t>Clasificación binaria: Mortalidad temprana definida como muerte dentro de 5 años a partir del inicio de la enfermedad</a:t>
          </a:r>
          <a:endParaRPr lang="en-US" sz="1800" kern="1200" dirty="0"/>
        </a:p>
      </dsp:txBody>
      <dsp:txXfrm>
        <a:off x="8980534" y="2935770"/>
        <a:ext cx="2427048" cy="1349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DFFA6-C3B9-4EE7-A184-F86AB430EBAF}">
      <dsp:nvSpPr>
        <dsp:cNvPr id="0" name=""/>
        <dsp:cNvSpPr/>
      </dsp:nvSpPr>
      <dsp:spPr>
        <a:xfrm>
          <a:off x="0" y="2949977"/>
          <a:ext cx="11168743" cy="19355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kern="1200"/>
            <a:t>Equilibrio entre criterio estadístico y criterio clínico</a:t>
          </a:r>
          <a:endParaRPr lang="en-US" sz="3900" kern="1200"/>
        </a:p>
      </dsp:txBody>
      <dsp:txXfrm>
        <a:off x="0" y="2949977"/>
        <a:ext cx="11168743" cy="1045172"/>
      </dsp:txXfrm>
    </dsp:sp>
    <dsp:sp modelId="{397B6DE6-1097-414D-AE76-43FB776C6642}">
      <dsp:nvSpPr>
        <dsp:cNvPr id="0" name=""/>
        <dsp:cNvSpPr/>
      </dsp:nvSpPr>
      <dsp:spPr>
        <a:xfrm>
          <a:off x="0" y="3956439"/>
          <a:ext cx="5584371" cy="89033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Variables asociadas con la variable objetivo pero sin sentido clínico </a:t>
          </a:r>
          <a:r>
            <a:rPr lang="es-ES" sz="2200" kern="1200" dirty="0">
              <a:sym typeface="Wingdings" panose="05000000000000000000" pitchFamily="2" charset="2"/>
            </a:rPr>
            <a:t> Eliminar</a:t>
          </a:r>
          <a:endParaRPr lang="en-US" sz="2200" kern="1200" dirty="0"/>
        </a:p>
      </dsp:txBody>
      <dsp:txXfrm>
        <a:off x="0" y="3956439"/>
        <a:ext cx="5584371" cy="890332"/>
      </dsp:txXfrm>
    </dsp:sp>
    <dsp:sp modelId="{59F23942-7AFE-4D22-9CA6-96E14865191B}">
      <dsp:nvSpPr>
        <dsp:cNvPr id="0" name=""/>
        <dsp:cNvSpPr/>
      </dsp:nvSpPr>
      <dsp:spPr>
        <a:xfrm>
          <a:off x="5584371" y="3956439"/>
          <a:ext cx="5584371" cy="89033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Variables correlacionadas pero con importancia </a:t>
          </a:r>
          <a:r>
            <a:rPr lang="es-ES" sz="2200" kern="1200">
              <a:sym typeface="Wingdings" panose="05000000000000000000" pitchFamily="2" charset="2"/>
            </a:rPr>
            <a:t></a:t>
          </a:r>
          <a:r>
            <a:rPr lang="es-ES" sz="2200" kern="1200"/>
            <a:t> Regularización Ridge</a:t>
          </a:r>
          <a:endParaRPr lang="en-US" sz="2200" kern="1200"/>
        </a:p>
      </dsp:txBody>
      <dsp:txXfrm>
        <a:off x="5584371" y="3956439"/>
        <a:ext cx="5584371" cy="890332"/>
      </dsp:txXfrm>
    </dsp:sp>
    <dsp:sp modelId="{2F612B7E-C7D2-4F24-B33C-568190E6D71D}">
      <dsp:nvSpPr>
        <dsp:cNvPr id="0" name=""/>
        <dsp:cNvSpPr/>
      </dsp:nvSpPr>
      <dsp:spPr>
        <a:xfrm rot="10800000">
          <a:off x="0" y="2203"/>
          <a:ext cx="11168743" cy="2976806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kern="1200"/>
            <a:t>Análisis estadístico bivariado:</a:t>
          </a:r>
          <a:endParaRPr lang="en-US" sz="3900" kern="1200"/>
        </a:p>
      </dsp:txBody>
      <dsp:txXfrm rot="-10800000">
        <a:off x="0" y="2203"/>
        <a:ext cx="11168743" cy="1044858"/>
      </dsp:txXfrm>
    </dsp:sp>
    <dsp:sp modelId="{F82C82EA-B213-4F63-985B-7A1D50EC4502}">
      <dsp:nvSpPr>
        <dsp:cNvPr id="0" name=""/>
        <dsp:cNvSpPr/>
      </dsp:nvSpPr>
      <dsp:spPr>
        <a:xfrm>
          <a:off x="5453" y="1047062"/>
          <a:ext cx="3719278" cy="89006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1" kern="1200" dirty="0"/>
            <a:t>Numérica vs numérica</a:t>
          </a:r>
          <a:r>
            <a:rPr lang="es-ES" sz="2200" kern="1200" dirty="0"/>
            <a:t>: Correlación </a:t>
          </a:r>
          <a:endParaRPr lang="en-US" sz="2200" kern="1200" dirty="0"/>
        </a:p>
      </dsp:txBody>
      <dsp:txXfrm>
        <a:off x="5453" y="1047062"/>
        <a:ext cx="3719278" cy="890064"/>
      </dsp:txXfrm>
    </dsp:sp>
    <dsp:sp modelId="{96108CB8-0CA8-48D4-BE71-07F7867776BD}">
      <dsp:nvSpPr>
        <dsp:cNvPr id="0" name=""/>
        <dsp:cNvSpPr/>
      </dsp:nvSpPr>
      <dsp:spPr>
        <a:xfrm>
          <a:off x="3724732" y="1047062"/>
          <a:ext cx="3719278" cy="89006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1" kern="1200" dirty="0"/>
            <a:t>Categórica vs categórica</a:t>
          </a:r>
          <a:r>
            <a:rPr lang="es-ES" sz="2200" kern="1200" dirty="0"/>
            <a:t>: Test de independencia Chi-cuadrado</a:t>
          </a:r>
          <a:endParaRPr lang="en-US" sz="2200" kern="1200" dirty="0"/>
        </a:p>
      </dsp:txBody>
      <dsp:txXfrm>
        <a:off x="3724732" y="1047062"/>
        <a:ext cx="3719278" cy="890064"/>
      </dsp:txXfrm>
    </dsp:sp>
    <dsp:sp modelId="{E7E45AAA-CC63-4872-8E59-148782282939}">
      <dsp:nvSpPr>
        <dsp:cNvPr id="0" name=""/>
        <dsp:cNvSpPr/>
      </dsp:nvSpPr>
      <dsp:spPr>
        <a:xfrm>
          <a:off x="7444010" y="1047062"/>
          <a:ext cx="3719278" cy="890064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1" kern="1200" dirty="0"/>
            <a:t>Categórica vs numérica</a:t>
          </a:r>
          <a:r>
            <a:rPr lang="es-ES" sz="2200" kern="1200" dirty="0"/>
            <a:t>: Test de </a:t>
          </a:r>
          <a:r>
            <a:rPr lang="es-ES" sz="2200" kern="1200" dirty="0" err="1"/>
            <a:t>student</a:t>
          </a:r>
          <a:r>
            <a:rPr lang="es-ES" sz="2200" kern="1200" dirty="0"/>
            <a:t> para dos muestras independientes</a:t>
          </a:r>
          <a:endParaRPr lang="en-US" sz="2200" kern="1200" dirty="0"/>
        </a:p>
      </dsp:txBody>
      <dsp:txXfrm>
        <a:off x="7444010" y="1047062"/>
        <a:ext cx="3719278" cy="8900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863A1-9802-481F-9920-071303EED6D2}">
      <dsp:nvSpPr>
        <dsp:cNvPr id="0" name=""/>
        <dsp:cNvSpPr/>
      </dsp:nvSpPr>
      <dsp:spPr>
        <a:xfrm>
          <a:off x="0" y="0"/>
          <a:ext cx="8155686" cy="819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5 variables con missings (max 3%) </a:t>
          </a:r>
          <a:r>
            <a:rPr lang="es-ES" sz="2300" kern="1200">
              <a:sym typeface="Wingdings" panose="05000000000000000000" pitchFamily="2" charset="2"/>
            </a:rPr>
            <a:t></a:t>
          </a:r>
          <a:r>
            <a:rPr lang="es-ES" sz="2300" kern="1200"/>
            <a:t> 10 filas</a:t>
          </a:r>
          <a:endParaRPr lang="en-US" sz="2300" kern="1200"/>
        </a:p>
      </dsp:txBody>
      <dsp:txXfrm>
        <a:off x="23999" y="23999"/>
        <a:ext cx="7175625" cy="771397"/>
      </dsp:txXfrm>
    </dsp:sp>
    <dsp:sp modelId="{9B312886-B86C-44B1-88FB-F04A36C64BFC}">
      <dsp:nvSpPr>
        <dsp:cNvPr id="0" name=""/>
        <dsp:cNvSpPr/>
      </dsp:nvSpPr>
      <dsp:spPr>
        <a:xfrm>
          <a:off x="609028" y="933200"/>
          <a:ext cx="8155686" cy="819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67258"/>
                <a:satOff val="-8124"/>
                <a:lumOff val="-161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367258"/>
                <a:satOff val="-8124"/>
                <a:lumOff val="-161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Imputación con métodos univeriados </a:t>
          </a:r>
          <a:r>
            <a:rPr lang="es-ES" sz="2300" kern="1200">
              <a:sym typeface="Wingdings" panose="05000000000000000000" pitchFamily="2" charset="2"/>
            </a:rPr>
            <a:t></a:t>
          </a:r>
          <a:r>
            <a:rPr lang="es-ES" sz="2300" kern="1200"/>
            <a:t> Descartado</a:t>
          </a:r>
          <a:endParaRPr lang="en-US" sz="2300" kern="1200"/>
        </a:p>
      </dsp:txBody>
      <dsp:txXfrm>
        <a:off x="633027" y="957199"/>
        <a:ext cx="6966052" cy="771397"/>
      </dsp:txXfrm>
    </dsp:sp>
    <dsp:sp modelId="{21852CB4-4304-455C-ADF9-CE755410E5F0}">
      <dsp:nvSpPr>
        <dsp:cNvPr id="0" name=""/>
        <dsp:cNvSpPr/>
      </dsp:nvSpPr>
      <dsp:spPr>
        <a:xfrm>
          <a:off x="1218056" y="1866400"/>
          <a:ext cx="8155686" cy="819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734515"/>
                <a:satOff val="-16247"/>
                <a:lumOff val="-323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734515"/>
                <a:satOff val="-16247"/>
                <a:lumOff val="-323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Imputación con métodos multivariados </a:t>
          </a:r>
          <a:r>
            <a:rPr lang="es-ES" sz="2300" kern="1200">
              <a:sym typeface="Wingdings" panose="05000000000000000000" pitchFamily="2" charset="2"/>
            </a:rPr>
            <a:t></a:t>
          </a:r>
          <a:r>
            <a:rPr lang="es-ES" sz="2300" kern="1200"/>
            <a:t> pocas variables</a:t>
          </a:r>
          <a:endParaRPr lang="en-US" sz="2300" kern="1200"/>
        </a:p>
      </dsp:txBody>
      <dsp:txXfrm>
        <a:off x="1242055" y="1890399"/>
        <a:ext cx="6966052" cy="771397"/>
      </dsp:txXfrm>
    </dsp:sp>
    <dsp:sp modelId="{BC3436F2-20F8-42D4-8E48-4BA05BEA7FB6}">
      <dsp:nvSpPr>
        <dsp:cNvPr id="0" name=""/>
        <dsp:cNvSpPr/>
      </dsp:nvSpPr>
      <dsp:spPr>
        <a:xfrm>
          <a:off x="1827085" y="2799600"/>
          <a:ext cx="8155686" cy="819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101773"/>
                <a:satOff val="-24371"/>
                <a:lumOff val="-485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101773"/>
                <a:satOff val="-24371"/>
                <a:lumOff val="-485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Imputación </a:t>
          </a:r>
          <a:r>
            <a:rPr lang="es-ES" sz="2300" kern="1200" dirty="0" err="1"/>
            <a:t>noinfo</a:t>
          </a:r>
          <a:r>
            <a:rPr lang="es-ES" sz="2300" kern="1200" dirty="0"/>
            <a:t> </a:t>
          </a:r>
          <a:r>
            <a:rPr lang="es-ES" sz="2300" kern="1200" dirty="0">
              <a:sym typeface="Wingdings" panose="05000000000000000000" pitchFamily="2" charset="2"/>
            </a:rPr>
            <a:t></a:t>
          </a:r>
          <a:r>
            <a:rPr lang="es-ES" sz="2300" kern="1200" dirty="0"/>
            <a:t> Complica interpretación</a:t>
          </a:r>
          <a:endParaRPr lang="en-US" sz="2300" kern="1200" dirty="0"/>
        </a:p>
      </dsp:txBody>
      <dsp:txXfrm>
        <a:off x="1851084" y="2823599"/>
        <a:ext cx="6966052" cy="771397"/>
      </dsp:txXfrm>
    </dsp:sp>
    <dsp:sp modelId="{7E03A0F9-0689-4C12-9D65-F98A7C35B8AD}">
      <dsp:nvSpPr>
        <dsp:cNvPr id="0" name=""/>
        <dsp:cNvSpPr/>
      </dsp:nvSpPr>
      <dsp:spPr>
        <a:xfrm>
          <a:off x="2436113" y="3732800"/>
          <a:ext cx="8155686" cy="819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Eliminar las filas</a:t>
          </a:r>
          <a:endParaRPr lang="en-US" sz="2300" kern="1200"/>
        </a:p>
      </dsp:txBody>
      <dsp:txXfrm>
        <a:off x="2460112" y="3756799"/>
        <a:ext cx="6966052" cy="771397"/>
      </dsp:txXfrm>
    </dsp:sp>
    <dsp:sp modelId="{654387C2-D392-4AA9-A83B-6F41F0847BE7}">
      <dsp:nvSpPr>
        <dsp:cNvPr id="0" name=""/>
        <dsp:cNvSpPr/>
      </dsp:nvSpPr>
      <dsp:spPr>
        <a:xfrm>
          <a:off x="7623079" y="598613"/>
          <a:ext cx="532606" cy="5326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742915" y="598613"/>
        <a:ext cx="292934" cy="400786"/>
      </dsp:txXfrm>
    </dsp:sp>
    <dsp:sp modelId="{A812C512-5ACB-4E31-8035-1ACF6F22C953}">
      <dsp:nvSpPr>
        <dsp:cNvPr id="0" name=""/>
        <dsp:cNvSpPr/>
      </dsp:nvSpPr>
      <dsp:spPr>
        <a:xfrm>
          <a:off x="8232107" y="1531813"/>
          <a:ext cx="532606" cy="5326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98579"/>
            <a:satOff val="-14188"/>
            <a:lumOff val="-902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398579"/>
              <a:satOff val="-14188"/>
              <a:lumOff val="-90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351943" y="1531813"/>
        <a:ext cx="292934" cy="400786"/>
      </dsp:txXfrm>
    </dsp:sp>
    <dsp:sp modelId="{F6D6B1AD-8709-4840-9CE5-889292B6D41A}">
      <dsp:nvSpPr>
        <dsp:cNvPr id="0" name=""/>
        <dsp:cNvSpPr/>
      </dsp:nvSpPr>
      <dsp:spPr>
        <a:xfrm>
          <a:off x="8841136" y="2451357"/>
          <a:ext cx="532606" cy="5326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97157"/>
            <a:satOff val="-28376"/>
            <a:lumOff val="-1804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797157"/>
              <a:satOff val="-28376"/>
              <a:lumOff val="-180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960972" y="2451357"/>
        <a:ext cx="292934" cy="400786"/>
      </dsp:txXfrm>
    </dsp:sp>
    <dsp:sp modelId="{1E0BD5D7-53D4-48F7-9B2B-F387198D0545}">
      <dsp:nvSpPr>
        <dsp:cNvPr id="0" name=""/>
        <dsp:cNvSpPr/>
      </dsp:nvSpPr>
      <dsp:spPr>
        <a:xfrm>
          <a:off x="9450164" y="3393662"/>
          <a:ext cx="532606" cy="5326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195736"/>
            <a:satOff val="-42564"/>
            <a:lumOff val="-270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195736"/>
              <a:satOff val="-42564"/>
              <a:lumOff val="-27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9570000" y="3393662"/>
        <a:ext cx="292934" cy="4007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5DE90-B99D-48F5-A733-EB013D643276}">
      <dsp:nvSpPr>
        <dsp:cNvPr id="0" name=""/>
        <dsp:cNvSpPr/>
      </dsp:nvSpPr>
      <dsp:spPr>
        <a:xfrm>
          <a:off x="251090" y="686024"/>
          <a:ext cx="1355917" cy="135591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F780C7-8E10-4F35-99B5-1FF0ED908321}">
      <dsp:nvSpPr>
        <dsp:cNvPr id="0" name=""/>
        <dsp:cNvSpPr/>
      </dsp:nvSpPr>
      <dsp:spPr>
        <a:xfrm>
          <a:off x="535832" y="970767"/>
          <a:ext cx="786432" cy="7864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54B116-3A19-4774-8510-F3B2DE1C061D}">
      <dsp:nvSpPr>
        <dsp:cNvPr id="0" name=""/>
        <dsp:cNvSpPr/>
      </dsp:nvSpPr>
      <dsp:spPr>
        <a:xfrm>
          <a:off x="1897561" y="686024"/>
          <a:ext cx="3196091" cy="1355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El mejor modelo ha sido la regresión logística, seguido de cerca por SVM</a:t>
          </a:r>
          <a:endParaRPr lang="en-US" sz="2400" kern="1200" dirty="0"/>
        </a:p>
      </dsp:txBody>
      <dsp:txXfrm>
        <a:off x="1897561" y="686024"/>
        <a:ext cx="3196091" cy="1355917"/>
      </dsp:txXfrm>
    </dsp:sp>
    <dsp:sp modelId="{67C03CF4-3D1C-44C6-8763-FE1059A5FABE}">
      <dsp:nvSpPr>
        <dsp:cNvPr id="0" name=""/>
        <dsp:cNvSpPr/>
      </dsp:nvSpPr>
      <dsp:spPr>
        <a:xfrm>
          <a:off x="5650547" y="686024"/>
          <a:ext cx="1355917" cy="135591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C42ADC-1DDB-49E4-B6DA-3D25DA64AA8B}">
      <dsp:nvSpPr>
        <dsp:cNvPr id="0" name=""/>
        <dsp:cNvSpPr/>
      </dsp:nvSpPr>
      <dsp:spPr>
        <a:xfrm>
          <a:off x="5935290" y="970767"/>
          <a:ext cx="786432" cy="7864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6D716-A35A-4C4F-8177-A22AC24F68F4}">
      <dsp:nvSpPr>
        <dsp:cNvPr id="0" name=""/>
        <dsp:cNvSpPr/>
      </dsp:nvSpPr>
      <dsp:spPr>
        <a:xfrm>
          <a:off x="7297018" y="686024"/>
          <a:ext cx="3196091" cy="1355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En ambos casos la ponderación de pesos y el </a:t>
          </a:r>
          <a:r>
            <a:rPr lang="es-ES" sz="2400" kern="1200" dirty="0" err="1"/>
            <a:t>oversampling</a:t>
          </a:r>
          <a:r>
            <a:rPr lang="es-ES" sz="2400" kern="1200" dirty="0"/>
            <a:t> han dado resultados parecidos</a:t>
          </a:r>
          <a:endParaRPr lang="en-US" sz="2400" kern="1200" dirty="0"/>
        </a:p>
      </dsp:txBody>
      <dsp:txXfrm>
        <a:off x="7297018" y="686024"/>
        <a:ext cx="3196091" cy="1355917"/>
      </dsp:txXfrm>
    </dsp:sp>
    <dsp:sp modelId="{19BE3484-55AA-4CB5-8E01-DAB6E92B9FDA}">
      <dsp:nvSpPr>
        <dsp:cNvPr id="0" name=""/>
        <dsp:cNvSpPr/>
      </dsp:nvSpPr>
      <dsp:spPr>
        <a:xfrm>
          <a:off x="251090" y="2878400"/>
          <a:ext cx="1355917" cy="135591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EC60E-20D1-4154-8BFB-AF7D69342FCB}">
      <dsp:nvSpPr>
        <dsp:cNvPr id="0" name=""/>
        <dsp:cNvSpPr/>
      </dsp:nvSpPr>
      <dsp:spPr>
        <a:xfrm>
          <a:off x="535832" y="3163143"/>
          <a:ext cx="786432" cy="7864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2684B-99EE-4218-AA35-62C1B531145C}">
      <dsp:nvSpPr>
        <dsp:cNvPr id="0" name=""/>
        <dsp:cNvSpPr/>
      </dsp:nvSpPr>
      <dsp:spPr>
        <a:xfrm>
          <a:off x="1897561" y="2878400"/>
          <a:ext cx="3196091" cy="1355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El modelo que peor ha clasificado la clase minoritaria ha sido el </a:t>
          </a:r>
          <a:r>
            <a:rPr lang="es-ES" sz="2200" kern="1200" dirty="0" err="1"/>
            <a:t>Random</a:t>
          </a:r>
          <a:r>
            <a:rPr lang="es-ES" sz="2200" kern="1200" dirty="0"/>
            <a:t> Forest, que ha obtenido la mejor métrica con la ponderación de pesos</a:t>
          </a:r>
          <a:endParaRPr lang="en-US" sz="2200" kern="1200" dirty="0"/>
        </a:p>
      </dsp:txBody>
      <dsp:txXfrm>
        <a:off x="1897561" y="2878400"/>
        <a:ext cx="3196091" cy="1355917"/>
      </dsp:txXfrm>
    </dsp:sp>
    <dsp:sp modelId="{22CC32D6-2749-4809-AD9F-9370F7ED86EA}">
      <dsp:nvSpPr>
        <dsp:cNvPr id="0" name=""/>
        <dsp:cNvSpPr/>
      </dsp:nvSpPr>
      <dsp:spPr>
        <a:xfrm>
          <a:off x="5650547" y="2878400"/>
          <a:ext cx="1355917" cy="135591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3BDDA-F86B-4418-9736-4B1B72D33416}">
      <dsp:nvSpPr>
        <dsp:cNvPr id="0" name=""/>
        <dsp:cNvSpPr/>
      </dsp:nvSpPr>
      <dsp:spPr>
        <a:xfrm>
          <a:off x="5935290" y="3163143"/>
          <a:ext cx="786432" cy="7864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BA28B-597C-459A-85A9-1FA59CBC2654}">
      <dsp:nvSpPr>
        <dsp:cNvPr id="0" name=""/>
        <dsp:cNvSpPr/>
      </dsp:nvSpPr>
      <dsp:spPr>
        <a:xfrm>
          <a:off x="7297018" y="2878400"/>
          <a:ext cx="3196091" cy="1355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En los 3 casos, las estrategias para afrontar el desequilibro de clases han sido efectivas</a:t>
          </a:r>
          <a:endParaRPr lang="en-US" sz="2400" kern="1200" dirty="0"/>
        </a:p>
      </dsp:txBody>
      <dsp:txXfrm>
        <a:off x="7297018" y="2878400"/>
        <a:ext cx="3196091" cy="1355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D8073-0AF7-4768-A15D-73FA4D84CF6F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159E6-945C-46BA-98C2-4B9BE013E8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1670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Muy correlacionadas, variables a priori importantes, </a:t>
            </a:r>
            <a:r>
              <a:rPr lang="es-ES" dirty="0" err="1"/>
              <a:t>concocidos</a:t>
            </a:r>
            <a:r>
              <a:rPr lang="es-ES" dirty="0"/>
              <a:t> factores de riesgo. </a:t>
            </a:r>
          </a:p>
          <a:p>
            <a:pPr marL="171450" indent="-171450">
              <a:buFontTx/>
              <a:buChar char="-"/>
            </a:pPr>
            <a:r>
              <a:rPr lang="es-ES" dirty="0"/>
              <a:t>Están correlacionadas porque proviene de procesos patológicos parecidos, con lo cual si aparece una aparece la otra</a:t>
            </a:r>
          </a:p>
          <a:p>
            <a:pPr marL="171450" indent="-171450">
              <a:buFontTx/>
              <a:buChar char="-"/>
            </a:pPr>
            <a:r>
              <a:rPr lang="es-ES" dirty="0"/>
              <a:t>Pero la parte que no esta correlacionada explica otra cosa que me parecía importante mantener</a:t>
            </a:r>
          </a:p>
          <a:p>
            <a:pPr marL="171450" indent="-171450">
              <a:buFontTx/>
              <a:buChar char="-"/>
            </a:pPr>
            <a:r>
              <a:rPr lang="es-ES" dirty="0"/>
              <a:t>Así que las seleccione todas pero usando siempre que fuera posible métodos de regularización en los modelos</a:t>
            </a:r>
          </a:p>
          <a:p>
            <a:r>
              <a:rPr lang="es-ES" dirty="0"/>
              <a:t>-Lasso tiende a escoger solo una y eliminar las otras, mientras que </a:t>
            </a:r>
            <a:r>
              <a:rPr lang="es-ES" dirty="0" err="1"/>
              <a:t>ridge</a:t>
            </a:r>
            <a:r>
              <a:rPr lang="es-ES" dirty="0"/>
              <a:t> no elimina ninguna pero atenúa la influencia de las menos importantes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159E6-945C-46BA-98C2-4B9BE013E88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6009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Otra de las decisiones importantes fue si imputar o no los </a:t>
            </a:r>
            <a:r>
              <a:rPr lang="es-ES" dirty="0" err="1"/>
              <a:t>missings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/>
              <a:t>-después de la selección de variables me quedaron unas 25 variables de las cuales 5 tenían </a:t>
            </a:r>
            <a:r>
              <a:rPr lang="es-ES" dirty="0" err="1"/>
              <a:t>missings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/>
              <a:t>No era mi intención perder mas filas ya que me conjunto de datos era pequeño, pero os cuento un poco cuales fueron mis pensamientos</a:t>
            </a:r>
          </a:p>
          <a:p>
            <a:pPr marL="171450" indent="-171450">
              <a:buFontTx/>
              <a:buChar char="-"/>
            </a:pPr>
            <a:r>
              <a:rPr lang="es-ES" dirty="0"/>
              <a:t>Imputar por métodos </a:t>
            </a:r>
            <a:r>
              <a:rPr lang="es-ES" dirty="0" err="1"/>
              <a:t>univeriados</a:t>
            </a:r>
            <a:r>
              <a:rPr lang="es-ES" dirty="0"/>
              <a:t> lo descarte </a:t>
            </a:r>
            <a:r>
              <a:rPr lang="es-ES" dirty="0" err="1"/>
              <a:t>ipsofacto</a:t>
            </a:r>
            <a:r>
              <a:rPr lang="es-ES" dirty="0"/>
              <a:t> porque me parece muy agresivo y puede introducir mucho error en el modelo</a:t>
            </a:r>
          </a:p>
          <a:p>
            <a:pPr marL="171450" indent="-171450">
              <a:buFontTx/>
              <a:buChar char="-"/>
            </a:pPr>
            <a:r>
              <a:rPr lang="es-ES" dirty="0"/>
              <a:t>Los métodos multivariados me parecen mejor, pero en este caso creí que no tenia suficientes variables para poder extrapolar el valor de otra</a:t>
            </a:r>
          </a:p>
          <a:p>
            <a:pPr marL="171450" indent="-171450">
              <a:buFontTx/>
              <a:buChar char="-"/>
            </a:pPr>
            <a:r>
              <a:rPr lang="es-ES" dirty="0"/>
              <a:t>La imputación </a:t>
            </a:r>
            <a:r>
              <a:rPr lang="es-ES" dirty="0" err="1"/>
              <a:t>noinfo</a:t>
            </a:r>
            <a:r>
              <a:rPr lang="es-ES" dirty="0"/>
              <a:t> es la que quizás debería haber elegido, </a:t>
            </a:r>
            <a:r>
              <a:rPr lang="es-ES" dirty="0" err="1"/>
              <a:t>alomejor</a:t>
            </a:r>
            <a:r>
              <a:rPr lang="es-ES" dirty="0"/>
              <a:t> me equivoque, pero la descarté porque me complicaba la interpretación del modelo al tener una categoría no </a:t>
            </a:r>
            <a:r>
              <a:rPr lang="es-ES" dirty="0" err="1"/>
              <a:t>info</a:t>
            </a:r>
            <a:endParaRPr lang="es-ES" dirty="0"/>
          </a:p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159E6-945C-46BA-98C2-4B9BE013E88B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9273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-Otra cosa curiosa y que me llevó bastante tiempo decidir fue la elección del </a:t>
            </a:r>
            <a:r>
              <a:rPr lang="es-ES" dirty="0" err="1"/>
              <a:t>scaler</a:t>
            </a:r>
            <a:r>
              <a:rPr lang="es-ES" dirty="0"/>
              <a:t>, por culpa de </a:t>
            </a:r>
            <a:r>
              <a:rPr lang="es-ES" dirty="0" err="1"/>
              <a:t>sta</a:t>
            </a:r>
            <a:r>
              <a:rPr lang="es-ES" dirty="0"/>
              <a:t> variable de aquí</a:t>
            </a:r>
          </a:p>
          <a:p>
            <a:pPr marL="171450" indent="-171450">
              <a:buFontTx/>
              <a:buChar char="-"/>
            </a:pPr>
            <a:r>
              <a:rPr lang="es-ES" dirty="0"/>
              <a:t>Todas mis variables eran perfectamente normales, menos esta, que esta completamente sesgada  la </a:t>
            </a:r>
            <a:r>
              <a:rPr lang="es-ES" dirty="0" err="1"/>
              <a:t>ixq</a:t>
            </a:r>
            <a:r>
              <a:rPr lang="es-ES" dirty="0"/>
              <a:t> con d exponencial, geométrica…</a:t>
            </a:r>
          </a:p>
          <a:p>
            <a:pPr marL="171450" indent="-171450">
              <a:buFontTx/>
              <a:buChar char="-"/>
            </a:pPr>
            <a:r>
              <a:rPr lang="es-ES" dirty="0"/>
              <a:t>Era una variable muy importante, es un índice de gravedad de la afectación en la piel, así que tuve que hacerme algunas preguntas</a:t>
            </a:r>
          </a:p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159E6-945C-46BA-98C2-4B9BE013E88B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3285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Los métodos de </a:t>
            </a:r>
            <a:r>
              <a:rPr lang="es-ES" dirty="0" err="1"/>
              <a:t>resampling</a:t>
            </a:r>
            <a:r>
              <a:rPr lang="es-ES" dirty="0"/>
              <a:t> son unos métodos para afrontar los problemas de desequilibrio de clases y la falta de datos</a:t>
            </a:r>
          </a:p>
          <a:p>
            <a:pPr marL="171450" indent="-171450">
              <a:buFontTx/>
              <a:buChar char="-"/>
            </a:pPr>
            <a:r>
              <a:rPr lang="es-ES" dirty="0"/>
              <a:t>Se encuentran en la librería </a:t>
            </a:r>
            <a:r>
              <a:rPr lang="es-ES" dirty="0" err="1"/>
              <a:t>imblearn</a:t>
            </a:r>
            <a:r>
              <a:rPr lang="es-ES" dirty="0"/>
              <a:t> que esa librería fantástica para problemas de este tipo</a:t>
            </a:r>
          </a:p>
          <a:p>
            <a:pPr marL="171450" indent="-171450">
              <a:buFontTx/>
              <a:buChar char="-"/>
            </a:pPr>
            <a:r>
              <a:rPr lang="es-ES" dirty="0"/>
              <a:t>Existen diferentes estrategias que se pueden adoptar</a:t>
            </a:r>
          </a:p>
          <a:p>
            <a:pPr marL="171450" indent="-171450">
              <a:buFontTx/>
              <a:buChar char="-"/>
            </a:pPr>
            <a:r>
              <a:rPr lang="es-ES" dirty="0"/>
              <a:t>La primera es el </a:t>
            </a:r>
            <a:r>
              <a:rPr lang="es-ES" dirty="0" err="1"/>
              <a:t>undersampling</a:t>
            </a:r>
            <a:endParaRPr lang="es-ES" dirty="0"/>
          </a:p>
          <a:p>
            <a:pPr marL="171450" indent="-171450">
              <a:buFontTx/>
              <a:buChar char="-"/>
            </a:pP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 err="1"/>
              <a:t>Adasyn</a:t>
            </a:r>
            <a:r>
              <a:rPr lang="es-ES" dirty="0"/>
              <a:t> identifica los puntos mas difíciles de amplificar usando densidades locales y los amplifica generando muestras </a:t>
            </a:r>
            <a:r>
              <a:rPr lang="es-ES" dirty="0" err="1"/>
              <a:t>sinteticas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159E6-945C-46BA-98C2-4B9BE013E88B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795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tmp"/><Relationship Id="rId4" Type="http://schemas.openxmlformats.org/officeDocument/2006/relationships/image" Target="../media/image25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tmp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tm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 useBgFill="1">
        <p:nvSpPr>
          <p:cNvPr id="66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3C4BE2-BE60-76E6-A79C-5ABB9A152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963613"/>
            <a:ext cx="6013703" cy="4149724"/>
          </a:xfrm>
        </p:spPr>
        <p:txBody>
          <a:bodyPr anchor="ctr">
            <a:normAutofit/>
          </a:bodyPr>
          <a:lstStyle/>
          <a:p>
            <a:r>
              <a:rPr lang="es-ES" sz="5600"/>
              <a:t>PREDICCIÓN de mortalidad temprana en pacientes con ESCLERODERMIA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0CF643-7190-4EC2-9D39-B13275327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571" y="963612"/>
            <a:ext cx="2502269" cy="4149725"/>
          </a:xfrm>
        </p:spPr>
        <p:txBody>
          <a:bodyPr anchor="ctr">
            <a:normAutofit/>
          </a:bodyPr>
          <a:lstStyle/>
          <a:p>
            <a:pPr algn="r"/>
            <a:r>
              <a:rPr lang="es-ES">
                <a:solidFill>
                  <a:schemeClr val="tx1"/>
                </a:solidFill>
              </a:rPr>
              <a:t>UN PROBLEMA DE clases desequilibradas Y TAMAÑO MUESTRAL REDUCIDO</a:t>
            </a:r>
          </a:p>
        </p:txBody>
      </p:sp>
    </p:spTree>
    <p:extLst>
      <p:ext uri="{BB962C8B-B14F-4D97-AF65-F5344CB8AC3E}">
        <p14:creationId xmlns:p14="http://schemas.microsoft.com/office/powerpoint/2010/main" val="3449887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CDE0A-ECB5-5E39-4788-BC62B65AD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3453"/>
          </a:xfrm>
        </p:spPr>
        <p:txBody>
          <a:bodyPr/>
          <a:lstStyle/>
          <a:p>
            <a:r>
              <a:rPr lang="es-ES" dirty="0"/>
              <a:t>ESTRATEGIAS BÁSICAS </a:t>
            </a:r>
          </a:p>
        </p:txBody>
      </p:sp>
      <p:pic>
        <p:nvPicPr>
          <p:cNvPr id="5" name="Marcador de contenido 4" descr="Una pantalla de fondo&#10;&#10;Descripción generada automáticamente con confianza media">
            <a:extLst>
              <a:ext uri="{FF2B5EF4-FFF2-40B4-BE49-F238E27FC236}">
                <a16:creationId xmlns:a16="http://schemas.microsoft.com/office/drawing/2014/main" id="{BF5CE773-60EA-57F9-4C2C-57FF37B4B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177" y="2685473"/>
            <a:ext cx="5367234" cy="580241"/>
          </a:xfr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E2EE62EB-6CF8-5086-E0E6-AD6350172C85}"/>
              </a:ext>
            </a:extLst>
          </p:cNvPr>
          <p:cNvSpPr/>
          <p:nvPr/>
        </p:nvSpPr>
        <p:spPr>
          <a:xfrm>
            <a:off x="4459848" y="2587501"/>
            <a:ext cx="1634563" cy="7761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 descr="Gráfico&#10;&#10;Descripción generada automáticamente">
            <a:extLst>
              <a:ext uri="{FF2B5EF4-FFF2-40B4-BE49-F238E27FC236}">
                <a16:creationId xmlns:a16="http://schemas.microsoft.com/office/drawing/2014/main" id="{A63EC34D-D677-ECEC-C83E-6B9F790C8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271" y="1621971"/>
            <a:ext cx="4118558" cy="400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35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&#10;&#10;Descripción generada automáticamente">
            <a:extLst>
              <a:ext uri="{FF2B5EF4-FFF2-40B4-BE49-F238E27FC236}">
                <a16:creationId xmlns:a16="http://schemas.microsoft.com/office/drawing/2014/main" id="{1CD7FD4B-A631-34FB-EBFE-22BC17B36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18" y="2570556"/>
            <a:ext cx="3171525" cy="329919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3425675-6861-26B9-78BE-6BF58A2FB26D}"/>
              </a:ext>
            </a:extLst>
          </p:cNvPr>
          <p:cNvSpPr txBox="1"/>
          <p:nvPr/>
        </p:nvSpPr>
        <p:spPr>
          <a:xfrm>
            <a:off x="1421681" y="1801114"/>
            <a:ext cx="16900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</a:rPr>
              <a:t>RLOG:</a:t>
            </a:r>
          </a:p>
          <a:p>
            <a:pPr algn="ctr"/>
            <a:r>
              <a:rPr lang="es-ES" sz="2400" dirty="0">
                <a:solidFill>
                  <a:schemeClr val="bg1"/>
                </a:solidFill>
              </a:rPr>
              <a:t>0.33</a:t>
            </a:r>
          </a:p>
          <a:p>
            <a:pPr algn="ctr"/>
            <a:endParaRPr lang="es-ES" dirty="0"/>
          </a:p>
        </p:txBody>
      </p:sp>
      <p:pic>
        <p:nvPicPr>
          <p:cNvPr id="6" name="Imagen 5" descr="Gráfico&#10;&#10;Descripción generada automáticamente">
            <a:extLst>
              <a:ext uri="{FF2B5EF4-FFF2-40B4-BE49-F238E27FC236}">
                <a16:creationId xmlns:a16="http://schemas.microsoft.com/office/drawing/2014/main" id="{8A971817-4E31-0E50-7B30-AB2652F18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709" y="2570556"/>
            <a:ext cx="3215085" cy="328830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0F45F0E-5C4F-D89C-75EE-0BB40B6FF229}"/>
              </a:ext>
            </a:extLst>
          </p:cNvPr>
          <p:cNvSpPr txBox="1"/>
          <p:nvPr/>
        </p:nvSpPr>
        <p:spPr>
          <a:xfrm>
            <a:off x="5017367" y="1801114"/>
            <a:ext cx="17753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</a:rPr>
              <a:t>SVM:</a:t>
            </a:r>
          </a:p>
          <a:p>
            <a:pPr algn="ctr"/>
            <a:r>
              <a:rPr lang="es-ES" sz="2400" dirty="0">
                <a:solidFill>
                  <a:schemeClr val="bg1"/>
                </a:solidFill>
              </a:rPr>
              <a:t>0.44</a:t>
            </a:r>
          </a:p>
          <a:p>
            <a:pPr algn="ctr"/>
            <a:endParaRPr lang="es-ES" dirty="0"/>
          </a:p>
        </p:txBody>
      </p:sp>
      <p:pic>
        <p:nvPicPr>
          <p:cNvPr id="9" name="Imagen 8" descr="Gráfico&#10;&#10;Descripción generada automáticamente">
            <a:extLst>
              <a:ext uri="{FF2B5EF4-FFF2-40B4-BE49-F238E27FC236}">
                <a16:creationId xmlns:a16="http://schemas.microsoft.com/office/drawing/2014/main" id="{3E075C0C-AF79-618C-0830-170846E79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5077" y="2581442"/>
            <a:ext cx="3227908" cy="328830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1860126-F937-28D0-BF0A-CF78400F71B9}"/>
              </a:ext>
            </a:extLst>
          </p:cNvPr>
          <p:cNvSpPr txBox="1"/>
          <p:nvPr/>
        </p:nvSpPr>
        <p:spPr>
          <a:xfrm>
            <a:off x="8994942" y="1801114"/>
            <a:ext cx="17753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</a:rPr>
              <a:t>RF:</a:t>
            </a:r>
          </a:p>
          <a:p>
            <a:pPr algn="ctr"/>
            <a:r>
              <a:rPr lang="es-ES" sz="2400" dirty="0">
                <a:solidFill>
                  <a:schemeClr val="bg1"/>
                </a:solidFill>
              </a:rPr>
              <a:t>0.56</a:t>
            </a:r>
          </a:p>
          <a:p>
            <a:pPr algn="ctr"/>
            <a:endParaRPr lang="es-ES" dirty="0"/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09D6A02D-7C76-BC3E-F4A1-6423F7F08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293" y="168656"/>
            <a:ext cx="9890764" cy="830482"/>
          </a:xfrm>
        </p:spPr>
        <p:txBody>
          <a:bodyPr/>
          <a:lstStyle/>
          <a:p>
            <a:r>
              <a:rPr lang="es-ES" dirty="0"/>
              <a:t>MODELOS CON ESTRATEGIAS BÁSICAS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86237D7-C0A7-D895-6EFE-EDD29DDE2CD4}"/>
              </a:ext>
            </a:extLst>
          </p:cNvPr>
          <p:cNvSpPr txBox="1"/>
          <p:nvPr/>
        </p:nvSpPr>
        <p:spPr>
          <a:xfrm>
            <a:off x="2632806" y="1138516"/>
            <a:ext cx="6379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SENSIBILIDAD DE LA CLASE MINORITARIA EN EL TEST</a:t>
            </a:r>
          </a:p>
        </p:txBody>
      </p:sp>
    </p:spTree>
    <p:extLst>
      <p:ext uri="{BB962C8B-B14F-4D97-AF65-F5344CB8AC3E}">
        <p14:creationId xmlns:p14="http://schemas.microsoft.com/office/powerpoint/2010/main" val="357459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CBE38-33D1-6E41-AA93-3F9EF9281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6097800" cy="1478570"/>
          </a:xfrm>
        </p:spPr>
        <p:txBody>
          <a:bodyPr>
            <a:normAutofit/>
          </a:bodyPr>
          <a:lstStyle/>
          <a:p>
            <a:r>
              <a:rPr lang="es-ES" dirty="0"/>
              <a:t>PONDERACIÓN DE PESOS DE CLASE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6CD28F-2EEE-6EF8-98F5-87A4B4401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995988" cy="3541714"/>
          </a:xfrm>
        </p:spPr>
        <p:txBody>
          <a:bodyPr>
            <a:normAutofit/>
          </a:bodyPr>
          <a:lstStyle/>
          <a:p>
            <a:r>
              <a:rPr lang="es-ES"/>
              <a:t>Argumento </a:t>
            </a:r>
            <a:r>
              <a:rPr lang="es-ES" b="1" err="1"/>
              <a:t>class_weight</a:t>
            </a:r>
            <a:r>
              <a:rPr lang="es-ES" b="1"/>
              <a:t>: ‘</a:t>
            </a:r>
            <a:r>
              <a:rPr lang="es-ES" b="1" err="1"/>
              <a:t>balanced</a:t>
            </a:r>
            <a:r>
              <a:rPr lang="es-ES"/>
              <a:t>’ o ajustados manualmente (</a:t>
            </a:r>
            <a:r>
              <a:rPr lang="es-ES" err="1"/>
              <a:t>GridSearch</a:t>
            </a:r>
            <a:r>
              <a:rPr lang="es-ES"/>
              <a:t>)</a:t>
            </a:r>
          </a:p>
          <a:p>
            <a:r>
              <a:rPr lang="es-ES"/>
              <a:t>Ajusta los pesos inversamente a su frecuencia de clase</a:t>
            </a:r>
          </a:p>
          <a:p>
            <a:r>
              <a:rPr lang="es-ES"/>
              <a:t>Penalización en los errores de clasificación en la clase minoritaria</a:t>
            </a:r>
          </a:p>
          <a:p>
            <a:endParaRPr lang="es-ES"/>
          </a:p>
        </p:txBody>
      </p:sp>
      <p:sp>
        <p:nvSpPr>
          <p:cNvPr id="25" name="Round Diagonal Corner Rectangle 6">
            <a:extLst>
              <a:ext uri="{FF2B5EF4-FFF2-40B4-BE49-F238E27FC236}">
                <a16:creationId xmlns:a16="http://schemas.microsoft.com/office/drawing/2014/main" id="{1EF77448-7543-4B70-A21F-AA7796726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0"/>
            <a:ext cx="4631055" cy="6858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63500" dist="12700" dir="108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 descr="Gráfico&#10;&#10;Descripción generada automáticamente">
            <a:extLst>
              <a:ext uri="{FF2B5EF4-FFF2-40B4-BE49-F238E27FC236}">
                <a16:creationId xmlns:a16="http://schemas.microsoft.com/office/drawing/2014/main" id="{11BDB5A1-4455-89B5-3418-3166CB857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5780" y="4605812"/>
            <a:ext cx="2360425" cy="2206998"/>
          </a:xfrm>
          <a:prstGeom prst="rect">
            <a:avLst/>
          </a:prstGeom>
        </p:spPr>
      </p:pic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D8FB480-FB25-4CFA-BC46-4CEB76E33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2286000"/>
            <a:ext cx="4636008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Gráfico&#10;&#10;Descripción generada automáticamente">
            <a:extLst>
              <a:ext uri="{FF2B5EF4-FFF2-40B4-BE49-F238E27FC236}">
                <a16:creationId xmlns:a16="http://schemas.microsoft.com/office/drawing/2014/main" id="{6B81D4E4-1A5E-987D-D08A-C635E26EC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5780" y="2361992"/>
            <a:ext cx="2360425" cy="2183393"/>
          </a:xfrm>
          <a:prstGeom prst="rect">
            <a:avLst/>
          </a:prstGeom>
        </p:spPr>
      </p:pic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FF13E3B-F6A3-40C3-B3D0-5EC536B82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4572000"/>
            <a:ext cx="4636008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04B00DDE-A1AE-1E02-8419-FA792781FC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5780" y="156264"/>
            <a:ext cx="2386259" cy="212973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BE2F2FF-E25E-5D4B-0D5C-58C507A91F98}"/>
              </a:ext>
            </a:extLst>
          </p:cNvPr>
          <p:cNvSpPr txBox="1"/>
          <p:nvPr/>
        </p:nvSpPr>
        <p:spPr>
          <a:xfrm>
            <a:off x="7555992" y="728754"/>
            <a:ext cx="2083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</a:rPr>
              <a:t>RLOG:</a:t>
            </a:r>
          </a:p>
          <a:p>
            <a:pPr algn="ctr"/>
            <a:r>
              <a:rPr lang="es-ES" sz="2400" dirty="0">
                <a:solidFill>
                  <a:schemeClr val="bg1"/>
                </a:solidFill>
              </a:rPr>
              <a:t>0.89</a:t>
            </a:r>
          </a:p>
          <a:p>
            <a:pPr algn="ctr"/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81631C2-6CF8-0E10-83BD-559F0B6CD6E0}"/>
              </a:ext>
            </a:extLst>
          </p:cNvPr>
          <p:cNvSpPr txBox="1"/>
          <p:nvPr/>
        </p:nvSpPr>
        <p:spPr>
          <a:xfrm>
            <a:off x="7624650" y="2923314"/>
            <a:ext cx="20148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</a:rPr>
              <a:t>SVM:</a:t>
            </a:r>
          </a:p>
          <a:p>
            <a:pPr algn="ctr"/>
            <a:r>
              <a:rPr lang="es-ES" sz="2400" dirty="0">
                <a:solidFill>
                  <a:schemeClr val="bg1"/>
                </a:solidFill>
              </a:rPr>
              <a:t>0.83</a:t>
            </a:r>
          </a:p>
          <a:p>
            <a:pPr algn="ctr"/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156979E-8001-D01F-175E-15F7F4919C02}"/>
              </a:ext>
            </a:extLst>
          </p:cNvPr>
          <p:cNvSpPr txBox="1"/>
          <p:nvPr/>
        </p:nvSpPr>
        <p:spPr>
          <a:xfrm>
            <a:off x="7744392" y="5184127"/>
            <a:ext cx="17753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</a:rPr>
              <a:t>RF:</a:t>
            </a:r>
          </a:p>
          <a:p>
            <a:pPr algn="ctr"/>
            <a:r>
              <a:rPr lang="es-ES" sz="2400" dirty="0">
                <a:solidFill>
                  <a:schemeClr val="bg1"/>
                </a:solidFill>
              </a:rPr>
              <a:t>0.78</a:t>
            </a:r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3431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172F3-3CE6-2054-32B2-11C91321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1061"/>
            <a:ext cx="9905998" cy="992568"/>
          </a:xfrm>
        </p:spPr>
        <p:txBody>
          <a:bodyPr>
            <a:normAutofit/>
          </a:bodyPr>
          <a:lstStyle/>
          <a:p>
            <a:r>
              <a:rPr lang="es-ES" dirty="0"/>
              <a:t>MÉTODOS DE RESAMPLING</a:t>
            </a:r>
          </a:p>
        </p:txBody>
      </p:sp>
      <p:pic>
        <p:nvPicPr>
          <p:cNvPr id="5" name="Imagen 4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331C3E39-9F16-0167-630E-011DB64EF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436" y="2097088"/>
            <a:ext cx="2053635" cy="320425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D9FC71-3E5B-474E-BA3F-9CA269EED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3943" y="1273629"/>
            <a:ext cx="8347753" cy="5148942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s-ES" dirty="0"/>
              <a:t>Problemas a resolver: Desequilibrio de clases o falta de datos</a:t>
            </a:r>
          </a:p>
          <a:p>
            <a:pPr>
              <a:lnSpc>
                <a:spcPct val="110000"/>
              </a:lnSpc>
            </a:pPr>
            <a:r>
              <a:rPr lang="es-ES" dirty="0"/>
              <a:t>Librería </a:t>
            </a:r>
            <a:r>
              <a:rPr lang="es-ES" b="1" dirty="0" err="1"/>
              <a:t>Imbalanced</a:t>
            </a:r>
            <a:r>
              <a:rPr lang="es-ES" b="1" dirty="0"/>
              <a:t> </a:t>
            </a:r>
            <a:r>
              <a:rPr lang="es-ES" b="1" dirty="0" err="1"/>
              <a:t>learn</a:t>
            </a:r>
            <a:endParaRPr lang="es-ES" b="1" dirty="0"/>
          </a:p>
          <a:p>
            <a:pPr>
              <a:lnSpc>
                <a:spcPct val="110000"/>
              </a:lnSpc>
            </a:pPr>
            <a:r>
              <a:rPr lang="es-ES" b="1" dirty="0"/>
              <a:t>UNDERSAMPLING</a:t>
            </a:r>
            <a:r>
              <a:rPr lang="es-ES" dirty="0"/>
              <a:t>: Reducir el número de muestras de la clase mayoritaria</a:t>
            </a:r>
          </a:p>
          <a:p>
            <a:pPr>
              <a:lnSpc>
                <a:spcPct val="110000"/>
              </a:lnSpc>
            </a:pPr>
            <a:r>
              <a:rPr lang="es-ES" b="1" dirty="0"/>
              <a:t>OVERSAMPLING</a:t>
            </a:r>
            <a:r>
              <a:rPr lang="es-ES" dirty="0"/>
              <a:t>: Aumentar el número de muestras de la clase minoritaria</a:t>
            </a:r>
          </a:p>
          <a:p>
            <a:pPr lvl="1">
              <a:lnSpc>
                <a:spcPct val="110000"/>
              </a:lnSpc>
            </a:pPr>
            <a:r>
              <a:rPr lang="es-ES" sz="2400" dirty="0"/>
              <a:t>Aleatoria con reemplazo</a:t>
            </a:r>
          </a:p>
          <a:p>
            <a:pPr lvl="1">
              <a:lnSpc>
                <a:spcPct val="110000"/>
              </a:lnSpc>
            </a:pPr>
            <a:r>
              <a:rPr lang="es-ES" sz="2400" dirty="0"/>
              <a:t>Generación de muestras sintéticas: introducción de pequeños cambios basados en KNN (búsqueda con </a:t>
            </a:r>
            <a:r>
              <a:rPr lang="es-ES" sz="2400" dirty="0" err="1"/>
              <a:t>gridsearch</a:t>
            </a:r>
            <a:r>
              <a:rPr lang="es-ES" sz="24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s-ES" sz="2400" dirty="0"/>
              <a:t>ADASYN: identifica las mas difíciles de clasificar</a:t>
            </a:r>
          </a:p>
          <a:p>
            <a:pPr>
              <a:lnSpc>
                <a:spcPct val="110000"/>
              </a:lnSpc>
            </a:pPr>
            <a:r>
              <a:rPr lang="es-ES" b="1" dirty="0"/>
              <a:t>COMBINACIÓN DE AMBOS</a:t>
            </a:r>
          </a:p>
          <a:p>
            <a:pPr lvl="1">
              <a:lnSpc>
                <a:spcPct val="110000"/>
              </a:lnSpc>
            </a:pPr>
            <a:endParaRPr lang="es-ES" sz="1300" dirty="0"/>
          </a:p>
        </p:txBody>
      </p:sp>
    </p:spTree>
    <p:extLst>
      <p:ext uri="{BB962C8B-B14F-4D97-AF65-F5344CB8AC3E}">
        <p14:creationId xmlns:p14="http://schemas.microsoft.com/office/powerpoint/2010/main" val="2483856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F5426-89F8-8AC8-184B-F292BFC9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905482"/>
          </a:xfrm>
        </p:spPr>
        <p:txBody>
          <a:bodyPr/>
          <a:lstStyle/>
          <a:p>
            <a:r>
              <a:rPr lang="es-ES" dirty="0"/>
              <a:t>MODELOS CON OVERSAMPLING</a:t>
            </a:r>
          </a:p>
        </p:txBody>
      </p:sp>
      <p:pic>
        <p:nvPicPr>
          <p:cNvPr id="5" name="Marcador de contenido 4" descr="Gráfico&#10;&#10;Descripción generada automáticamente">
            <a:extLst>
              <a:ext uri="{FF2B5EF4-FFF2-40B4-BE49-F238E27FC236}">
                <a16:creationId xmlns:a16="http://schemas.microsoft.com/office/drawing/2014/main" id="{0B7FB438-F280-7D03-0C94-2578CB3E8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10"/>
          <a:stretch/>
        </p:blipFill>
        <p:spPr>
          <a:xfrm>
            <a:off x="917724" y="2709447"/>
            <a:ext cx="3016405" cy="2946552"/>
          </a:xfrm>
        </p:spPr>
      </p:pic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3089C4AE-4BDD-E011-81B6-A95198006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231" y="2709448"/>
            <a:ext cx="3124361" cy="2946551"/>
          </a:xfrm>
          <a:prstGeom prst="rect">
            <a:avLst/>
          </a:prstGeom>
        </p:spPr>
      </p:pic>
      <p:pic>
        <p:nvPicPr>
          <p:cNvPr id="11" name="Imagen 10" descr="Gráfico&#10;&#10;Descripción generada automáticamente">
            <a:extLst>
              <a:ext uri="{FF2B5EF4-FFF2-40B4-BE49-F238E27FC236}">
                <a16:creationId xmlns:a16="http://schemas.microsoft.com/office/drawing/2014/main" id="{002AD046-1975-3F75-1915-F2F0012D2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215" y="2709447"/>
            <a:ext cx="3137061" cy="2946551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93B567E-133A-F60C-315F-B3042FD12B7E}"/>
              </a:ext>
            </a:extLst>
          </p:cNvPr>
          <p:cNvSpPr txBox="1"/>
          <p:nvPr/>
        </p:nvSpPr>
        <p:spPr>
          <a:xfrm>
            <a:off x="1274935" y="1904411"/>
            <a:ext cx="2083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</a:rPr>
              <a:t>RLOG:</a:t>
            </a:r>
          </a:p>
          <a:p>
            <a:pPr algn="ctr"/>
            <a:r>
              <a:rPr lang="es-ES" sz="2400" dirty="0">
                <a:solidFill>
                  <a:schemeClr val="bg1"/>
                </a:solidFill>
              </a:rPr>
              <a:t>0.89</a:t>
            </a:r>
          </a:p>
          <a:p>
            <a:pPr algn="ctr"/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43191DA-3D1F-E813-9BCE-940BBAB685E8}"/>
              </a:ext>
            </a:extLst>
          </p:cNvPr>
          <p:cNvSpPr txBox="1"/>
          <p:nvPr/>
        </p:nvSpPr>
        <p:spPr>
          <a:xfrm>
            <a:off x="5028241" y="1904411"/>
            <a:ext cx="20148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</a:rPr>
              <a:t>SVM:</a:t>
            </a:r>
          </a:p>
          <a:p>
            <a:pPr algn="ctr"/>
            <a:r>
              <a:rPr lang="es-ES" sz="2400" dirty="0">
                <a:solidFill>
                  <a:schemeClr val="bg1"/>
                </a:solidFill>
              </a:rPr>
              <a:t>0.83</a:t>
            </a:r>
          </a:p>
          <a:p>
            <a:pPr algn="ctr"/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D42E98E-3AAE-94E2-B271-FD512B755997}"/>
              </a:ext>
            </a:extLst>
          </p:cNvPr>
          <p:cNvSpPr txBox="1"/>
          <p:nvPr/>
        </p:nvSpPr>
        <p:spPr>
          <a:xfrm>
            <a:off x="8818056" y="1904411"/>
            <a:ext cx="17753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</a:rPr>
              <a:t>RF:</a:t>
            </a:r>
          </a:p>
          <a:p>
            <a:pPr algn="ctr"/>
            <a:r>
              <a:rPr lang="es-ES" sz="2400" dirty="0">
                <a:solidFill>
                  <a:schemeClr val="bg1"/>
                </a:solidFill>
              </a:rPr>
              <a:t>0.67</a:t>
            </a:r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0256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7414C-DCC9-FAE0-888D-DEC81D15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s-ES" dirty="0"/>
              <a:t>XGBOOST</a:t>
            </a:r>
          </a:p>
        </p:txBody>
      </p:sp>
      <p:pic>
        <p:nvPicPr>
          <p:cNvPr id="5" name="Marcador de contenido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5746601A-9950-90B1-9E12-AAFB64CB6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613" y="2249487"/>
            <a:ext cx="3816829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265312-FA7E-239E-59FB-C76D2D308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2343" y="2249487"/>
            <a:ext cx="5365067" cy="3541714"/>
          </a:xfrm>
        </p:spPr>
        <p:txBody>
          <a:bodyPr>
            <a:normAutofit/>
          </a:bodyPr>
          <a:lstStyle/>
          <a:p>
            <a:r>
              <a:rPr lang="en-US" dirty="0" err="1"/>
              <a:t>Ponderación</a:t>
            </a:r>
            <a:r>
              <a:rPr lang="en-US" dirty="0"/>
              <a:t> de pesos</a:t>
            </a:r>
          </a:p>
          <a:p>
            <a:r>
              <a:rPr lang="en-US" dirty="0" err="1"/>
              <a:t>scale_pos_weight</a:t>
            </a:r>
            <a:endParaRPr lang="en-US" dirty="0"/>
          </a:p>
          <a:p>
            <a:r>
              <a:rPr lang="en-US" dirty="0"/>
              <a:t>Casos </a:t>
            </a:r>
            <a:r>
              <a:rPr lang="en-US" dirty="0" err="1"/>
              <a:t>clase</a:t>
            </a:r>
            <a:r>
              <a:rPr lang="en-US" dirty="0"/>
              <a:t> may / min</a:t>
            </a:r>
          </a:p>
          <a:p>
            <a:r>
              <a:rPr lang="en-US" dirty="0" err="1"/>
              <a:t>Sensibilidad</a:t>
            </a:r>
            <a:r>
              <a:rPr lang="en-US" dirty="0"/>
              <a:t> = 0.72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84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31D40-488E-004D-6658-5FBA45D92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92568"/>
          </a:xfrm>
        </p:spPr>
        <p:txBody>
          <a:bodyPr/>
          <a:lstStyle/>
          <a:p>
            <a:r>
              <a:rPr lang="es-ES" dirty="0"/>
              <a:t>IMPORTANCIA DE LAS VARIABLES</a:t>
            </a:r>
          </a:p>
        </p:txBody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9B0F599-75C5-6567-D042-C10EA3AAC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597" y="2326400"/>
            <a:ext cx="3246734" cy="3514019"/>
          </a:xfrm>
        </p:spPr>
      </p:pic>
      <p:pic>
        <p:nvPicPr>
          <p:cNvPr id="7" name="Imagen 6" descr="Pantalla negra con letras blancas&#10;&#10;Descripción generada automáticamente">
            <a:extLst>
              <a:ext uri="{FF2B5EF4-FFF2-40B4-BE49-F238E27FC236}">
                <a16:creationId xmlns:a16="http://schemas.microsoft.com/office/drawing/2014/main" id="{09F76B54-9B57-39AE-F45A-015B25612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957" y="2326400"/>
            <a:ext cx="3208111" cy="3514019"/>
          </a:xfrm>
          <a:prstGeom prst="rect">
            <a:avLst/>
          </a:prstGeom>
        </p:spPr>
      </p:pic>
      <p:pic>
        <p:nvPicPr>
          <p:cNvPr id="9" name="Imagen 8" descr="Pantalla de un video juego&#10;&#10;Descripción generada automáticamente con confianza media">
            <a:extLst>
              <a:ext uri="{FF2B5EF4-FFF2-40B4-BE49-F238E27FC236}">
                <a16:creationId xmlns:a16="http://schemas.microsoft.com/office/drawing/2014/main" id="{8A1664D0-AACF-EAAB-3A57-A9AB3B835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4694" y="2097088"/>
            <a:ext cx="2791150" cy="3972644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34B5B1B5-E2A5-D671-5847-57E76E73D120}"/>
              </a:ext>
            </a:extLst>
          </p:cNvPr>
          <p:cNvSpPr/>
          <p:nvPr/>
        </p:nvSpPr>
        <p:spPr>
          <a:xfrm>
            <a:off x="2318656" y="4833257"/>
            <a:ext cx="1066800" cy="322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610A28-B85C-342D-BE4F-4D28A96DFF65}"/>
              </a:ext>
            </a:extLst>
          </p:cNvPr>
          <p:cNvSpPr/>
          <p:nvPr/>
        </p:nvSpPr>
        <p:spPr>
          <a:xfrm>
            <a:off x="5987141" y="4820443"/>
            <a:ext cx="1066800" cy="322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821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457A5-E250-B8D0-8EDC-FE1F267D1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81682"/>
          </a:xfrm>
        </p:spPr>
        <p:txBody>
          <a:bodyPr>
            <a:normAutofit/>
          </a:bodyPr>
          <a:lstStyle/>
          <a:p>
            <a:r>
              <a:rPr lang="es-ES" dirty="0"/>
              <a:t>CONCLUSIONES FINALES</a:t>
            </a:r>
            <a:endParaRPr lang="es-E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BF1DD8A-810F-2652-EE5F-A7F69F244C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431041"/>
              </p:ext>
            </p:extLst>
          </p:nvPr>
        </p:nvGraphicFramePr>
        <p:xfrm>
          <a:off x="772886" y="1480457"/>
          <a:ext cx="10744200" cy="4920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2332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1FC13C14-EA0F-8B09-8554-9310295F1C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36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297FE-41BA-95E6-CAE5-43D39EDE9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7066417" cy="992568"/>
          </a:xfrm>
        </p:spPr>
        <p:txBody>
          <a:bodyPr anchor="b">
            <a:normAutofit/>
          </a:bodyPr>
          <a:lstStyle/>
          <a:p>
            <a:r>
              <a:rPr lang="es-ES" dirty="0"/>
              <a:t>esclerodermia. 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201D5A-1E9F-E0FF-5420-93CC6F24A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92086"/>
            <a:ext cx="8031157" cy="398417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" dirty="0"/>
              <a:t>Es una enfermedad minoritaria, crónica y de origen autoinmune</a:t>
            </a:r>
          </a:p>
          <a:p>
            <a:pPr>
              <a:lnSpc>
                <a:spcPct val="110000"/>
              </a:lnSpc>
            </a:pPr>
            <a:r>
              <a:rPr lang="es-ES" dirty="0"/>
              <a:t>Se desconoce su etiología</a:t>
            </a:r>
          </a:p>
          <a:p>
            <a:pPr>
              <a:lnSpc>
                <a:spcPct val="110000"/>
              </a:lnSpc>
            </a:pPr>
            <a:r>
              <a:rPr lang="es-ES" dirty="0"/>
              <a:t>Edad de inicio normalmente entre 40 y 50 años</a:t>
            </a:r>
          </a:p>
          <a:p>
            <a:pPr>
              <a:lnSpc>
                <a:spcPct val="110000"/>
              </a:lnSpc>
            </a:pPr>
            <a:r>
              <a:rPr lang="es-ES" dirty="0"/>
              <a:t>Mas frecuente en mujeres que hombres (3:1)</a:t>
            </a:r>
          </a:p>
          <a:p>
            <a:pPr>
              <a:lnSpc>
                <a:spcPct val="110000"/>
              </a:lnSpc>
            </a:pPr>
            <a:r>
              <a:rPr lang="es-ES" dirty="0"/>
              <a:t>Es una enfermedad sistémica grave: Afectación multiorgánica</a:t>
            </a:r>
          </a:p>
          <a:p>
            <a:pPr>
              <a:lnSpc>
                <a:spcPct val="110000"/>
              </a:lnSpc>
            </a:pPr>
            <a:r>
              <a:rPr lang="es-ES" dirty="0"/>
              <a:t>De las enfermedades autoinmunes sistémicas, es la que presenta una mayor mortalidad</a:t>
            </a:r>
          </a:p>
          <a:p>
            <a:pPr marL="0" indent="0">
              <a:lnSpc>
                <a:spcPct val="110000"/>
              </a:lnSpc>
              <a:buNone/>
            </a:pPr>
            <a:endParaRPr lang="es-ES" dirty="0"/>
          </a:p>
          <a:p>
            <a:pPr>
              <a:lnSpc>
                <a:spcPct val="110000"/>
              </a:lnSpc>
            </a:pPr>
            <a:endParaRPr lang="es-ES" sz="1900" dirty="0"/>
          </a:p>
          <a:p>
            <a:pPr>
              <a:lnSpc>
                <a:spcPct val="110000"/>
              </a:lnSpc>
            </a:pPr>
            <a:endParaRPr lang="es-ES" sz="1900" dirty="0"/>
          </a:p>
        </p:txBody>
      </p:sp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6CB7923-36CB-C71E-B243-9A0E77B068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32" r="8589"/>
          <a:stretch/>
        </p:blipFill>
        <p:spPr>
          <a:xfrm>
            <a:off x="9456199" y="2049741"/>
            <a:ext cx="1952029" cy="2758517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753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FF46BCF-9352-0D75-38F9-F212F84B93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02" r="3" b="7105"/>
          <a:stretch/>
        </p:blipFill>
        <p:spPr>
          <a:xfrm>
            <a:off x="578994" y="1817100"/>
            <a:ext cx="2214267" cy="2961729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3" name="Imagen 2" descr="Imagen que contiene azul, grande, colorido, florero&#10;&#10;Descripción generada automáticamente">
            <a:extLst>
              <a:ext uri="{FF2B5EF4-FFF2-40B4-BE49-F238E27FC236}">
                <a16:creationId xmlns:a16="http://schemas.microsoft.com/office/drawing/2014/main" id="{D476C3B2-A6D6-9921-CA42-CA3C7640FB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" b="2590"/>
          <a:stretch/>
        </p:blipFill>
        <p:spPr>
          <a:xfrm>
            <a:off x="3137602" y="1182945"/>
            <a:ext cx="1565648" cy="156564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4" name="Imagen 3" descr="Imagen que contiene interior, tabla, juguete, pequeño&#10;&#10;Descripción generada automáticamente">
            <a:extLst>
              <a:ext uri="{FF2B5EF4-FFF2-40B4-BE49-F238E27FC236}">
                <a16:creationId xmlns:a16="http://schemas.microsoft.com/office/drawing/2014/main" id="{476CF2C8-5B18-0DC1-2F56-86CBC2DDAC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764" r="3" b="14442"/>
          <a:stretch/>
        </p:blipFill>
        <p:spPr>
          <a:xfrm>
            <a:off x="2996798" y="3838243"/>
            <a:ext cx="1431429" cy="1565647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2B72259-24D0-CA5E-823C-4C0F03D7DC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" b="26751"/>
          <a:stretch/>
        </p:blipFill>
        <p:spPr>
          <a:xfrm>
            <a:off x="4915401" y="1861248"/>
            <a:ext cx="1565647" cy="1565647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82754B0-7BDF-CB62-B9E1-171DC6E328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1618" y="3744158"/>
            <a:ext cx="1565647" cy="165973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564CBB3C-10AD-B860-EED8-332B6B9CDC15}"/>
              </a:ext>
            </a:extLst>
          </p:cNvPr>
          <p:cNvSpPr/>
          <p:nvPr/>
        </p:nvSpPr>
        <p:spPr>
          <a:xfrm>
            <a:off x="2824607" y="3013932"/>
            <a:ext cx="853603" cy="41296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3B2093E-EE3C-8EBF-591E-8996F9FD8F1F}"/>
              </a:ext>
            </a:extLst>
          </p:cNvPr>
          <p:cNvSpPr/>
          <p:nvPr/>
        </p:nvSpPr>
        <p:spPr>
          <a:xfrm>
            <a:off x="3709556" y="2508588"/>
            <a:ext cx="122351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EDA21C6-9CA6-80AC-73CF-40F214A0884D}"/>
              </a:ext>
            </a:extLst>
          </p:cNvPr>
          <p:cNvSpPr txBox="1"/>
          <p:nvPr/>
        </p:nvSpPr>
        <p:spPr>
          <a:xfrm>
            <a:off x="6605633" y="412684"/>
            <a:ext cx="484613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DESAFIOS:</a:t>
            </a:r>
          </a:p>
          <a:p>
            <a:endParaRPr lang="es-E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/>
              <a:t>Amplio rango de órganos afectados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/>
              <a:t>Evolución y progresión de la enfermedad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/>
              <a:t>Calidad de vida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/>
              <a:t>Mortalidad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/>
              <a:t>Manejo clínico de los pacientes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5543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659631-CF54-5450-4DD7-87655185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3711"/>
          </a:xfrm>
        </p:spPr>
        <p:txBody>
          <a:bodyPr>
            <a:normAutofit/>
          </a:bodyPr>
          <a:lstStyle/>
          <a:p>
            <a:r>
              <a:rPr lang="es-ES" dirty="0"/>
              <a:t>PRESENTACIÓN DE LOS DATOS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220583D-573D-A6A2-2D9D-DB767083B7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445961"/>
              </p:ext>
            </p:extLst>
          </p:nvPr>
        </p:nvGraphicFramePr>
        <p:xfrm>
          <a:off x="261257" y="1328057"/>
          <a:ext cx="11832772" cy="5279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09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015504-F9D5-C3AE-288D-094AE3750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9282"/>
          </a:xfrm>
        </p:spPr>
        <p:txBody>
          <a:bodyPr>
            <a:normAutofit/>
          </a:bodyPr>
          <a:lstStyle/>
          <a:p>
            <a:r>
              <a:rPr lang="es-ES" dirty="0"/>
              <a:t>PREPROCESAMIENTO: SELECCIÓN DE VARIABLES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67CB077-B880-719E-24FD-D4A390DC02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231137"/>
              </p:ext>
            </p:extLst>
          </p:nvPr>
        </p:nvGraphicFramePr>
        <p:xfrm>
          <a:off x="533400" y="1524000"/>
          <a:ext cx="11168743" cy="4887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801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396C99-E8C6-AB87-D39A-7E5693C4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68768"/>
          </a:xfrm>
        </p:spPr>
        <p:txBody>
          <a:bodyPr>
            <a:normAutofit/>
          </a:bodyPr>
          <a:lstStyle/>
          <a:p>
            <a:r>
              <a:rPr lang="es-ES" dirty="0"/>
              <a:t>PREPROCESAMIENTO: IMPUTACIÓN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7794BD5-9733-1FAE-C820-AE29A76F98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5424780"/>
              </p:ext>
            </p:extLst>
          </p:nvPr>
        </p:nvGraphicFramePr>
        <p:xfrm>
          <a:off x="707571" y="1687286"/>
          <a:ext cx="10591800" cy="4552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639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C05E41B-BDE3-C9AE-A823-47B1F729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9481003" cy="987502"/>
          </a:xfrm>
        </p:spPr>
        <p:txBody>
          <a:bodyPr>
            <a:normAutofit/>
          </a:bodyPr>
          <a:lstStyle/>
          <a:p>
            <a:r>
              <a:rPr lang="es-ES" sz="3200" dirty="0"/>
              <a:t>PROCESAMIENTO: SCALER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9547D6-723F-6E72-369E-6B3416B72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882" y="1838590"/>
            <a:ext cx="5512735" cy="4365095"/>
          </a:xfrm>
        </p:spPr>
        <p:txBody>
          <a:bodyPr>
            <a:noAutofit/>
          </a:bodyPr>
          <a:lstStyle/>
          <a:p>
            <a:r>
              <a:rPr lang="en-US" dirty="0"/>
              <a:t>Los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atípicos</a:t>
            </a:r>
            <a:r>
              <a:rPr lang="en-US" dirty="0"/>
              <a:t> son </a:t>
            </a:r>
            <a:r>
              <a:rPr lang="en-US" dirty="0" err="1"/>
              <a:t>errores</a:t>
            </a:r>
            <a:r>
              <a:rPr lang="en-US" dirty="0"/>
              <a:t>?</a:t>
            </a:r>
          </a:p>
          <a:p>
            <a:r>
              <a:rPr lang="en-US" dirty="0"/>
              <a:t>Los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atípicos</a:t>
            </a:r>
            <a:r>
              <a:rPr lang="en-US" dirty="0"/>
              <a:t> son </a:t>
            </a:r>
            <a:r>
              <a:rPr lang="en-US" dirty="0" err="1"/>
              <a:t>excepcionales</a:t>
            </a:r>
            <a:r>
              <a:rPr lang="en-US" dirty="0"/>
              <a:t>?</a:t>
            </a:r>
          </a:p>
          <a:p>
            <a:r>
              <a:rPr lang="en-US" dirty="0"/>
              <a:t>Es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mantener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estructura</a:t>
            </a:r>
            <a:r>
              <a:rPr lang="en-US" dirty="0"/>
              <a:t> para </a:t>
            </a:r>
            <a:r>
              <a:rPr lang="en-US" dirty="0" err="1"/>
              <a:t>explicar</a:t>
            </a:r>
            <a:r>
              <a:rPr lang="en-US" dirty="0"/>
              <a:t> la variable </a:t>
            </a:r>
            <a:r>
              <a:rPr lang="en-US" dirty="0" err="1"/>
              <a:t>objetivo</a:t>
            </a:r>
            <a:r>
              <a:rPr lang="en-US" dirty="0"/>
              <a:t>?</a:t>
            </a:r>
          </a:p>
          <a:p>
            <a:r>
              <a:rPr lang="en-US" dirty="0" err="1"/>
              <a:t>StandardScaler</a:t>
            </a:r>
            <a:r>
              <a:rPr lang="en-US" dirty="0"/>
              <a:t>: sensible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atípicos</a:t>
            </a:r>
            <a:endParaRPr lang="en-US" dirty="0"/>
          </a:p>
          <a:p>
            <a:r>
              <a:rPr lang="en-US" dirty="0" err="1"/>
              <a:t>RobustScaler</a:t>
            </a:r>
            <a:r>
              <a:rPr lang="en-US" dirty="0"/>
              <a:t>: </a:t>
            </a:r>
            <a:r>
              <a:rPr lang="en-US" dirty="0" err="1"/>
              <a:t>atenua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atípicos</a:t>
            </a:r>
            <a:endParaRPr lang="en-US" dirty="0"/>
          </a:p>
        </p:txBody>
      </p:sp>
      <p:pic>
        <p:nvPicPr>
          <p:cNvPr id="5" name="Marcador de contenido 4" descr="Gráfico, Histograma&#10;&#10;Descripción generada automáticamente">
            <a:extLst>
              <a:ext uri="{FF2B5EF4-FFF2-40B4-BE49-F238E27FC236}">
                <a16:creationId xmlns:a16="http://schemas.microsoft.com/office/drawing/2014/main" id="{6C2510A3-8CF7-A7D7-B73F-2882E081F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0142" y="1875292"/>
            <a:ext cx="5416446" cy="304505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6105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5A73578-547A-2C83-3030-55EE8540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986" y="562769"/>
            <a:ext cx="5408985" cy="816582"/>
          </a:xfrm>
        </p:spPr>
        <p:txBody>
          <a:bodyPr>
            <a:normAutofit/>
          </a:bodyPr>
          <a:lstStyle/>
          <a:p>
            <a:r>
              <a:rPr lang="es-ES" sz="3200" dirty="0"/>
              <a:t>MODELOS planteados</a:t>
            </a:r>
          </a:p>
        </p:txBody>
      </p:sp>
      <p:pic>
        <p:nvPicPr>
          <p:cNvPr id="6" name="Picture 4" descr="Bombillas blancas con una amarilla que sobresale">
            <a:extLst>
              <a:ext uri="{FF2B5EF4-FFF2-40B4-BE49-F238E27FC236}">
                <a16:creationId xmlns:a16="http://schemas.microsoft.com/office/drawing/2014/main" id="{FB3BCFE8-FCA4-8881-67A1-5DF671DA58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600" t="300" r="7594" b="-302"/>
          <a:stretch/>
        </p:blipFill>
        <p:spPr>
          <a:xfrm>
            <a:off x="305" y="-9526"/>
            <a:ext cx="4338262" cy="685800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B69D3E-3E68-E3BB-1083-F6EDEC7E0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9686" y="1538288"/>
            <a:ext cx="6063037" cy="496570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s-ES" dirty="0"/>
              <a:t>REGRESIÓN LOGÍSTICA</a:t>
            </a:r>
          </a:p>
          <a:p>
            <a:pPr marL="457200" indent="-457200">
              <a:buAutoNum type="arabicPeriod"/>
            </a:pPr>
            <a:r>
              <a:rPr lang="es-ES" dirty="0"/>
              <a:t>SUPPORT VECTOR MACHINES</a:t>
            </a:r>
          </a:p>
          <a:p>
            <a:pPr marL="457200" indent="-457200">
              <a:buAutoNum type="arabicPeriod"/>
            </a:pPr>
            <a:r>
              <a:rPr lang="es-ES" dirty="0"/>
              <a:t>RANDOM FOREST</a:t>
            </a:r>
          </a:p>
          <a:p>
            <a:pPr>
              <a:buFont typeface="Wingdings" panose="05000000000000000000" pitchFamily="2" charset="2"/>
              <a:buChar char="ü"/>
            </a:pPr>
            <a:endParaRPr lang="es-ES" dirty="0"/>
          </a:p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Búsqueda de </a:t>
            </a:r>
            <a:r>
              <a:rPr lang="es-ES" dirty="0" err="1"/>
              <a:t>hiperparámetros</a:t>
            </a:r>
            <a:r>
              <a:rPr lang="es-ES" dirty="0"/>
              <a:t> y CV con </a:t>
            </a:r>
            <a:r>
              <a:rPr lang="es-ES" dirty="0" err="1"/>
              <a:t>GridSearch</a:t>
            </a:r>
            <a:endParaRPr lang="es-ES" dirty="0"/>
          </a:p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Estrategias para clases desequilibradas</a:t>
            </a:r>
          </a:p>
        </p:txBody>
      </p:sp>
    </p:spTree>
    <p:extLst>
      <p:ext uri="{BB962C8B-B14F-4D97-AF65-F5344CB8AC3E}">
        <p14:creationId xmlns:p14="http://schemas.microsoft.com/office/powerpoint/2010/main" val="268702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27961-9988-4981-7B3D-730295415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s-ES" dirty="0"/>
              <a:t>SUPPORT VECTOR MACHINES</a:t>
            </a:r>
          </a:p>
        </p:txBody>
      </p:sp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2D60BED5-403D-B37A-AE50-FFEFA15A0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678892"/>
            <a:ext cx="3494597" cy="269083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AE8CDB-4A33-56C1-ABB7-569F7F37A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097088"/>
            <a:ext cx="6493392" cy="36941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" sz="2200" dirty="0"/>
              <a:t>Algoritmo de aprendizaje supervisado (regresión y clasificación)</a:t>
            </a:r>
          </a:p>
          <a:p>
            <a:pPr>
              <a:lnSpc>
                <a:spcPct val="110000"/>
              </a:lnSpc>
            </a:pPr>
            <a:r>
              <a:rPr lang="es-ES" sz="2200" dirty="0"/>
              <a:t>La idea central es encontrar el hiperplano que mejor separe las clases, maximizando el margen</a:t>
            </a:r>
          </a:p>
          <a:p>
            <a:pPr>
              <a:lnSpc>
                <a:spcPct val="110000"/>
              </a:lnSpc>
            </a:pPr>
            <a:r>
              <a:rPr lang="es-ES" sz="2200" dirty="0"/>
              <a:t>Puede manejar problemas lineales y no lineales (elección del </a:t>
            </a:r>
            <a:r>
              <a:rPr lang="es-ES" sz="2200" dirty="0" err="1"/>
              <a:t>kernel</a:t>
            </a:r>
            <a:r>
              <a:rPr lang="es-ES" sz="2200" dirty="0"/>
              <a:t>)</a:t>
            </a:r>
          </a:p>
          <a:p>
            <a:pPr>
              <a:lnSpc>
                <a:spcPct val="110000"/>
              </a:lnSpc>
            </a:pPr>
            <a:r>
              <a:rPr lang="es-ES" sz="2200" dirty="0"/>
              <a:t>Es especialmente efectivo cuando existen relaciones complejas entre las variables</a:t>
            </a:r>
          </a:p>
        </p:txBody>
      </p:sp>
    </p:spTree>
    <p:extLst>
      <p:ext uri="{BB962C8B-B14F-4D97-AF65-F5344CB8AC3E}">
        <p14:creationId xmlns:p14="http://schemas.microsoft.com/office/powerpoint/2010/main" val="992636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10110</TotalTime>
  <Words>948</Words>
  <Application>Microsoft Office PowerPoint</Application>
  <PresentationFormat>Panorámica</PresentationFormat>
  <Paragraphs>125</Paragraphs>
  <Slides>18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Aptos</vt:lpstr>
      <vt:lpstr>Arial</vt:lpstr>
      <vt:lpstr>Tw Cen MT</vt:lpstr>
      <vt:lpstr>Wingdings</vt:lpstr>
      <vt:lpstr>Circuito</vt:lpstr>
      <vt:lpstr>PREDICCIÓN de mortalidad temprana en pacientes con ESCLERODERMIA</vt:lpstr>
      <vt:lpstr>esclerodermia. ¿Qué ES?</vt:lpstr>
      <vt:lpstr>Presentación de PowerPoint</vt:lpstr>
      <vt:lpstr>PRESENTACIÓN DE LOS DATOS</vt:lpstr>
      <vt:lpstr>PREPROCESAMIENTO: SELECCIÓN DE VARIABLES</vt:lpstr>
      <vt:lpstr>PREPROCESAMIENTO: IMPUTACIÓN</vt:lpstr>
      <vt:lpstr>PROCESAMIENTO: SCALER</vt:lpstr>
      <vt:lpstr>MODELOS planteados</vt:lpstr>
      <vt:lpstr>SUPPORT VECTOR MACHINES</vt:lpstr>
      <vt:lpstr>ESTRATEGIAS BÁSICAS </vt:lpstr>
      <vt:lpstr>MODELOS CON ESTRATEGIAS BÁSICAS</vt:lpstr>
      <vt:lpstr>PONDERACIÓN DE PESOS DE CLASE</vt:lpstr>
      <vt:lpstr>MÉTODOS DE RESAMPLING</vt:lpstr>
      <vt:lpstr>MODELOS CON OVERSAMPLING</vt:lpstr>
      <vt:lpstr>XGBOOST</vt:lpstr>
      <vt:lpstr>IMPORTANCIA DE LAS VARIABLES</vt:lpstr>
      <vt:lpstr>CONCLUSIONES FINALES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del machine learning en investigación biomédica.</dc:title>
  <dc:creator>Laura Triginer Gil</dc:creator>
  <cp:lastModifiedBy>Laura Triginer Gil</cp:lastModifiedBy>
  <cp:revision>4</cp:revision>
  <dcterms:created xsi:type="dcterms:W3CDTF">2024-04-16T07:54:46Z</dcterms:created>
  <dcterms:modified xsi:type="dcterms:W3CDTF">2024-04-25T12:04:48Z</dcterms:modified>
</cp:coreProperties>
</file>