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4"/>
    <p:sldMasterId id="2147483674" r:id="rId5"/>
  </p:sldMasterIdLst>
  <p:notesMasterIdLst>
    <p:notesMasterId r:id="rId20"/>
  </p:notesMasterIdLst>
  <p:sldIdLst>
    <p:sldId id="256" r:id="rId6"/>
    <p:sldId id="257" r:id="rId7"/>
    <p:sldId id="258" r:id="rId8"/>
    <p:sldId id="259" r:id="rId9"/>
    <p:sldId id="260" r:id="rId10"/>
    <p:sldId id="270" r:id="rId11"/>
    <p:sldId id="262" r:id="rId12"/>
    <p:sldId id="263" r:id="rId13"/>
    <p:sldId id="264" r:id="rId14"/>
    <p:sldId id="265" r:id="rId15"/>
    <p:sldId id="266" r:id="rId16"/>
    <p:sldId id="267" r:id="rId17"/>
    <p:sldId id="268" r:id="rId18"/>
    <p:sldId id="269" r:id="rId19"/>
  </p:sldIdLst>
  <p:sldSz cx="12192000" cy="6858000"/>
  <p:notesSz cx="7772400" cy="10058400"/>
  <p:embeddedFontLst>
    <p:embeddedFont>
      <p:font typeface="Calibri" panose="020F0502020204030204" pitchFamily="34" charset="0"/>
      <p:regular r:id="rId21"/>
      <p:bold r:id="rId22"/>
      <p:italic r:id="rId23"/>
      <p:boldItalic r:id="rId24"/>
    </p:embeddedFont>
    <p:embeddedFont>
      <p:font typeface="Fira Sans Extra Condensed" panose="020B05030500000200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jGfy1kypEl1ntQSpgTuKuMnrD9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C4C778-84CD-406C-BCA2-4D71353EC28F}" v="11" dt="2022-04-17T21:53:40.250"/>
  </p1510:revLst>
</p1510:revInfo>
</file>

<file path=ppt/tableStyles.xml><?xml version="1.0" encoding="utf-8"?>
<a:tblStyleLst xmlns:a="http://schemas.openxmlformats.org/drawingml/2006/main" def="{5E2A815B-6931-4894-949A-FA1F3337C174}">
  <a:tblStyle styleId="{5E2A815B-6931-4894-949A-FA1F3337C174}"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08" autoAdjust="0"/>
  </p:normalViewPr>
  <p:slideViewPr>
    <p:cSldViewPr snapToGrid="0">
      <p:cViewPr varScale="1">
        <p:scale>
          <a:sx n="58" d="100"/>
          <a:sy n="58"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p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9: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5" name="Google Shape;465;p9: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066244c191_0_1: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	 </a:t>
            </a:r>
            <a:endParaRPr/>
          </a:p>
        </p:txBody>
      </p:sp>
      <p:sp>
        <p:nvSpPr>
          <p:cNvPr id="495" name="Google Shape;495;g1066244c191_0_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066244c191_0_133: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	 </a:t>
            </a:r>
            <a:endParaRPr/>
          </a:p>
        </p:txBody>
      </p:sp>
      <p:sp>
        <p:nvSpPr>
          <p:cNvPr id="560" name="Google Shape;560;g1066244c191_0_133: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p10: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25" name="Google Shape;625;p10: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add317ae2b_0_117:notes"/>
          <p:cNvSpPr txBox="1">
            <a:spLocks noGrp="1"/>
          </p:cNvSpPr>
          <p:nvPr>
            <p:ph type="body" idx="1"/>
          </p:nvPr>
        </p:nvSpPr>
        <p:spPr>
          <a:xfrm>
            <a:off x="777240" y="4777740"/>
            <a:ext cx="6217800" cy="4526400"/>
          </a:xfrm>
          <a:prstGeom prst="rect">
            <a:avLst/>
          </a:prstGeom>
          <a:noFill/>
          <a:ln>
            <a:noFill/>
          </a:ln>
        </p:spPr>
        <p:txBody>
          <a:bodyPr spcFirstLastPara="1" wrap="square" lIns="102600" tIns="102600" rIns="102600" bIns="102600" anchor="t" anchorCtr="0">
            <a:noAutofit/>
          </a:bodyPr>
          <a:lstStyle/>
          <a:p>
            <a:pPr marL="0" lvl="0" indent="0" algn="l" rtl="0">
              <a:lnSpc>
                <a:spcPct val="100000"/>
              </a:lnSpc>
              <a:spcBef>
                <a:spcPts val="0"/>
              </a:spcBef>
              <a:spcAft>
                <a:spcPts val="0"/>
              </a:spcAft>
              <a:buSzPts val="1200"/>
              <a:buNone/>
            </a:pPr>
            <a:endParaRPr/>
          </a:p>
        </p:txBody>
      </p:sp>
      <p:sp>
        <p:nvSpPr>
          <p:cNvPr id="650" name="Google Shape;650;gadd317ae2b_0_117: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6: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1" name="Google Shape;231;p6: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05e9140ba5_0_31: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9" name="Google Shape;259;g105e9140ba5_0_3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05e9140ba5_0_92: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2" name="Google Shape;322;g105e9140ba5_0_9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385" name="Google Shape;385;p3: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5: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409" name="Google Shape;409;p5: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add317ae2b_0_201: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1" name="Google Shape;431;gadd317ae2b_0_20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05e9140ba5_0_161: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8" name="Google Shape;448;g105e9140ba5_0_16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2"/>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2"/>
        <p:cNvGrpSpPr/>
        <p:nvPr/>
      </p:nvGrpSpPr>
      <p:grpSpPr>
        <a:xfrm>
          <a:off x="0" y="0"/>
          <a:ext cx="0" cy="0"/>
          <a:chOff x="0" y="0"/>
          <a:chExt cx="0" cy="0"/>
        </a:xfrm>
      </p:grpSpPr>
      <p:sp>
        <p:nvSpPr>
          <p:cNvPr id="93" name="Google Shape;93;p3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8"/>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5" name="Google Shape;95;p38"/>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6"/>
        <p:cNvGrpSpPr/>
        <p:nvPr/>
      </p:nvGrpSpPr>
      <p:grpSpPr>
        <a:xfrm>
          <a:off x="0" y="0"/>
          <a:ext cx="0" cy="0"/>
          <a:chOff x="0" y="0"/>
          <a:chExt cx="0" cy="0"/>
        </a:xfrm>
      </p:grpSpPr>
      <p:sp>
        <p:nvSpPr>
          <p:cNvPr id="97" name="Google Shape;97;p3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9" name="Google Shape;99;p3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0" name="Google Shape;100;p39"/>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1" name="Google Shape;101;p39"/>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2"/>
        <p:cNvGrpSpPr/>
        <p:nvPr/>
      </p:nvGrpSpPr>
      <p:grpSpPr>
        <a:xfrm>
          <a:off x="0" y="0"/>
          <a:ext cx="0" cy="0"/>
          <a:chOff x="0" y="0"/>
          <a:chExt cx="0" cy="0"/>
        </a:xfrm>
      </p:grpSpPr>
      <p:sp>
        <p:nvSpPr>
          <p:cNvPr id="103" name="Google Shape;103;p4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40"/>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5" name="Google Shape;105;p40"/>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6" name="Google Shape;106;p40"/>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7" name="Google Shape;107;p40"/>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8" name="Google Shape;108;p40"/>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9" name="Google Shape;109;p40"/>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16"/>
        <p:cNvGrpSpPr/>
        <p:nvPr/>
      </p:nvGrpSpPr>
      <p:grpSpPr>
        <a:xfrm>
          <a:off x="0" y="0"/>
          <a:ext cx="0" cy="0"/>
          <a:chOff x="0" y="0"/>
          <a:chExt cx="0" cy="0"/>
        </a:xfrm>
      </p:grpSpPr>
      <p:sp>
        <p:nvSpPr>
          <p:cNvPr id="117" name="Google Shape;117;gadd317ae2b_0_13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gadd317ae2b_0_13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gadd317ae2b_0_13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gadd317ae2b_0_13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gadd317ae2b_0_13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22"/>
        <p:cNvGrpSpPr/>
        <p:nvPr/>
      </p:nvGrpSpPr>
      <p:grpSpPr>
        <a:xfrm>
          <a:off x="0" y="0"/>
          <a:ext cx="0" cy="0"/>
          <a:chOff x="0" y="0"/>
          <a:chExt cx="0" cy="0"/>
        </a:xfrm>
      </p:grpSpPr>
      <p:sp>
        <p:nvSpPr>
          <p:cNvPr id="123" name="Google Shape;123;gadd317ae2b_0_129"/>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gadd317ae2b_0_129"/>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25" name="Google Shape;125;gadd317ae2b_0_12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gadd317ae2b_0_12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gadd317ae2b_0_1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28"/>
        <p:cNvGrpSpPr/>
        <p:nvPr/>
      </p:nvGrpSpPr>
      <p:grpSpPr>
        <a:xfrm>
          <a:off x="0" y="0"/>
          <a:ext cx="0" cy="0"/>
          <a:chOff x="0" y="0"/>
          <a:chExt cx="0" cy="0"/>
        </a:xfrm>
      </p:grpSpPr>
      <p:sp>
        <p:nvSpPr>
          <p:cNvPr id="129" name="Google Shape;129;gadd317ae2b_0_141"/>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gadd317ae2b_0_141"/>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31" name="Google Shape;131;gadd317ae2b_0_14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gadd317ae2b_0_14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gadd317ae2b_0_14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34"/>
        <p:cNvGrpSpPr/>
        <p:nvPr/>
      </p:nvGrpSpPr>
      <p:grpSpPr>
        <a:xfrm>
          <a:off x="0" y="0"/>
          <a:ext cx="0" cy="0"/>
          <a:chOff x="0" y="0"/>
          <a:chExt cx="0" cy="0"/>
        </a:xfrm>
      </p:grpSpPr>
      <p:sp>
        <p:nvSpPr>
          <p:cNvPr id="135" name="Google Shape;135;gadd317ae2b_0_14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gadd317ae2b_0_147"/>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gadd317ae2b_0_147"/>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gadd317ae2b_0_14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gadd317ae2b_0_14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gadd317ae2b_0_14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41"/>
        <p:cNvGrpSpPr/>
        <p:nvPr/>
      </p:nvGrpSpPr>
      <p:grpSpPr>
        <a:xfrm>
          <a:off x="0" y="0"/>
          <a:ext cx="0" cy="0"/>
          <a:chOff x="0" y="0"/>
          <a:chExt cx="0" cy="0"/>
        </a:xfrm>
      </p:grpSpPr>
      <p:sp>
        <p:nvSpPr>
          <p:cNvPr id="142" name="Google Shape;142;gadd317ae2b_0_154"/>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gadd317ae2b_0_154"/>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4" name="Google Shape;144;gadd317ae2b_0_154"/>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gadd317ae2b_0_154"/>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6" name="Google Shape;146;gadd317ae2b_0_154"/>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gadd317ae2b_0_15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gadd317ae2b_0_15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gadd317ae2b_0_15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150"/>
        <p:cNvGrpSpPr/>
        <p:nvPr/>
      </p:nvGrpSpPr>
      <p:grpSpPr>
        <a:xfrm>
          <a:off x="0" y="0"/>
          <a:ext cx="0" cy="0"/>
          <a:chOff x="0" y="0"/>
          <a:chExt cx="0" cy="0"/>
        </a:xfrm>
      </p:grpSpPr>
      <p:sp>
        <p:nvSpPr>
          <p:cNvPr id="151" name="Google Shape;151;gadd317ae2b_0_16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gadd317ae2b_0_16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gadd317ae2b_0_16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gadd317ae2b_0_16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5"/>
        <p:cNvGrpSpPr/>
        <p:nvPr/>
      </p:nvGrpSpPr>
      <p:grpSpPr>
        <a:xfrm>
          <a:off x="0" y="0"/>
          <a:ext cx="0" cy="0"/>
          <a:chOff x="0" y="0"/>
          <a:chExt cx="0" cy="0"/>
        </a:xfrm>
      </p:grpSpPr>
      <p:sp>
        <p:nvSpPr>
          <p:cNvPr id="156" name="Google Shape;156;gadd317ae2b_0_16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gadd317ae2b_0_16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gadd317ae2b_0_16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3"/>
        <p:cNvGrpSpPr/>
        <p:nvPr/>
      </p:nvGrpSpPr>
      <p:grpSpPr>
        <a:xfrm>
          <a:off x="0" y="0"/>
          <a:ext cx="0" cy="0"/>
          <a:chOff x="0" y="0"/>
          <a:chExt cx="0" cy="0"/>
        </a:xfrm>
      </p:grpSpPr>
      <p:sp>
        <p:nvSpPr>
          <p:cNvPr id="64" name="Google Shape;64;p3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0"/>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59"/>
        <p:cNvGrpSpPr/>
        <p:nvPr/>
      </p:nvGrpSpPr>
      <p:grpSpPr>
        <a:xfrm>
          <a:off x="0" y="0"/>
          <a:ext cx="0" cy="0"/>
          <a:chOff x="0" y="0"/>
          <a:chExt cx="0" cy="0"/>
        </a:xfrm>
      </p:grpSpPr>
      <p:sp>
        <p:nvSpPr>
          <p:cNvPr id="160" name="Google Shape;160;gadd317ae2b_0_17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gadd317ae2b_0_172"/>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62" name="Google Shape;162;gadd317ae2b_0_172"/>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3" name="Google Shape;163;gadd317ae2b_0_17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gadd317ae2b_0_17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gadd317ae2b_0_17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66"/>
        <p:cNvGrpSpPr/>
        <p:nvPr/>
      </p:nvGrpSpPr>
      <p:grpSpPr>
        <a:xfrm>
          <a:off x="0" y="0"/>
          <a:ext cx="0" cy="0"/>
          <a:chOff x="0" y="0"/>
          <a:chExt cx="0" cy="0"/>
        </a:xfrm>
      </p:grpSpPr>
      <p:sp>
        <p:nvSpPr>
          <p:cNvPr id="167" name="Google Shape;167;gadd317ae2b_0_17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gadd317ae2b_0_179"/>
          <p:cNvSpPr>
            <a:spLocks noGrp="1"/>
          </p:cNvSpPr>
          <p:nvPr>
            <p:ph type="pic" idx="2"/>
          </p:nvPr>
        </p:nvSpPr>
        <p:spPr>
          <a:xfrm>
            <a:off x="5183188" y="987425"/>
            <a:ext cx="6172200" cy="4873500"/>
          </a:xfrm>
          <a:prstGeom prst="rect">
            <a:avLst/>
          </a:prstGeom>
          <a:noFill/>
          <a:ln>
            <a:noFill/>
          </a:ln>
        </p:spPr>
      </p:sp>
      <p:sp>
        <p:nvSpPr>
          <p:cNvPr id="169" name="Google Shape;169;gadd317ae2b_0_179"/>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70" name="Google Shape;170;gadd317ae2b_0_17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gadd317ae2b_0_17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gadd317ae2b_0_17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73"/>
        <p:cNvGrpSpPr/>
        <p:nvPr/>
      </p:nvGrpSpPr>
      <p:grpSpPr>
        <a:xfrm>
          <a:off x="0" y="0"/>
          <a:ext cx="0" cy="0"/>
          <a:chOff x="0" y="0"/>
          <a:chExt cx="0" cy="0"/>
        </a:xfrm>
      </p:grpSpPr>
      <p:sp>
        <p:nvSpPr>
          <p:cNvPr id="174" name="Google Shape;174;gadd317ae2b_0_18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gadd317ae2b_0_186"/>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6" name="Google Shape;176;gadd317ae2b_0_18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gadd317ae2b_0_18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gadd317ae2b_0_18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79"/>
        <p:cNvGrpSpPr/>
        <p:nvPr/>
      </p:nvGrpSpPr>
      <p:grpSpPr>
        <a:xfrm>
          <a:off x="0" y="0"/>
          <a:ext cx="0" cy="0"/>
          <a:chOff x="0" y="0"/>
          <a:chExt cx="0" cy="0"/>
        </a:xfrm>
      </p:grpSpPr>
      <p:sp>
        <p:nvSpPr>
          <p:cNvPr id="180" name="Google Shape;180;gadd317ae2b_0_192"/>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gadd317ae2b_0_192"/>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gadd317ae2b_0_19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gadd317ae2b_0_19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4" name="Google Shape;184;gadd317ae2b_0_19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6"/>
        <p:cNvGrpSpPr/>
        <p:nvPr/>
      </p:nvGrpSpPr>
      <p:grpSpPr>
        <a:xfrm>
          <a:off x="0" y="0"/>
          <a:ext cx="0" cy="0"/>
          <a:chOff x="0" y="0"/>
          <a:chExt cx="0" cy="0"/>
        </a:xfrm>
      </p:grpSpPr>
      <p:sp>
        <p:nvSpPr>
          <p:cNvPr id="67" name="Google Shape;67;p3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9"/>
        <p:cNvGrpSpPr/>
        <p:nvPr/>
      </p:nvGrpSpPr>
      <p:grpSpPr>
        <a:xfrm>
          <a:off x="0" y="0"/>
          <a:ext cx="0" cy="0"/>
          <a:chOff x="0" y="0"/>
          <a:chExt cx="0" cy="0"/>
        </a:xfrm>
      </p:grpSpPr>
      <p:sp>
        <p:nvSpPr>
          <p:cNvPr id="70" name="Google Shape;70;p3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3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3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5"/>
        <p:cNvGrpSpPr/>
        <p:nvPr/>
      </p:nvGrpSpPr>
      <p:grpSpPr>
        <a:xfrm>
          <a:off x="0" y="0"/>
          <a:ext cx="0" cy="0"/>
          <a:chOff x="0" y="0"/>
          <a:chExt cx="0" cy="0"/>
        </a:xfrm>
      </p:grpSpPr>
      <p:sp>
        <p:nvSpPr>
          <p:cNvPr id="76" name="Google Shape;76;p34"/>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7"/>
        <p:cNvGrpSpPr/>
        <p:nvPr/>
      </p:nvGrpSpPr>
      <p:grpSpPr>
        <a:xfrm>
          <a:off x="0" y="0"/>
          <a:ext cx="0" cy="0"/>
          <a:chOff x="0" y="0"/>
          <a:chExt cx="0" cy="0"/>
        </a:xfrm>
      </p:grpSpPr>
      <p:sp>
        <p:nvSpPr>
          <p:cNvPr id="78" name="Google Shape;78;p35"/>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3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3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2"/>
        <p:cNvGrpSpPr/>
        <p:nvPr/>
      </p:nvGrpSpPr>
      <p:grpSpPr>
        <a:xfrm>
          <a:off x="0" y="0"/>
          <a:ext cx="0" cy="0"/>
          <a:chOff x="0" y="0"/>
          <a:chExt cx="0" cy="0"/>
        </a:xfrm>
      </p:grpSpPr>
      <p:sp>
        <p:nvSpPr>
          <p:cNvPr id="83" name="Google Shape;83;p3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5" name="Google Shape;85;p3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6" name="Google Shape;86;p36"/>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0" name="Google Shape;90;p3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1" name="Google Shape;91;p37"/>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1" name="Google Shape;61;p1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Google Shape;111;gadd317ae2b_0_12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2" name="Google Shape;112;gadd317ae2b_0_12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3" name="Google Shape;113;gadd317ae2b_0_12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4" name="Google Shape;114;gadd317ae2b_0_12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5" name="Google Shape;115;gadd317ae2b_0_1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github.com/" TargetMode="External"/><Relationship Id="rId5" Type="http://schemas.openxmlformats.org/officeDocument/2006/relationships/image" Target="../media/image5.png"/><Relationship Id="rId10" Type="http://schemas.openxmlformats.org/officeDocument/2006/relationships/image" Target="../media/image8.jpeg"/><Relationship Id="rId4" Type="http://schemas.openxmlformats.org/officeDocument/2006/relationships/image" Target="../media/image4.jpg"/><Relationship Id="rId9"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gif"/><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1"/>
          <p:cNvPicPr preferRelativeResize="0"/>
          <p:nvPr/>
        </p:nvPicPr>
        <p:blipFill>
          <a:blip r:embed="rId3">
            <a:alphaModFix/>
          </a:blip>
          <a:stretch>
            <a:fillRect/>
          </a:stretch>
        </p:blipFill>
        <p:spPr>
          <a:xfrm>
            <a:off x="0" y="0"/>
            <a:ext cx="10301990" cy="6881400"/>
          </a:xfrm>
          <a:prstGeom prst="rect">
            <a:avLst/>
          </a:prstGeom>
          <a:noFill/>
          <a:ln>
            <a:noFill/>
          </a:ln>
        </p:spPr>
      </p:pic>
      <p:sp>
        <p:nvSpPr>
          <p:cNvPr id="190" name="Google Shape;190;p1"/>
          <p:cNvSpPr/>
          <p:nvPr/>
        </p:nvSpPr>
        <p:spPr>
          <a:xfrm>
            <a:off x="1611000" y="-23760"/>
            <a:ext cx="10580400" cy="6881400"/>
          </a:xfrm>
          <a:prstGeom prst="rect">
            <a:avLst/>
          </a:prstGeom>
          <a:gradFill>
            <a:gsLst>
              <a:gs pos="0">
                <a:srgbClr val="FFFFFF"/>
              </a:gs>
              <a:gs pos="49000">
                <a:srgbClr val="FFFFFF"/>
              </a:gs>
              <a:gs pos="100000">
                <a:srgbClr val="FFFFFF">
                  <a:alpha val="0"/>
                </a:srgbClr>
              </a:gs>
            </a:gsLst>
            <a:lin ang="108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1" name="Google Shape;191;p1"/>
          <p:cNvPicPr preferRelativeResize="0"/>
          <p:nvPr/>
        </p:nvPicPr>
        <p:blipFill rotWithShape="1">
          <a:blip r:embed="rId4">
            <a:alphaModFix/>
          </a:blip>
          <a:srcRect t="78334"/>
          <a:stretch/>
        </p:blipFill>
        <p:spPr>
          <a:xfrm>
            <a:off x="14760" y="5390280"/>
            <a:ext cx="12192840" cy="1483200"/>
          </a:xfrm>
          <a:prstGeom prst="rect">
            <a:avLst/>
          </a:prstGeom>
          <a:noFill/>
          <a:ln>
            <a:noFill/>
          </a:ln>
        </p:spPr>
      </p:pic>
      <p:sp>
        <p:nvSpPr>
          <p:cNvPr id="192" name="Google Shape;192;p1"/>
          <p:cNvSpPr txBox="1"/>
          <p:nvPr/>
        </p:nvSpPr>
        <p:spPr>
          <a:xfrm>
            <a:off x="2753032" y="2790977"/>
            <a:ext cx="9159958" cy="1299445"/>
          </a:xfrm>
          <a:prstGeom prst="rect">
            <a:avLst/>
          </a:prstGeom>
          <a:noFill/>
          <a:ln>
            <a:noFill/>
          </a:ln>
        </p:spPr>
        <p:txBody>
          <a:bodyPr spcFirstLastPara="1" wrap="square" lIns="91425" tIns="45700" rIns="91425" bIns="45700" anchor="b" anchorCtr="0">
            <a:noAutofit/>
          </a:bodyPr>
          <a:lstStyle/>
          <a:p>
            <a:pPr marL="0" marR="0" lvl="0" indent="457200" algn="r" rtl="0">
              <a:lnSpc>
                <a:spcPct val="90000"/>
              </a:lnSpc>
              <a:spcBef>
                <a:spcPts val="0"/>
              </a:spcBef>
              <a:spcAft>
                <a:spcPts val="0"/>
              </a:spcAft>
              <a:buClr>
                <a:srgbClr val="000000"/>
              </a:buClr>
              <a:buSzPts val="3600"/>
              <a:buFont typeface="Arial"/>
              <a:buNone/>
            </a:pPr>
            <a:r>
              <a:rPr lang="en-US" sz="3800" b="0" i="0" u="none" strike="noStrike" cap="none" dirty="0">
                <a:solidFill>
                  <a:srgbClr val="000000"/>
                </a:solidFill>
                <a:latin typeface="Arial"/>
                <a:ea typeface="Arial"/>
                <a:cs typeface="Arial"/>
                <a:sym typeface="Arial"/>
              </a:rPr>
              <a:t>STATISTICAL STUDY WITH PLANNING ROUTES TO AVOID SEXUAL HARASSMENT IN MEDELLÍN. </a:t>
            </a:r>
            <a:endParaRPr sz="38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pic>
        <p:nvPicPr>
          <p:cNvPr id="467" name="Google Shape;467;p9"/>
          <p:cNvPicPr preferRelativeResize="0"/>
          <p:nvPr/>
        </p:nvPicPr>
        <p:blipFill rotWithShape="1">
          <a:blip r:embed="rId3">
            <a:alphaModFix/>
          </a:blip>
          <a:srcRect/>
          <a:stretch/>
        </p:blipFill>
        <p:spPr>
          <a:xfrm>
            <a:off x="-5" y="0"/>
            <a:ext cx="12196081" cy="6855842"/>
          </a:xfrm>
          <a:prstGeom prst="rect">
            <a:avLst/>
          </a:prstGeom>
          <a:noFill/>
          <a:ln>
            <a:noFill/>
          </a:ln>
        </p:spPr>
      </p:pic>
      <p:sp>
        <p:nvSpPr>
          <p:cNvPr id="468" name="Google Shape;468;p9"/>
          <p:cNvSpPr/>
          <p:nvPr/>
        </p:nvSpPr>
        <p:spPr>
          <a:xfrm>
            <a:off x="265320" y="376920"/>
            <a:ext cx="54021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a:solidFill>
                  <a:srgbClr val="FFFFFF"/>
                </a:solidFill>
              </a:rPr>
              <a:t>Algorithm Execution </a:t>
            </a:r>
            <a:r>
              <a:rPr lang="en-US" sz="2200" b="1" i="0" u="none" strike="noStrike" cap="none">
                <a:solidFill>
                  <a:srgbClr val="FFFFFF"/>
                </a:solidFill>
                <a:latin typeface="Arial"/>
                <a:ea typeface="Arial"/>
                <a:cs typeface="Arial"/>
                <a:sym typeface="Arial"/>
              </a:rPr>
              <a:t>Times </a:t>
            </a:r>
            <a:endParaRPr sz="2200" b="0" i="0" u="none" strike="noStrike" cap="none">
              <a:solidFill>
                <a:srgbClr val="000000"/>
              </a:solidFill>
              <a:latin typeface="Arial"/>
              <a:ea typeface="Arial"/>
              <a:cs typeface="Arial"/>
              <a:sym typeface="Arial"/>
            </a:endParaRPr>
          </a:p>
        </p:txBody>
      </p:sp>
      <p:sp>
        <p:nvSpPr>
          <p:cNvPr id="469" name="Google Shape;469;p9"/>
          <p:cNvSpPr/>
          <p:nvPr/>
        </p:nvSpPr>
        <p:spPr>
          <a:xfrm rot="10800000" flipH="1">
            <a:off x="4819328" y="514742"/>
            <a:ext cx="826794" cy="4579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70" name="Google Shape;470;p9"/>
          <p:cNvSpPr/>
          <p:nvPr/>
        </p:nvSpPr>
        <p:spPr>
          <a:xfrm>
            <a:off x="5276520" y="336600"/>
            <a:ext cx="2402700" cy="3027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Keep this title</a:t>
            </a:r>
            <a:endParaRPr sz="1400" b="0" i="0" u="none" strike="noStrike" cap="none">
              <a:solidFill>
                <a:schemeClr val="accent2"/>
              </a:solidFill>
              <a:latin typeface="Arial"/>
              <a:ea typeface="Arial"/>
              <a:cs typeface="Arial"/>
              <a:sym typeface="Arial"/>
            </a:endParaRPr>
          </a:p>
        </p:txBody>
      </p:sp>
      <p:sp>
        <p:nvSpPr>
          <p:cNvPr id="471" name="Google Shape;471;p9"/>
          <p:cNvSpPr/>
          <p:nvPr/>
        </p:nvSpPr>
        <p:spPr>
          <a:xfrm>
            <a:off x="8830075" y="1630200"/>
            <a:ext cx="29400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400" b="1">
                <a:solidFill>
                  <a:srgbClr val="001E33"/>
                </a:solidFill>
              </a:rPr>
              <a:t>Execution Times</a:t>
            </a:r>
            <a:endParaRPr sz="2400" b="1" i="0" u="none" strike="noStrike" cap="none">
              <a:solidFill>
                <a:srgbClr val="000000"/>
              </a:solidFill>
            </a:endParaRPr>
          </a:p>
        </p:txBody>
      </p:sp>
      <p:pic>
        <p:nvPicPr>
          <p:cNvPr id="472" name="Google Shape;472;p9"/>
          <p:cNvPicPr preferRelativeResize="0"/>
          <p:nvPr/>
        </p:nvPicPr>
        <p:blipFill rotWithShape="1">
          <a:blip r:embed="rId4">
            <a:alphaModFix/>
          </a:blip>
          <a:srcRect/>
          <a:stretch/>
        </p:blipFill>
        <p:spPr>
          <a:xfrm>
            <a:off x="8229600" y="1617970"/>
            <a:ext cx="526680" cy="526680"/>
          </a:xfrm>
          <a:prstGeom prst="rect">
            <a:avLst/>
          </a:prstGeom>
          <a:noFill/>
          <a:ln>
            <a:noFill/>
          </a:ln>
        </p:spPr>
      </p:pic>
      <p:sp>
        <p:nvSpPr>
          <p:cNvPr id="473" name="Google Shape;473;p9"/>
          <p:cNvSpPr/>
          <p:nvPr/>
        </p:nvSpPr>
        <p:spPr>
          <a:xfrm>
            <a:off x="8229600" y="124200"/>
            <a:ext cx="2114700" cy="516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Complete this slide</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For the third deliverable</a:t>
            </a:r>
            <a:endParaRPr sz="1400" b="0" i="0" u="none" strike="noStrike" cap="none">
              <a:solidFill>
                <a:schemeClr val="accent2"/>
              </a:solidFill>
              <a:latin typeface="Arial"/>
              <a:ea typeface="Arial"/>
              <a:cs typeface="Arial"/>
              <a:sym typeface="Arial"/>
            </a:endParaRPr>
          </a:p>
        </p:txBody>
      </p:sp>
      <p:sp>
        <p:nvSpPr>
          <p:cNvPr id="474" name="Google Shape;474;p9"/>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DO NOT use red color in the slides</a:t>
            </a:r>
            <a:endParaRPr sz="1400" b="0" i="0" u="none" strike="noStrike" cap="none">
              <a:solidFill>
                <a:schemeClr val="accent2"/>
              </a:solidFill>
              <a:latin typeface="Arial"/>
              <a:ea typeface="Arial"/>
              <a:cs typeface="Arial"/>
              <a:sym typeface="Arial"/>
            </a:endParaRPr>
          </a:p>
        </p:txBody>
      </p:sp>
      <p:sp>
        <p:nvSpPr>
          <p:cNvPr id="475" name="Google Shape;475;p9"/>
          <p:cNvSpPr/>
          <p:nvPr/>
        </p:nvSpPr>
        <p:spPr>
          <a:xfrm flipH="1">
            <a:off x="9302807" y="5400825"/>
            <a:ext cx="752058" cy="64665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76" name="Google Shape;476;p9"/>
          <p:cNvSpPr/>
          <p:nvPr/>
        </p:nvSpPr>
        <p:spPr>
          <a:xfrm>
            <a:off x="7384698" y="5995475"/>
            <a:ext cx="3425400" cy="729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Please, include measurement units, for instance, minutes, hours...</a:t>
            </a:r>
            <a:endParaRPr sz="1400" b="0" i="0" u="none" strike="noStrike" cap="none">
              <a:solidFill>
                <a:schemeClr val="accent2"/>
              </a:solidFill>
              <a:latin typeface="Arial"/>
              <a:ea typeface="Arial"/>
              <a:cs typeface="Arial"/>
              <a:sym typeface="Arial"/>
            </a:endParaRPr>
          </a:p>
        </p:txBody>
      </p:sp>
      <p:pic>
        <p:nvPicPr>
          <p:cNvPr id="477" name="Google Shape;477;p9"/>
          <p:cNvPicPr preferRelativeResize="0"/>
          <p:nvPr/>
        </p:nvPicPr>
        <p:blipFill rotWithShape="1">
          <a:blip r:embed="rId5">
            <a:alphaModFix/>
          </a:blip>
          <a:srcRect t="28562" b="27896"/>
          <a:stretch/>
        </p:blipFill>
        <p:spPr>
          <a:xfrm>
            <a:off x="867925" y="2391275"/>
            <a:ext cx="2329000" cy="1014074"/>
          </a:xfrm>
          <a:prstGeom prst="rect">
            <a:avLst/>
          </a:prstGeom>
          <a:noFill/>
          <a:ln>
            <a:noFill/>
          </a:ln>
        </p:spPr>
      </p:pic>
      <p:pic>
        <p:nvPicPr>
          <p:cNvPr id="478" name="Google Shape;478;p9"/>
          <p:cNvPicPr preferRelativeResize="0"/>
          <p:nvPr/>
        </p:nvPicPr>
        <p:blipFill rotWithShape="1">
          <a:blip r:embed="rId6">
            <a:alphaModFix/>
          </a:blip>
          <a:srcRect t="25645" b="27036"/>
          <a:stretch/>
        </p:blipFill>
        <p:spPr>
          <a:xfrm>
            <a:off x="4940125" y="2391274"/>
            <a:ext cx="2143125" cy="1014075"/>
          </a:xfrm>
          <a:prstGeom prst="rect">
            <a:avLst/>
          </a:prstGeom>
          <a:noFill/>
          <a:ln>
            <a:noFill/>
          </a:ln>
        </p:spPr>
      </p:pic>
      <p:pic>
        <p:nvPicPr>
          <p:cNvPr id="479" name="Google Shape;479;p9"/>
          <p:cNvPicPr preferRelativeResize="0"/>
          <p:nvPr/>
        </p:nvPicPr>
        <p:blipFill rotWithShape="1">
          <a:blip r:embed="rId7">
            <a:alphaModFix/>
          </a:blip>
          <a:srcRect l="10870" t="31533" r="11314" b="21147"/>
          <a:stretch/>
        </p:blipFill>
        <p:spPr>
          <a:xfrm>
            <a:off x="588275" y="3649400"/>
            <a:ext cx="2940000" cy="919500"/>
          </a:xfrm>
          <a:prstGeom prst="rect">
            <a:avLst/>
          </a:prstGeom>
          <a:noFill/>
          <a:ln>
            <a:noFill/>
          </a:ln>
        </p:spPr>
      </p:pic>
      <p:pic>
        <p:nvPicPr>
          <p:cNvPr id="480" name="Google Shape;480;p9"/>
          <p:cNvPicPr preferRelativeResize="0"/>
          <p:nvPr/>
        </p:nvPicPr>
        <p:blipFill>
          <a:blip r:embed="rId8">
            <a:alphaModFix/>
          </a:blip>
          <a:stretch>
            <a:fillRect/>
          </a:stretch>
        </p:blipFill>
        <p:spPr>
          <a:xfrm>
            <a:off x="4822725" y="3519225"/>
            <a:ext cx="2329000" cy="1197781"/>
          </a:xfrm>
          <a:prstGeom prst="rect">
            <a:avLst/>
          </a:prstGeom>
          <a:noFill/>
          <a:ln>
            <a:noFill/>
          </a:ln>
        </p:spPr>
      </p:pic>
      <p:pic>
        <p:nvPicPr>
          <p:cNvPr id="481" name="Google Shape;481;p9"/>
          <p:cNvPicPr preferRelativeResize="0"/>
          <p:nvPr/>
        </p:nvPicPr>
        <p:blipFill>
          <a:blip r:embed="rId8">
            <a:alphaModFix/>
          </a:blip>
          <a:stretch>
            <a:fillRect/>
          </a:stretch>
        </p:blipFill>
        <p:spPr>
          <a:xfrm>
            <a:off x="963675" y="4645100"/>
            <a:ext cx="2329000" cy="1197781"/>
          </a:xfrm>
          <a:prstGeom prst="rect">
            <a:avLst/>
          </a:prstGeom>
          <a:noFill/>
          <a:ln>
            <a:noFill/>
          </a:ln>
        </p:spPr>
      </p:pic>
      <p:pic>
        <p:nvPicPr>
          <p:cNvPr id="482" name="Google Shape;482;p9"/>
          <p:cNvPicPr preferRelativeResize="0"/>
          <p:nvPr/>
        </p:nvPicPr>
        <p:blipFill>
          <a:blip r:embed="rId9">
            <a:alphaModFix/>
          </a:blip>
          <a:stretch>
            <a:fillRect/>
          </a:stretch>
        </p:blipFill>
        <p:spPr>
          <a:xfrm>
            <a:off x="4737200" y="4659289"/>
            <a:ext cx="2607000" cy="1216785"/>
          </a:xfrm>
          <a:prstGeom prst="rect">
            <a:avLst/>
          </a:prstGeom>
          <a:noFill/>
          <a:ln>
            <a:noFill/>
          </a:ln>
        </p:spPr>
      </p:pic>
      <p:sp>
        <p:nvSpPr>
          <p:cNvPr id="483" name="Google Shape;483;p9"/>
          <p:cNvSpPr/>
          <p:nvPr/>
        </p:nvSpPr>
        <p:spPr>
          <a:xfrm>
            <a:off x="8669750" y="2593850"/>
            <a:ext cx="29400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a:solidFill>
                  <a:srgbClr val="001E33"/>
                </a:solidFill>
              </a:rPr>
              <a:t>2 hours 51 minutes</a:t>
            </a:r>
            <a:endParaRPr sz="2200" b="1" i="0" u="none" strike="noStrike" cap="none">
              <a:solidFill>
                <a:srgbClr val="000000"/>
              </a:solidFill>
            </a:endParaRPr>
          </a:p>
        </p:txBody>
      </p:sp>
      <p:sp>
        <p:nvSpPr>
          <p:cNvPr id="484" name="Google Shape;484;p9"/>
          <p:cNvSpPr/>
          <p:nvPr/>
        </p:nvSpPr>
        <p:spPr>
          <a:xfrm>
            <a:off x="8745950" y="3840425"/>
            <a:ext cx="29400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a:solidFill>
                  <a:srgbClr val="001E33"/>
                </a:solidFill>
              </a:rPr>
              <a:t>6 hours 51 minutes</a:t>
            </a:r>
            <a:endParaRPr sz="2200" b="1" i="0" u="none" strike="noStrike" cap="none">
              <a:solidFill>
                <a:srgbClr val="000000"/>
              </a:solidFill>
            </a:endParaRPr>
          </a:p>
        </p:txBody>
      </p:sp>
      <p:sp>
        <p:nvSpPr>
          <p:cNvPr id="485" name="Google Shape;485;p9"/>
          <p:cNvSpPr/>
          <p:nvPr/>
        </p:nvSpPr>
        <p:spPr>
          <a:xfrm>
            <a:off x="8745950" y="4956050"/>
            <a:ext cx="29400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a:solidFill>
                  <a:srgbClr val="001E33"/>
                </a:solidFill>
              </a:rPr>
              <a:t>8 hours 51 minutes</a:t>
            </a:r>
            <a:endParaRPr sz="2200" b="1" i="0" u="none" strike="noStrike" cap="none">
              <a:solidFill>
                <a:srgbClr val="000000"/>
              </a:solidFill>
            </a:endParaRPr>
          </a:p>
        </p:txBody>
      </p:sp>
      <p:sp>
        <p:nvSpPr>
          <p:cNvPr id="486" name="Google Shape;486;p9"/>
          <p:cNvSpPr/>
          <p:nvPr/>
        </p:nvSpPr>
        <p:spPr>
          <a:xfrm>
            <a:off x="3568425" y="2822650"/>
            <a:ext cx="920700" cy="195900"/>
          </a:xfrm>
          <a:prstGeom prst="stripedRightArrow">
            <a:avLst>
              <a:gd name="adj1" fmla="val 50000"/>
              <a:gd name="adj2" fmla="val 50000"/>
            </a:avLst>
          </a:prstGeom>
          <a:solidFill>
            <a:srgbClr val="00AADB"/>
          </a:solidFill>
          <a:ln w="28575" cap="flat" cmpd="sng">
            <a:solidFill>
              <a:srgbClr val="001E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3720825" y="3965650"/>
            <a:ext cx="920700" cy="195900"/>
          </a:xfrm>
          <a:prstGeom prst="stripedRightArrow">
            <a:avLst>
              <a:gd name="adj1" fmla="val 50000"/>
              <a:gd name="adj2" fmla="val 50000"/>
            </a:avLst>
          </a:prstGeom>
          <a:solidFill>
            <a:srgbClr val="00AADB"/>
          </a:solidFill>
          <a:ln w="28575" cap="flat" cmpd="sng">
            <a:solidFill>
              <a:srgbClr val="001E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9"/>
          <p:cNvSpPr/>
          <p:nvPr/>
        </p:nvSpPr>
        <p:spPr>
          <a:xfrm>
            <a:off x="3568425" y="5108650"/>
            <a:ext cx="920700" cy="195900"/>
          </a:xfrm>
          <a:prstGeom prst="stripedRightArrow">
            <a:avLst>
              <a:gd name="adj1" fmla="val 50000"/>
              <a:gd name="adj2" fmla="val 50000"/>
            </a:avLst>
          </a:prstGeom>
          <a:solidFill>
            <a:srgbClr val="00AADB"/>
          </a:solidFill>
          <a:ln w="28575" cap="flat" cmpd="sng">
            <a:solidFill>
              <a:srgbClr val="001E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9"/>
          <p:cNvSpPr/>
          <p:nvPr/>
        </p:nvSpPr>
        <p:spPr>
          <a:xfrm>
            <a:off x="7454625" y="2746450"/>
            <a:ext cx="920700" cy="195900"/>
          </a:xfrm>
          <a:prstGeom prst="stripedRightArrow">
            <a:avLst>
              <a:gd name="adj1" fmla="val 50000"/>
              <a:gd name="adj2" fmla="val 50000"/>
            </a:avLst>
          </a:prstGeom>
          <a:solidFill>
            <a:srgbClr val="00AADB"/>
          </a:solidFill>
          <a:ln w="28575" cap="flat" cmpd="sng">
            <a:solidFill>
              <a:srgbClr val="001E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7530825" y="3965650"/>
            <a:ext cx="920700" cy="195900"/>
          </a:xfrm>
          <a:prstGeom prst="stripedRightArrow">
            <a:avLst>
              <a:gd name="adj1" fmla="val 50000"/>
              <a:gd name="adj2" fmla="val 50000"/>
            </a:avLst>
          </a:prstGeom>
          <a:solidFill>
            <a:srgbClr val="00AADB"/>
          </a:solidFill>
          <a:ln w="28575" cap="flat" cmpd="sng">
            <a:solidFill>
              <a:srgbClr val="001E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7454625" y="5108650"/>
            <a:ext cx="920700" cy="195900"/>
          </a:xfrm>
          <a:prstGeom prst="stripedRightArrow">
            <a:avLst>
              <a:gd name="adj1" fmla="val 50000"/>
              <a:gd name="adj2" fmla="val 50000"/>
            </a:avLst>
          </a:prstGeom>
          <a:solidFill>
            <a:srgbClr val="00AADB"/>
          </a:solidFill>
          <a:ln w="28575" cap="flat" cmpd="sng">
            <a:solidFill>
              <a:srgbClr val="001E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txBox="1"/>
          <p:nvPr/>
        </p:nvSpPr>
        <p:spPr>
          <a:xfrm>
            <a:off x="2745075" y="6052175"/>
            <a:ext cx="30000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i="1">
                <a:solidFill>
                  <a:schemeClr val="accent2"/>
                </a:solidFill>
              </a:rPr>
              <a:t>Font size should be of at least 22 points</a:t>
            </a:r>
            <a:endParaRPr b="1">
              <a:solidFill>
                <a:schemeClr val="accen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pic>
        <p:nvPicPr>
          <p:cNvPr id="497" name="Google Shape;497;g1066244c191_0_1"/>
          <p:cNvPicPr preferRelativeResize="0"/>
          <p:nvPr/>
        </p:nvPicPr>
        <p:blipFill rotWithShape="1">
          <a:blip r:embed="rId3">
            <a:alphaModFix/>
          </a:blip>
          <a:srcRect/>
          <a:stretch/>
        </p:blipFill>
        <p:spPr>
          <a:xfrm>
            <a:off x="-2580" y="0"/>
            <a:ext cx="12197163" cy="6856922"/>
          </a:xfrm>
          <a:prstGeom prst="rect">
            <a:avLst/>
          </a:prstGeom>
          <a:noFill/>
          <a:ln>
            <a:noFill/>
          </a:ln>
        </p:spPr>
      </p:pic>
      <p:sp>
        <p:nvSpPr>
          <p:cNvPr id="498" name="Google Shape;498;g1066244c191_0_1"/>
          <p:cNvSpPr/>
          <p:nvPr/>
        </p:nvSpPr>
        <p:spPr>
          <a:xfrm>
            <a:off x="265327" y="376925"/>
            <a:ext cx="4945800" cy="425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200" b="1">
                <a:solidFill>
                  <a:srgbClr val="FFFFFF"/>
                </a:solidFill>
              </a:rPr>
              <a:t>Future Work Directions</a:t>
            </a:r>
            <a:endParaRPr sz="2200" b="0" i="0" u="none" strike="noStrike" cap="none">
              <a:latin typeface="Arial"/>
              <a:ea typeface="Arial"/>
              <a:cs typeface="Arial"/>
              <a:sym typeface="Arial"/>
            </a:endParaRPr>
          </a:p>
        </p:txBody>
      </p:sp>
      <p:sp>
        <p:nvSpPr>
          <p:cNvPr id="499" name="Google Shape;499;g1066244c191_0_1"/>
          <p:cNvSpPr/>
          <p:nvPr/>
        </p:nvSpPr>
        <p:spPr>
          <a:xfrm>
            <a:off x="859448" y="1291400"/>
            <a:ext cx="1993200" cy="4230000"/>
          </a:xfrm>
          <a:prstGeom prst="roundRect">
            <a:avLst>
              <a:gd name="adj" fmla="val 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g1066244c191_0_1"/>
          <p:cNvSpPr/>
          <p:nvPr/>
        </p:nvSpPr>
        <p:spPr>
          <a:xfrm>
            <a:off x="9488921" y="1291400"/>
            <a:ext cx="1993200" cy="4230000"/>
          </a:xfrm>
          <a:prstGeom prst="roundRect">
            <a:avLst>
              <a:gd name="adj" fmla="val 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g1066244c191_0_1"/>
          <p:cNvSpPr/>
          <p:nvPr/>
        </p:nvSpPr>
        <p:spPr>
          <a:xfrm>
            <a:off x="3812548" y="1291400"/>
            <a:ext cx="1993200" cy="4230000"/>
          </a:xfrm>
          <a:prstGeom prst="roundRect">
            <a:avLst>
              <a:gd name="adj" fmla="val 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g1066244c191_0_1"/>
          <p:cNvSpPr/>
          <p:nvPr/>
        </p:nvSpPr>
        <p:spPr>
          <a:xfrm>
            <a:off x="6632743" y="1286300"/>
            <a:ext cx="1993200" cy="4230000"/>
          </a:xfrm>
          <a:prstGeom prst="roundRect">
            <a:avLst>
              <a:gd name="adj" fmla="val 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g1066244c191_0_1"/>
          <p:cNvSpPr/>
          <p:nvPr/>
        </p:nvSpPr>
        <p:spPr>
          <a:xfrm>
            <a:off x="9488720" y="1291400"/>
            <a:ext cx="1809900" cy="587400"/>
          </a:xfrm>
          <a:prstGeom prst="homePlate">
            <a:avLst>
              <a:gd name="adj" fmla="val 40073"/>
            </a:avLst>
          </a:prstGeom>
          <a:solidFill>
            <a:srgbClr val="00AA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g1066244c191_0_1"/>
          <p:cNvSpPr/>
          <p:nvPr/>
        </p:nvSpPr>
        <p:spPr>
          <a:xfrm>
            <a:off x="6630898" y="1286300"/>
            <a:ext cx="1809900" cy="587400"/>
          </a:xfrm>
          <a:prstGeom prst="homePlate">
            <a:avLst>
              <a:gd name="adj" fmla="val 40073"/>
            </a:avLst>
          </a:prstGeom>
          <a:solidFill>
            <a:srgbClr val="48A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g1066244c191_0_1"/>
          <p:cNvSpPr/>
          <p:nvPr/>
        </p:nvSpPr>
        <p:spPr>
          <a:xfrm>
            <a:off x="3811772" y="1291400"/>
            <a:ext cx="1809900" cy="587400"/>
          </a:xfrm>
          <a:prstGeom prst="homePlate">
            <a:avLst>
              <a:gd name="adj" fmla="val 40073"/>
            </a:avLst>
          </a:prstGeom>
          <a:solidFill>
            <a:srgbClr val="00AA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g1066244c191_0_1"/>
          <p:cNvSpPr/>
          <p:nvPr/>
        </p:nvSpPr>
        <p:spPr>
          <a:xfrm>
            <a:off x="859046" y="1291400"/>
            <a:ext cx="1809900" cy="587400"/>
          </a:xfrm>
          <a:prstGeom prst="homePlate">
            <a:avLst>
              <a:gd name="adj" fmla="val 40073"/>
            </a:avLst>
          </a:prstGeom>
          <a:solidFill>
            <a:srgbClr val="48A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g1066244c191_0_1"/>
          <p:cNvSpPr/>
          <p:nvPr/>
        </p:nvSpPr>
        <p:spPr>
          <a:xfrm>
            <a:off x="6649700" y="1328675"/>
            <a:ext cx="1809900" cy="425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200" b="1">
                <a:solidFill>
                  <a:schemeClr val="lt1"/>
                </a:solidFill>
                <a:latin typeface="Fira Sans Extra Condensed"/>
                <a:ea typeface="Fira Sans Extra Condensed"/>
                <a:cs typeface="Fira Sans Extra Condensed"/>
                <a:sym typeface="Fira Sans Extra Condensed"/>
              </a:rPr>
              <a:t>Statistics 2</a:t>
            </a:r>
            <a:endParaRPr sz="2200" b="1">
              <a:solidFill>
                <a:schemeClr val="lt1"/>
              </a:solidFill>
              <a:latin typeface="Fira Sans Extra Condensed"/>
              <a:ea typeface="Fira Sans Extra Condensed"/>
              <a:cs typeface="Fira Sans Extra Condensed"/>
              <a:sym typeface="Fira Sans Extra Condensed"/>
            </a:endParaRPr>
          </a:p>
        </p:txBody>
      </p:sp>
      <p:sp>
        <p:nvSpPr>
          <p:cNvPr id="508" name="Google Shape;508;g1066244c191_0_1"/>
          <p:cNvSpPr/>
          <p:nvPr/>
        </p:nvSpPr>
        <p:spPr>
          <a:xfrm>
            <a:off x="3802800" y="1379275"/>
            <a:ext cx="1809900" cy="425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200" b="1">
                <a:solidFill>
                  <a:schemeClr val="lt1"/>
                </a:solidFill>
                <a:latin typeface="Fira Sans Extra Condensed"/>
                <a:ea typeface="Fira Sans Extra Condensed"/>
                <a:cs typeface="Fira Sans Extra Condensed"/>
                <a:sym typeface="Fira Sans Extra Condensed"/>
              </a:rPr>
              <a:t>Optimization 1</a:t>
            </a:r>
            <a:endParaRPr sz="2200" b="1">
              <a:solidFill>
                <a:schemeClr val="lt1"/>
              </a:solidFill>
              <a:latin typeface="Fira Sans Extra Condensed"/>
              <a:ea typeface="Fira Sans Extra Condensed"/>
              <a:cs typeface="Fira Sans Extra Condensed"/>
              <a:sym typeface="Fira Sans Extra Condensed"/>
            </a:endParaRPr>
          </a:p>
        </p:txBody>
      </p:sp>
      <p:sp>
        <p:nvSpPr>
          <p:cNvPr id="509" name="Google Shape;509;g1066244c191_0_1"/>
          <p:cNvSpPr/>
          <p:nvPr/>
        </p:nvSpPr>
        <p:spPr>
          <a:xfrm>
            <a:off x="810150" y="1333775"/>
            <a:ext cx="1582800" cy="425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200" b="1">
                <a:solidFill>
                  <a:schemeClr val="lt1"/>
                </a:solidFill>
                <a:latin typeface="Fira Sans Extra Condensed"/>
                <a:ea typeface="Fira Sans Extra Condensed"/>
                <a:cs typeface="Fira Sans Extra Condensed"/>
                <a:sym typeface="Fira Sans Extra Condensed"/>
              </a:rPr>
              <a:t>Probability</a:t>
            </a:r>
            <a:endParaRPr sz="2200" b="1">
              <a:solidFill>
                <a:schemeClr val="lt1"/>
              </a:solidFill>
              <a:latin typeface="Fira Sans Extra Condensed"/>
              <a:ea typeface="Fira Sans Extra Condensed"/>
              <a:cs typeface="Fira Sans Extra Condensed"/>
              <a:sym typeface="Fira Sans Extra Condensed"/>
            </a:endParaRPr>
          </a:p>
        </p:txBody>
      </p:sp>
      <p:sp>
        <p:nvSpPr>
          <p:cNvPr id="510" name="Google Shape;510;g1066244c191_0_1"/>
          <p:cNvSpPr/>
          <p:nvPr/>
        </p:nvSpPr>
        <p:spPr>
          <a:xfrm>
            <a:off x="9495625" y="1333775"/>
            <a:ext cx="1643700" cy="425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200" b="1">
                <a:solidFill>
                  <a:schemeClr val="lt1"/>
                </a:solidFill>
                <a:latin typeface="Fira Sans Extra Condensed"/>
                <a:ea typeface="Fira Sans Extra Condensed"/>
                <a:cs typeface="Fira Sans Extra Condensed"/>
                <a:sym typeface="Fira Sans Extra Condensed"/>
              </a:rPr>
              <a:t>S &amp; M 4</a:t>
            </a:r>
            <a:endParaRPr sz="2200" b="1">
              <a:solidFill>
                <a:schemeClr val="lt1"/>
              </a:solidFill>
              <a:latin typeface="Fira Sans Extra Condensed"/>
              <a:ea typeface="Fira Sans Extra Condensed"/>
              <a:cs typeface="Fira Sans Extra Condensed"/>
              <a:sym typeface="Fira Sans Extra Condensed"/>
            </a:endParaRPr>
          </a:p>
        </p:txBody>
      </p:sp>
      <p:grpSp>
        <p:nvGrpSpPr>
          <p:cNvPr id="511" name="Google Shape;511;g1066244c191_0_1"/>
          <p:cNvGrpSpPr/>
          <p:nvPr/>
        </p:nvGrpSpPr>
        <p:grpSpPr>
          <a:xfrm>
            <a:off x="7016850" y="2306088"/>
            <a:ext cx="1088700" cy="830400"/>
            <a:chOff x="368350" y="2234988"/>
            <a:chExt cx="1088700" cy="830400"/>
          </a:xfrm>
        </p:grpSpPr>
        <p:sp>
          <p:nvSpPr>
            <p:cNvPr id="512" name="Google Shape;512;g1066244c191_0_1"/>
            <p:cNvSpPr/>
            <p:nvPr/>
          </p:nvSpPr>
          <p:spPr>
            <a:xfrm>
              <a:off x="368350" y="2234988"/>
              <a:ext cx="1088700" cy="830400"/>
            </a:xfrm>
            <a:prstGeom prst="rect">
              <a:avLst/>
            </a:prstGeom>
            <a:solidFill>
              <a:srgbClr val="666666"/>
            </a:solidFill>
            <a:ln>
              <a:noFill/>
            </a:ln>
            <a:effectLst>
              <a:outerShdw blurRad="85725" dist="57150" dir="7080000" algn="bl" rotWithShape="0">
                <a:srgbClr val="000000">
                  <a:alpha val="15000"/>
                </a:srgbClr>
              </a:outerShdw>
            </a:effectLst>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US" sz="1500" b="1">
                  <a:solidFill>
                    <a:srgbClr val="FFFFFF"/>
                  </a:solidFill>
                  <a:latin typeface="Fira Sans Extra Condensed"/>
                  <a:ea typeface="Fira Sans Extra Condensed"/>
                  <a:cs typeface="Fira Sans Extra Condensed"/>
                  <a:sym typeface="Fira Sans Extra Condensed"/>
                </a:rPr>
                <a:t>MV risk estimations</a:t>
              </a:r>
              <a:endParaRPr sz="1500" b="1">
                <a:solidFill>
                  <a:srgbClr val="FFFFFF"/>
                </a:solidFill>
                <a:latin typeface="Fira Sans Extra Condensed"/>
                <a:ea typeface="Fira Sans Extra Condensed"/>
                <a:cs typeface="Fira Sans Extra Condensed"/>
                <a:sym typeface="Fira Sans Extra Condensed"/>
              </a:endParaRPr>
            </a:p>
          </p:txBody>
        </p:sp>
        <p:sp>
          <p:nvSpPr>
            <p:cNvPr id="513" name="Google Shape;513;g1066244c191_0_1"/>
            <p:cNvSpPr/>
            <p:nvPr/>
          </p:nvSpPr>
          <p:spPr>
            <a:xfrm rot="-5400000">
              <a:off x="445094"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14" name="Google Shape;514;g1066244c191_0_1"/>
            <p:cNvSpPr/>
            <p:nvPr/>
          </p:nvSpPr>
          <p:spPr>
            <a:xfrm rot="-5400000">
              <a:off x="621837"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15" name="Google Shape;515;g1066244c191_0_1"/>
            <p:cNvSpPr/>
            <p:nvPr/>
          </p:nvSpPr>
          <p:spPr>
            <a:xfrm rot="-5400000">
              <a:off x="798579"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16" name="Google Shape;516;g1066244c191_0_1"/>
            <p:cNvSpPr/>
            <p:nvPr/>
          </p:nvSpPr>
          <p:spPr>
            <a:xfrm rot="-5400000">
              <a:off x="975322"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17" name="Google Shape;517;g1066244c191_0_1"/>
            <p:cNvSpPr/>
            <p:nvPr/>
          </p:nvSpPr>
          <p:spPr>
            <a:xfrm rot="-5400000">
              <a:off x="1152084"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18" name="Google Shape;518;g1066244c191_0_1"/>
            <p:cNvSpPr/>
            <p:nvPr/>
          </p:nvSpPr>
          <p:spPr>
            <a:xfrm rot="-5400000">
              <a:off x="1328826"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grpSp>
      <p:grpSp>
        <p:nvGrpSpPr>
          <p:cNvPr id="519" name="Google Shape;519;g1066244c191_0_1"/>
          <p:cNvGrpSpPr/>
          <p:nvPr/>
        </p:nvGrpSpPr>
        <p:grpSpPr>
          <a:xfrm>
            <a:off x="4216100" y="2367863"/>
            <a:ext cx="1088700" cy="830400"/>
            <a:chOff x="673150" y="2539788"/>
            <a:chExt cx="1088700" cy="830400"/>
          </a:xfrm>
        </p:grpSpPr>
        <p:sp>
          <p:nvSpPr>
            <p:cNvPr id="520" name="Google Shape;520;g1066244c191_0_1"/>
            <p:cNvSpPr/>
            <p:nvPr/>
          </p:nvSpPr>
          <p:spPr>
            <a:xfrm>
              <a:off x="673150" y="2539788"/>
              <a:ext cx="1088700" cy="830400"/>
            </a:xfrm>
            <a:prstGeom prst="rect">
              <a:avLst/>
            </a:prstGeom>
            <a:solidFill>
              <a:srgbClr val="666666"/>
            </a:solidFill>
            <a:ln>
              <a:noFill/>
            </a:ln>
            <a:effectLst>
              <a:outerShdw blurRad="85725" dist="57150" dir="7080000" algn="bl" rotWithShape="0">
                <a:srgbClr val="000000">
                  <a:alpha val="15000"/>
                </a:srgbClr>
              </a:outerShdw>
            </a:effectLst>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US" b="1">
                  <a:solidFill>
                    <a:srgbClr val="FFFFFF"/>
                  </a:solidFill>
                  <a:latin typeface="Fira Sans Extra Condensed"/>
                  <a:ea typeface="Fira Sans Extra Condensed"/>
                  <a:cs typeface="Fira Sans Extra Condensed"/>
                  <a:sym typeface="Fira Sans Extra Condensed"/>
                </a:rPr>
                <a:t>Biobjective</a:t>
              </a:r>
              <a:endParaRPr b="1">
                <a:solidFill>
                  <a:srgbClr val="FFFFFF"/>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Clr>
                  <a:srgbClr val="000000"/>
                </a:buClr>
                <a:buSzPts val="1100"/>
                <a:buFont typeface="Arial"/>
                <a:buNone/>
              </a:pPr>
              <a:r>
                <a:rPr lang="en-US" b="1">
                  <a:solidFill>
                    <a:srgbClr val="FFFFFF"/>
                  </a:solidFill>
                  <a:latin typeface="Fira Sans Extra Condensed"/>
                  <a:ea typeface="Fira Sans Extra Condensed"/>
                  <a:cs typeface="Fira Sans Extra Condensed"/>
                  <a:sym typeface="Fira Sans Extra Condensed"/>
                </a:rPr>
                <a:t>optimization</a:t>
              </a:r>
              <a:endParaRPr b="1">
                <a:solidFill>
                  <a:srgbClr val="FFFFFF"/>
                </a:solidFill>
                <a:latin typeface="Fira Sans Extra Condensed"/>
                <a:ea typeface="Fira Sans Extra Condensed"/>
                <a:cs typeface="Fira Sans Extra Condensed"/>
                <a:sym typeface="Fira Sans Extra Condensed"/>
              </a:endParaRPr>
            </a:p>
          </p:txBody>
        </p:sp>
        <p:sp>
          <p:nvSpPr>
            <p:cNvPr id="521" name="Google Shape;521;g1066244c191_0_1"/>
            <p:cNvSpPr/>
            <p:nvPr/>
          </p:nvSpPr>
          <p:spPr>
            <a:xfrm rot="-5400000">
              <a:off x="749894"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22" name="Google Shape;522;g1066244c191_0_1"/>
            <p:cNvSpPr/>
            <p:nvPr/>
          </p:nvSpPr>
          <p:spPr>
            <a:xfrm rot="-5400000">
              <a:off x="926637"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23" name="Google Shape;523;g1066244c191_0_1"/>
            <p:cNvSpPr/>
            <p:nvPr/>
          </p:nvSpPr>
          <p:spPr>
            <a:xfrm rot="-5400000">
              <a:off x="1103379"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24" name="Google Shape;524;g1066244c191_0_1"/>
            <p:cNvSpPr/>
            <p:nvPr/>
          </p:nvSpPr>
          <p:spPr>
            <a:xfrm rot="-5400000">
              <a:off x="1280122"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25" name="Google Shape;525;g1066244c191_0_1"/>
            <p:cNvSpPr/>
            <p:nvPr/>
          </p:nvSpPr>
          <p:spPr>
            <a:xfrm rot="-5400000">
              <a:off x="1456884"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26" name="Google Shape;526;g1066244c191_0_1"/>
            <p:cNvSpPr/>
            <p:nvPr/>
          </p:nvSpPr>
          <p:spPr>
            <a:xfrm rot="-5400000">
              <a:off x="1633626"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grpSp>
      <p:grpSp>
        <p:nvGrpSpPr>
          <p:cNvPr id="527" name="Google Shape;527;g1066244c191_0_1"/>
          <p:cNvGrpSpPr/>
          <p:nvPr/>
        </p:nvGrpSpPr>
        <p:grpSpPr>
          <a:xfrm>
            <a:off x="1242275" y="2378663"/>
            <a:ext cx="1088700" cy="830400"/>
            <a:chOff x="673150" y="2539788"/>
            <a:chExt cx="1088700" cy="830400"/>
          </a:xfrm>
        </p:grpSpPr>
        <p:sp>
          <p:nvSpPr>
            <p:cNvPr id="528" name="Google Shape;528;g1066244c191_0_1"/>
            <p:cNvSpPr/>
            <p:nvPr/>
          </p:nvSpPr>
          <p:spPr>
            <a:xfrm>
              <a:off x="673150" y="2539788"/>
              <a:ext cx="1088700" cy="830400"/>
            </a:xfrm>
            <a:prstGeom prst="rect">
              <a:avLst/>
            </a:prstGeom>
            <a:solidFill>
              <a:srgbClr val="666666"/>
            </a:solidFill>
            <a:ln>
              <a:noFill/>
            </a:ln>
            <a:effectLst>
              <a:outerShdw blurRad="85725" dist="57150" dir="7080000" algn="bl" rotWithShape="0">
                <a:srgbClr val="000000">
                  <a:alpha val="15000"/>
                </a:srgbClr>
              </a:outerShdw>
            </a:effectLst>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US" sz="1500" b="1">
                  <a:solidFill>
                    <a:srgbClr val="FFFFFF"/>
                  </a:solidFill>
                  <a:latin typeface="Fira Sans Extra Condensed"/>
                  <a:ea typeface="Fira Sans Extra Condensed"/>
                  <a:cs typeface="Fira Sans Extra Condensed"/>
                  <a:sym typeface="Fira Sans Extra Condensed"/>
                </a:rPr>
                <a:t>Other risk estimations</a:t>
              </a:r>
              <a:endParaRPr sz="1500" b="1">
                <a:solidFill>
                  <a:srgbClr val="FFFFFF"/>
                </a:solidFill>
                <a:latin typeface="Fira Sans Extra Condensed"/>
                <a:ea typeface="Fira Sans Extra Condensed"/>
                <a:cs typeface="Fira Sans Extra Condensed"/>
                <a:sym typeface="Fira Sans Extra Condensed"/>
              </a:endParaRPr>
            </a:p>
          </p:txBody>
        </p:sp>
        <p:sp>
          <p:nvSpPr>
            <p:cNvPr id="529" name="Google Shape;529;g1066244c191_0_1"/>
            <p:cNvSpPr/>
            <p:nvPr/>
          </p:nvSpPr>
          <p:spPr>
            <a:xfrm rot="-5400000">
              <a:off x="749894"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30" name="Google Shape;530;g1066244c191_0_1"/>
            <p:cNvSpPr/>
            <p:nvPr/>
          </p:nvSpPr>
          <p:spPr>
            <a:xfrm rot="-5400000">
              <a:off x="926637"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31" name="Google Shape;531;g1066244c191_0_1"/>
            <p:cNvSpPr/>
            <p:nvPr/>
          </p:nvSpPr>
          <p:spPr>
            <a:xfrm rot="-5400000">
              <a:off x="1103379"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32" name="Google Shape;532;g1066244c191_0_1"/>
            <p:cNvSpPr/>
            <p:nvPr/>
          </p:nvSpPr>
          <p:spPr>
            <a:xfrm rot="-5400000">
              <a:off x="1280122"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33" name="Google Shape;533;g1066244c191_0_1"/>
            <p:cNvSpPr/>
            <p:nvPr/>
          </p:nvSpPr>
          <p:spPr>
            <a:xfrm rot="-5400000">
              <a:off x="1456884"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34" name="Google Shape;534;g1066244c191_0_1"/>
            <p:cNvSpPr/>
            <p:nvPr/>
          </p:nvSpPr>
          <p:spPr>
            <a:xfrm rot="-5400000">
              <a:off x="1633626"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grpSp>
      <p:grpSp>
        <p:nvGrpSpPr>
          <p:cNvPr id="535" name="Google Shape;535;g1066244c191_0_1"/>
          <p:cNvGrpSpPr/>
          <p:nvPr/>
        </p:nvGrpSpPr>
        <p:grpSpPr>
          <a:xfrm>
            <a:off x="9836250" y="2306088"/>
            <a:ext cx="1088700" cy="830400"/>
            <a:chOff x="368350" y="2234988"/>
            <a:chExt cx="1088700" cy="830400"/>
          </a:xfrm>
        </p:grpSpPr>
        <p:sp>
          <p:nvSpPr>
            <p:cNvPr id="536" name="Google Shape;536;g1066244c191_0_1"/>
            <p:cNvSpPr/>
            <p:nvPr/>
          </p:nvSpPr>
          <p:spPr>
            <a:xfrm>
              <a:off x="368350" y="2234988"/>
              <a:ext cx="1088700" cy="830400"/>
            </a:xfrm>
            <a:prstGeom prst="rect">
              <a:avLst/>
            </a:prstGeom>
            <a:solidFill>
              <a:srgbClr val="666666"/>
            </a:solidFill>
            <a:ln>
              <a:noFill/>
            </a:ln>
            <a:effectLst>
              <a:outerShdw blurRad="85725" dist="57150" dir="7080000" algn="bl" rotWithShape="0">
                <a:srgbClr val="000000">
                  <a:alpha val="15000"/>
                </a:srgbClr>
              </a:outerShdw>
            </a:effectLst>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US" sz="1600" b="1">
                  <a:solidFill>
                    <a:srgbClr val="FFFFFF"/>
                  </a:solidFill>
                  <a:latin typeface="Fira Sans Extra Condensed"/>
                  <a:ea typeface="Fira Sans Extra Condensed"/>
                  <a:cs typeface="Fira Sans Extra Condensed"/>
                  <a:sym typeface="Fira Sans Extra Condensed"/>
                </a:rPr>
                <a:t>Traffic</a:t>
              </a:r>
              <a:br>
                <a:rPr lang="en-US" sz="1600" b="1">
                  <a:solidFill>
                    <a:srgbClr val="FFFFFF"/>
                  </a:solidFill>
                  <a:latin typeface="Fira Sans Extra Condensed"/>
                  <a:ea typeface="Fira Sans Extra Condensed"/>
                  <a:cs typeface="Fira Sans Extra Condensed"/>
                  <a:sym typeface="Fira Sans Extra Condensed"/>
                </a:rPr>
              </a:br>
              <a:r>
                <a:rPr lang="en-US" sz="1600" b="1">
                  <a:solidFill>
                    <a:srgbClr val="FFFFFF"/>
                  </a:solidFill>
                  <a:latin typeface="Fira Sans Extra Condensed"/>
                  <a:ea typeface="Fira Sans Extra Condensed"/>
                  <a:cs typeface="Fira Sans Extra Condensed"/>
                  <a:sym typeface="Fira Sans Extra Condensed"/>
                </a:rPr>
                <a:t>Estimation</a:t>
              </a:r>
              <a:endParaRPr sz="1600" b="1">
                <a:solidFill>
                  <a:srgbClr val="FFFFFF"/>
                </a:solidFill>
                <a:latin typeface="Fira Sans Extra Condensed"/>
                <a:ea typeface="Fira Sans Extra Condensed"/>
                <a:cs typeface="Fira Sans Extra Condensed"/>
                <a:sym typeface="Fira Sans Extra Condensed"/>
              </a:endParaRPr>
            </a:p>
          </p:txBody>
        </p:sp>
        <p:sp>
          <p:nvSpPr>
            <p:cNvPr id="537" name="Google Shape;537;g1066244c191_0_1"/>
            <p:cNvSpPr/>
            <p:nvPr/>
          </p:nvSpPr>
          <p:spPr>
            <a:xfrm rot="-5400000">
              <a:off x="445094"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38" name="Google Shape;538;g1066244c191_0_1"/>
            <p:cNvSpPr/>
            <p:nvPr/>
          </p:nvSpPr>
          <p:spPr>
            <a:xfrm rot="-5400000">
              <a:off x="621837"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39" name="Google Shape;539;g1066244c191_0_1"/>
            <p:cNvSpPr/>
            <p:nvPr/>
          </p:nvSpPr>
          <p:spPr>
            <a:xfrm rot="-5400000">
              <a:off x="798579"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40" name="Google Shape;540;g1066244c191_0_1"/>
            <p:cNvSpPr/>
            <p:nvPr/>
          </p:nvSpPr>
          <p:spPr>
            <a:xfrm rot="-5400000">
              <a:off x="975322"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41" name="Google Shape;541;g1066244c191_0_1"/>
            <p:cNvSpPr/>
            <p:nvPr/>
          </p:nvSpPr>
          <p:spPr>
            <a:xfrm rot="-5400000">
              <a:off x="1152084"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42" name="Google Shape;542;g1066244c191_0_1"/>
            <p:cNvSpPr/>
            <p:nvPr/>
          </p:nvSpPr>
          <p:spPr>
            <a:xfrm rot="-5400000">
              <a:off x="1328826"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grpSp>
      <p:sp>
        <p:nvSpPr>
          <p:cNvPr id="543" name="Google Shape;543;g1066244c191_0_1"/>
          <p:cNvSpPr/>
          <p:nvPr/>
        </p:nvSpPr>
        <p:spPr>
          <a:xfrm rot="10800000" flipH="1">
            <a:off x="4819328" y="514742"/>
            <a:ext cx="826794" cy="4579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544" name="Google Shape;544;g1066244c191_0_1"/>
          <p:cNvSpPr/>
          <p:nvPr/>
        </p:nvSpPr>
        <p:spPr>
          <a:xfrm>
            <a:off x="5276520" y="336600"/>
            <a:ext cx="2402700" cy="3027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Keep this title</a:t>
            </a:r>
            <a:endParaRPr sz="1400" b="0" i="0" u="none" strike="noStrike" cap="none">
              <a:solidFill>
                <a:schemeClr val="accent2"/>
              </a:solidFill>
              <a:latin typeface="Arial"/>
              <a:ea typeface="Arial"/>
              <a:cs typeface="Arial"/>
              <a:sym typeface="Arial"/>
            </a:endParaRPr>
          </a:p>
        </p:txBody>
      </p:sp>
      <p:sp>
        <p:nvSpPr>
          <p:cNvPr id="545" name="Google Shape;545;g1066244c191_0_1"/>
          <p:cNvSpPr/>
          <p:nvPr/>
        </p:nvSpPr>
        <p:spPr>
          <a:xfrm>
            <a:off x="8229600" y="124200"/>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Complete this slide</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For the third deliverable</a:t>
            </a:r>
            <a:endParaRPr sz="1400" b="0" i="0" u="none" strike="noStrike" cap="none">
              <a:solidFill>
                <a:schemeClr val="accent2"/>
              </a:solidFill>
              <a:latin typeface="Arial"/>
              <a:ea typeface="Arial"/>
              <a:cs typeface="Arial"/>
              <a:sym typeface="Arial"/>
            </a:endParaRPr>
          </a:p>
        </p:txBody>
      </p:sp>
      <p:sp>
        <p:nvSpPr>
          <p:cNvPr id="546" name="Google Shape;546;g1066244c191_0_1"/>
          <p:cNvSpPr/>
          <p:nvPr/>
        </p:nvSpPr>
        <p:spPr>
          <a:xfrm>
            <a:off x="265315" y="802320"/>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DO NOT use red color in the slides</a:t>
            </a:r>
            <a:endParaRPr sz="1400" b="0" i="0" u="none" strike="noStrike" cap="none">
              <a:solidFill>
                <a:schemeClr val="accent2"/>
              </a:solidFill>
              <a:latin typeface="Arial"/>
              <a:ea typeface="Arial"/>
              <a:cs typeface="Arial"/>
              <a:sym typeface="Arial"/>
            </a:endParaRPr>
          </a:p>
        </p:txBody>
      </p:sp>
      <p:sp>
        <p:nvSpPr>
          <p:cNvPr id="547" name="Google Shape;547;g1066244c191_0_1"/>
          <p:cNvSpPr txBox="1"/>
          <p:nvPr/>
        </p:nvSpPr>
        <p:spPr>
          <a:xfrm>
            <a:off x="2745075" y="6052175"/>
            <a:ext cx="30000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i="1">
                <a:solidFill>
                  <a:schemeClr val="accent2"/>
                </a:solidFill>
              </a:rPr>
              <a:t>Font size should be of at least 22 points</a:t>
            </a:r>
            <a:endParaRPr b="1">
              <a:solidFill>
                <a:schemeClr val="accent2"/>
              </a:solidFill>
            </a:endParaRPr>
          </a:p>
        </p:txBody>
      </p:sp>
      <p:sp>
        <p:nvSpPr>
          <p:cNvPr id="548" name="Google Shape;548;g1066244c191_0_1"/>
          <p:cNvSpPr/>
          <p:nvPr/>
        </p:nvSpPr>
        <p:spPr>
          <a:xfrm>
            <a:off x="7457802" y="6101983"/>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i="1">
                <a:solidFill>
                  <a:schemeClr val="accent2"/>
                </a:solidFill>
              </a:rPr>
              <a:t>You may add, remove or change some future work directions</a:t>
            </a:r>
            <a:endParaRPr sz="1400" b="0" i="0" u="none" strike="noStrike" cap="none">
              <a:solidFill>
                <a:schemeClr val="accent2"/>
              </a:solidFill>
              <a:latin typeface="Arial"/>
              <a:ea typeface="Arial"/>
              <a:cs typeface="Arial"/>
              <a:sym typeface="Arial"/>
            </a:endParaRPr>
          </a:p>
        </p:txBody>
      </p:sp>
      <p:sp>
        <p:nvSpPr>
          <p:cNvPr id="549" name="Google Shape;549;g1066244c191_0_1"/>
          <p:cNvSpPr/>
          <p:nvPr/>
        </p:nvSpPr>
        <p:spPr>
          <a:xfrm>
            <a:off x="-141598" y="4099808"/>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i="1">
                <a:solidFill>
                  <a:schemeClr val="accent2"/>
                </a:solidFill>
              </a:rPr>
              <a:t>Remove this</a:t>
            </a:r>
            <a:endParaRPr i="1">
              <a:solidFill>
                <a:schemeClr val="accent2"/>
              </a:solidFill>
            </a:endParaRPr>
          </a:p>
          <a:p>
            <a:pPr marL="0" marR="0" lvl="0" indent="0" algn="ctr" rtl="0">
              <a:lnSpc>
                <a:spcPct val="100000"/>
              </a:lnSpc>
              <a:spcBef>
                <a:spcPts val="0"/>
              </a:spcBef>
              <a:spcAft>
                <a:spcPts val="0"/>
              </a:spcAft>
              <a:buClr>
                <a:srgbClr val="000000"/>
              </a:buClr>
              <a:buSzPts val="1400"/>
              <a:buFont typeface="Arial"/>
              <a:buNone/>
            </a:pPr>
            <a:r>
              <a:rPr lang="en-US" i="1">
                <a:solidFill>
                  <a:schemeClr val="accent2"/>
                </a:solidFill>
              </a:rPr>
              <a:t>slide if you</a:t>
            </a:r>
            <a:endParaRPr i="1">
              <a:solidFill>
                <a:schemeClr val="accent2"/>
              </a:solidFill>
            </a:endParaRPr>
          </a:p>
          <a:p>
            <a:pPr marL="0" marR="0" lvl="0" indent="0" algn="ctr" rtl="0">
              <a:lnSpc>
                <a:spcPct val="100000"/>
              </a:lnSpc>
              <a:spcBef>
                <a:spcPts val="0"/>
              </a:spcBef>
              <a:spcAft>
                <a:spcPts val="0"/>
              </a:spcAft>
              <a:buClr>
                <a:srgbClr val="000000"/>
              </a:buClr>
              <a:buSzPts val="1400"/>
              <a:buFont typeface="Arial"/>
              <a:buNone/>
            </a:pPr>
            <a:r>
              <a:rPr lang="en-US" i="1">
                <a:solidFill>
                  <a:schemeClr val="accent2"/>
                </a:solidFill>
              </a:rPr>
              <a:t>study </a:t>
            </a:r>
            <a:endParaRPr i="1">
              <a:solidFill>
                <a:schemeClr val="accent2"/>
              </a:solidFill>
            </a:endParaRPr>
          </a:p>
          <a:p>
            <a:pPr marL="0" marR="0" lvl="0" indent="0" algn="ctr" rtl="0">
              <a:lnSpc>
                <a:spcPct val="100000"/>
              </a:lnSpc>
              <a:spcBef>
                <a:spcPts val="0"/>
              </a:spcBef>
              <a:spcAft>
                <a:spcPts val="0"/>
              </a:spcAft>
              <a:buClr>
                <a:srgbClr val="000000"/>
              </a:buClr>
              <a:buSzPts val="1400"/>
              <a:buFont typeface="Arial"/>
              <a:buNone/>
            </a:pPr>
            <a:r>
              <a:rPr lang="en-US" i="1">
                <a:solidFill>
                  <a:schemeClr val="accent2"/>
                </a:solidFill>
              </a:rPr>
              <a:t>Informatics</a:t>
            </a:r>
            <a:br>
              <a:rPr lang="en-US" i="1">
                <a:solidFill>
                  <a:schemeClr val="accent2"/>
                </a:solidFill>
              </a:rPr>
            </a:br>
            <a:r>
              <a:rPr lang="en-US" i="1">
                <a:solidFill>
                  <a:schemeClr val="accent2"/>
                </a:solidFill>
              </a:rPr>
              <a:t> Engineering</a:t>
            </a:r>
            <a:endParaRPr i="1">
              <a:solidFill>
                <a:schemeClr val="accent2"/>
              </a:solidFill>
            </a:endParaRPr>
          </a:p>
        </p:txBody>
      </p:sp>
      <p:sp>
        <p:nvSpPr>
          <p:cNvPr id="550" name="Google Shape;550;g1066244c191_0_1"/>
          <p:cNvSpPr/>
          <p:nvPr/>
        </p:nvSpPr>
        <p:spPr>
          <a:xfrm>
            <a:off x="5646138" y="802325"/>
            <a:ext cx="48270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i="1">
                <a:solidFill>
                  <a:schemeClr val="accent2"/>
                </a:solidFill>
              </a:rPr>
              <a:t>Please, name the courses in which you could continue working on this project</a:t>
            </a:r>
            <a:endParaRPr sz="1400" b="0" i="0" u="none" strike="noStrike" cap="none">
              <a:solidFill>
                <a:schemeClr val="accent2"/>
              </a:solidFill>
              <a:latin typeface="Arial"/>
              <a:ea typeface="Arial"/>
              <a:cs typeface="Arial"/>
              <a:sym typeface="Arial"/>
            </a:endParaRPr>
          </a:p>
        </p:txBody>
      </p:sp>
      <p:sp>
        <p:nvSpPr>
          <p:cNvPr id="551" name="Google Shape;551;g1066244c191_0_1"/>
          <p:cNvSpPr/>
          <p:nvPr/>
        </p:nvSpPr>
        <p:spPr>
          <a:xfrm rot="10800000" flipH="1">
            <a:off x="5050475" y="1024007"/>
            <a:ext cx="811836" cy="29446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552" name="Google Shape;552;g1066244c191_0_1"/>
          <p:cNvSpPr/>
          <p:nvPr/>
        </p:nvSpPr>
        <p:spPr>
          <a:xfrm rot="10800000">
            <a:off x="10334499" y="947808"/>
            <a:ext cx="806652" cy="43264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553" name="Google Shape;553;g1066244c191_0_1"/>
          <p:cNvSpPr/>
          <p:nvPr/>
        </p:nvSpPr>
        <p:spPr>
          <a:xfrm rot="-3788704">
            <a:off x="8003177" y="1401254"/>
            <a:ext cx="806653" cy="432644"/>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554" name="Google Shape;554;g1066244c191_0_1"/>
          <p:cNvSpPr/>
          <p:nvPr/>
        </p:nvSpPr>
        <p:spPr>
          <a:xfrm>
            <a:off x="4407763" y="3990850"/>
            <a:ext cx="48270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i="1">
                <a:solidFill>
                  <a:schemeClr val="accent2"/>
                </a:solidFill>
              </a:rPr>
              <a:t>Please, name what you could do, in following courses, to improve this project</a:t>
            </a:r>
            <a:endParaRPr sz="1400" b="0" i="0" u="none" strike="noStrike" cap="none">
              <a:solidFill>
                <a:schemeClr val="accent2"/>
              </a:solidFill>
              <a:latin typeface="Arial"/>
              <a:ea typeface="Arial"/>
              <a:cs typeface="Arial"/>
              <a:sym typeface="Arial"/>
            </a:endParaRPr>
          </a:p>
        </p:txBody>
      </p:sp>
      <p:sp>
        <p:nvSpPr>
          <p:cNvPr id="555" name="Google Shape;555;g1066244c191_0_1"/>
          <p:cNvSpPr/>
          <p:nvPr/>
        </p:nvSpPr>
        <p:spPr>
          <a:xfrm rot="5763114" flipH="1">
            <a:off x="4821883" y="3386199"/>
            <a:ext cx="811824" cy="29443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556" name="Google Shape;556;g1066244c191_0_1"/>
          <p:cNvSpPr/>
          <p:nvPr/>
        </p:nvSpPr>
        <p:spPr>
          <a:xfrm rot="5763114" flipH="1">
            <a:off x="7260283" y="3386199"/>
            <a:ext cx="811824" cy="29443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557" name="Google Shape;557;g1066244c191_0_1"/>
          <p:cNvSpPr/>
          <p:nvPr/>
        </p:nvSpPr>
        <p:spPr>
          <a:xfrm rot="9163861" flipH="1">
            <a:off x="8936681" y="3462420"/>
            <a:ext cx="811824" cy="294405"/>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pic>
        <p:nvPicPr>
          <p:cNvPr id="562" name="Google Shape;562;g1066244c191_0_133"/>
          <p:cNvPicPr preferRelativeResize="0"/>
          <p:nvPr/>
        </p:nvPicPr>
        <p:blipFill rotWithShape="1">
          <a:blip r:embed="rId3">
            <a:alphaModFix/>
          </a:blip>
          <a:srcRect/>
          <a:stretch/>
        </p:blipFill>
        <p:spPr>
          <a:xfrm>
            <a:off x="-2580" y="0"/>
            <a:ext cx="12197163" cy="6856922"/>
          </a:xfrm>
          <a:prstGeom prst="rect">
            <a:avLst/>
          </a:prstGeom>
          <a:noFill/>
          <a:ln>
            <a:noFill/>
          </a:ln>
        </p:spPr>
      </p:pic>
      <p:sp>
        <p:nvSpPr>
          <p:cNvPr id="563" name="Google Shape;563;g1066244c191_0_133"/>
          <p:cNvSpPr/>
          <p:nvPr/>
        </p:nvSpPr>
        <p:spPr>
          <a:xfrm>
            <a:off x="265327" y="376925"/>
            <a:ext cx="4945800" cy="425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200" b="1">
                <a:solidFill>
                  <a:srgbClr val="FFFFFF"/>
                </a:solidFill>
              </a:rPr>
              <a:t>Future Work Directions</a:t>
            </a:r>
            <a:endParaRPr sz="2200" b="0" i="0" u="none" strike="noStrike" cap="none">
              <a:latin typeface="Arial"/>
              <a:ea typeface="Arial"/>
              <a:cs typeface="Arial"/>
              <a:sym typeface="Arial"/>
            </a:endParaRPr>
          </a:p>
        </p:txBody>
      </p:sp>
      <p:sp>
        <p:nvSpPr>
          <p:cNvPr id="564" name="Google Shape;564;g1066244c191_0_133"/>
          <p:cNvSpPr/>
          <p:nvPr/>
        </p:nvSpPr>
        <p:spPr>
          <a:xfrm>
            <a:off x="859448" y="1291400"/>
            <a:ext cx="1993200" cy="4230000"/>
          </a:xfrm>
          <a:prstGeom prst="roundRect">
            <a:avLst>
              <a:gd name="adj" fmla="val 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g1066244c191_0_133"/>
          <p:cNvSpPr/>
          <p:nvPr/>
        </p:nvSpPr>
        <p:spPr>
          <a:xfrm>
            <a:off x="9488921" y="1291400"/>
            <a:ext cx="1993200" cy="4230000"/>
          </a:xfrm>
          <a:prstGeom prst="roundRect">
            <a:avLst>
              <a:gd name="adj" fmla="val 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g1066244c191_0_133"/>
          <p:cNvSpPr/>
          <p:nvPr/>
        </p:nvSpPr>
        <p:spPr>
          <a:xfrm>
            <a:off x="3812548" y="1291400"/>
            <a:ext cx="1993200" cy="4230000"/>
          </a:xfrm>
          <a:prstGeom prst="roundRect">
            <a:avLst>
              <a:gd name="adj" fmla="val 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g1066244c191_0_133"/>
          <p:cNvSpPr/>
          <p:nvPr/>
        </p:nvSpPr>
        <p:spPr>
          <a:xfrm>
            <a:off x="6632743" y="1286300"/>
            <a:ext cx="1993200" cy="4230000"/>
          </a:xfrm>
          <a:prstGeom prst="roundRect">
            <a:avLst>
              <a:gd name="adj" fmla="val 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g1066244c191_0_133"/>
          <p:cNvSpPr/>
          <p:nvPr/>
        </p:nvSpPr>
        <p:spPr>
          <a:xfrm>
            <a:off x="9488720" y="1291400"/>
            <a:ext cx="1809900" cy="587400"/>
          </a:xfrm>
          <a:prstGeom prst="homePlate">
            <a:avLst>
              <a:gd name="adj" fmla="val 40073"/>
            </a:avLst>
          </a:prstGeom>
          <a:solidFill>
            <a:srgbClr val="00AA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g1066244c191_0_133"/>
          <p:cNvSpPr/>
          <p:nvPr/>
        </p:nvSpPr>
        <p:spPr>
          <a:xfrm>
            <a:off x="6630898" y="1286300"/>
            <a:ext cx="1809900" cy="587400"/>
          </a:xfrm>
          <a:prstGeom prst="homePlate">
            <a:avLst>
              <a:gd name="adj" fmla="val 40073"/>
            </a:avLst>
          </a:prstGeom>
          <a:solidFill>
            <a:srgbClr val="48A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g1066244c191_0_133"/>
          <p:cNvSpPr/>
          <p:nvPr/>
        </p:nvSpPr>
        <p:spPr>
          <a:xfrm>
            <a:off x="3811772" y="1291400"/>
            <a:ext cx="1809900" cy="587400"/>
          </a:xfrm>
          <a:prstGeom prst="homePlate">
            <a:avLst>
              <a:gd name="adj" fmla="val 40073"/>
            </a:avLst>
          </a:prstGeom>
          <a:solidFill>
            <a:srgbClr val="00AA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g1066244c191_0_133"/>
          <p:cNvSpPr/>
          <p:nvPr/>
        </p:nvSpPr>
        <p:spPr>
          <a:xfrm>
            <a:off x="859046" y="1291400"/>
            <a:ext cx="1809900" cy="587400"/>
          </a:xfrm>
          <a:prstGeom prst="homePlate">
            <a:avLst>
              <a:gd name="adj" fmla="val 40073"/>
            </a:avLst>
          </a:prstGeom>
          <a:solidFill>
            <a:srgbClr val="48A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g1066244c191_0_133"/>
          <p:cNvSpPr/>
          <p:nvPr/>
        </p:nvSpPr>
        <p:spPr>
          <a:xfrm>
            <a:off x="6649700" y="1328675"/>
            <a:ext cx="1809900" cy="425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200" b="1">
                <a:solidFill>
                  <a:schemeClr val="lt1"/>
                </a:solidFill>
                <a:latin typeface="Fira Sans Extra Condensed"/>
                <a:ea typeface="Fira Sans Extra Condensed"/>
                <a:cs typeface="Fira Sans Extra Condensed"/>
                <a:sym typeface="Fira Sans Extra Condensed"/>
              </a:rPr>
              <a:t>Software Eng.</a:t>
            </a:r>
            <a:endParaRPr sz="2200" b="1">
              <a:solidFill>
                <a:schemeClr val="lt1"/>
              </a:solidFill>
              <a:latin typeface="Fira Sans Extra Condensed"/>
              <a:ea typeface="Fira Sans Extra Condensed"/>
              <a:cs typeface="Fira Sans Extra Condensed"/>
              <a:sym typeface="Fira Sans Extra Condensed"/>
            </a:endParaRPr>
          </a:p>
        </p:txBody>
      </p:sp>
      <p:sp>
        <p:nvSpPr>
          <p:cNvPr id="573" name="Google Shape;573;g1066244c191_0_133"/>
          <p:cNvSpPr/>
          <p:nvPr/>
        </p:nvSpPr>
        <p:spPr>
          <a:xfrm>
            <a:off x="3802800" y="1379275"/>
            <a:ext cx="1809900" cy="425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200" b="1">
                <a:solidFill>
                  <a:schemeClr val="lt1"/>
                </a:solidFill>
                <a:latin typeface="Fira Sans Extra Condensed"/>
                <a:ea typeface="Fira Sans Extra Condensed"/>
                <a:cs typeface="Fira Sans Extra Condensed"/>
                <a:sym typeface="Fira Sans Extra Condensed"/>
              </a:rPr>
              <a:t>Project 1</a:t>
            </a:r>
            <a:endParaRPr sz="2200" b="1">
              <a:solidFill>
                <a:schemeClr val="lt1"/>
              </a:solidFill>
              <a:latin typeface="Fira Sans Extra Condensed"/>
              <a:ea typeface="Fira Sans Extra Condensed"/>
              <a:cs typeface="Fira Sans Extra Condensed"/>
              <a:sym typeface="Fira Sans Extra Condensed"/>
            </a:endParaRPr>
          </a:p>
        </p:txBody>
      </p:sp>
      <p:sp>
        <p:nvSpPr>
          <p:cNvPr id="574" name="Google Shape;574;g1066244c191_0_133"/>
          <p:cNvSpPr/>
          <p:nvPr/>
        </p:nvSpPr>
        <p:spPr>
          <a:xfrm>
            <a:off x="810150" y="1333775"/>
            <a:ext cx="1582800" cy="425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200" b="1">
                <a:solidFill>
                  <a:schemeClr val="lt1"/>
                </a:solidFill>
                <a:latin typeface="Fira Sans Extra Condensed"/>
                <a:ea typeface="Fira Sans Extra Condensed"/>
                <a:cs typeface="Fira Sans Extra Condensed"/>
                <a:sym typeface="Fira Sans Extra Condensed"/>
              </a:rPr>
              <a:t>Databases</a:t>
            </a:r>
            <a:endParaRPr sz="2200" b="1">
              <a:solidFill>
                <a:schemeClr val="lt1"/>
              </a:solidFill>
              <a:latin typeface="Fira Sans Extra Condensed"/>
              <a:ea typeface="Fira Sans Extra Condensed"/>
              <a:cs typeface="Fira Sans Extra Condensed"/>
              <a:sym typeface="Fira Sans Extra Condensed"/>
            </a:endParaRPr>
          </a:p>
        </p:txBody>
      </p:sp>
      <p:sp>
        <p:nvSpPr>
          <p:cNvPr id="575" name="Google Shape;575;g1066244c191_0_133"/>
          <p:cNvSpPr/>
          <p:nvPr/>
        </p:nvSpPr>
        <p:spPr>
          <a:xfrm>
            <a:off x="9495625" y="1333775"/>
            <a:ext cx="1643700" cy="425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200" b="1">
                <a:solidFill>
                  <a:schemeClr val="lt1"/>
                </a:solidFill>
                <a:latin typeface="Fira Sans Extra Condensed"/>
                <a:ea typeface="Fira Sans Extra Condensed"/>
                <a:cs typeface="Fira Sans Extra Condensed"/>
                <a:sym typeface="Fira Sans Extra Condensed"/>
              </a:rPr>
              <a:t>Project 2</a:t>
            </a:r>
            <a:endParaRPr sz="2200" b="1">
              <a:solidFill>
                <a:schemeClr val="lt1"/>
              </a:solidFill>
              <a:latin typeface="Fira Sans Extra Condensed"/>
              <a:ea typeface="Fira Sans Extra Condensed"/>
              <a:cs typeface="Fira Sans Extra Condensed"/>
              <a:sym typeface="Fira Sans Extra Condensed"/>
            </a:endParaRPr>
          </a:p>
        </p:txBody>
      </p:sp>
      <p:grpSp>
        <p:nvGrpSpPr>
          <p:cNvPr id="576" name="Google Shape;576;g1066244c191_0_133"/>
          <p:cNvGrpSpPr/>
          <p:nvPr/>
        </p:nvGrpSpPr>
        <p:grpSpPr>
          <a:xfrm>
            <a:off x="7016850" y="2306088"/>
            <a:ext cx="1088700" cy="830400"/>
            <a:chOff x="368350" y="2234988"/>
            <a:chExt cx="1088700" cy="830400"/>
          </a:xfrm>
        </p:grpSpPr>
        <p:sp>
          <p:nvSpPr>
            <p:cNvPr id="577" name="Google Shape;577;g1066244c191_0_133"/>
            <p:cNvSpPr/>
            <p:nvPr/>
          </p:nvSpPr>
          <p:spPr>
            <a:xfrm>
              <a:off x="368350" y="2234988"/>
              <a:ext cx="1088700" cy="830400"/>
            </a:xfrm>
            <a:prstGeom prst="rect">
              <a:avLst/>
            </a:prstGeom>
            <a:solidFill>
              <a:srgbClr val="666666"/>
            </a:solidFill>
            <a:ln>
              <a:noFill/>
            </a:ln>
            <a:effectLst>
              <a:outerShdw blurRad="85725" dist="57150" dir="7080000" algn="bl" rotWithShape="0">
                <a:srgbClr val="000000">
                  <a:alpha val="15000"/>
                </a:srgbClr>
              </a:outerShdw>
            </a:effectLst>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US" sz="1600" b="1">
                  <a:solidFill>
                    <a:srgbClr val="FFFFFF"/>
                  </a:solidFill>
                  <a:latin typeface="Fira Sans Extra Condensed"/>
                  <a:ea typeface="Fira Sans Extra Condensed"/>
                  <a:cs typeface="Fira Sans Extra Condensed"/>
                  <a:sym typeface="Fira Sans Extra Condensed"/>
                </a:rPr>
                <a:t>A Web Application</a:t>
              </a:r>
              <a:endParaRPr sz="1600" b="1">
                <a:solidFill>
                  <a:srgbClr val="FFFFFF"/>
                </a:solidFill>
                <a:latin typeface="Fira Sans Extra Condensed"/>
                <a:ea typeface="Fira Sans Extra Condensed"/>
                <a:cs typeface="Fira Sans Extra Condensed"/>
                <a:sym typeface="Fira Sans Extra Condensed"/>
              </a:endParaRPr>
            </a:p>
          </p:txBody>
        </p:sp>
        <p:sp>
          <p:nvSpPr>
            <p:cNvPr id="578" name="Google Shape;578;g1066244c191_0_133"/>
            <p:cNvSpPr/>
            <p:nvPr/>
          </p:nvSpPr>
          <p:spPr>
            <a:xfrm rot="-5400000">
              <a:off x="445094"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79" name="Google Shape;579;g1066244c191_0_133"/>
            <p:cNvSpPr/>
            <p:nvPr/>
          </p:nvSpPr>
          <p:spPr>
            <a:xfrm rot="-5400000">
              <a:off x="621837"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80" name="Google Shape;580;g1066244c191_0_133"/>
            <p:cNvSpPr/>
            <p:nvPr/>
          </p:nvSpPr>
          <p:spPr>
            <a:xfrm rot="-5400000">
              <a:off x="798579"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81" name="Google Shape;581;g1066244c191_0_133"/>
            <p:cNvSpPr/>
            <p:nvPr/>
          </p:nvSpPr>
          <p:spPr>
            <a:xfrm rot="-5400000">
              <a:off x="975322"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82" name="Google Shape;582;g1066244c191_0_133"/>
            <p:cNvSpPr/>
            <p:nvPr/>
          </p:nvSpPr>
          <p:spPr>
            <a:xfrm rot="-5400000">
              <a:off x="1152084"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83" name="Google Shape;583;g1066244c191_0_133"/>
            <p:cNvSpPr/>
            <p:nvPr/>
          </p:nvSpPr>
          <p:spPr>
            <a:xfrm rot="-5400000">
              <a:off x="1328826"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grpSp>
      <p:grpSp>
        <p:nvGrpSpPr>
          <p:cNvPr id="584" name="Google Shape;584;g1066244c191_0_133"/>
          <p:cNvGrpSpPr/>
          <p:nvPr/>
        </p:nvGrpSpPr>
        <p:grpSpPr>
          <a:xfrm>
            <a:off x="4216100" y="2367863"/>
            <a:ext cx="1088700" cy="830400"/>
            <a:chOff x="673150" y="2539788"/>
            <a:chExt cx="1088700" cy="830400"/>
          </a:xfrm>
        </p:grpSpPr>
        <p:sp>
          <p:nvSpPr>
            <p:cNvPr id="585" name="Google Shape;585;g1066244c191_0_133"/>
            <p:cNvSpPr/>
            <p:nvPr/>
          </p:nvSpPr>
          <p:spPr>
            <a:xfrm>
              <a:off x="673150" y="2539788"/>
              <a:ext cx="1088700" cy="830400"/>
            </a:xfrm>
            <a:prstGeom prst="rect">
              <a:avLst/>
            </a:prstGeom>
            <a:solidFill>
              <a:srgbClr val="666666"/>
            </a:solidFill>
            <a:ln>
              <a:noFill/>
            </a:ln>
            <a:effectLst>
              <a:outerShdw blurRad="85725" dist="57150" dir="7080000" algn="bl" rotWithShape="0">
                <a:srgbClr val="000000">
                  <a:alpha val="15000"/>
                </a:srgbClr>
              </a:outerShdw>
            </a:effectLst>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US" sz="1600" b="1">
                  <a:solidFill>
                    <a:srgbClr val="FFFFFF"/>
                  </a:solidFill>
                  <a:latin typeface="Fira Sans Extra Condensed"/>
                  <a:ea typeface="Fira Sans Extra Condensed"/>
                  <a:cs typeface="Fira Sans Extra Condensed"/>
                  <a:sym typeface="Fira Sans Extra Condensed"/>
                </a:rPr>
                <a:t>A Web Application</a:t>
              </a:r>
              <a:endParaRPr sz="1600" b="1">
                <a:solidFill>
                  <a:srgbClr val="FFFFFF"/>
                </a:solidFill>
                <a:latin typeface="Fira Sans Extra Condensed"/>
                <a:ea typeface="Fira Sans Extra Condensed"/>
                <a:cs typeface="Fira Sans Extra Condensed"/>
                <a:sym typeface="Fira Sans Extra Condensed"/>
              </a:endParaRPr>
            </a:p>
          </p:txBody>
        </p:sp>
        <p:sp>
          <p:nvSpPr>
            <p:cNvPr id="586" name="Google Shape;586;g1066244c191_0_133"/>
            <p:cNvSpPr/>
            <p:nvPr/>
          </p:nvSpPr>
          <p:spPr>
            <a:xfrm rot="-5400000">
              <a:off x="749894"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87" name="Google Shape;587;g1066244c191_0_133"/>
            <p:cNvSpPr/>
            <p:nvPr/>
          </p:nvSpPr>
          <p:spPr>
            <a:xfrm rot="-5400000">
              <a:off x="926637"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88" name="Google Shape;588;g1066244c191_0_133"/>
            <p:cNvSpPr/>
            <p:nvPr/>
          </p:nvSpPr>
          <p:spPr>
            <a:xfrm rot="-5400000">
              <a:off x="1103379"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89" name="Google Shape;589;g1066244c191_0_133"/>
            <p:cNvSpPr/>
            <p:nvPr/>
          </p:nvSpPr>
          <p:spPr>
            <a:xfrm rot="-5400000">
              <a:off x="1280122"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90" name="Google Shape;590;g1066244c191_0_133"/>
            <p:cNvSpPr/>
            <p:nvPr/>
          </p:nvSpPr>
          <p:spPr>
            <a:xfrm rot="-5400000">
              <a:off x="1456884"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91" name="Google Shape;591;g1066244c191_0_133"/>
            <p:cNvSpPr/>
            <p:nvPr/>
          </p:nvSpPr>
          <p:spPr>
            <a:xfrm rot="-5400000">
              <a:off x="1633626"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grpSp>
      <p:grpSp>
        <p:nvGrpSpPr>
          <p:cNvPr id="592" name="Google Shape;592;g1066244c191_0_133"/>
          <p:cNvGrpSpPr/>
          <p:nvPr/>
        </p:nvGrpSpPr>
        <p:grpSpPr>
          <a:xfrm>
            <a:off x="1242275" y="2378663"/>
            <a:ext cx="1088700" cy="830400"/>
            <a:chOff x="673150" y="2539788"/>
            <a:chExt cx="1088700" cy="830400"/>
          </a:xfrm>
        </p:grpSpPr>
        <p:sp>
          <p:nvSpPr>
            <p:cNvPr id="593" name="Google Shape;593;g1066244c191_0_133"/>
            <p:cNvSpPr/>
            <p:nvPr/>
          </p:nvSpPr>
          <p:spPr>
            <a:xfrm>
              <a:off x="673150" y="2539788"/>
              <a:ext cx="1088700" cy="830400"/>
            </a:xfrm>
            <a:prstGeom prst="rect">
              <a:avLst/>
            </a:prstGeom>
            <a:solidFill>
              <a:srgbClr val="666666"/>
            </a:solidFill>
            <a:ln>
              <a:noFill/>
            </a:ln>
            <a:effectLst>
              <a:outerShdw blurRad="85725" dist="57150" dir="7080000" algn="bl" rotWithShape="0">
                <a:srgbClr val="000000">
                  <a:alpha val="15000"/>
                </a:srgbClr>
              </a:outerShdw>
            </a:effectLst>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US" sz="1700" b="1">
                  <a:solidFill>
                    <a:srgbClr val="FFFFFF"/>
                  </a:solidFill>
                  <a:latin typeface="Fira Sans Extra Condensed"/>
                  <a:ea typeface="Fira Sans Extra Condensed"/>
                  <a:cs typeface="Fira Sans Extra Condensed"/>
                  <a:sym typeface="Fira Sans Extra Condensed"/>
                </a:rPr>
                <a:t>Add other variables</a:t>
              </a:r>
              <a:endParaRPr sz="1700" b="1">
                <a:solidFill>
                  <a:srgbClr val="FFFFFF"/>
                </a:solidFill>
                <a:latin typeface="Fira Sans Extra Condensed"/>
                <a:ea typeface="Fira Sans Extra Condensed"/>
                <a:cs typeface="Fira Sans Extra Condensed"/>
                <a:sym typeface="Fira Sans Extra Condensed"/>
              </a:endParaRPr>
            </a:p>
          </p:txBody>
        </p:sp>
        <p:sp>
          <p:nvSpPr>
            <p:cNvPr id="594" name="Google Shape;594;g1066244c191_0_133"/>
            <p:cNvSpPr/>
            <p:nvPr/>
          </p:nvSpPr>
          <p:spPr>
            <a:xfrm rot="-5400000">
              <a:off x="749894"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95" name="Google Shape;595;g1066244c191_0_133"/>
            <p:cNvSpPr/>
            <p:nvPr/>
          </p:nvSpPr>
          <p:spPr>
            <a:xfrm rot="-5400000">
              <a:off x="926637"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96" name="Google Shape;596;g1066244c191_0_133"/>
            <p:cNvSpPr/>
            <p:nvPr/>
          </p:nvSpPr>
          <p:spPr>
            <a:xfrm rot="-5400000">
              <a:off x="1103379"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97" name="Google Shape;597;g1066244c191_0_133"/>
            <p:cNvSpPr/>
            <p:nvPr/>
          </p:nvSpPr>
          <p:spPr>
            <a:xfrm rot="-5400000">
              <a:off x="1280122"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98" name="Google Shape;598;g1066244c191_0_133"/>
            <p:cNvSpPr/>
            <p:nvPr/>
          </p:nvSpPr>
          <p:spPr>
            <a:xfrm rot="-5400000">
              <a:off x="1456884"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99" name="Google Shape;599;g1066244c191_0_133"/>
            <p:cNvSpPr/>
            <p:nvPr/>
          </p:nvSpPr>
          <p:spPr>
            <a:xfrm rot="-5400000">
              <a:off x="1633626"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grpSp>
      <p:grpSp>
        <p:nvGrpSpPr>
          <p:cNvPr id="600" name="Google Shape;600;g1066244c191_0_133"/>
          <p:cNvGrpSpPr/>
          <p:nvPr/>
        </p:nvGrpSpPr>
        <p:grpSpPr>
          <a:xfrm>
            <a:off x="9836250" y="2306088"/>
            <a:ext cx="1088700" cy="830400"/>
            <a:chOff x="368350" y="2234988"/>
            <a:chExt cx="1088700" cy="830400"/>
          </a:xfrm>
        </p:grpSpPr>
        <p:sp>
          <p:nvSpPr>
            <p:cNvPr id="601" name="Google Shape;601;g1066244c191_0_133"/>
            <p:cNvSpPr/>
            <p:nvPr/>
          </p:nvSpPr>
          <p:spPr>
            <a:xfrm>
              <a:off x="368350" y="2234988"/>
              <a:ext cx="1088700" cy="830400"/>
            </a:xfrm>
            <a:prstGeom prst="rect">
              <a:avLst/>
            </a:prstGeom>
            <a:solidFill>
              <a:srgbClr val="666666"/>
            </a:solidFill>
            <a:ln>
              <a:noFill/>
            </a:ln>
            <a:effectLst>
              <a:outerShdw blurRad="85725" dist="57150" dir="7080000" algn="bl" rotWithShape="0">
                <a:srgbClr val="000000">
                  <a:alpha val="15000"/>
                </a:srgbClr>
              </a:outerShdw>
            </a:effectLst>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US" sz="1800" b="1">
                  <a:solidFill>
                    <a:srgbClr val="FFFFFF"/>
                  </a:solidFill>
                  <a:latin typeface="Fira Sans Extra Condensed"/>
                  <a:ea typeface="Fira Sans Extra Condensed"/>
                  <a:cs typeface="Fira Sans Extra Condensed"/>
                  <a:sym typeface="Fira Sans Extra Condensed"/>
                </a:rPr>
                <a:t>Include ML or VR</a:t>
              </a:r>
              <a:endParaRPr sz="1800" b="1">
                <a:solidFill>
                  <a:srgbClr val="FFFFFF"/>
                </a:solidFill>
                <a:latin typeface="Fira Sans Extra Condensed"/>
                <a:ea typeface="Fira Sans Extra Condensed"/>
                <a:cs typeface="Fira Sans Extra Condensed"/>
                <a:sym typeface="Fira Sans Extra Condensed"/>
              </a:endParaRPr>
            </a:p>
          </p:txBody>
        </p:sp>
        <p:sp>
          <p:nvSpPr>
            <p:cNvPr id="602" name="Google Shape;602;g1066244c191_0_133"/>
            <p:cNvSpPr/>
            <p:nvPr/>
          </p:nvSpPr>
          <p:spPr>
            <a:xfrm rot="-5400000">
              <a:off x="445094"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603" name="Google Shape;603;g1066244c191_0_133"/>
            <p:cNvSpPr/>
            <p:nvPr/>
          </p:nvSpPr>
          <p:spPr>
            <a:xfrm rot="-5400000">
              <a:off x="621837"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604" name="Google Shape;604;g1066244c191_0_133"/>
            <p:cNvSpPr/>
            <p:nvPr/>
          </p:nvSpPr>
          <p:spPr>
            <a:xfrm rot="-5400000">
              <a:off x="798579"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605" name="Google Shape;605;g1066244c191_0_133"/>
            <p:cNvSpPr/>
            <p:nvPr/>
          </p:nvSpPr>
          <p:spPr>
            <a:xfrm rot="-5400000">
              <a:off x="975322"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606" name="Google Shape;606;g1066244c191_0_133"/>
            <p:cNvSpPr/>
            <p:nvPr/>
          </p:nvSpPr>
          <p:spPr>
            <a:xfrm rot="-5400000">
              <a:off x="1152084"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607" name="Google Shape;607;g1066244c191_0_133"/>
            <p:cNvSpPr/>
            <p:nvPr/>
          </p:nvSpPr>
          <p:spPr>
            <a:xfrm rot="-5400000">
              <a:off x="1328826"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grpSp>
      <p:sp>
        <p:nvSpPr>
          <p:cNvPr id="608" name="Google Shape;608;g1066244c191_0_133"/>
          <p:cNvSpPr/>
          <p:nvPr/>
        </p:nvSpPr>
        <p:spPr>
          <a:xfrm rot="10800000" flipH="1">
            <a:off x="4819328" y="514742"/>
            <a:ext cx="826794" cy="4579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609" name="Google Shape;609;g1066244c191_0_133"/>
          <p:cNvSpPr/>
          <p:nvPr/>
        </p:nvSpPr>
        <p:spPr>
          <a:xfrm>
            <a:off x="5276520" y="336600"/>
            <a:ext cx="2402700" cy="3027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Keep this title</a:t>
            </a:r>
            <a:endParaRPr sz="1400" b="0" i="0" u="none" strike="noStrike" cap="none">
              <a:solidFill>
                <a:schemeClr val="accent2"/>
              </a:solidFill>
              <a:latin typeface="Arial"/>
              <a:ea typeface="Arial"/>
              <a:cs typeface="Arial"/>
              <a:sym typeface="Arial"/>
            </a:endParaRPr>
          </a:p>
        </p:txBody>
      </p:sp>
      <p:sp>
        <p:nvSpPr>
          <p:cNvPr id="610" name="Google Shape;610;g1066244c191_0_133"/>
          <p:cNvSpPr/>
          <p:nvPr/>
        </p:nvSpPr>
        <p:spPr>
          <a:xfrm>
            <a:off x="8229600" y="124200"/>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Complete this slide</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For the third deliverable</a:t>
            </a:r>
            <a:endParaRPr sz="1400" b="0" i="0" u="none" strike="noStrike" cap="none">
              <a:solidFill>
                <a:schemeClr val="accent2"/>
              </a:solidFill>
              <a:latin typeface="Arial"/>
              <a:ea typeface="Arial"/>
              <a:cs typeface="Arial"/>
              <a:sym typeface="Arial"/>
            </a:endParaRPr>
          </a:p>
        </p:txBody>
      </p:sp>
      <p:sp>
        <p:nvSpPr>
          <p:cNvPr id="611" name="Google Shape;611;g1066244c191_0_133"/>
          <p:cNvSpPr/>
          <p:nvPr/>
        </p:nvSpPr>
        <p:spPr>
          <a:xfrm>
            <a:off x="265315" y="802320"/>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DO NOT use red color in the slides</a:t>
            </a:r>
            <a:endParaRPr sz="1400" b="0" i="0" u="none" strike="noStrike" cap="none">
              <a:solidFill>
                <a:schemeClr val="accent2"/>
              </a:solidFill>
              <a:latin typeface="Arial"/>
              <a:ea typeface="Arial"/>
              <a:cs typeface="Arial"/>
              <a:sym typeface="Arial"/>
            </a:endParaRPr>
          </a:p>
        </p:txBody>
      </p:sp>
      <p:sp>
        <p:nvSpPr>
          <p:cNvPr id="612" name="Google Shape;612;g1066244c191_0_133"/>
          <p:cNvSpPr txBox="1"/>
          <p:nvPr/>
        </p:nvSpPr>
        <p:spPr>
          <a:xfrm>
            <a:off x="2745075" y="6052175"/>
            <a:ext cx="30000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i="1">
                <a:solidFill>
                  <a:schemeClr val="accent2"/>
                </a:solidFill>
              </a:rPr>
              <a:t>Font size should be of at least 22 points</a:t>
            </a:r>
            <a:endParaRPr b="1">
              <a:solidFill>
                <a:schemeClr val="accent2"/>
              </a:solidFill>
            </a:endParaRPr>
          </a:p>
        </p:txBody>
      </p:sp>
      <p:sp>
        <p:nvSpPr>
          <p:cNvPr id="613" name="Google Shape;613;g1066244c191_0_133"/>
          <p:cNvSpPr/>
          <p:nvPr/>
        </p:nvSpPr>
        <p:spPr>
          <a:xfrm>
            <a:off x="7457802" y="6101983"/>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i="1">
                <a:solidFill>
                  <a:schemeClr val="accent2"/>
                </a:solidFill>
              </a:rPr>
              <a:t>You may add, remove or change some future work directions</a:t>
            </a:r>
            <a:endParaRPr sz="1400" b="0" i="0" u="none" strike="noStrike" cap="none">
              <a:solidFill>
                <a:schemeClr val="accent2"/>
              </a:solidFill>
              <a:latin typeface="Arial"/>
              <a:ea typeface="Arial"/>
              <a:cs typeface="Arial"/>
              <a:sym typeface="Arial"/>
            </a:endParaRPr>
          </a:p>
        </p:txBody>
      </p:sp>
      <p:sp>
        <p:nvSpPr>
          <p:cNvPr id="614" name="Google Shape;614;g1066244c191_0_133"/>
          <p:cNvSpPr/>
          <p:nvPr/>
        </p:nvSpPr>
        <p:spPr>
          <a:xfrm>
            <a:off x="69002" y="3812733"/>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i="1">
                <a:solidFill>
                  <a:schemeClr val="accent2"/>
                </a:solidFill>
              </a:rPr>
              <a:t>Remove this</a:t>
            </a:r>
            <a:endParaRPr i="1">
              <a:solidFill>
                <a:schemeClr val="accent2"/>
              </a:solidFill>
            </a:endParaRPr>
          </a:p>
          <a:p>
            <a:pPr marL="0" marR="0" lvl="0" indent="0" algn="ctr" rtl="0">
              <a:lnSpc>
                <a:spcPct val="100000"/>
              </a:lnSpc>
              <a:spcBef>
                <a:spcPts val="0"/>
              </a:spcBef>
              <a:spcAft>
                <a:spcPts val="0"/>
              </a:spcAft>
              <a:buClr>
                <a:srgbClr val="000000"/>
              </a:buClr>
              <a:buSzPts val="1400"/>
              <a:buFont typeface="Arial"/>
              <a:buNone/>
            </a:pPr>
            <a:r>
              <a:rPr lang="en-US" i="1">
                <a:solidFill>
                  <a:schemeClr val="accent2"/>
                </a:solidFill>
              </a:rPr>
              <a:t>slide if you</a:t>
            </a:r>
            <a:endParaRPr i="1">
              <a:solidFill>
                <a:schemeClr val="accent2"/>
              </a:solidFill>
            </a:endParaRPr>
          </a:p>
          <a:p>
            <a:pPr marL="0" marR="0" lvl="0" indent="0" algn="ctr" rtl="0">
              <a:lnSpc>
                <a:spcPct val="100000"/>
              </a:lnSpc>
              <a:spcBef>
                <a:spcPts val="0"/>
              </a:spcBef>
              <a:spcAft>
                <a:spcPts val="0"/>
              </a:spcAft>
              <a:buClr>
                <a:srgbClr val="000000"/>
              </a:buClr>
              <a:buSzPts val="1400"/>
              <a:buFont typeface="Arial"/>
              <a:buNone/>
            </a:pPr>
            <a:r>
              <a:rPr lang="en-US" i="1">
                <a:solidFill>
                  <a:schemeClr val="accent2"/>
                </a:solidFill>
              </a:rPr>
              <a:t>study </a:t>
            </a:r>
            <a:endParaRPr i="1">
              <a:solidFill>
                <a:schemeClr val="accent2"/>
              </a:solidFill>
            </a:endParaRPr>
          </a:p>
          <a:p>
            <a:pPr marL="0" marR="0" lvl="0" indent="0" algn="ctr" rtl="0">
              <a:lnSpc>
                <a:spcPct val="100000"/>
              </a:lnSpc>
              <a:spcBef>
                <a:spcPts val="0"/>
              </a:spcBef>
              <a:spcAft>
                <a:spcPts val="0"/>
              </a:spcAft>
              <a:buClr>
                <a:srgbClr val="000000"/>
              </a:buClr>
              <a:buSzPts val="1400"/>
              <a:buFont typeface="Arial"/>
              <a:buNone/>
            </a:pPr>
            <a:r>
              <a:rPr lang="en-US" i="1">
                <a:solidFill>
                  <a:schemeClr val="accent2"/>
                </a:solidFill>
              </a:rPr>
              <a:t>Mathematics</a:t>
            </a:r>
            <a:br>
              <a:rPr lang="en-US" i="1">
                <a:solidFill>
                  <a:schemeClr val="accent2"/>
                </a:solidFill>
              </a:rPr>
            </a:br>
            <a:r>
              <a:rPr lang="en-US" i="1">
                <a:solidFill>
                  <a:schemeClr val="accent2"/>
                </a:solidFill>
              </a:rPr>
              <a:t>Engineering</a:t>
            </a:r>
            <a:endParaRPr i="1">
              <a:solidFill>
                <a:schemeClr val="accent2"/>
              </a:solidFill>
            </a:endParaRPr>
          </a:p>
        </p:txBody>
      </p:sp>
      <p:sp>
        <p:nvSpPr>
          <p:cNvPr id="615" name="Google Shape;615;g1066244c191_0_133"/>
          <p:cNvSpPr/>
          <p:nvPr/>
        </p:nvSpPr>
        <p:spPr>
          <a:xfrm>
            <a:off x="5646138" y="802325"/>
            <a:ext cx="48270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i="1">
                <a:solidFill>
                  <a:schemeClr val="accent2"/>
                </a:solidFill>
              </a:rPr>
              <a:t>Please, name the courses in which you could continue working on this project</a:t>
            </a:r>
            <a:endParaRPr sz="1400" b="0" i="0" u="none" strike="noStrike" cap="none">
              <a:solidFill>
                <a:schemeClr val="accent2"/>
              </a:solidFill>
              <a:latin typeface="Arial"/>
              <a:ea typeface="Arial"/>
              <a:cs typeface="Arial"/>
              <a:sym typeface="Arial"/>
            </a:endParaRPr>
          </a:p>
        </p:txBody>
      </p:sp>
      <p:sp>
        <p:nvSpPr>
          <p:cNvPr id="616" name="Google Shape;616;g1066244c191_0_133"/>
          <p:cNvSpPr/>
          <p:nvPr/>
        </p:nvSpPr>
        <p:spPr>
          <a:xfrm rot="10800000" flipH="1">
            <a:off x="5050475" y="1024007"/>
            <a:ext cx="811836" cy="29446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617" name="Google Shape;617;g1066244c191_0_133"/>
          <p:cNvSpPr/>
          <p:nvPr/>
        </p:nvSpPr>
        <p:spPr>
          <a:xfrm rot="10800000">
            <a:off x="10334499" y="947808"/>
            <a:ext cx="806652" cy="43264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618" name="Google Shape;618;g1066244c191_0_133"/>
          <p:cNvSpPr/>
          <p:nvPr/>
        </p:nvSpPr>
        <p:spPr>
          <a:xfrm rot="-3788704">
            <a:off x="8003177" y="1401254"/>
            <a:ext cx="806653" cy="432644"/>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619" name="Google Shape;619;g1066244c191_0_133"/>
          <p:cNvSpPr/>
          <p:nvPr/>
        </p:nvSpPr>
        <p:spPr>
          <a:xfrm>
            <a:off x="4407763" y="3990850"/>
            <a:ext cx="48270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i="1">
                <a:solidFill>
                  <a:schemeClr val="accent2"/>
                </a:solidFill>
              </a:rPr>
              <a:t>Please, name what you could do, in following courses, to improve this project</a:t>
            </a:r>
            <a:endParaRPr sz="1400" b="0" i="0" u="none" strike="noStrike" cap="none">
              <a:solidFill>
                <a:schemeClr val="accent2"/>
              </a:solidFill>
              <a:latin typeface="Arial"/>
              <a:ea typeface="Arial"/>
              <a:cs typeface="Arial"/>
              <a:sym typeface="Arial"/>
            </a:endParaRPr>
          </a:p>
        </p:txBody>
      </p:sp>
      <p:sp>
        <p:nvSpPr>
          <p:cNvPr id="620" name="Google Shape;620;g1066244c191_0_133"/>
          <p:cNvSpPr/>
          <p:nvPr/>
        </p:nvSpPr>
        <p:spPr>
          <a:xfrm rot="5763114" flipH="1">
            <a:off x="4821883" y="3386199"/>
            <a:ext cx="811824" cy="29443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621" name="Google Shape;621;g1066244c191_0_133"/>
          <p:cNvSpPr/>
          <p:nvPr/>
        </p:nvSpPr>
        <p:spPr>
          <a:xfrm rot="5763114" flipH="1">
            <a:off x="7260283" y="3386199"/>
            <a:ext cx="811824" cy="29443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622" name="Google Shape;622;g1066244c191_0_133"/>
          <p:cNvSpPr/>
          <p:nvPr/>
        </p:nvSpPr>
        <p:spPr>
          <a:xfrm rot="9163861" flipH="1">
            <a:off x="8936681" y="3462420"/>
            <a:ext cx="811824" cy="294405"/>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pic>
        <p:nvPicPr>
          <p:cNvPr id="627" name="Google Shape;627;p10"/>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628" name="Google Shape;628;p10"/>
          <p:cNvSpPr/>
          <p:nvPr/>
        </p:nvSpPr>
        <p:spPr>
          <a:xfrm>
            <a:off x="265320" y="376920"/>
            <a:ext cx="540216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Report Accepted on </a:t>
            </a:r>
            <a:r>
              <a:rPr lang="en-US" sz="2200" b="1">
                <a:solidFill>
                  <a:srgbClr val="FFFFFF"/>
                </a:solidFill>
              </a:rPr>
              <a:t>OSF.IO</a:t>
            </a:r>
            <a:endParaRPr sz="2200" b="0" i="0" u="none" strike="noStrike" cap="none">
              <a:solidFill>
                <a:srgbClr val="000000"/>
              </a:solidFill>
              <a:latin typeface="Arial"/>
              <a:ea typeface="Arial"/>
              <a:cs typeface="Arial"/>
              <a:sym typeface="Arial"/>
            </a:endParaRPr>
          </a:p>
        </p:txBody>
      </p:sp>
      <p:sp>
        <p:nvSpPr>
          <p:cNvPr id="629" name="Google Shape;629;p10"/>
          <p:cNvSpPr/>
          <p:nvPr/>
        </p:nvSpPr>
        <p:spPr>
          <a:xfrm rot="10800000" flipH="1">
            <a:off x="4321521" y="468155"/>
            <a:ext cx="945756" cy="83916"/>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630" name="Google Shape;630;p10"/>
          <p:cNvSpPr/>
          <p:nvPr/>
        </p:nvSpPr>
        <p:spPr>
          <a:xfrm>
            <a:off x="4819320" y="336600"/>
            <a:ext cx="2402700" cy="3027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Keep this title</a:t>
            </a:r>
            <a:endParaRPr sz="1400" b="0" i="0" u="none" strike="noStrike" cap="none">
              <a:solidFill>
                <a:schemeClr val="accent2"/>
              </a:solidFill>
              <a:latin typeface="Arial"/>
              <a:ea typeface="Arial"/>
              <a:cs typeface="Arial"/>
              <a:sym typeface="Arial"/>
            </a:endParaRPr>
          </a:p>
        </p:txBody>
      </p:sp>
      <p:sp>
        <p:nvSpPr>
          <p:cNvPr id="631" name="Google Shape;631;p10"/>
          <p:cNvSpPr/>
          <p:nvPr/>
        </p:nvSpPr>
        <p:spPr>
          <a:xfrm>
            <a:off x="2623800" y="2393280"/>
            <a:ext cx="3425400" cy="516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Include the citation of the report</a:t>
            </a:r>
            <a:br>
              <a:rPr lang="en-US" sz="1800" b="0" i="0" u="none" strike="noStrike" cap="none">
                <a:solidFill>
                  <a:schemeClr val="accent2"/>
                </a:solidFill>
                <a:latin typeface="Arial"/>
                <a:ea typeface="Arial"/>
                <a:cs typeface="Arial"/>
                <a:sym typeface="Arial"/>
              </a:rPr>
            </a:br>
            <a:r>
              <a:rPr lang="en-US" sz="1400" b="0" i="1" u="none" strike="noStrike" cap="none">
                <a:solidFill>
                  <a:schemeClr val="accent2"/>
                </a:solidFill>
                <a:latin typeface="Arial"/>
                <a:ea typeface="Arial"/>
                <a:cs typeface="Arial"/>
                <a:sym typeface="Arial"/>
              </a:rPr>
              <a:t>in </a:t>
            </a:r>
            <a:r>
              <a:rPr lang="en-US" i="1">
                <a:solidFill>
                  <a:schemeClr val="accent2"/>
                </a:solidFill>
              </a:rPr>
              <a:t>OSF PREPRINTS</a:t>
            </a:r>
            <a:r>
              <a:rPr lang="en-US" sz="1400" b="0" i="1" u="none" strike="noStrike" cap="none">
                <a:solidFill>
                  <a:schemeClr val="accent2"/>
                </a:solidFill>
                <a:latin typeface="Arial"/>
                <a:ea typeface="Arial"/>
                <a:cs typeface="Arial"/>
                <a:sym typeface="Arial"/>
              </a:rPr>
              <a:t> and link. No, not in OSF projects, </a:t>
            </a:r>
            <a:r>
              <a:rPr lang="en-US" i="1">
                <a:solidFill>
                  <a:schemeClr val="accent2"/>
                </a:solidFill>
              </a:rPr>
              <a:t>but in OSF Preprints.</a:t>
            </a:r>
            <a:endParaRPr sz="1400" b="0" i="0" u="none" strike="noStrike" cap="none">
              <a:solidFill>
                <a:schemeClr val="accent2"/>
              </a:solidFill>
              <a:latin typeface="Arial"/>
              <a:ea typeface="Arial"/>
              <a:cs typeface="Arial"/>
              <a:sym typeface="Arial"/>
            </a:endParaRPr>
          </a:p>
        </p:txBody>
      </p:sp>
      <p:sp>
        <p:nvSpPr>
          <p:cNvPr id="632" name="Google Shape;632;p10"/>
          <p:cNvSpPr/>
          <p:nvPr/>
        </p:nvSpPr>
        <p:spPr>
          <a:xfrm rot="10800000" flipH="1">
            <a:off x="2087873" y="2769943"/>
            <a:ext cx="618840" cy="48951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633" name="Google Shape;633;p10"/>
          <p:cNvSpPr/>
          <p:nvPr/>
        </p:nvSpPr>
        <p:spPr>
          <a:xfrm>
            <a:off x="418325" y="3107875"/>
            <a:ext cx="6126000" cy="912600"/>
          </a:xfrm>
          <a:prstGeom prst="rect">
            <a:avLst/>
          </a:prstGeom>
          <a:noFill/>
          <a:ln>
            <a:noFill/>
          </a:ln>
        </p:spPr>
        <p:txBody>
          <a:bodyPr spcFirstLastPara="1" wrap="square" lIns="90000" tIns="45000" rIns="90000" bIns="450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2200">
                <a:solidFill>
                  <a:srgbClr val="001E33"/>
                </a:solidFill>
              </a:rPr>
              <a:t>Julián Ramírez, Andrés Salazar, Simón Marín, Mauricio Toro. Energy and Storage Optimization in Precision Livestock Farming. Technical Report, Universidad EAFIT, 2021. https://doi.org/10.31219/osf.io/du8yt</a:t>
            </a:r>
            <a:endParaRPr sz="2200" b="0" i="0" u="none" strike="noStrike" cap="none">
              <a:solidFill>
                <a:srgbClr val="001E33"/>
              </a:solidFill>
              <a:latin typeface="Arial"/>
              <a:ea typeface="Arial"/>
              <a:cs typeface="Arial"/>
              <a:sym typeface="Arial"/>
            </a:endParaRPr>
          </a:p>
        </p:txBody>
      </p:sp>
      <p:sp>
        <p:nvSpPr>
          <p:cNvPr id="634" name="Google Shape;634;p10"/>
          <p:cNvSpPr/>
          <p:nvPr/>
        </p:nvSpPr>
        <p:spPr>
          <a:xfrm>
            <a:off x="2792826" y="5292075"/>
            <a:ext cx="3508800" cy="516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Include a</a:t>
            </a:r>
            <a:r>
              <a:rPr lang="en-US" i="1">
                <a:solidFill>
                  <a:schemeClr val="accent2"/>
                </a:solidFill>
              </a:rPr>
              <a:t> screenshot of your report published in osf.io and remove circle</a:t>
            </a:r>
            <a:endParaRPr sz="1400" b="0" i="0" u="none" strike="noStrike" cap="none">
              <a:solidFill>
                <a:schemeClr val="accent2"/>
              </a:solidFill>
              <a:latin typeface="Arial"/>
              <a:ea typeface="Arial"/>
              <a:cs typeface="Arial"/>
              <a:sym typeface="Arial"/>
            </a:endParaRPr>
          </a:p>
        </p:txBody>
      </p:sp>
      <p:sp>
        <p:nvSpPr>
          <p:cNvPr id="635" name="Google Shape;635;p10"/>
          <p:cNvSpPr/>
          <p:nvPr/>
        </p:nvSpPr>
        <p:spPr>
          <a:xfrm>
            <a:off x="8229600" y="124200"/>
            <a:ext cx="2114640" cy="5158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Complete this slide</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For the third deliverable</a:t>
            </a:r>
            <a:endParaRPr sz="1400" b="0" i="0" u="none" strike="noStrike" cap="none">
              <a:solidFill>
                <a:schemeClr val="accent2"/>
              </a:solidFill>
              <a:latin typeface="Arial"/>
              <a:ea typeface="Arial"/>
              <a:cs typeface="Arial"/>
              <a:sym typeface="Arial"/>
            </a:endParaRPr>
          </a:p>
        </p:txBody>
      </p:sp>
      <p:sp>
        <p:nvSpPr>
          <p:cNvPr id="636" name="Google Shape;636;p10"/>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DO NOT use red color in the slides</a:t>
            </a:r>
            <a:endParaRPr sz="1400" b="0" i="0" u="none" strike="noStrike" cap="none">
              <a:solidFill>
                <a:schemeClr val="accent2"/>
              </a:solidFill>
              <a:latin typeface="Arial"/>
              <a:ea typeface="Arial"/>
              <a:cs typeface="Arial"/>
              <a:sym typeface="Arial"/>
            </a:endParaRPr>
          </a:p>
        </p:txBody>
      </p:sp>
      <p:sp>
        <p:nvSpPr>
          <p:cNvPr id="637" name="Google Shape;637;p10"/>
          <p:cNvSpPr/>
          <p:nvPr/>
        </p:nvSpPr>
        <p:spPr>
          <a:xfrm flipH="1">
            <a:off x="7253136" y="5414257"/>
            <a:ext cx="530658" cy="83305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638" name="Google Shape;638;p10"/>
          <p:cNvSpPr/>
          <p:nvPr/>
        </p:nvSpPr>
        <p:spPr>
          <a:xfrm>
            <a:off x="5509326" y="6281150"/>
            <a:ext cx="34254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Include teaching assistant and professor among the authors, please</a:t>
            </a:r>
            <a:endParaRPr sz="1400" b="0" i="0" u="none" strike="noStrike" cap="none">
              <a:solidFill>
                <a:schemeClr val="accent2"/>
              </a:solidFill>
              <a:latin typeface="Arial"/>
              <a:ea typeface="Arial"/>
              <a:cs typeface="Arial"/>
              <a:sym typeface="Arial"/>
            </a:endParaRPr>
          </a:p>
        </p:txBody>
      </p:sp>
      <p:pic>
        <p:nvPicPr>
          <p:cNvPr id="639" name="Google Shape;639;p10"/>
          <p:cNvPicPr preferRelativeResize="0"/>
          <p:nvPr/>
        </p:nvPicPr>
        <p:blipFill>
          <a:blip r:embed="rId4">
            <a:alphaModFix/>
          </a:blip>
          <a:stretch>
            <a:fillRect/>
          </a:stretch>
        </p:blipFill>
        <p:spPr>
          <a:xfrm>
            <a:off x="6431576" y="1829064"/>
            <a:ext cx="5550945" cy="3615400"/>
          </a:xfrm>
          <a:prstGeom prst="rect">
            <a:avLst/>
          </a:prstGeom>
          <a:noFill/>
          <a:ln>
            <a:noFill/>
          </a:ln>
        </p:spPr>
      </p:pic>
      <p:sp>
        <p:nvSpPr>
          <p:cNvPr id="640" name="Google Shape;640;p10"/>
          <p:cNvSpPr/>
          <p:nvPr/>
        </p:nvSpPr>
        <p:spPr>
          <a:xfrm flipH="1">
            <a:off x="5996711" y="4734282"/>
            <a:ext cx="530658" cy="83305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641" name="Google Shape;641;p10"/>
          <p:cNvSpPr txBox="1"/>
          <p:nvPr/>
        </p:nvSpPr>
        <p:spPr>
          <a:xfrm>
            <a:off x="926000" y="6046350"/>
            <a:ext cx="30000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i="1">
                <a:solidFill>
                  <a:schemeClr val="accent2"/>
                </a:solidFill>
              </a:rPr>
              <a:t>Font size should be of at least 22 points</a:t>
            </a:r>
            <a:endParaRPr b="1">
              <a:solidFill>
                <a:schemeClr val="accent2"/>
              </a:solidFill>
            </a:endParaRPr>
          </a:p>
        </p:txBody>
      </p:sp>
      <p:sp>
        <p:nvSpPr>
          <p:cNvPr id="642" name="Google Shape;642;p10"/>
          <p:cNvSpPr/>
          <p:nvPr/>
        </p:nvSpPr>
        <p:spPr>
          <a:xfrm>
            <a:off x="4321529" y="1057400"/>
            <a:ext cx="29325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i="1">
                <a:solidFill>
                  <a:schemeClr val="accent2"/>
                </a:solidFill>
              </a:rPr>
              <a:t>Remove this slide if you report was not submitted to OSF</a:t>
            </a:r>
            <a:endParaRPr sz="1400" b="0" i="0" u="none" strike="noStrike" cap="none">
              <a:solidFill>
                <a:schemeClr val="accent2"/>
              </a:solidFill>
              <a:latin typeface="Arial"/>
              <a:ea typeface="Arial"/>
              <a:cs typeface="Arial"/>
              <a:sym typeface="Arial"/>
            </a:endParaRPr>
          </a:p>
        </p:txBody>
      </p:sp>
      <p:sp>
        <p:nvSpPr>
          <p:cNvPr id="643" name="Google Shape;643;p10"/>
          <p:cNvSpPr/>
          <p:nvPr/>
        </p:nvSpPr>
        <p:spPr>
          <a:xfrm rot="9395086" flipH="1">
            <a:off x="716280" y="2541321"/>
            <a:ext cx="618825" cy="48952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644" name="Google Shape;644;p10"/>
          <p:cNvSpPr/>
          <p:nvPr/>
        </p:nvSpPr>
        <p:spPr>
          <a:xfrm>
            <a:off x="121679" y="1940925"/>
            <a:ext cx="29325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i="1">
                <a:solidFill>
                  <a:schemeClr val="accent2"/>
                </a:solidFill>
              </a:rPr>
              <a:t>This is a citation example </a:t>
            </a:r>
            <a:br>
              <a:rPr lang="en-US" i="1">
                <a:solidFill>
                  <a:schemeClr val="accent2"/>
                </a:solidFill>
              </a:rPr>
            </a:br>
            <a:r>
              <a:rPr lang="en-US" i="1">
                <a:solidFill>
                  <a:schemeClr val="accent2"/>
                </a:solidFill>
              </a:rPr>
              <a:t>of a previous report</a:t>
            </a:r>
            <a:endParaRPr sz="1400" b="0" i="0" u="none" strike="noStrike" cap="none">
              <a:solidFill>
                <a:schemeClr val="accent2"/>
              </a:solidFill>
              <a:latin typeface="Arial"/>
              <a:ea typeface="Arial"/>
              <a:cs typeface="Arial"/>
              <a:sym typeface="Arial"/>
            </a:endParaRPr>
          </a:p>
        </p:txBody>
      </p:sp>
      <p:sp>
        <p:nvSpPr>
          <p:cNvPr id="645" name="Google Shape;645;p10"/>
          <p:cNvSpPr/>
          <p:nvPr/>
        </p:nvSpPr>
        <p:spPr>
          <a:xfrm rot="9395086" flipH="1">
            <a:off x="8474505" y="1542496"/>
            <a:ext cx="618825" cy="48952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646" name="Google Shape;646;p10"/>
          <p:cNvSpPr/>
          <p:nvPr/>
        </p:nvSpPr>
        <p:spPr>
          <a:xfrm>
            <a:off x="7879904" y="942100"/>
            <a:ext cx="29325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i="1">
                <a:solidFill>
                  <a:schemeClr val="accent2"/>
                </a:solidFill>
              </a:rPr>
              <a:t>This is a screenshot example </a:t>
            </a:r>
            <a:br>
              <a:rPr lang="en-US" i="1">
                <a:solidFill>
                  <a:schemeClr val="accent2"/>
                </a:solidFill>
              </a:rPr>
            </a:br>
            <a:r>
              <a:rPr lang="en-US" i="1">
                <a:solidFill>
                  <a:schemeClr val="accent2"/>
                </a:solidFill>
              </a:rPr>
              <a:t>of a previous report</a:t>
            </a:r>
            <a:endParaRPr sz="1400" b="0" i="0" u="none" strike="noStrike" cap="none">
              <a:solidFill>
                <a:schemeClr val="accent2"/>
              </a:solidFill>
              <a:latin typeface="Arial"/>
              <a:ea typeface="Arial"/>
              <a:cs typeface="Arial"/>
              <a:sym typeface="Arial"/>
            </a:endParaRPr>
          </a:p>
        </p:txBody>
      </p:sp>
      <p:sp>
        <p:nvSpPr>
          <p:cNvPr id="647" name="Google Shape;647;p10"/>
          <p:cNvSpPr/>
          <p:nvPr/>
        </p:nvSpPr>
        <p:spPr>
          <a:xfrm>
            <a:off x="6751675" y="1710075"/>
            <a:ext cx="1339800" cy="424800"/>
          </a:xfrm>
          <a:prstGeom prst="ellipse">
            <a:avLst/>
          </a:prstGeom>
          <a:noFill/>
          <a:ln w="19050" cap="flat" cmpd="sng">
            <a:solidFill>
              <a:srgbClr val="ED7D3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pic>
        <p:nvPicPr>
          <p:cNvPr id="652" name="Google Shape;652;gadd317ae2b_0_117"/>
          <p:cNvPicPr preferRelativeResize="0"/>
          <p:nvPr/>
        </p:nvPicPr>
        <p:blipFill rotWithShape="1">
          <a:blip r:embed="rId3">
            <a:alphaModFix/>
          </a:blip>
          <a:srcRect l="20134"/>
          <a:stretch/>
        </p:blipFill>
        <p:spPr>
          <a:xfrm>
            <a:off x="-47400" y="0"/>
            <a:ext cx="9787201" cy="6893125"/>
          </a:xfrm>
          <a:prstGeom prst="rect">
            <a:avLst/>
          </a:prstGeom>
          <a:noFill/>
          <a:ln>
            <a:noFill/>
          </a:ln>
        </p:spPr>
      </p:pic>
      <p:sp>
        <p:nvSpPr>
          <p:cNvPr id="653" name="Google Shape;653;gadd317ae2b_0_117"/>
          <p:cNvSpPr/>
          <p:nvPr/>
        </p:nvSpPr>
        <p:spPr>
          <a:xfrm>
            <a:off x="-53831" y="-8709"/>
            <a:ext cx="12254400" cy="6866700"/>
          </a:xfrm>
          <a:prstGeom prst="rect">
            <a:avLst/>
          </a:prstGeom>
          <a:gradFill>
            <a:gsLst>
              <a:gs pos="0">
                <a:srgbClr val="FFFFFF">
                  <a:alpha val="0"/>
                </a:srgbClr>
              </a:gs>
              <a:gs pos="57000">
                <a:schemeClr val="lt1"/>
              </a:gs>
              <a:gs pos="100000">
                <a:schemeClr val="lt1"/>
              </a:gs>
            </a:gsLst>
            <a:lin ang="0" scaled="0"/>
          </a:gra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6000"/>
              <a:buFont typeface="Arial"/>
              <a:buNone/>
            </a:pPr>
            <a:r>
              <a:rPr lang="en-US" sz="6000" b="0" i="0" u="none" strike="noStrike" cap="none">
                <a:solidFill>
                  <a:srgbClr val="001E33"/>
                </a:solidFill>
                <a:latin typeface="Arial"/>
                <a:ea typeface="Arial"/>
                <a:cs typeface="Arial"/>
                <a:sym typeface="Arial"/>
              </a:rPr>
              <a:t>THANK YOU!</a:t>
            </a:r>
            <a:r>
              <a:rPr lang="en-US" sz="6000" b="0" i="0" u="none" strike="noStrike" cap="none">
                <a:solidFill>
                  <a:schemeClr val="lt1"/>
                </a:solidFill>
                <a:latin typeface="Arial"/>
                <a:ea typeface="Arial"/>
                <a:cs typeface="Arial"/>
                <a:sym typeface="Arial"/>
              </a:rPr>
              <a:t>.</a:t>
            </a:r>
            <a:endParaRPr sz="6000" b="0" i="0" u="none" strike="noStrike" cap="none">
              <a:solidFill>
                <a:schemeClr val="lt1"/>
              </a:solidFill>
              <a:latin typeface="Arial"/>
              <a:ea typeface="Arial"/>
              <a:cs typeface="Arial"/>
              <a:sym typeface="Arial"/>
            </a:endParaRPr>
          </a:p>
        </p:txBody>
      </p:sp>
      <p:sp>
        <p:nvSpPr>
          <p:cNvPr id="654" name="Google Shape;654;gadd317ae2b_0_117"/>
          <p:cNvSpPr txBox="1"/>
          <p:nvPr/>
        </p:nvSpPr>
        <p:spPr>
          <a:xfrm>
            <a:off x="5046225" y="4020625"/>
            <a:ext cx="6945600" cy="1261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500" b="1" i="0" u="none" strike="noStrike" cap="none">
                <a:solidFill>
                  <a:srgbClr val="001E33"/>
                </a:solidFill>
                <a:latin typeface="Arial"/>
                <a:ea typeface="Arial"/>
                <a:cs typeface="Arial"/>
                <a:sym typeface="Arial"/>
              </a:rPr>
              <a:t>Supported by </a:t>
            </a:r>
            <a:endParaRPr sz="19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en-US" sz="2200" b="0" i="0" u="none" strike="noStrike" cap="none">
                <a:solidFill>
                  <a:srgbClr val="001E33"/>
                </a:solidFill>
                <a:latin typeface="Arial"/>
                <a:ea typeface="Arial"/>
                <a:cs typeface="Arial"/>
                <a:sym typeface="Arial"/>
              </a:rPr>
              <a:t>The first two authors </a:t>
            </a:r>
            <a:r>
              <a:rPr lang="en-US" sz="2200">
                <a:solidFill>
                  <a:srgbClr val="001E33"/>
                </a:solidFill>
              </a:rPr>
              <a:t>were</a:t>
            </a:r>
            <a:r>
              <a:rPr lang="en-US" sz="2200" b="0" i="0" u="none" strike="noStrike" cap="none">
                <a:solidFill>
                  <a:srgbClr val="001E33"/>
                </a:solidFill>
                <a:latin typeface="Arial"/>
                <a:ea typeface="Arial"/>
                <a:cs typeface="Arial"/>
                <a:sym typeface="Arial"/>
              </a:rPr>
              <a:t> supported by  Sapiencia grant, financed by Medellín municipality. All the authors would like to thank the "Vicerrectoría de Descubrimiento y Creación", of Universidad EAFIT, for their support on this research.</a:t>
            </a:r>
            <a:endParaRPr sz="22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2200" b="0" i="0" u="none" strike="noStrike" cap="none">
              <a:solidFill>
                <a:schemeClr val="dk1"/>
              </a:solidFill>
              <a:latin typeface="Calibri"/>
              <a:ea typeface="Calibri"/>
              <a:cs typeface="Calibri"/>
              <a:sym typeface="Calibri"/>
            </a:endParaRPr>
          </a:p>
        </p:txBody>
      </p:sp>
      <p:sp>
        <p:nvSpPr>
          <p:cNvPr id="655" name="Google Shape;655;gadd317ae2b_0_117"/>
          <p:cNvSpPr/>
          <p:nvPr/>
        </p:nvSpPr>
        <p:spPr>
          <a:xfrm>
            <a:off x="3546885" y="2762675"/>
            <a:ext cx="3425400" cy="729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Please do not forget the acknowledgements to your scholarship (if you have one) Other</a:t>
            </a:r>
            <a:r>
              <a:rPr lang="en-US" i="1">
                <a:solidFill>
                  <a:schemeClr val="accent2"/>
                </a:solidFill>
              </a:rPr>
              <a:t>wise, for who pays your tuition fee</a:t>
            </a:r>
            <a:endParaRPr sz="1400" b="0" i="0" u="none" strike="noStrike" cap="none">
              <a:solidFill>
                <a:schemeClr val="accent2"/>
              </a:solidFill>
              <a:latin typeface="Arial"/>
              <a:ea typeface="Arial"/>
              <a:cs typeface="Arial"/>
              <a:sym typeface="Arial"/>
            </a:endParaRPr>
          </a:p>
        </p:txBody>
      </p:sp>
      <p:sp>
        <p:nvSpPr>
          <p:cNvPr id="656" name="Google Shape;656;gadd317ae2b_0_117"/>
          <p:cNvSpPr/>
          <p:nvPr/>
        </p:nvSpPr>
        <p:spPr>
          <a:xfrm rot="10800000">
            <a:off x="6307580" y="3556275"/>
            <a:ext cx="324270" cy="84304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657" name="Google Shape;657;gadd317ae2b_0_117"/>
          <p:cNvSpPr/>
          <p:nvPr/>
        </p:nvSpPr>
        <p:spPr>
          <a:xfrm>
            <a:off x="5249940" y="102434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DO NOT use red color in the slides</a:t>
            </a:r>
            <a:endParaRPr sz="1400" b="0" i="0" u="none" strike="noStrike" cap="none">
              <a:solidFill>
                <a:schemeClr val="accent2"/>
              </a:solidFill>
              <a:latin typeface="Arial"/>
              <a:ea typeface="Arial"/>
              <a:cs typeface="Arial"/>
              <a:sym typeface="Arial"/>
            </a:endParaRPr>
          </a:p>
        </p:txBody>
      </p:sp>
      <p:sp>
        <p:nvSpPr>
          <p:cNvPr id="658" name="Google Shape;658;gadd317ae2b_0_117"/>
          <p:cNvSpPr txBox="1"/>
          <p:nvPr/>
        </p:nvSpPr>
        <p:spPr>
          <a:xfrm>
            <a:off x="8236550" y="6070275"/>
            <a:ext cx="30000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i="1">
                <a:solidFill>
                  <a:schemeClr val="accent2"/>
                </a:solidFill>
              </a:rPr>
              <a:t>Font size should be of at least 22 points</a:t>
            </a:r>
            <a:endParaRPr b="1">
              <a:solidFill>
                <a:schemeClr val="accent2"/>
              </a:solidFill>
            </a:endParaRPr>
          </a:p>
        </p:txBody>
      </p:sp>
      <p:sp>
        <p:nvSpPr>
          <p:cNvPr id="659" name="Google Shape;659;gadd317ae2b_0_117"/>
          <p:cNvSpPr/>
          <p:nvPr/>
        </p:nvSpPr>
        <p:spPr>
          <a:xfrm>
            <a:off x="8229600" y="124200"/>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Complete this slide</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For the third deliverable</a:t>
            </a:r>
            <a:endParaRPr sz="1400" b="0" i="0" u="none" strike="noStrike" cap="none">
              <a:solidFill>
                <a:schemeClr val="accent2"/>
              </a:solidFill>
              <a:latin typeface="Arial"/>
              <a:ea typeface="Arial"/>
              <a:cs typeface="Arial"/>
              <a:sym typeface="Arial"/>
            </a:endParaRPr>
          </a:p>
        </p:txBody>
      </p:sp>
      <p:sp>
        <p:nvSpPr>
          <p:cNvPr id="660" name="Google Shape;660;gadd317ae2b_0_117"/>
          <p:cNvSpPr/>
          <p:nvPr/>
        </p:nvSpPr>
        <p:spPr>
          <a:xfrm rot="10800000" flipH="1">
            <a:off x="2539475" y="566310"/>
            <a:ext cx="800658" cy="76383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661" name="Google Shape;661;gadd317ae2b_0_117"/>
          <p:cNvSpPr/>
          <p:nvPr/>
        </p:nvSpPr>
        <p:spPr>
          <a:xfrm>
            <a:off x="2950660" y="11987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i="1">
                <a:solidFill>
                  <a:srgbClr val="B45F06"/>
                </a:solidFill>
              </a:rPr>
              <a:t>You may change this photograph</a:t>
            </a:r>
            <a:endParaRPr sz="1400" b="0" i="0" u="none" strike="noStrike" cap="none">
              <a:solidFill>
                <a:srgbClr val="B45F06"/>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2"/>
          <p:cNvPicPr preferRelativeResize="0"/>
          <p:nvPr/>
        </p:nvPicPr>
        <p:blipFill rotWithShape="1">
          <a:blip r:embed="rId3">
            <a:alphaModFix/>
          </a:blip>
          <a:srcRect/>
          <a:stretch/>
        </p:blipFill>
        <p:spPr>
          <a:xfrm>
            <a:off x="391816" y="2160"/>
            <a:ext cx="12203872" cy="6855840"/>
          </a:xfrm>
          <a:prstGeom prst="rect">
            <a:avLst/>
          </a:prstGeom>
          <a:noFill/>
          <a:ln>
            <a:noFill/>
          </a:ln>
        </p:spPr>
      </p:pic>
      <p:sp>
        <p:nvSpPr>
          <p:cNvPr id="202" name="Google Shape;202;p2"/>
          <p:cNvSpPr/>
          <p:nvPr/>
        </p:nvSpPr>
        <p:spPr>
          <a:xfrm>
            <a:off x="265320" y="376920"/>
            <a:ext cx="268056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Team Presentation</a:t>
            </a:r>
            <a:endParaRPr sz="2200" b="0" i="0" u="none" strike="noStrike" cap="none">
              <a:solidFill>
                <a:srgbClr val="000000"/>
              </a:solidFill>
              <a:latin typeface="Arial"/>
              <a:ea typeface="Arial"/>
              <a:cs typeface="Arial"/>
              <a:sym typeface="Arial"/>
            </a:endParaRPr>
          </a:p>
        </p:txBody>
      </p:sp>
      <p:grpSp>
        <p:nvGrpSpPr>
          <p:cNvPr id="205" name="Google Shape;205;p2"/>
          <p:cNvGrpSpPr/>
          <p:nvPr/>
        </p:nvGrpSpPr>
        <p:grpSpPr>
          <a:xfrm>
            <a:off x="9052560" y="1645920"/>
            <a:ext cx="2833920" cy="2742480"/>
            <a:chOff x="9052560" y="1645920"/>
            <a:chExt cx="2833920" cy="2742480"/>
          </a:xfrm>
        </p:grpSpPr>
        <p:pic>
          <p:nvPicPr>
            <p:cNvPr id="206" name="Google Shape;206;p2"/>
            <p:cNvPicPr preferRelativeResize="0"/>
            <p:nvPr/>
          </p:nvPicPr>
          <p:blipFill rotWithShape="1">
            <a:blip r:embed="rId4">
              <a:alphaModFix/>
            </a:blip>
            <a:srcRect/>
            <a:stretch/>
          </p:blipFill>
          <p:spPr>
            <a:xfrm>
              <a:off x="9219240" y="1757160"/>
              <a:ext cx="2507760" cy="2486880"/>
            </a:xfrm>
            <a:prstGeom prst="rect">
              <a:avLst/>
            </a:prstGeom>
            <a:noFill/>
            <a:ln>
              <a:noFill/>
            </a:ln>
          </p:spPr>
        </p:pic>
        <p:sp>
          <p:nvSpPr>
            <p:cNvPr id="207" name="Google Shape;207;p2"/>
            <p:cNvSpPr/>
            <p:nvPr/>
          </p:nvSpPr>
          <p:spPr>
            <a:xfrm>
              <a:off x="9052560" y="1645920"/>
              <a:ext cx="2833920" cy="2742480"/>
            </a:xfrm>
            <a:custGeom>
              <a:avLst/>
              <a:gdLst/>
              <a:ahLst/>
              <a:cxnLst/>
              <a:rect l="l" t="t" r="r" b="b"/>
              <a:pathLst>
                <a:path w="7875" h="7621" extrusionOk="0">
                  <a:moveTo>
                    <a:pt x="5464" y="1278"/>
                  </a:moveTo>
                  <a:cubicBezTo>
                    <a:pt x="4998" y="997"/>
                    <a:pt x="4541" y="870"/>
                    <a:pt x="4003" y="870"/>
                  </a:cubicBezTo>
                  <a:cubicBezTo>
                    <a:pt x="3465" y="870"/>
                    <a:pt x="3008" y="997"/>
                    <a:pt x="2542" y="1278"/>
                  </a:cubicBezTo>
                  <a:cubicBezTo>
                    <a:pt x="2076" y="1559"/>
                    <a:pt x="1742" y="1908"/>
                    <a:pt x="1473" y="2394"/>
                  </a:cubicBezTo>
                  <a:cubicBezTo>
                    <a:pt x="1204" y="2880"/>
                    <a:pt x="1082" y="3357"/>
                    <a:pt x="1082" y="3918"/>
                  </a:cubicBezTo>
                  <a:cubicBezTo>
                    <a:pt x="1082" y="4479"/>
                    <a:pt x="1204" y="4956"/>
                    <a:pt x="1473" y="5442"/>
                  </a:cubicBezTo>
                  <a:cubicBezTo>
                    <a:pt x="1742" y="5928"/>
                    <a:pt x="2076" y="6277"/>
                    <a:pt x="2542" y="6558"/>
                  </a:cubicBezTo>
                  <a:cubicBezTo>
                    <a:pt x="3008" y="6839"/>
                    <a:pt x="3465" y="6967"/>
                    <a:pt x="4003" y="6967"/>
                  </a:cubicBezTo>
                  <a:cubicBezTo>
                    <a:pt x="4541" y="6967"/>
                    <a:pt x="4998" y="6839"/>
                    <a:pt x="5464" y="6558"/>
                  </a:cubicBezTo>
                  <a:cubicBezTo>
                    <a:pt x="5930" y="6277"/>
                    <a:pt x="6264" y="5928"/>
                    <a:pt x="6533" y="5442"/>
                  </a:cubicBezTo>
                  <a:cubicBezTo>
                    <a:pt x="6802" y="4956"/>
                    <a:pt x="6925" y="4479"/>
                    <a:pt x="6925" y="3918"/>
                  </a:cubicBezTo>
                  <a:cubicBezTo>
                    <a:pt x="6925" y="3357"/>
                    <a:pt x="6802" y="2880"/>
                    <a:pt x="6533" y="2394"/>
                  </a:cubicBezTo>
                  <a:cubicBezTo>
                    <a:pt x="6264" y="1908"/>
                    <a:pt x="5930" y="1559"/>
                    <a:pt x="5464" y="1278"/>
                  </a:cubicBezTo>
                  <a:moveTo>
                    <a:pt x="0" y="7620"/>
                  </a:moveTo>
                  <a:lnTo>
                    <a:pt x="0" y="0"/>
                  </a:lnTo>
                  <a:lnTo>
                    <a:pt x="7874" y="0"/>
                  </a:lnTo>
                  <a:lnTo>
                    <a:pt x="7874" y="7620"/>
                  </a:lnTo>
                  <a:lnTo>
                    <a:pt x="0" y="7620"/>
                  </a:lnTo>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9" name="Google Shape;209;p2"/>
          <p:cNvSpPr/>
          <p:nvPr/>
        </p:nvSpPr>
        <p:spPr>
          <a:xfrm>
            <a:off x="3750760" y="1903680"/>
            <a:ext cx="1859479" cy="2193480"/>
          </a:xfrm>
          <a:prstGeom prst="ellipse">
            <a:avLst/>
          </a:prstGeom>
          <a:solidFill>
            <a:srgbClr val="00AA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
          <p:cNvSpPr/>
          <p:nvPr/>
        </p:nvSpPr>
        <p:spPr>
          <a:xfrm>
            <a:off x="9349125" y="4180675"/>
            <a:ext cx="2338800" cy="7599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rPr>
              <a:t>Mauricio</a:t>
            </a:r>
            <a:endParaRPr sz="2200" b="1" i="0" u="none" strike="noStrike" cap="none">
              <a:solidFill>
                <a:srgbClr val="000000"/>
              </a:solidFill>
            </a:endParaRPr>
          </a:p>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rPr>
              <a:t>Toro</a:t>
            </a:r>
            <a:endParaRPr sz="2200" b="1" i="0" u="none" strike="noStrike" cap="none">
              <a:solidFill>
                <a:srgbClr val="001E33"/>
              </a:solidFill>
            </a:endParaRPr>
          </a:p>
          <a:p>
            <a:pPr marL="0" marR="0" lvl="0" indent="0" algn="ctr" rtl="0">
              <a:lnSpc>
                <a:spcPct val="100000"/>
              </a:lnSpc>
              <a:spcBef>
                <a:spcPts val="0"/>
              </a:spcBef>
              <a:spcAft>
                <a:spcPts val="0"/>
              </a:spcAft>
              <a:buClr>
                <a:srgbClr val="000000"/>
              </a:buClr>
              <a:buSzPts val="2200"/>
              <a:buFont typeface="Arial"/>
              <a:buNone/>
            </a:pPr>
            <a:r>
              <a:rPr lang="en-US" sz="2200">
                <a:solidFill>
                  <a:srgbClr val="001E33"/>
                </a:solidFill>
              </a:rPr>
              <a:t>Data preparation</a:t>
            </a:r>
            <a:endParaRPr sz="2200">
              <a:solidFill>
                <a:srgbClr val="001E33"/>
              </a:solidFill>
            </a:endParaRPr>
          </a:p>
        </p:txBody>
      </p:sp>
      <p:sp>
        <p:nvSpPr>
          <p:cNvPr id="211" name="Google Shape;211;p2"/>
          <p:cNvSpPr/>
          <p:nvPr/>
        </p:nvSpPr>
        <p:spPr>
          <a:xfrm>
            <a:off x="3551040" y="4180680"/>
            <a:ext cx="2192760" cy="178365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s-ES" sz="2200" b="1" i="0" u="none" strike="noStrike" cap="none" dirty="0">
                <a:solidFill>
                  <a:srgbClr val="001E33"/>
                </a:solidFill>
              </a:rPr>
              <a:t>Santiago Arias Higuita.</a:t>
            </a:r>
            <a:endParaRPr sz="2200" b="1" i="0" u="none" strike="noStrike" cap="none" dirty="0">
              <a:solidFill>
                <a:srgbClr val="001E33"/>
              </a:solidFill>
            </a:endParaRPr>
          </a:p>
          <a:p>
            <a:pPr marL="0" marR="0" lvl="0" indent="0" algn="ctr" rtl="0">
              <a:lnSpc>
                <a:spcPct val="100000"/>
              </a:lnSpc>
              <a:spcBef>
                <a:spcPts val="0"/>
              </a:spcBef>
              <a:spcAft>
                <a:spcPts val="0"/>
              </a:spcAft>
              <a:buClr>
                <a:srgbClr val="000000"/>
              </a:buClr>
              <a:buSzPts val="2200"/>
              <a:buFont typeface="Arial"/>
              <a:buNone/>
            </a:pPr>
            <a:r>
              <a:rPr lang="es-ES" sz="2200" dirty="0">
                <a:solidFill>
                  <a:srgbClr val="001E33"/>
                </a:solidFill>
              </a:rPr>
              <a:t>Designer and contributor.</a:t>
            </a:r>
            <a:endParaRPr sz="2200" dirty="0">
              <a:solidFill>
                <a:srgbClr val="001E33"/>
              </a:solidFil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rgbClr val="000000"/>
              </a:solidFill>
              <a:latin typeface="Arial"/>
              <a:ea typeface="Arial"/>
              <a:cs typeface="Arial"/>
              <a:sym typeface="Arial"/>
            </a:endParaRPr>
          </a:p>
        </p:txBody>
      </p:sp>
      <p:sp>
        <p:nvSpPr>
          <p:cNvPr id="212" name="Google Shape;212;p2"/>
          <p:cNvSpPr/>
          <p:nvPr/>
        </p:nvSpPr>
        <p:spPr>
          <a:xfrm>
            <a:off x="677878" y="4152795"/>
            <a:ext cx="2594666" cy="1445096"/>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rPr>
              <a:t>Lau</a:t>
            </a:r>
            <a:r>
              <a:rPr lang="en-US" sz="2200" b="1" dirty="0">
                <a:solidFill>
                  <a:srgbClr val="001E33"/>
                </a:solidFill>
              </a:rPr>
              <a:t>ra Danniela Zárate Guerrero.</a:t>
            </a:r>
            <a:endParaRPr sz="2200" b="1" i="0" u="none" strike="noStrike" cap="none" dirty="0">
              <a:solidFill>
                <a:srgbClr val="001E33"/>
              </a:solidFill>
            </a:endParaRPr>
          </a:p>
          <a:p>
            <a:pPr marL="0" marR="0" lvl="0" indent="0" algn="ctr" rtl="0">
              <a:lnSpc>
                <a:spcPct val="100000"/>
              </a:lnSpc>
              <a:spcBef>
                <a:spcPts val="0"/>
              </a:spcBef>
              <a:spcAft>
                <a:spcPts val="0"/>
              </a:spcAft>
              <a:buClr>
                <a:srgbClr val="000000"/>
              </a:buClr>
              <a:buSzPts val="2200"/>
              <a:buFont typeface="Arial"/>
              <a:buNone/>
            </a:pPr>
            <a:r>
              <a:rPr lang="en-US" sz="2200" dirty="0">
                <a:solidFill>
                  <a:srgbClr val="001E33"/>
                </a:solidFill>
              </a:rPr>
              <a:t>Researcher and contributor.</a:t>
            </a:r>
            <a:endParaRPr sz="2200" dirty="0">
              <a:solidFill>
                <a:srgbClr val="001E33"/>
              </a:solidFill>
            </a:endParaRPr>
          </a:p>
        </p:txBody>
      </p:sp>
      <p:pic>
        <p:nvPicPr>
          <p:cNvPr id="218" name="Google Shape;218;p2"/>
          <p:cNvPicPr preferRelativeResize="0"/>
          <p:nvPr/>
        </p:nvPicPr>
        <p:blipFill rotWithShape="1">
          <a:blip r:embed="rId5">
            <a:alphaModFix/>
          </a:blip>
          <a:srcRect/>
          <a:stretch/>
        </p:blipFill>
        <p:spPr>
          <a:xfrm>
            <a:off x="182880" y="6089760"/>
            <a:ext cx="621000" cy="621000"/>
          </a:xfrm>
          <a:prstGeom prst="rect">
            <a:avLst/>
          </a:prstGeom>
          <a:noFill/>
          <a:ln>
            <a:noFill/>
          </a:ln>
        </p:spPr>
      </p:pic>
      <p:sp>
        <p:nvSpPr>
          <p:cNvPr id="219" name="Google Shape;219;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6">
                  <a:extLst>
                    <a:ext uri="{A12FA001-AC4F-418D-AE19-62706E023703}">
                      <ahyp:hlinkClr xmlns:ahyp="http://schemas.microsoft.com/office/drawing/2018/hyperlinkcolor" val="tx"/>
                    </a:ext>
                  </a:extLst>
                </a:hlinkClick>
              </a:rPr>
              <a:t>http://github.com/</a:t>
            </a:r>
            <a:r>
              <a:rPr lang="en-US" sz="2200" b="1" i="0" u="none" strike="noStrike" cap="none" dirty="0">
                <a:solidFill>
                  <a:srgbClr val="001E33"/>
                </a:solidFill>
                <a:latin typeface="Arial"/>
                <a:ea typeface="Arial"/>
                <a:cs typeface="Arial"/>
                <a:sym typeface="Arial"/>
              </a:rPr>
              <a:t>LauZar12/proyecto/</a:t>
            </a:r>
            <a:endParaRPr sz="2200" b="1" i="0" u="none" strike="noStrike" cap="none" dirty="0">
              <a:solidFill>
                <a:srgbClr val="001E33"/>
              </a:solidFill>
              <a:latin typeface="Arial"/>
              <a:ea typeface="Arial"/>
              <a:cs typeface="Arial"/>
              <a:sym typeface="Arial"/>
            </a:endParaRPr>
          </a:p>
        </p:txBody>
      </p:sp>
      <p:sp>
        <p:nvSpPr>
          <p:cNvPr id="220" name="Google Shape;220;p2"/>
          <p:cNvSpPr/>
          <p:nvPr/>
        </p:nvSpPr>
        <p:spPr>
          <a:xfrm>
            <a:off x="6446651" y="4180675"/>
            <a:ext cx="24111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a:solidFill>
                  <a:srgbClr val="001E33"/>
                </a:solidFill>
              </a:rPr>
              <a:t>Andrea</a:t>
            </a:r>
            <a:br>
              <a:rPr lang="en-US" sz="2200" b="1">
                <a:solidFill>
                  <a:srgbClr val="001E33"/>
                </a:solidFill>
              </a:rPr>
            </a:br>
            <a:r>
              <a:rPr lang="en-US" sz="2200" b="1">
                <a:solidFill>
                  <a:srgbClr val="001E33"/>
                </a:solidFill>
              </a:rPr>
              <a:t>Serna</a:t>
            </a:r>
            <a:endParaRPr sz="2200" b="1">
              <a:solidFill>
                <a:srgbClr val="001E33"/>
              </a:solidFill>
            </a:endParaRPr>
          </a:p>
          <a:p>
            <a:pPr marL="0" marR="0" lvl="0" indent="0" algn="ctr" rtl="0">
              <a:lnSpc>
                <a:spcPct val="100000"/>
              </a:lnSpc>
              <a:spcBef>
                <a:spcPts val="0"/>
              </a:spcBef>
              <a:spcAft>
                <a:spcPts val="0"/>
              </a:spcAft>
              <a:buClr>
                <a:srgbClr val="000000"/>
              </a:buClr>
              <a:buSzPts val="2200"/>
              <a:buFont typeface="Arial"/>
              <a:buNone/>
            </a:pPr>
            <a:r>
              <a:rPr lang="en-US" sz="2200">
                <a:solidFill>
                  <a:srgbClr val="001E33"/>
                </a:solidFill>
              </a:rPr>
              <a:t>Literature review</a:t>
            </a:r>
            <a:endParaRPr sz="2200">
              <a:solidFill>
                <a:srgbClr val="001E33"/>
              </a:solidFil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grpSp>
        <p:nvGrpSpPr>
          <p:cNvPr id="224" name="Google Shape;224;p2"/>
          <p:cNvGrpSpPr/>
          <p:nvPr/>
        </p:nvGrpSpPr>
        <p:grpSpPr>
          <a:xfrm>
            <a:off x="5971272" y="1633070"/>
            <a:ext cx="3383640" cy="2652120"/>
            <a:chOff x="3165097" y="1342520"/>
            <a:chExt cx="3383640" cy="2652120"/>
          </a:xfrm>
        </p:grpSpPr>
        <p:pic>
          <p:nvPicPr>
            <p:cNvPr id="225" name="Google Shape;225;p2"/>
            <p:cNvPicPr preferRelativeResize="0"/>
            <p:nvPr/>
          </p:nvPicPr>
          <p:blipFill rotWithShape="1">
            <a:blip r:embed="rId7">
              <a:alphaModFix/>
            </a:blip>
            <a:srcRect b="16687"/>
            <a:stretch/>
          </p:blipFill>
          <p:spPr>
            <a:xfrm>
              <a:off x="3828475" y="1645926"/>
              <a:ext cx="2056877" cy="2284877"/>
            </a:xfrm>
            <a:prstGeom prst="rect">
              <a:avLst/>
            </a:prstGeom>
            <a:noFill/>
            <a:ln>
              <a:noFill/>
            </a:ln>
          </p:spPr>
        </p:pic>
        <p:sp>
          <p:nvSpPr>
            <p:cNvPr id="226" name="Google Shape;226;p2"/>
            <p:cNvSpPr/>
            <p:nvPr/>
          </p:nvSpPr>
          <p:spPr>
            <a:xfrm>
              <a:off x="3165097" y="1342520"/>
              <a:ext cx="3383640" cy="2652120"/>
            </a:xfrm>
            <a:custGeom>
              <a:avLst/>
              <a:gdLst/>
              <a:ahLst/>
              <a:cxnLst/>
              <a:rect l="l" t="t" r="r" b="b"/>
              <a:pathLst>
                <a:path w="9399" h="7367" extrusionOk="0">
                  <a:moveTo>
                    <a:pt x="1777" y="3847"/>
                  </a:moveTo>
                  <a:lnTo>
                    <a:pt x="1776" y="3847"/>
                  </a:lnTo>
                  <a:lnTo>
                    <a:pt x="1780" y="4006"/>
                  </a:lnTo>
                  <a:lnTo>
                    <a:pt x="1792" y="4166"/>
                  </a:lnTo>
                  <a:lnTo>
                    <a:pt x="1812" y="4324"/>
                  </a:lnTo>
                  <a:lnTo>
                    <a:pt x="1840" y="4481"/>
                  </a:lnTo>
                  <a:lnTo>
                    <a:pt x="1876" y="4636"/>
                  </a:lnTo>
                  <a:lnTo>
                    <a:pt x="1919" y="4789"/>
                  </a:lnTo>
                  <a:lnTo>
                    <a:pt x="1970" y="4939"/>
                  </a:lnTo>
                  <a:lnTo>
                    <a:pt x="2029" y="5086"/>
                  </a:lnTo>
                  <a:lnTo>
                    <a:pt x="2095" y="5230"/>
                  </a:lnTo>
                  <a:lnTo>
                    <a:pt x="2168" y="5371"/>
                  </a:lnTo>
                  <a:lnTo>
                    <a:pt x="2248" y="5507"/>
                  </a:lnTo>
                  <a:lnTo>
                    <a:pt x="2334" y="5638"/>
                  </a:lnTo>
                  <a:lnTo>
                    <a:pt x="2427" y="5765"/>
                  </a:lnTo>
                  <a:lnTo>
                    <a:pt x="2527" y="5886"/>
                  </a:lnTo>
                  <a:lnTo>
                    <a:pt x="2632" y="6002"/>
                  </a:lnTo>
                  <a:lnTo>
                    <a:pt x="2743" y="6111"/>
                  </a:lnTo>
                  <a:lnTo>
                    <a:pt x="2859" y="6215"/>
                  </a:lnTo>
                  <a:lnTo>
                    <a:pt x="2980" y="6312"/>
                  </a:lnTo>
                  <a:lnTo>
                    <a:pt x="3106" y="6402"/>
                  </a:lnTo>
                  <a:lnTo>
                    <a:pt x="3237" y="6486"/>
                  </a:lnTo>
                  <a:lnTo>
                    <a:pt x="3371" y="6562"/>
                  </a:lnTo>
                  <a:lnTo>
                    <a:pt x="3509" y="6631"/>
                  </a:lnTo>
                  <a:lnTo>
                    <a:pt x="3650" y="6692"/>
                  </a:lnTo>
                  <a:lnTo>
                    <a:pt x="3795" y="6745"/>
                  </a:lnTo>
                  <a:lnTo>
                    <a:pt x="3941" y="6790"/>
                  </a:lnTo>
                  <a:lnTo>
                    <a:pt x="4090" y="6827"/>
                  </a:lnTo>
                  <a:lnTo>
                    <a:pt x="4240" y="6856"/>
                  </a:lnTo>
                  <a:lnTo>
                    <a:pt x="4392" y="6877"/>
                  </a:lnTo>
                  <a:lnTo>
                    <a:pt x="4544" y="6890"/>
                  </a:lnTo>
                  <a:lnTo>
                    <a:pt x="4697" y="6894"/>
                  </a:lnTo>
                  <a:lnTo>
                    <a:pt x="4697" y="6894"/>
                  </a:lnTo>
                  <a:lnTo>
                    <a:pt x="4850" y="6890"/>
                  </a:lnTo>
                  <a:lnTo>
                    <a:pt x="5002" y="6877"/>
                  </a:lnTo>
                  <a:lnTo>
                    <a:pt x="5154" y="6856"/>
                  </a:lnTo>
                  <a:lnTo>
                    <a:pt x="5304" y="6827"/>
                  </a:lnTo>
                  <a:lnTo>
                    <a:pt x="5453" y="6790"/>
                  </a:lnTo>
                  <a:lnTo>
                    <a:pt x="5599" y="6745"/>
                  </a:lnTo>
                  <a:lnTo>
                    <a:pt x="5744" y="6691"/>
                  </a:lnTo>
                  <a:lnTo>
                    <a:pt x="5885" y="6630"/>
                  </a:lnTo>
                  <a:lnTo>
                    <a:pt x="6023" y="6561"/>
                  </a:lnTo>
                  <a:lnTo>
                    <a:pt x="6157" y="6485"/>
                  </a:lnTo>
                  <a:lnTo>
                    <a:pt x="6287" y="6402"/>
                  </a:lnTo>
                  <a:lnTo>
                    <a:pt x="6413" y="6312"/>
                  </a:lnTo>
                  <a:lnTo>
                    <a:pt x="6535" y="6214"/>
                  </a:lnTo>
                  <a:lnTo>
                    <a:pt x="6651" y="6111"/>
                  </a:lnTo>
                  <a:lnTo>
                    <a:pt x="6762" y="6001"/>
                  </a:lnTo>
                  <a:lnTo>
                    <a:pt x="6867" y="5885"/>
                  </a:lnTo>
                  <a:lnTo>
                    <a:pt x="6966" y="5764"/>
                  </a:lnTo>
                  <a:lnTo>
                    <a:pt x="7059" y="5637"/>
                  </a:lnTo>
                  <a:lnTo>
                    <a:pt x="7146" y="5506"/>
                  </a:lnTo>
                  <a:lnTo>
                    <a:pt x="7226" y="5370"/>
                  </a:lnTo>
                  <a:lnTo>
                    <a:pt x="7299" y="5229"/>
                  </a:lnTo>
                  <a:lnTo>
                    <a:pt x="7365" y="5085"/>
                  </a:lnTo>
                  <a:lnTo>
                    <a:pt x="7423" y="4938"/>
                  </a:lnTo>
                  <a:lnTo>
                    <a:pt x="7474" y="4788"/>
                  </a:lnTo>
                  <a:lnTo>
                    <a:pt x="7518" y="4635"/>
                  </a:lnTo>
                  <a:lnTo>
                    <a:pt x="7553" y="4480"/>
                  </a:lnTo>
                  <a:lnTo>
                    <a:pt x="7581" y="4323"/>
                  </a:lnTo>
                  <a:lnTo>
                    <a:pt x="7601" y="4165"/>
                  </a:lnTo>
                  <a:lnTo>
                    <a:pt x="7613" y="4005"/>
                  </a:lnTo>
                  <a:lnTo>
                    <a:pt x="7617" y="3846"/>
                  </a:lnTo>
                  <a:lnTo>
                    <a:pt x="7617" y="3846"/>
                  </a:lnTo>
                  <a:lnTo>
                    <a:pt x="7613" y="3687"/>
                  </a:lnTo>
                  <a:lnTo>
                    <a:pt x="7601" y="3527"/>
                  </a:lnTo>
                  <a:lnTo>
                    <a:pt x="7581" y="3369"/>
                  </a:lnTo>
                  <a:lnTo>
                    <a:pt x="7553" y="3212"/>
                  </a:lnTo>
                  <a:lnTo>
                    <a:pt x="7517" y="3057"/>
                  </a:lnTo>
                  <a:lnTo>
                    <a:pt x="7474" y="2904"/>
                  </a:lnTo>
                  <a:lnTo>
                    <a:pt x="7423" y="2754"/>
                  </a:lnTo>
                  <a:lnTo>
                    <a:pt x="7364" y="2607"/>
                  </a:lnTo>
                  <a:lnTo>
                    <a:pt x="7298" y="2463"/>
                  </a:lnTo>
                  <a:lnTo>
                    <a:pt x="7225" y="2322"/>
                  </a:lnTo>
                  <a:lnTo>
                    <a:pt x="7146" y="2186"/>
                  </a:lnTo>
                  <a:lnTo>
                    <a:pt x="7059" y="2055"/>
                  </a:lnTo>
                  <a:lnTo>
                    <a:pt x="6966" y="1928"/>
                  </a:lnTo>
                  <a:lnTo>
                    <a:pt x="6867" y="1807"/>
                  </a:lnTo>
                  <a:lnTo>
                    <a:pt x="6761" y="1691"/>
                  </a:lnTo>
                  <a:lnTo>
                    <a:pt x="6651" y="1582"/>
                  </a:lnTo>
                  <a:lnTo>
                    <a:pt x="6534" y="1478"/>
                  </a:lnTo>
                  <a:lnTo>
                    <a:pt x="6413" y="1381"/>
                  </a:lnTo>
                  <a:lnTo>
                    <a:pt x="6287" y="1291"/>
                  </a:lnTo>
                  <a:lnTo>
                    <a:pt x="6157" y="1207"/>
                  </a:lnTo>
                  <a:lnTo>
                    <a:pt x="6022" y="1131"/>
                  </a:lnTo>
                  <a:lnTo>
                    <a:pt x="5884" y="1062"/>
                  </a:lnTo>
                  <a:lnTo>
                    <a:pt x="5743" y="1001"/>
                  </a:lnTo>
                  <a:lnTo>
                    <a:pt x="5599" y="948"/>
                  </a:lnTo>
                  <a:lnTo>
                    <a:pt x="5453" y="903"/>
                  </a:lnTo>
                  <a:lnTo>
                    <a:pt x="5304" y="866"/>
                  </a:lnTo>
                  <a:lnTo>
                    <a:pt x="5154" y="837"/>
                  </a:lnTo>
                  <a:lnTo>
                    <a:pt x="5002" y="816"/>
                  </a:lnTo>
                  <a:lnTo>
                    <a:pt x="4850" y="803"/>
                  </a:lnTo>
                  <a:lnTo>
                    <a:pt x="4697" y="799"/>
                  </a:lnTo>
                  <a:lnTo>
                    <a:pt x="4697" y="799"/>
                  </a:lnTo>
                  <a:lnTo>
                    <a:pt x="4544" y="803"/>
                  </a:lnTo>
                  <a:lnTo>
                    <a:pt x="4392" y="816"/>
                  </a:lnTo>
                  <a:lnTo>
                    <a:pt x="4240" y="837"/>
                  </a:lnTo>
                  <a:lnTo>
                    <a:pt x="4090" y="866"/>
                  </a:lnTo>
                  <a:lnTo>
                    <a:pt x="3941" y="903"/>
                  </a:lnTo>
                  <a:lnTo>
                    <a:pt x="3794" y="948"/>
                  </a:lnTo>
                  <a:lnTo>
                    <a:pt x="3650" y="1002"/>
                  </a:lnTo>
                  <a:lnTo>
                    <a:pt x="3509" y="1063"/>
                  </a:lnTo>
                  <a:lnTo>
                    <a:pt x="3371" y="1132"/>
                  </a:lnTo>
                  <a:lnTo>
                    <a:pt x="3237" y="1208"/>
                  </a:lnTo>
                  <a:lnTo>
                    <a:pt x="3106" y="1291"/>
                  </a:lnTo>
                  <a:lnTo>
                    <a:pt x="2980" y="1382"/>
                  </a:lnTo>
                  <a:lnTo>
                    <a:pt x="2859" y="1479"/>
                  </a:lnTo>
                  <a:lnTo>
                    <a:pt x="2743" y="1582"/>
                  </a:lnTo>
                  <a:lnTo>
                    <a:pt x="2632" y="1692"/>
                  </a:lnTo>
                  <a:lnTo>
                    <a:pt x="2527" y="1808"/>
                  </a:lnTo>
                  <a:lnTo>
                    <a:pt x="2427" y="1929"/>
                  </a:lnTo>
                  <a:lnTo>
                    <a:pt x="2334" y="2056"/>
                  </a:lnTo>
                  <a:lnTo>
                    <a:pt x="2248" y="2187"/>
                  </a:lnTo>
                  <a:lnTo>
                    <a:pt x="2168" y="2323"/>
                  </a:lnTo>
                  <a:lnTo>
                    <a:pt x="2095" y="2464"/>
                  </a:lnTo>
                  <a:lnTo>
                    <a:pt x="2029" y="2608"/>
                  </a:lnTo>
                  <a:lnTo>
                    <a:pt x="1971" y="2755"/>
                  </a:lnTo>
                  <a:lnTo>
                    <a:pt x="1920" y="2905"/>
                  </a:lnTo>
                  <a:lnTo>
                    <a:pt x="1876" y="3058"/>
                  </a:lnTo>
                  <a:lnTo>
                    <a:pt x="1841" y="3213"/>
                  </a:lnTo>
                  <a:lnTo>
                    <a:pt x="1813" y="3370"/>
                  </a:lnTo>
                  <a:lnTo>
                    <a:pt x="1793" y="3528"/>
                  </a:lnTo>
                  <a:lnTo>
                    <a:pt x="1781" y="3688"/>
                  </a:lnTo>
                  <a:lnTo>
                    <a:pt x="1777" y="3847"/>
                  </a:lnTo>
                  <a:moveTo>
                    <a:pt x="0" y="7366"/>
                  </a:moveTo>
                  <a:lnTo>
                    <a:pt x="0" y="0"/>
                  </a:lnTo>
                  <a:lnTo>
                    <a:pt x="9398" y="0"/>
                  </a:lnTo>
                  <a:lnTo>
                    <a:pt x="9398" y="7366"/>
                  </a:lnTo>
                  <a:lnTo>
                    <a:pt x="0" y="7366"/>
                  </a:lnTo>
                </a:path>
              </a:pathLst>
            </a:custGeom>
            <a:solidFill>
              <a:srgbClr val="FFFFFF"/>
            </a:solidFill>
            <a:ln>
              <a:noFill/>
            </a:ln>
          </p:spPr>
        </p:sp>
      </p:grpSp>
      <p:pic>
        <p:nvPicPr>
          <p:cNvPr id="31" name="Imagen 30" descr="Mujer de cabello largo sonriendo&#10;&#10;Descripción generada automáticamente">
            <a:extLst>
              <a:ext uri="{FF2B5EF4-FFF2-40B4-BE49-F238E27FC236}">
                <a16:creationId xmlns:a16="http://schemas.microsoft.com/office/drawing/2014/main" id="{F15BFE11-9F55-47A4-A31E-1AD598645CBE}"/>
              </a:ext>
            </a:extLst>
          </p:cNvPr>
          <p:cNvPicPr>
            <a:picLocks noChangeAspect="1"/>
          </p:cNvPicPr>
          <p:nvPr/>
        </p:nvPicPr>
        <p:blipFill rotWithShape="1">
          <a:blip r:embed="rId8">
            <a:alphaModFix amt="85000"/>
            <a:extLst>
              <a:ext uri="{BEBA8EAE-BF5A-486C-A8C5-ECC9F3942E4B}">
                <a14:imgProps xmlns:a14="http://schemas.microsoft.com/office/drawing/2010/main">
                  <a14:imgLayer r:embed="rId9">
                    <a14:imgEffect>
                      <a14:colorTemperature colorTemp="7200"/>
                    </a14:imgEffect>
                  </a14:imgLayer>
                </a14:imgProps>
              </a:ext>
              <a:ext uri="{28A0092B-C50C-407E-A947-70E740481C1C}">
                <a14:useLocalDpi xmlns:a14="http://schemas.microsoft.com/office/drawing/2010/main" val="0"/>
              </a:ext>
            </a:extLst>
          </a:blip>
          <a:srcRect t="5638" b="9325"/>
          <a:stretch/>
        </p:blipFill>
        <p:spPr>
          <a:xfrm>
            <a:off x="815040" y="1901125"/>
            <a:ext cx="2004574" cy="2251670"/>
          </a:xfrm>
          <a:prstGeom prst="ellipse">
            <a:avLst/>
          </a:prstGeom>
          <a:ln>
            <a:noFill/>
          </a:ln>
          <a:effectLst>
            <a:outerShdw blurRad="292100" dist="139700" dir="2700000" algn="tl" rotWithShape="0">
              <a:srgbClr val="333333">
                <a:alpha val="65000"/>
              </a:srgbClr>
            </a:outerShdw>
          </a:effectLst>
        </p:spPr>
      </p:pic>
      <p:pic>
        <p:nvPicPr>
          <p:cNvPr id="5" name="Imagen 4" descr="La cara de un niño&#10;&#10;Descripción generada automáticamente con confianza media">
            <a:extLst>
              <a:ext uri="{FF2B5EF4-FFF2-40B4-BE49-F238E27FC236}">
                <a16:creationId xmlns:a16="http://schemas.microsoft.com/office/drawing/2014/main" id="{A7015C7F-758F-4AE6-9AF4-9AD396944A4E}"/>
              </a:ext>
            </a:extLst>
          </p:cNvPr>
          <p:cNvPicPr>
            <a:picLocks noChangeAspect="1"/>
          </p:cNvPicPr>
          <p:nvPr/>
        </p:nvPicPr>
        <p:blipFill rotWithShape="1">
          <a:blip r:embed="rId10"/>
          <a:srcRect t="4281" b="9359"/>
          <a:stretch/>
        </p:blipFill>
        <p:spPr>
          <a:xfrm>
            <a:off x="3725213" y="1901125"/>
            <a:ext cx="1938499" cy="2232070"/>
          </a:xfrm>
          <a:prstGeom prst="ellipse">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6"/>
          <p:cNvPicPr preferRelativeResize="0"/>
          <p:nvPr/>
        </p:nvPicPr>
        <p:blipFill rotWithShape="1">
          <a:blip r:embed="rId3">
            <a:alphaModFix/>
          </a:blip>
          <a:srcRect/>
          <a:stretch/>
        </p:blipFill>
        <p:spPr>
          <a:xfrm>
            <a:off x="-5" y="1075"/>
            <a:ext cx="12196081" cy="6855842"/>
          </a:xfrm>
          <a:prstGeom prst="rect">
            <a:avLst/>
          </a:prstGeom>
          <a:noFill/>
          <a:ln>
            <a:noFill/>
          </a:ln>
        </p:spPr>
      </p:pic>
      <p:sp>
        <p:nvSpPr>
          <p:cNvPr id="234" name="Google Shape;234;p6"/>
          <p:cNvSpPr/>
          <p:nvPr/>
        </p:nvSpPr>
        <p:spPr>
          <a:xfrm>
            <a:off x="265320" y="376920"/>
            <a:ext cx="329904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a:solidFill>
                  <a:srgbClr val="FFFFFF"/>
                </a:solidFill>
              </a:rPr>
              <a:t>Problem Statement</a:t>
            </a:r>
            <a:endParaRPr sz="2200" b="0" i="0" u="none" strike="noStrike" cap="none">
              <a:solidFill>
                <a:srgbClr val="000000"/>
              </a:solidFill>
              <a:latin typeface="Arial"/>
              <a:ea typeface="Arial"/>
              <a:cs typeface="Arial"/>
              <a:sym typeface="Arial"/>
            </a:endParaRPr>
          </a:p>
        </p:txBody>
      </p:sp>
      <p:sp>
        <p:nvSpPr>
          <p:cNvPr id="238" name="Google Shape;238;p6"/>
          <p:cNvSpPr/>
          <p:nvPr/>
        </p:nvSpPr>
        <p:spPr>
          <a:xfrm>
            <a:off x="757812" y="4161800"/>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a:solidFill>
                  <a:srgbClr val="001E33"/>
                </a:solidFill>
              </a:rPr>
              <a:t>Streets </a:t>
            </a:r>
            <a:endParaRPr sz="2200" b="1">
              <a:solidFill>
                <a:srgbClr val="001E33"/>
              </a:solidFill>
            </a:endParaRPr>
          </a:p>
          <a:p>
            <a:pPr marL="0" marR="0" lvl="0" indent="0" algn="ctr" rtl="0">
              <a:lnSpc>
                <a:spcPct val="100000"/>
              </a:lnSpc>
              <a:spcBef>
                <a:spcPts val="0"/>
              </a:spcBef>
              <a:spcAft>
                <a:spcPts val="0"/>
              </a:spcAft>
              <a:buClr>
                <a:srgbClr val="000000"/>
              </a:buClr>
              <a:buSzPts val="2200"/>
              <a:buFont typeface="Arial"/>
              <a:buNone/>
            </a:pPr>
            <a:r>
              <a:rPr lang="en-US" sz="2200" b="1">
                <a:solidFill>
                  <a:srgbClr val="001E33"/>
                </a:solidFill>
              </a:rPr>
              <a:t>of Medellín, </a:t>
            </a:r>
            <a:br>
              <a:rPr lang="en-US" sz="2200" b="1">
                <a:solidFill>
                  <a:srgbClr val="001E33"/>
                </a:solidFill>
              </a:rPr>
            </a:br>
            <a:r>
              <a:rPr lang="en-US" sz="2200" b="1">
                <a:solidFill>
                  <a:srgbClr val="001E33"/>
                </a:solidFill>
              </a:rPr>
              <a:t>Origin and </a:t>
            </a:r>
            <a:br>
              <a:rPr lang="en-US" sz="2200" b="1">
                <a:solidFill>
                  <a:srgbClr val="001E33"/>
                </a:solidFill>
              </a:rPr>
            </a:br>
            <a:r>
              <a:rPr lang="en-US" sz="2200" b="1">
                <a:solidFill>
                  <a:srgbClr val="001E33"/>
                </a:solidFill>
              </a:rPr>
              <a:t>Destination</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242" name="Google Shape;242;p6"/>
          <p:cNvSpPr/>
          <p:nvPr/>
        </p:nvSpPr>
        <p:spPr>
          <a:xfrm>
            <a:off x="5137450" y="1745713"/>
            <a:ext cx="2402700" cy="2289600"/>
          </a:xfrm>
          <a:prstGeom prst="cube">
            <a:avLst>
              <a:gd name="adj" fmla="val 25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b="1" dirty="0">
                <a:solidFill>
                  <a:schemeClr val="lt1"/>
                </a:solidFill>
              </a:rPr>
              <a:t>Constrained Shortest Path Algorithm</a:t>
            </a:r>
            <a:endParaRPr sz="2100" b="1" dirty="0">
              <a:solidFill>
                <a:schemeClr val="lt1"/>
              </a:solidFill>
            </a:endParaRPr>
          </a:p>
        </p:txBody>
      </p:sp>
      <p:cxnSp>
        <p:nvCxnSpPr>
          <p:cNvPr id="243" name="Google Shape;243;p6"/>
          <p:cNvCxnSpPr/>
          <p:nvPr/>
        </p:nvCxnSpPr>
        <p:spPr>
          <a:xfrm>
            <a:off x="3999313" y="2644925"/>
            <a:ext cx="1118700" cy="0"/>
          </a:xfrm>
          <a:prstGeom prst="straightConnector1">
            <a:avLst/>
          </a:prstGeom>
          <a:noFill/>
          <a:ln w="28575" cap="flat" cmpd="sng">
            <a:solidFill>
              <a:srgbClr val="00AADB"/>
            </a:solidFill>
            <a:prstDash val="solid"/>
            <a:round/>
            <a:headEnd type="none" w="med" len="med"/>
            <a:tailEnd type="triangle" w="med" len="med"/>
          </a:ln>
        </p:spPr>
      </p:cxnSp>
      <p:cxnSp>
        <p:nvCxnSpPr>
          <p:cNvPr id="244" name="Google Shape;244;p6"/>
          <p:cNvCxnSpPr/>
          <p:nvPr/>
        </p:nvCxnSpPr>
        <p:spPr>
          <a:xfrm>
            <a:off x="3999313" y="3025925"/>
            <a:ext cx="1118700" cy="0"/>
          </a:xfrm>
          <a:prstGeom prst="straightConnector1">
            <a:avLst/>
          </a:prstGeom>
          <a:noFill/>
          <a:ln w="28575" cap="flat" cmpd="sng">
            <a:solidFill>
              <a:srgbClr val="00AADB"/>
            </a:solidFill>
            <a:prstDash val="solid"/>
            <a:round/>
            <a:headEnd type="none" w="med" len="med"/>
            <a:tailEnd type="triangle" w="med" len="med"/>
          </a:ln>
        </p:spPr>
      </p:cxnSp>
      <p:cxnSp>
        <p:nvCxnSpPr>
          <p:cNvPr id="245" name="Google Shape;245;p6"/>
          <p:cNvCxnSpPr/>
          <p:nvPr/>
        </p:nvCxnSpPr>
        <p:spPr>
          <a:xfrm>
            <a:off x="3999313" y="3483125"/>
            <a:ext cx="1118700" cy="0"/>
          </a:xfrm>
          <a:prstGeom prst="straightConnector1">
            <a:avLst/>
          </a:prstGeom>
          <a:noFill/>
          <a:ln w="28575" cap="flat" cmpd="sng">
            <a:solidFill>
              <a:srgbClr val="00AADB"/>
            </a:solidFill>
            <a:prstDash val="solid"/>
            <a:round/>
            <a:headEnd type="none" w="med" len="med"/>
            <a:tailEnd type="triangle" w="med" len="med"/>
          </a:ln>
        </p:spPr>
      </p:cxnSp>
      <p:cxnSp>
        <p:nvCxnSpPr>
          <p:cNvPr id="246" name="Google Shape;246;p6"/>
          <p:cNvCxnSpPr/>
          <p:nvPr/>
        </p:nvCxnSpPr>
        <p:spPr>
          <a:xfrm>
            <a:off x="7580713" y="3025925"/>
            <a:ext cx="1118700" cy="0"/>
          </a:xfrm>
          <a:prstGeom prst="straightConnector1">
            <a:avLst/>
          </a:prstGeom>
          <a:noFill/>
          <a:ln w="28575" cap="flat" cmpd="sng">
            <a:solidFill>
              <a:srgbClr val="00AADB"/>
            </a:solidFill>
            <a:prstDash val="solid"/>
            <a:round/>
            <a:headEnd type="none" w="med" len="med"/>
            <a:tailEnd type="triangle" w="med" len="med"/>
          </a:ln>
        </p:spPr>
      </p:cxnSp>
      <p:sp>
        <p:nvSpPr>
          <p:cNvPr id="247" name="Google Shape;247;p6"/>
          <p:cNvSpPr/>
          <p:nvPr/>
        </p:nvSpPr>
        <p:spPr>
          <a:xfrm>
            <a:off x="8325537" y="424102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500" b="1">
                <a:solidFill>
                  <a:srgbClr val="001E33"/>
                </a:solidFill>
              </a:rPr>
              <a:t>Constrained </a:t>
            </a:r>
            <a:endParaRPr sz="2500" b="1">
              <a:solidFill>
                <a:srgbClr val="001E33"/>
              </a:solidFill>
            </a:endParaRPr>
          </a:p>
          <a:p>
            <a:pPr marL="0" marR="0" lvl="0" indent="0" algn="ctr" rtl="0">
              <a:lnSpc>
                <a:spcPct val="100000"/>
              </a:lnSpc>
              <a:spcBef>
                <a:spcPts val="0"/>
              </a:spcBef>
              <a:spcAft>
                <a:spcPts val="0"/>
              </a:spcAft>
              <a:buClr>
                <a:srgbClr val="000000"/>
              </a:buClr>
              <a:buSzPts val="2200"/>
              <a:buFont typeface="Arial"/>
              <a:buNone/>
            </a:pPr>
            <a:r>
              <a:rPr lang="en-US" sz="2200" b="1">
                <a:solidFill>
                  <a:srgbClr val="001E33"/>
                </a:solidFill>
              </a:rPr>
              <a:t>Shortest</a:t>
            </a:r>
            <a:endParaRPr sz="2200" b="1">
              <a:solidFill>
                <a:srgbClr val="001E33"/>
              </a:solidFill>
            </a:endParaRPr>
          </a:p>
          <a:p>
            <a:pPr marL="0" marR="0" lvl="0" indent="0" algn="ctr" rtl="0">
              <a:lnSpc>
                <a:spcPct val="100000"/>
              </a:lnSpc>
              <a:spcBef>
                <a:spcPts val="0"/>
              </a:spcBef>
              <a:spcAft>
                <a:spcPts val="0"/>
              </a:spcAft>
              <a:buClr>
                <a:srgbClr val="000000"/>
              </a:buClr>
              <a:buSzPts val="2200"/>
              <a:buFont typeface="Arial"/>
              <a:buNone/>
            </a:pPr>
            <a:r>
              <a:rPr lang="en-US" sz="2200" b="1">
                <a:solidFill>
                  <a:srgbClr val="001E33"/>
                </a:solidFill>
              </a:rPr>
              <a:t>Paths</a:t>
            </a:r>
            <a:endParaRPr sz="2200" b="1">
              <a:solidFill>
                <a:srgbClr val="001E33"/>
              </a:solidFil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pic>
        <p:nvPicPr>
          <p:cNvPr id="248" name="Google Shape;248;p6"/>
          <p:cNvPicPr preferRelativeResize="0"/>
          <p:nvPr/>
        </p:nvPicPr>
        <p:blipFill rotWithShape="1">
          <a:blip r:embed="rId4">
            <a:alphaModFix/>
          </a:blip>
          <a:srcRect l="6175" t="4461" r="19325"/>
          <a:stretch/>
        </p:blipFill>
        <p:spPr>
          <a:xfrm>
            <a:off x="895000" y="1560662"/>
            <a:ext cx="2932500" cy="2507328"/>
          </a:xfrm>
          <a:prstGeom prst="rect">
            <a:avLst/>
          </a:prstGeom>
          <a:noFill/>
          <a:ln>
            <a:noFill/>
          </a:ln>
        </p:spPr>
      </p:pic>
      <p:pic>
        <p:nvPicPr>
          <p:cNvPr id="249" name="Google Shape;249;p6"/>
          <p:cNvPicPr preferRelativeResize="0"/>
          <p:nvPr/>
        </p:nvPicPr>
        <p:blipFill rotWithShape="1">
          <a:blip r:embed="rId4">
            <a:alphaModFix/>
          </a:blip>
          <a:srcRect l="6175" t="4461" r="19325"/>
          <a:stretch/>
        </p:blipFill>
        <p:spPr>
          <a:xfrm>
            <a:off x="8716175" y="1605912"/>
            <a:ext cx="2932500" cy="2507328"/>
          </a:xfrm>
          <a:prstGeom prst="rect">
            <a:avLst/>
          </a:prstGeom>
          <a:noFill/>
          <a:ln>
            <a:noFill/>
          </a:ln>
        </p:spPr>
      </p:pic>
      <p:sp>
        <p:nvSpPr>
          <p:cNvPr id="250" name="Google Shape;250;p6"/>
          <p:cNvSpPr/>
          <p:nvPr/>
        </p:nvSpPr>
        <p:spPr>
          <a:xfrm>
            <a:off x="10111689" y="2578900"/>
            <a:ext cx="332475" cy="690550"/>
          </a:xfrm>
          <a:custGeom>
            <a:avLst/>
            <a:gdLst/>
            <a:ahLst/>
            <a:cxnLst/>
            <a:rect l="l" t="t" r="r" b="b"/>
            <a:pathLst>
              <a:path w="13299" h="27622" extrusionOk="0">
                <a:moveTo>
                  <a:pt x="4917" y="27622"/>
                </a:moveTo>
                <a:cubicBezTo>
                  <a:pt x="3714" y="25942"/>
                  <a:pt x="6442" y="23083"/>
                  <a:pt x="5202" y="21431"/>
                </a:cubicBezTo>
                <a:cubicBezTo>
                  <a:pt x="4025" y="19863"/>
                  <a:pt x="-417" y="20477"/>
                  <a:pt x="59" y="18574"/>
                </a:cubicBezTo>
                <a:cubicBezTo>
                  <a:pt x="1903" y="11198"/>
                  <a:pt x="8876" y="6185"/>
                  <a:pt x="13299" y="0"/>
                </a:cubicBezTo>
              </a:path>
            </a:pathLst>
          </a:custGeom>
          <a:noFill/>
          <a:ln w="28575" cap="flat" cmpd="sng">
            <a:solidFill>
              <a:schemeClr val="lt1"/>
            </a:solidFill>
            <a:prstDash val="solid"/>
            <a:round/>
            <a:headEnd type="none" w="med" len="med"/>
            <a:tailEnd type="none" w="med" len="med"/>
          </a:ln>
        </p:spPr>
      </p:sp>
      <p:sp>
        <p:nvSpPr>
          <p:cNvPr id="251" name="Google Shape;251;p6"/>
          <p:cNvSpPr/>
          <p:nvPr/>
        </p:nvSpPr>
        <p:spPr>
          <a:xfrm>
            <a:off x="10403775" y="2523250"/>
            <a:ext cx="80100" cy="840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10198500" y="3248300"/>
            <a:ext cx="80100" cy="840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a:off x="8619325" y="2370725"/>
            <a:ext cx="80100" cy="840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a:off x="8414050" y="3095775"/>
            <a:ext cx="80100" cy="840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2523325" y="2523125"/>
            <a:ext cx="80100" cy="840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2318050" y="3248175"/>
            <a:ext cx="80100" cy="840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pic>
        <p:nvPicPr>
          <p:cNvPr id="261" name="Google Shape;261;g105e9140ba5_0_31"/>
          <p:cNvPicPr preferRelativeResize="0"/>
          <p:nvPr/>
        </p:nvPicPr>
        <p:blipFill rotWithShape="1">
          <a:blip r:embed="rId3">
            <a:alphaModFix/>
          </a:blip>
          <a:srcRect/>
          <a:stretch/>
        </p:blipFill>
        <p:spPr>
          <a:xfrm>
            <a:off x="-2880" y="0"/>
            <a:ext cx="12196081" cy="6855842"/>
          </a:xfrm>
          <a:prstGeom prst="rect">
            <a:avLst/>
          </a:prstGeom>
          <a:noFill/>
          <a:ln>
            <a:noFill/>
          </a:ln>
        </p:spPr>
      </p:pic>
      <p:sp>
        <p:nvSpPr>
          <p:cNvPr id="262" name="Google Shape;262;g105e9140ba5_0_31"/>
          <p:cNvSpPr/>
          <p:nvPr/>
        </p:nvSpPr>
        <p:spPr>
          <a:xfrm>
            <a:off x="265320" y="376920"/>
            <a:ext cx="32991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a:solidFill>
                  <a:srgbClr val="FFFFFF"/>
                </a:solidFill>
              </a:rPr>
              <a:t>First Algorithm</a:t>
            </a:r>
            <a:endParaRPr sz="2200" b="0" i="0" u="none" strike="noStrike" cap="none">
              <a:solidFill>
                <a:srgbClr val="000000"/>
              </a:solidFill>
              <a:latin typeface="Arial"/>
              <a:ea typeface="Arial"/>
              <a:cs typeface="Arial"/>
              <a:sym typeface="Arial"/>
            </a:endParaRPr>
          </a:p>
        </p:txBody>
      </p:sp>
      <p:grpSp>
        <p:nvGrpSpPr>
          <p:cNvPr id="266" name="Google Shape;266;g105e9140ba5_0_31"/>
          <p:cNvGrpSpPr/>
          <p:nvPr/>
        </p:nvGrpSpPr>
        <p:grpSpPr>
          <a:xfrm>
            <a:off x="1886475" y="2042950"/>
            <a:ext cx="1337625" cy="2131500"/>
            <a:chOff x="10299150" y="1494000"/>
            <a:chExt cx="1337625" cy="2131500"/>
          </a:xfrm>
        </p:grpSpPr>
        <p:sp>
          <p:nvSpPr>
            <p:cNvPr id="267" name="Google Shape;267;g105e9140ba5_0_31"/>
            <p:cNvSpPr/>
            <p:nvPr/>
          </p:nvSpPr>
          <p:spPr>
            <a:xfrm>
              <a:off x="10299150" y="14940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g105e9140ba5_0_31"/>
            <p:cNvSpPr/>
            <p:nvPr/>
          </p:nvSpPr>
          <p:spPr>
            <a:xfrm>
              <a:off x="10299150" y="2103600"/>
              <a:ext cx="275700" cy="302700"/>
            </a:xfrm>
            <a:prstGeom prst="ellipse">
              <a:avLst/>
            </a:prstGeom>
            <a:solidFill>
              <a:srgbClr val="ED7D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g105e9140ba5_0_31"/>
            <p:cNvSpPr/>
            <p:nvPr/>
          </p:nvSpPr>
          <p:spPr>
            <a:xfrm>
              <a:off x="10299150" y="27132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g105e9140ba5_0_31"/>
            <p:cNvSpPr/>
            <p:nvPr/>
          </p:nvSpPr>
          <p:spPr>
            <a:xfrm>
              <a:off x="10832550" y="24084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g105e9140ba5_0_31"/>
            <p:cNvSpPr/>
            <p:nvPr/>
          </p:nvSpPr>
          <p:spPr>
            <a:xfrm>
              <a:off x="10832550" y="2941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g105e9140ba5_0_31"/>
            <p:cNvSpPr/>
            <p:nvPr/>
          </p:nvSpPr>
          <p:spPr>
            <a:xfrm>
              <a:off x="10832550" y="1798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g105e9140ba5_0_31"/>
            <p:cNvSpPr/>
            <p:nvPr/>
          </p:nvSpPr>
          <p:spPr>
            <a:xfrm>
              <a:off x="11361075" y="2718275"/>
              <a:ext cx="275700" cy="302700"/>
            </a:xfrm>
            <a:prstGeom prst="ellipse">
              <a:avLst/>
            </a:prstGeom>
            <a:solidFill>
              <a:srgbClr val="00AA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g105e9140ba5_0_31"/>
            <p:cNvSpPr/>
            <p:nvPr/>
          </p:nvSpPr>
          <p:spPr>
            <a:xfrm>
              <a:off x="11361075" y="20253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g105e9140ba5_0_31"/>
            <p:cNvSpPr/>
            <p:nvPr/>
          </p:nvSpPr>
          <p:spPr>
            <a:xfrm>
              <a:off x="10299150" y="3322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76" name="Google Shape;276;g105e9140ba5_0_31"/>
            <p:cNvCxnSpPr>
              <a:stCxn id="267" idx="5"/>
              <a:endCxn id="272" idx="2"/>
            </p:cNvCxnSpPr>
            <p:nvPr/>
          </p:nvCxnSpPr>
          <p:spPr>
            <a:xfrm>
              <a:off x="10534475" y="1752371"/>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77" name="Google Shape;277;g105e9140ba5_0_31"/>
            <p:cNvCxnSpPr>
              <a:stCxn id="268" idx="6"/>
              <a:endCxn id="270" idx="1"/>
            </p:cNvCxnSpPr>
            <p:nvPr/>
          </p:nvCxnSpPr>
          <p:spPr>
            <a:xfrm>
              <a:off x="10574850" y="2254950"/>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78" name="Google Shape;278;g105e9140ba5_0_31"/>
            <p:cNvCxnSpPr>
              <a:stCxn id="269" idx="6"/>
              <a:endCxn id="271" idx="2"/>
            </p:cNvCxnSpPr>
            <p:nvPr/>
          </p:nvCxnSpPr>
          <p:spPr>
            <a:xfrm>
              <a:off x="10574850" y="2864550"/>
              <a:ext cx="257700" cy="228600"/>
            </a:xfrm>
            <a:prstGeom prst="straightConnector1">
              <a:avLst/>
            </a:prstGeom>
            <a:noFill/>
            <a:ln w="19050" cap="flat" cmpd="sng">
              <a:solidFill>
                <a:srgbClr val="001E33"/>
              </a:solidFill>
              <a:prstDash val="dash"/>
              <a:round/>
              <a:headEnd type="none" w="sm" len="sm"/>
              <a:tailEnd type="none" w="sm" len="sm"/>
            </a:ln>
          </p:spPr>
        </p:cxnSp>
        <p:cxnSp>
          <p:nvCxnSpPr>
            <p:cNvPr id="279" name="Google Shape;279;g105e9140ba5_0_31"/>
            <p:cNvCxnSpPr>
              <a:stCxn id="275" idx="7"/>
              <a:endCxn id="271" idx="3"/>
            </p:cNvCxnSpPr>
            <p:nvPr/>
          </p:nvCxnSpPr>
          <p:spPr>
            <a:xfrm rot="10800000" flipH="1">
              <a:off x="10534475" y="3200029"/>
              <a:ext cx="338400" cy="167100"/>
            </a:xfrm>
            <a:prstGeom prst="straightConnector1">
              <a:avLst/>
            </a:prstGeom>
            <a:noFill/>
            <a:ln w="19050" cap="flat" cmpd="sng">
              <a:solidFill>
                <a:srgbClr val="001E33"/>
              </a:solidFill>
              <a:prstDash val="dash"/>
              <a:round/>
              <a:headEnd type="none" w="sm" len="sm"/>
              <a:tailEnd type="none" w="sm" len="sm"/>
            </a:ln>
          </p:spPr>
        </p:cxnSp>
        <p:cxnSp>
          <p:nvCxnSpPr>
            <p:cNvPr id="280" name="Google Shape;280;g105e9140ba5_0_31"/>
            <p:cNvCxnSpPr>
              <a:stCxn id="269" idx="7"/>
              <a:endCxn id="270" idx="2"/>
            </p:cNvCxnSpPr>
            <p:nvPr/>
          </p:nvCxnSpPr>
          <p:spPr>
            <a:xfrm rot="10800000" flipH="1">
              <a:off x="10534475" y="2559829"/>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81" name="Google Shape;281;g105e9140ba5_0_31"/>
            <p:cNvCxnSpPr>
              <a:stCxn id="268" idx="7"/>
              <a:endCxn id="272" idx="3"/>
            </p:cNvCxnSpPr>
            <p:nvPr/>
          </p:nvCxnSpPr>
          <p:spPr>
            <a:xfrm rot="10800000" flipH="1">
              <a:off x="10534475" y="2057029"/>
              <a:ext cx="338400" cy="90900"/>
            </a:xfrm>
            <a:prstGeom prst="straightConnector1">
              <a:avLst/>
            </a:prstGeom>
            <a:noFill/>
            <a:ln w="19050" cap="flat" cmpd="sng">
              <a:solidFill>
                <a:srgbClr val="001E33"/>
              </a:solidFill>
              <a:prstDash val="dash"/>
              <a:round/>
              <a:headEnd type="none" w="sm" len="sm"/>
              <a:tailEnd type="none" w="sm" len="sm"/>
            </a:ln>
          </p:spPr>
        </p:cxnSp>
        <p:cxnSp>
          <p:nvCxnSpPr>
            <p:cNvPr id="282" name="Google Shape;282;g105e9140ba5_0_31"/>
            <p:cNvCxnSpPr>
              <a:stCxn id="270" idx="7"/>
              <a:endCxn id="274" idx="2"/>
            </p:cNvCxnSpPr>
            <p:nvPr/>
          </p:nvCxnSpPr>
          <p:spPr>
            <a:xfrm rot="10800000" flipH="1">
              <a:off x="11067875" y="2176729"/>
              <a:ext cx="293100" cy="276000"/>
            </a:xfrm>
            <a:prstGeom prst="straightConnector1">
              <a:avLst/>
            </a:prstGeom>
            <a:noFill/>
            <a:ln w="19050" cap="flat" cmpd="sng">
              <a:solidFill>
                <a:srgbClr val="001E33"/>
              </a:solidFill>
              <a:prstDash val="dash"/>
              <a:round/>
              <a:headEnd type="none" w="sm" len="sm"/>
              <a:tailEnd type="none" w="sm" len="sm"/>
            </a:ln>
          </p:spPr>
        </p:cxnSp>
        <p:cxnSp>
          <p:nvCxnSpPr>
            <p:cNvPr id="283" name="Google Shape;283;g105e9140ba5_0_31"/>
            <p:cNvCxnSpPr>
              <a:stCxn id="272" idx="5"/>
              <a:endCxn id="273" idx="1"/>
            </p:cNvCxnSpPr>
            <p:nvPr/>
          </p:nvCxnSpPr>
          <p:spPr>
            <a:xfrm>
              <a:off x="11067875" y="2057171"/>
              <a:ext cx="333600" cy="705300"/>
            </a:xfrm>
            <a:prstGeom prst="straightConnector1">
              <a:avLst/>
            </a:prstGeom>
            <a:noFill/>
            <a:ln w="19050" cap="flat" cmpd="sng">
              <a:solidFill>
                <a:srgbClr val="001E33"/>
              </a:solidFill>
              <a:prstDash val="dash"/>
              <a:round/>
              <a:headEnd type="none" w="sm" len="sm"/>
              <a:tailEnd type="none" w="sm" len="sm"/>
            </a:ln>
          </p:spPr>
        </p:cxnSp>
        <p:cxnSp>
          <p:nvCxnSpPr>
            <p:cNvPr id="284" name="Google Shape;284;g105e9140ba5_0_31"/>
            <p:cNvCxnSpPr>
              <a:stCxn id="271" idx="6"/>
              <a:endCxn id="273" idx="2"/>
            </p:cNvCxnSpPr>
            <p:nvPr/>
          </p:nvCxnSpPr>
          <p:spPr>
            <a:xfrm rot="10800000" flipH="1">
              <a:off x="11108250" y="2869650"/>
              <a:ext cx="252900" cy="223500"/>
            </a:xfrm>
            <a:prstGeom prst="straightConnector1">
              <a:avLst/>
            </a:prstGeom>
            <a:noFill/>
            <a:ln w="19050" cap="flat" cmpd="sng">
              <a:solidFill>
                <a:srgbClr val="001E33"/>
              </a:solidFill>
              <a:prstDash val="dash"/>
              <a:round/>
              <a:headEnd type="none" w="sm" len="sm"/>
              <a:tailEnd type="none" w="sm" len="sm"/>
            </a:ln>
          </p:spPr>
        </p:cxnSp>
        <p:cxnSp>
          <p:nvCxnSpPr>
            <p:cNvPr id="285" name="Google Shape;285;g105e9140ba5_0_31"/>
            <p:cNvCxnSpPr>
              <a:stCxn id="270" idx="6"/>
              <a:endCxn id="273" idx="1"/>
            </p:cNvCxnSpPr>
            <p:nvPr/>
          </p:nvCxnSpPr>
          <p:spPr>
            <a:xfrm>
              <a:off x="11108250" y="2559750"/>
              <a:ext cx="293100" cy="202800"/>
            </a:xfrm>
            <a:prstGeom prst="straightConnector1">
              <a:avLst/>
            </a:prstGeom>
            <a:noFill/>
            <a:ln w="19050" cap="flat" cmpd="sng">
              <a:solidFill>
                <a:srgbClr val="001E33"/>
              </a:solidFill>
              <a:prstDash val="dash"/>
              <a:round/>
              <a:headEnd type="none" w="sm" len="sm"/>
              <a:tailEnd type="none" w="sm" len="sm"/>
            </a:ln>
          </p:spPr>
        </p:cxnSp>
        <p:cxnSp>
          <p:nvCxnSpPr>
            <p:cNvPr id="286" name="Google Shape;286;g105e9140ba5_0_31"/>
            <p:cNvCxnSpPr>
              <a:stCxn id="271" idx="7"/>
              <a:endCxn id="274" idx="3"/>
            </p:cNvCxnSpPr>
            <p:nvPr/>
          </p:nvCxnSpPr>
          <p:spPr>
            <a:xfrm rot="10800000" flipH="1">
              <a:off x="11067875" y="2283529"/>
              <a:ext cx="333600" cy="702600"/>
            </a:xfrm>
            <a:prstGeom prst="straightConnector1">
              <a:avLst/>
            </a:prstGeom>
            <a:noFill/>
            <a:ln w="19050" cap="flat" cmpd="sng">
              <a:solidFill>
                <a:srgbClr val="001E33"/>
              </a:solidFill>
              <a:prstDash val="dash"/>
              <a:round/>
              <a:headEnd type="none" w="sm" len="sm"/>
              <a:tailEnd type="none" w="sm" len="sm"/>
            </a:ln>
          </p:spPr>
        </p:cxnSp>
      </p:grpSp>
      <p:sp>
        <p:nvSpPr>
          <p:cNvPr id="287" name="Google Shape;287;g105e9140ba5_0_31"/>
          <p:cNvSpPr/>
          <p:nvPr/>
        </p:nvSpPr>
        <p:spPr>
          <a:xfrm>
            <a:off x="757812" y="4161800"/>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a:solidFill>
                  <a:srgbClr val="001E33"/>
                </a:solidFill>
              </a:rPr>
              <a:t>Streets </a:t>
            </a:r>
            <a:endParaRPr sz="2200" b="1">
              <a:solidFill>
                <a:srgbClr val="001E33"/>
              </a:solidFill>
            </a:endParaRPr>
          </a:p>
          <a:p>
            <a:pPr marL="0" marR="0" lvl="0" indent="0" algn="ctr" rtl="0">
              <a:lnSpc>
                <a:spcPct val="100000"/>
              </a:lnSpc>
              <a:spcBef>
                <a:spcPts val="0"/>
              </a:spcBef>
              <a:spcAft>
                <a:spcPts val="0"/>
              </a:spcAft>
              <a:buClr>
                <a:srgbClr val="000000"/>
              </a:buClr>
              <a:buSzPts val="2200"/>
              <a:buFont typeface="Arial"/>
              <a:buNone/>
            </a:pPr>
            <a:r>
              <a:rPr lang="en-US" sz="2200" b="1">
                <a:solidFill>
                  <a:srgbClr val="001E33"/>
                </a:solidFill>
              </a:rPr>
              <a:t>of Medellín, </a:t>
            </a:r>
            <a:br>
              <a:rPr lang="en-US" sz="2200" b="1">
                <a:solidFill>
                  <a:srgbClr val="001E33"/>
                </a:solidFill>
              </a:rPr>
            </a:br>
            <a:r>
              <a:rPr lang="en-US" sz="2200" b="1">
                <a:solidFill>
                  <a:srgbClr val="001E33"/>
                </a:solidFill>
              </a:rPr>
              <a:t>Origin and </a:t>
            </a:r>
            <a:br>
              <a:rPr lang="en-US" sz="2200" b="1">
                <a:solidFill>
                  <a:srgbClr val="001E33"/>
                </a:solidFill>
              </a:rPr>
            </a:br>
            <a:r>
              <a:rPr lang="en-US" sz="2200" b="1">
                <a:solidFill>
                  <a:srgbClr val="001E33"/>
                </a:solidFill>
              </a:rPr>
              <a:t>Destination</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291" name="Google Shape;291;g105e9140ba5_0_31"/>
          <p:cNvSpPr/>
          <p:nvPr/>
        </p:nvSpPr>
        <p:spPr>
          <a:xfrm>
            <a:off x="5125727" y="1722267"/>
            <a:ext cx="2701954" cy="2383384"/>
          </a:xfrm>
          <a:prstGeom prst="cube">
            <a:avLst>
              <a:gd name="adj" fmla="val 25000"/>
            </a:avLst>
          </a:prstGeom>
          <a:solidFill>
            <a:srgbClr val="ED7D3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US" sz="2100" b="1" dirty="0">
                <a:solidFill>
                  <a:srgbClr val="001E33"/>
                </a:solidFill>
              </a:rPr>
              <a:t>Seeker of the shortest path to go to a place.</a:t>
            </a:r>
            <a:endParaRPr lang="es-ES" dirty="0"/>
          </a:p>
        </p:txBody>
      </p:sp>
      <p:cxnSp>
        <p:nvCxnSpPr>
          <p:cNvPr id="292" name="Google Shape;292;g105e9140ba5_0_31"/>
          <p:cNvCxnSpPr/>
          <p:nvPr/>
        </p:nvCxnSpPr>
        <p:spPr>
          <a:xfrm>
            <a:off x="3999313" y="2644925"/>
            <a:ext cx="1118700" cy="0"/>
          </a:xfrm>
          <a:prstGeom prst="straightConnector1">
            <a:avLst/>
          </a:prstGeom>
          <a:noFill/>
          <a:ln w="28575" cap="flat" cmpd="sng">
            <a:solidFill>
              <a:srgbClr val="00AADB"/>
            </a:solidFill>
            <a:prstDash val="solid"/>
            <a:round/>
            <a:headEnd type="none" w="med" len="med"/>
            <a:tailEnd type="triangle" w="med" len="med"/>
          </a:ln>
        </p:spPr>
      </p:cxnSp>
      <p:cxnSp>
        <p:nvCxnSpPr>
          <p:cNvPr id="293" name="Google Shape;293;g105e9140ba5_0_31"/>
          <p:cNvCxnSpPr/>
          <p:nvPr/>
        </p:nvCxnSpPr>
        <p:spPr>
          <a:xfrm>
            <a:off x="3999313" y="3025925"/>
            <a:ext cx="1118700" cy="0"/>
          </a:xfrm>
          <a:prstGeom prst="straightConnector1">
            <a:avLst/>
          </a:prstGeom>
          <a:noFill/>
          <a:ln w="28575" cap="flat" cmpd="sng">
            <a:solidFill>
              <a:srgbClr val="00AADB"/>
            </a:solidFill>
            <a:prstDash val="solid"/>
            <a:round/>
            <a:headEnd type="none" w="med" len="med"/>
            <a:tailEnd type="triangle" w="med" len="med"/>
          </a:ln>
        </p:spPr>
      </p:cxnSp>
      <p:cxnSp>
        <p:nvCxnSpPr>
          <p:cNvPr id="294" name="Google Shape;294;g105e9140ba5_0_31"/>
          <p:cNvCxnSpPr/>
          <p:nvPr/>
        </p:nvCxnSpPr>
        <p:spPr>
          <a:xfrm>
            <a:off x="3999313" y="3483125"/>
            <a:ext cx="1118700" cy="0"/>
          </a:xfrm>
          <a:prstGeom prst="straightConnector1">
            <a:avLst/>
          </a:prstGeom>
          <a:noFill/>
          <a:ln w="28575" cap="flat" cmpd="sng">
            <a:solidFill>
              <a:srgbClr val="00AADB"/>
            </a:solidFill>
            <a:prstDash val="solid"/>
            <a:round/>
            <a:headEnd type="none" w="med" len="med"/>
            <a:tailEnd type="triangle" w="med" len="med"/>
          </a:ln>
        </p:spPr>
      </p:cxnSp>
      <p:grpSp>
        <p:nvGrpSpPr>
          <p:cNvPr id="295" name="Google Shape;295;g105e9140ba5_0_31"/>
          <p:cNvGrpSpPr/>
          <p:nvPr/>
        </p:nvGrpSpPr>
        <p:grpSpPr>
          <a:xfrm>
            <a:off x="9309025" y="2042950"/>
            <a:ext cx="1337625" cy="2131500"/>
            <a:chOff x="10299150" y="1494000"/>
            <a:chExt cx="1337625" cy="2131500"/>
          </a:xfrm>
        </p:grpSpPr>
        <p:sp>
          <p:nvSpPr>
            <p:cNvPr id="296" name="Google Shape;296;g105e9140ba5_0_31"/>
            <p:cNvSpPr/>
            <p:nvPr/>
          </p:nvSpPr>
          <p:spPr>
            <a:xfrm>
              <a:off x="10299150" y="14940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g105e9140ba5_0_31"/>
            <p:cNvSpPr/>
            <p:nvPr/>
          </p:nvSpPr>
          <p:spPr>
            <a:xfrm>
              <a:off x="10299150" y="2103600"/>
              <a:ext cx="275700" cy="302700"/>
            </a:xfrm>
            <a:prstGeom prst="ellipse">
              <a:avLst/>
            </a:prstGeom>
            <a:solidFill>
              <a:srgbClr val="ED7D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g105e9140ba5_0_31"/>
            <p:cNvSpPr/>
            <p:nvPr/>
          </p:nvSpPr>
          <p:spPr>
            <a:xfrm>
              <a:off x="10299150" y="27132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g105e9140ba5_0_31"/>
            <p:cNvSpPr/>
            <p:nvPr/>
          </p:nvSpPr>
          <p:spPr>
            <a:xfrm>
              <a:off x="10832550" y="24084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g105e9140ba5_0_31"/>
            <p:cNvSpPr/>
            <p:nvPr/>
          </p:nvSpPr>
          <p:spPr>
            <a:xfrm>
              <a:off x="10832550" y="2941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g105e9140ba5_0_31"/>
            <p:cNvSpPr/>
            <p:nvPr/>
          </p:nvSpPr>
          <p:spPr>
            <a:xfrm>
              <a:off x="10832550" y="1798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g105e9140ba5_0_31"/>
            <p:cNvSpPr/>
            <p:nvPr/>
          </p:nvSpPr>
          <p:spPr>
            <a:xfrm>
              <a:off x="11361075" y="2718275"/>
              <a:ext cx="275700" cy="302700"/>
            </a:xfrm>
            <a:prstGeom prst="ellipse">
              <a:avLst/>
            </a:prstGeom>
            <a:solidFill>
              <a:srgbClr val="00AA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g105e9140ba5_0_31"/>
            <p:cNvSpPr/>
            <p:nvPr/>
          </p:nvSpPr>
          <p:spPr>
            <a:xfrm>
              <a:off x="11361075" y="20253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g105e9140ba5_0_31"/>
            <p:cNvSpPr/>
            <p:nvPr/>
          </p:nvSpPr>
          <p:spPr>
            <a:xfrm>
              <a:off x="10299150" y="3322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05" name="Google Shape;305;g105e9140ba5_0_31"/>
            <p:cNvCxnSpPr>
              <a:stCxn id="296" idx="5"/>
              <a:endCxn id="301" idx="2"/>
            </p:cNvCxnSpPr>
            <p:nvPr/>
          </p:nvCxnSpPr>
          <p:spPr>
            <a:xfrm>
              <a:off x="10534475" y="1752371"/>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306" name="Google Shape;306;g105e9140ba5_0_31"/>
            <p:cNvCxnSpPr>
              <a:stCxn id="297" idx="6"/>
              <a:endCxn id="299" idx="1"/>
            </p:cNvCxnSpPr>
            <p:nvPr/>
          </p:nvCxnSpPr>
          <p:spPr>
            <a:xfrm>
              <a:off x="10574850" y="2254950"/>
              <a:ext cx="298200" cy="197700"/>
            </a:xfrm>
            <a:prstGeom prst="straightConnector1">
              <a:avLst/>
            </a:prstGeom>
            <a:noFill/>
            <a:ln w="38100" cap="flat" cmpd="sng">
              <a:solidFill>
                <a:srgbClr val="ED7D31"/>
              </a:solidFill>
              <a:prstDash val="dash"/>
              <a:round/>
              <a:headEnd type="none" w="sm" len="sm"/>
              <a:tailEnd type="none" w="sm" len="sm"/>
            </a:ln>
          </p:spPr>
        </p:cxnSp>
        <p:cxnSp>
          <p:nvCxnSpPr>
            <p:cNvPr id="307" name="Google Shape;307;g105e9140ba5_0_31"/>
            <p:cNvCxnSpPr>
              <a:stCxn id="298" idx="6"/>
              <a:endCxn id="300" idx="2"/>
            </p:cNvCxnSpPr>
            <p:nvPr/>
          </p:nvCxnSpPr>
          <p:spPr>
            <a:xfrm>
              <a:off x="10574850" y="2864550"/>
              <a:ext cx="257700" cy="228600"/>
            </a:xfrm>
            <a:prstGeom prst="straightConnector1">
              <a:avLst/>
            </a:prstGeom>
            <a:noFill/>
            <a:ln w="19050" cap="flat" cmpd="sng">
              <a:solidFill>
                <a:srgbClr val="001E33"/>
              </a:solidFill>
              <a:prstDash val="dash"/>
              <a:round/>
              <a:headEnd type="none" w="sm" len="sm"/>
              <a:tailEnd type="none" w="sm" len="sm"/>
            </a:ln>
          </p:spPr>
        </p:cxnSp>
        <p:cxnSp>
          <p:nvCxnSpPr>
            <p:cNvPr id="308" name="Google Shape;308;g105e9140ba5_0_31"/>
            <p:cNvCxnSpPr>
              <a:stCxn id="304" idx="7"/>
              <a:endCxn id="300" idx="3"/>
            </p:cNvCxnSpPr>
            <p:nvPr/>
          </p:nvCxnSpPr>
          <p:spPr>
            <a:xfrm rot="10800000" flipH="1">
              <a:off x="10534475" y="3200029"/>
              <a:ext cx="338400" cy="167100"/>
            </a:xfrm>
            <a:prstGeom prst="straightConnector1">
              <a:avLst/>
            </a:prstGeom>
            <a:noFill/>
            <a:ln w="19050" cap="flat" cmpd="sng">
              <a:solidFill>
                <a:srgbClr val="001E33"/>
              </a:solidFill>
              <a:prstDash val="dash"/>
              <a:round/>
              <a:headEnd type="none" w="sm" len="sm"/>
              <a:tailEnd type="none" w="sm" len="sm"/>
            </a:ln>
          </p:spPr>
        </p:cxnSp>
        <p:cxnSp>
          <p:nvCxnSpPr>
            <p:cNvPr id="309" name="Google Shape;309;g105e9140ba5_0_31"/>
            <p:cNvCxnSpPr>
              <a:stCxn id="298" idx="7"/>
              <a:endCxn id="299" idx="2"/>
            </p:cNvCxnSpPr>
            <p:nvPr/>
          </p:nvCxnSpPr>
          <p:spPr>
            <a:xfrm rot="10800000" flipH="1">
              <a:off x="10534475" y="2559829"/>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310" name="Google Shape;310;g105e9140ba5_0_31"/>
            <p:cNvCxnSpPr>
              <a:stCxn id="297" idx="7"/>
              <a:endCxn id="301" idx="3"/>
            </p:cNvCxnSpPr>
            <p:nvPr/>
          </p:nvCxnSpPr>
          <p:spPr>
            <a:xfrm rot="10800000" flipH="1">
              <a:off x="10534475" y="2057029"/>
              <a:ext cx="338400" cy="90900"/>
            </a:xfrm>
            <a:prstGeom prst="straightConnector1">
              <a:avLst/>
            </a:prstGeom>
            <a:noFill/>
            <a:ln w="19050" cap="flat" cmpd="sng">
              <a:solidFill>
                <a:srgbClr val="001E33"/>
              </a:solidFill>
              <a:prstDash val="dash"/>
              <a:round/>
              <a:headEnd type="none" w="sm" len="sm"/>
              <a:tailEnd type="none" w="sm" len="sm"/>
            </a:ln>
          </p:spPr>
        </p:cxnSp>
        <p:cxnSp>
          <p:nvCxnSpPr>
            <p:cNvPr id="311" name="Google Shape;311;g105e9140ba5_0_31"/>
            <p:cNvCxnSpPr>
              <a:stCxn id="299" idx="7"/>
              <a:endCxn id="303" idx="2"/>
            </p:cNvCxnSpPr>
            <p:nvPr/>
          </p:nvCxnSpPr>
          <p:spPr>
            <a:xfrm rot="10800000" flipH="1">
              <a:off x="11067875" y="2176729"/>
              <a:ext cx="293100" cy="276000"/>
            </a:xfrm>
            <a:prstGeom prst="straightConnector1">
              <a:avLst/>
            </a:prstGeom>
            <a:noFill/>
            <a:ln w="19050" cap="flat" cmpd="sng">
              <a:solidFill>
                <a:srgbClr val="001E33"/>
              </a:solidFill>
              <a:prstDash val="dash"/>
              <a:round/>
              <a:headEnd type="none" w="sm" len="sm"/>
              <a:tailEnd type="none" w="sm" len="sm"/>
            </a:ln>
          </p:spPr>
        </p:cxnSp>
        <p:cxnSp>
          <p:nvCxnSpPr>
            <p:cNvPr id="312" name="Google Shape;312;g105e9140ba5_0_31"/>
            <p:cNvCxnSpPr>
              <a:stCxn id="301" idx="5"/>
              <a:endCxn id="302" idx="1"/>
            </p:cNvCxnSpPr>
            <p:nvPr/>
          </p:nvCxnSpPr>
          <p:spPr>
            <a:xfrm>
              <a:off x="11067875" y="2057171"/>
              <a:ext cx="333600" cy="705300"/>
            </a:xfrm>
            <a:prstGeom prst="straightConnector1">
              <a:avLst/>
            </a:prstGeom>
            <a:noFill/>
            <a:ln w="19050" cap="flat" cmpd="sng">
              <a:solidFill>
                <a:srgbClr val="001E33"/>
              </a:solidFill>
              <a:prstDash val="dash"/>
              <a:round/>
              <a:headEnd type="none" w="sm" len="sm"/>
              <a:tailEnd type="none" w="sm" len="sm"/>
            </a:ln>
          </p:spPr>
        </p:cxnSp>
        <p:cxnSp>
          <p:nvCxnSpPr>
            <p:cNvPr id="313" name="Google Shape;313;g105e9140ba5_0_31"/>
            <p:cNvCxnSpPr>
              <a:stCxn id="300" idx="6"/>
              <a:endCxn id="302" idx="2"/>
            </p:cNvCxnSpPr>
            <p:nvPr/>
          </p:nvCxnSpPr>
          <p:spPr>
            <a:xfrm rot="10800000" flipH="1">
              <a:off x="11108250" y="2869650"/>
              <a:ext cx="252900" cy="223500"/>
            </a:xfrm>
            <a:prstGeom prst="straightConnector1">
              <a:avLst/>
            </a:prstGeom>
            <a:noFill/>
            <a:ln w="19050" cap="flat" cmpd="sng">
              <a:solidFill>
                <a:srgbClr val="001E33"/>
              </a:solidFill>
              <a:prstDash val="dash"/>
              <a:round/>
              <a:headEnd type="none" w="sm" len="sm"/>
              <a:tailEnd type="none" w="sm" len="sm"/>
            </a:ln>
          </p:spPr>
        </p:cxnSp>
        <p:cxnSp>
          <p:nvCxnSpPr>
            <p:cNvPr id="314" name="Google Shape;314;g105e9140ba5_0_31"/>
            <p:cNvCxnSpPr>
              <a:stCxn id="299" idx="6"/>
              <a:endCxn id="302" idx="1"/>
            </p:cNvCxnSpPr>
            <p:nvPr/>
          </p:nvCxnSpPr>
          <p:spPr>
            <a:xfrm>
              <a:off x="11108250" y="2559750"/>
              <a:ext cx="293100" cy="202800"/>
            </a:xfrm>
            <a:prstGeom prst="straightConnector1">
              <a:avLst/>
            </a:prstGeom>
            <a:noFill/>
            <a:ln w="38100" cap="flat" cmpd="sng">
              <a:solidFill>
                <a:srgbClr val="ED7D31"/>
              </a:solidFill>
              <a:prstDash val="dash"/>
              <a:round/>
              <a:headEnd type="none" w="sm" len="sm"/>
              <a:tailEnd type="none" w="sm" len="sm"/>
            </a:ln>
          </p:spPr>
        </p:cxnSp>
        <p:cxnSp>
          <p:nvCxnSpPr>
            <p:cNvPr id="315" name="Google Shape;315;g105e9140ba5_0_31"/>
            <p:cNvCxnSpPr>
              <a:stCxn id="300" idx="7"/>
              <a:endCxn id="303" idx="3"/>
            </p:cNvCxnSpPr>
            <p:nvPr/>
          </p:nvCxnSpPr>
          <p:spPr>
            <a:xfrm rot="10800000" flipH="1">
              <a:off x="11067875" y="2283529"/>
              <a:ext cx="333600" cy="702600"/>
            </a:xfrm>
            <a:prstGeom prst="straightConnector1">
              <a:avLst/>
            </a:prstGeom>
            <a:noFill/>
            <a:ln w="19050" cap="flat" cmpd="sng">
              <a:solidFill>
                <a:srgbClr val="001E33"/>
              </a:solidFill>
              <a:prstDash val="dash"/>
              <a:round/>
              <a:headEnd type="none" w="sm" len="sm"/>
              <a:tailEnd type="none" w="sm" len="sm"/>
            </a:ln>
          </p:spPr>
        </p:cxnSp>
      </p:grpSp>
      <p:cxnSp>
        <p:nvCxnSpPr>
          <p:cNvPr id="316" name="Google Shape;316;g105e9140ba5_0_31"/>
          <p:cNvCxnSpPr>
            <a:cxnSpLocks/>
          </p:cNvCxnSpPr>
          <p:nvPr/>
        </p:nvCxnSpPr>
        <p:spPr>
          <a:xfrm>
            <a:off x="7835905" y="2955250"/>
            <a:ext cx="872666" cy="0"/>
          </a:xfrm>
          <a:prstGeom prst="straightConnector1">
            <a:avLst/>
          </a:prstGeom>
          <a:noFill/>
          <a:ln w="28575" cap="flat" cmpd="sng">
            <a:solidFill>
              <a:srgbClr val="00AADB"/>
            </a:solidFill>
            <a:prstDash val="solid"/>
            <a:round/>
            <a:headEnd type="none" w="med" len="med"/>
            <a:tailEnd type="triangle" w="med" len="med"/>
          </a:ln>
        </p:spPr>
      </p:cxnSp>
      <p:sp>
        <p:nvSpPr>
          <p:cNvPr id="317" name="Google Shape;317;g105e9140ba5_0_31"/>
          <p:cNvSpPr/>
          <p:nvPr/>
        </p:nvSpPr>
        <p:spPr>
          <a:xfrm>
            <a:off x="8325537" y="424102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500" b="1">
                <a:solidFill>
                  <a:srgbClr val="001E33"/>
                </a:solidFill>
              </a:rPr>
              <a:t>Shortest path without exceeding a weighted-average risk of harassment </a:t>
            </a:r>
            <a:r>
              <a:rPr lang="en-US" sz="2500" b="1" i="1">
                <a:solidFill>
                  <a:srgbClr val="001E33"/>
                </a:solidFill>
              </a:rPr>
              <a:t>r</a:t>
            </a:r>
            <a:endParaRPr sz="2200" b="1" i="1">
              <a:solidFill>
                <a:srgbClr val="001E33"/>
              </a:solidFill>
            </a:endParaRPr>
          </a:p>
          <a:p>
            <a:pPr marL="0" marR="0" lvl="0" indent="0" algn="ctr" rtl="0">
              <a:lnSpc>
                <a:spcPct val="100000"/>
              </a:lnSpc>
              <a:spcBef>
                <a:spcPts val="0"/>
              </a:spcBef>
              <a:spcAft>
                <a:spcPts val="0"/>
              </a:spcAft>
              <a:buClr>
                <a:srgbClr val="000000"/>
              </a:buClr>
              <a:buSzPts val="2200"/>
              <a:buFont typeface="Arial"/>
              <a:buNone/>
            </a:pPr>
            <a:endParaRPr sz="2500" b="1" i="1">
              <a:solidFill>
                <a:srgbClr val="001E33"/>
              </a:solidFil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cxnSp>
        <p:nvCxnSpPr>
          <p:cNvPr id="318" name="Google Shape;318;g105e9140ba5_0_31"/>
          <p:cNvCxnSpPr/>
          <p:nvPr/>
        </p:nvCxnSpPr>
        <p:spPr>
          <a:xfrm>
            <a:off x="3999313" y="3864125"/>
            <a:ext cx="1118700" cy="0"/>
          </a:xfrm>
          <a:prstGeom prst="straightConnector1">
            <a:avLst/>
          </a:prstGeom>
          <a:noFill/>
          <a:ln w="28575" cap="flat" cmpd="sng">
            <a:solidFill>
              <a:srgbClr val="00AADB"/>
            </a:solidFill>
            <a:prstDash val="solid"/>
            <a:round/>
            <a:headEnd type="none" w="med" len="med"/>
            <a:tailEnd type="triangle" w="med" len="med"/>
          </a:ln>
        </p:spPr>
      </p:cxnSp>
      <p:sp>
        <p:nvSpPr>
          <p:cNvPr id="319" name="Google Shape;319;g105e9140ba5_0_31"/>
          <p:cNvSpPr txBox="1"/>
          <p:nvPr/>
        </p:nvSpPr>
        <p:spPr>
          <a:xfrm>
            <a:off x="3521413" y="3588025"/>
            <a:ext cx="4758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500" b="1" i="1">
                <a:solidFill>
                  <a:srgbClr val="001E33"/>
                </a:solidFill>
              </a:rPr>
              <a:t>r</a:t>
            </a:r>
            <a:endParaRPr sz="2200" b="1" i="1">
              <a:solidFill>
                <a:srgbClr val="001E3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pic>
        <p:nvPicPr>
          <p:cNvPr id="324" name="Google Shape;324;g105e9140ba5_0_92"/>
          <p:cNvPicPr preferRelativeResize="0"/>
          <p:nvPr/>
        </p:nvPicPr>
        <p:blipFill rotWithShape="1">
          <a:blip r:embed="rId3">
            <a:alphaModFix/>
          </a:blip>
          <a:srcRect/>
          <a:stretch/>
        </p:blipFill>
        <p:spPr>
          <a:xfrm>
            <a:off x="-2880" y="0"/>
            <a:ext cx="12196081" cy="6855842"/>
          </a:xfrm>
          <a:prstGeom prst="rect">
            <a:avLst/>
          </a:prstGeom>
          <a:noFill/>
          <a:ln>
            <a:noFill/>
          </a:ln>
        </p:spPr>
      </p:pic>
      <p:sp>
        <p:nvSpPr>
          <p:cNvPr id="325" name="Google Shape;325;g105e9140ba5_0_92"/>
          <p:cNvSpPr/>
          <p:nvPr/>
        </p:nvSpPr>
        <p:spPr>
          <a:xfrm>
            <a:off x="265320" y="376920"/>
            <a:ext cx="32991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a:solidFill>
                  <a:srgbClr val="FFFFFF"/>
                </a:solidFill>
              </a:rPr>
              <a:t>Second Algorithm</a:t>
            </a:r>
            <a:endParaRPr sz="2200" b="0" i="0" u="none" strike="noStrike" cap="none">
              <a:solidFill>
                <a:srgbClr val="000000"/>
              </a:solidFill>
              <a:latin typeface="Arial"/>
              <a:ea typeface="Arial"/>
              <a:cs typeface="Arial"/>
              <a:sym typeface="Arial"/>
            </a:endParaRPr>
          </a:p>
        </p:txBody>
      </p:sp>
      <p:grpSp>
        <p:nvGrpSpPr>
          <p:cNvPr id="329" name="Google Shape;329;g105e9140ba5_0_92"/>
          <p:cNvGrpSpPr/>
          <p:nvPr/>
        </p:nvGrpSpPr>
        <p:grpSpPr>
          <a:xfrm>
            <a:off x="1886475" y="2042950"/>
            <a:ext cx="1337625" cy="2131500"/>
            <a:chOff x="10299150" y="1494000"/>
            <a:chExt cx="1337625" cy="2131500"/>
          </a:xfrm>
        </p:grpSpPr>
        <p:sp>
          <p:nvSpPr>
            <p:cNvPr id="330" name="Google Shape;330;g105e9140ba5_0_92"/>
            <p:cNvSpPr/>
            <p:nvPr/>
          </p:nvSpPr>
          <p:spPr>
            <a:xfrm>
              <a:off x="10299150" y="14940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g105e9140ba5_0_92"/>
            <p:cNvSpPr/>
            <p:nvPr/>
          </p:nvSpPr>
          <p:spPr>
            <a:xfrm>
              <a:off x="10299150" y="2103600"/>
              <a:ext cx="275700" cy="3027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g105e9140ba5_0_92"/>
            <p:cNvSpPr/>
            <p:nvPr/>
          </p:nvSpPr>
          <p:spPr>
            <a:xfrm>
              <a:off x="10299150" y="27132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g105e9140ba5_0_92"/>
            <p:cNvSpPr/>
            <p:nvPr/>
          </p:nvSpPr>
          <p:spPr>
            <a:xfrm>
              <a:off x="10832550" y="24084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g105e9140ba5_0_92"/>
            <p:cNvSpPr/>
            <p:nvPr/>
          </p:nvSpPr>
          <p:spPr>
            <a:xfrm>
              <a:off x="10832550" y="2941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g105e9140ba5_0_92"/>
            <p:cNvSpPr/>
            <p:nvPr/>
          </p:nvSpPr>
          <p:spPr>
            <a:xfrm>
              <a:off x="10832550" y="1798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g105e9140ba5_0_92"/>
            <p:cNvSpPr/>
            <p:nvPr/>
          </p:nvSpPr>
          <p:spPr>
            <a:xfrm>
              <a:off x="11361075" y="2718275"/>
              <a:ext cx="275700" cy="302700"/>
            </a:xfrm>
            <a:prstGeom prst="ellipse">
              <a:avLst/>
            </a:prstGeom>
            <a:solidFill>
              <a:srgbClr val="00AA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g105e9140ba5_0_92"/>
            <p:cNvSpPr/>
            <p:nvPr/>
          </p:nvSpPr>
          <p:spPr>
            <a:xfrm>
              <a:off x="11361075" y="20253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g105e9140ba5_0_92"/>
            <p:cNvSpPr/>
            <p:nvPr/>
          </p:nvSpPr>
          <p:spPr>
            <a:xfrm>
              <a:off x="10299150" y="3322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39" name="Google Shape;339;g105e9140ba5_0_92"/>
            <p:cNvCxnSpPr>
              <a:stCxn id="330" idx="5"/>
              <a:endCxn id="335" idx="2"/>
            </p:cNvCxnSpPr>
            <p:nvPr/>
          </p:nvCxnSpPr>
          <p:spPr>
            <a:xfrm>
              <a:off x="10534475" y="1752371"/>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340" name="Google Shape;340;g105e9140ba5_0_92"/>
            <p:cNvCxnSpPr>
              <a:stCxn id="331" idx="6"/>
              <a:endCxn id="333" idx="1"/>
            </p:cNvCxnSpPr>
            <p:nvPr/>
          </p:nvCxnSpPr>
          <p:spPr>
            <a:xfrm>
              <a:off x="10574850" y="2254950"/>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341" name="Google Shape;341;g105e9140ba5_0_92"/>
            <p:cNvCxnSpPr>
              <a:stCxn id="332" idx="6"/>
              <a:endCxn id="334" idx="2"/>
            </p:cNvCxnSpPr>
            <p:nvPr/>
          </p:nvCxnSpPr>
          <p:spPr>
            <a:xfrm>
              <a:off x="10574850" y="2864550"/>
              <a:ext cx="257700" cy="228600"/>
            </a:xfrm>
            <a:prstGeom prst="straightConnector1">
              <a:avLst/>
            </a:prstGeom>
            <a:noFill/>
            <a:ln w="19050" cap="flat" cmpd="sng">
              <a:solidFill>
                <a:srgbClr val="001E33"/>
              </a:solidFill>
              <a:prstDash val="dash"/>
              <a:round/>
              <a:headEnd type="none" w="sm" len="sm"/>
              <a:tailEnd type="none" w="sm" len="sm"/>
            </a:ln>
          </p:spPr>
        </p:cxnSp>
        <p:cxnSp>
          <p:nvCxnSpPr>
            <p:cNvPr id="342" name="Google Shape;342;g105e9140ba5_0_92"/>
            <p:cNvCxnSpPr>
              <a:stCxn id="338" idx="7"/>
              <a:endCxn id="334" idx="3"/>
            </p:cNvCxnSpPr>
            <p:nvPr/>
          </p:nvCxnSpPr>
          <p:spPr>
            <a:xfrm rot="10800000" flipH="1">
              <a:off x="10534475" y="3200029"/>
              <a:ext cx="338400" cy="167100"/>
            </a:xfrm>
            <a:prstGeom prst="straightConnector1">
              <a:avLst/>
            </a:prstGeom>
            <a:noFill/>
            <a:ln w="19050" cap="flat" cmpd="sng">
              <a:solidFill>
                <a:srgbClr val="001E33"/>
              </a:solidFill>
              <a:prstDash val="dash"/>
              <a:round/>
              <a:headEnd type="none" w="sm" len="sm"/>
              <a:tailEnd type="none" w="sm" len="sm"/>
            </a:ln>
          </p:spPr>
        </p:cxnSp>
        <p:cxnSp>
          <p:nvCxnSpPr>
            <p:cNvPr id="343" name="Google Shape;343;g105e9140ba5_0_92"/>
            <p:cNvCxnSpPr>
              <a:stCxn id="332" idx="7"/>
              <a:endCxn id="333" idx="2"/>
            </p:cNvCxnSpPr>
            <p:nvPr/>
          </p:nvCxnSpPr>
          <p:spPr>
            <a:xfrm rot="10800000" flipH="1">
              <a:off x="10534475" y="2559829"/>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344" name="Google Shape;344;g105e9140ba5_0_92"/>
            <p:cNvCxnSpPr>
              <a:stCxn id="331" idx="7"/>
              <a:endCxn id="335" idx="3"/>
            </p:cNvCxnSpPr>
            <p:nvPr/>
          </p:nvCxnSpPr>
          <p:spPr>
            <a:xfrm rot="10800000" flipH="1">
              <a:off x="10534475" y="2057029"/>
              <a:ext cx="338400" cy="90900"/>
            </a:xfrm>
            <a:prstGeom prst="straightConnector1">
              <a:avLst/>
            </a:prstGeom>
            <a:noFill/>
            <a:ln w="19050" cap="flat" cmpd="sng">
              <a:solidFill>
                <a:srgbClr val="001E33"/>
              </a:solidFill>
              <a:prstDash val="dash"/>
              <a:round/>
              <a:headEnd type="none" w="sm" len="sm"/>
              <a:tailEnd type="none" w="sm" len="sm"/>
            </a:ln>
          </p:spPr>
        </p:cxnSp>
        <p:cxnSp>
          <p:nvCxnSpPr>
            <p:cNvPr id="345" name="Google Shape;345;g105e9140ba5_0_92"/>
            <p:cNvCxnSpPr>
              <a:stCxn id="333" idx="7"/>
              <a:endCxn id="337" idx="2"/>
            </p:cNvCxnSpPr>
            <p:nvPr/>
          </p:nvCxnSpPr>
          <p:spPr>
            <a:xfrm rot="10800000" flipH="1">
              <a:off x="11067875" y="2176729"/>
              <a:ext cx="293100" cy="276000"/>
            </a:xfrm>
            <a:prstGeom prst="straightConnector1">
              <a:avLst/>
            </a:prstGeom>
            <a:noFill/>
            <a:ln w="19050" cap="flat" cmpd="sng">
              <a:solidFill>
                <a:srgbClr val="001E33"/>
              </a:solidFill>
              <a:prstDash val="dash"/>
              <a:round/>
              <a:headEnd type="none" w="sm" len="sm"/>
              <a:tailEnd type="none" w="sm" len="sm"/>
            </a:ln>
          </p:spPr>
        </p:cxnSp>
        <p:cxnSp>
          <p:nvCxnSpPr>
            <p:cNvPr id="346" name="Google Shape;346;g105e9140ba5_0_92"/>
            <p:cNvCxnSpPr>
              <a:stCxn id="335" idx="5"/>
              <a:endCxn id="336" idx="1"/>
            </p:cNvCxnSpPr>
            <p:nvPr/>
          </p:nvCxnSpPr>
          <p:spPr>
            <a:xfrm>
              <a:off x="11067875" y="2057171"/>
              <a:ext cx="333600" cy="705300"/>
            </a:xfrm>
            <a:prstGeom prst="straightConnector1">
              <a:avLst/>
            </a:prstGeom>
            <a:noFill/>
            <a:ln w="19050" cap="flat" cmpd="sng">
              <a:solidFill>
                <a:srgbClr val="001E33"/>
              </a:solidFill>
              <a:prstDash val="dash"/>
              <a:round/>
              <a:headEnd type="none" w="sm" len="sm"/>
              <a:tailEnd type="none" w="sm" len="sm"/>
            </a:ln>
          </p:spPr>
        </p:cxnSp>
        <p:cxnSp>
          <p:nvCxnSpPr>
            <p:cNvPr id="347" name="Google Shape;347;g105e9140ba5_0_92"/>
            <p:cNvCxnSpPr>
              <a:stCxn id="334" idx="6"/>
              <a:endCxn id="336" idx="2"/>
            </p:cNvCxnSpPr>
            <p:nvPr/>
          </p:nvCxnSpPr>
          <p:spPr>
            <a:xfrm rot="10800000" flipH="1">
              <a:off x="11108250" y="2869650"/>
              <a:ext cx="252900" cy="223500"/>
            </a:xfrm>
            <a:prstGeom prst="straightConnector1">
              <a:avLst/>
            </a:prstGeom>
            <a:noFill/>
            <a:ln w="19050" cap="flat" cmpd="sng">
              <a:solidFill>
                <a:srgbClr val="001E33"/>
              </a:solidFill>
              <a:prstDash val="dash"/>
              <a:round/>
              <a:headEnd type="none" w="sm" len="sm"/>
              <a:tailEnd type="none" w="sm" len="sm"/>
            </a:ln>
          </p:spPr>
        </p:cxnSp>
        <p:cxnSp>
          <p:nvCxnSpPr>
            <p:cNvPr id="348" name="Google Shape;348;g105e9140ba5_0_92"/>
            <p:cNvCxnSpPr>
              <a:stCxn id="333" idx="6"/>
              <a:endCxn id="336" idx="1"/>
            </p:cNvCxnSpPr>
            <p:nvPr/>
          </p:nvCxnSpPr>
          <p:spPr>
            <a:xfrm>
              <a:off x="11108250" y="2559750"/>
              <a:ext cx="293100" cy="202800"/>
            </a:xfrm>
            <a:prstGeom prst="straightConnector1">
              <a:avLst/>
            </a:prstGeom>
            <a:noFill/>
            <a:ln w="19050" cap="flat" cmpd="sng">
              <a:solidFill>
                <a:srgbClr val="001E33"/>
              </a:solidFill>
              <a:prstDash val="dash"/>
              <a:round/>
              <a:headEnd type="none" w="sm" len="sm"/>
              <a:tailEnd type="none" w="sm" len="sm"/>
            </a:ln>
          </p:spPr>
        </p:cxnSp>
        <p:cxnSp>
          <p:nvCxnSpPr>
            <p:cNvPr id="349" name="Google Shape;349;g105e9140ba5_0_92"/>
            <p:cNvCxnSpPr>
              <a:stCxn id="334" idx="7"/>
              <a:endCxn id="337" idx="3"/>
            </p:cNvCxnSpPr>
            <p:nvPr/>
          </p:nvCxnSpPr>
          <p:spPr>
            <a:xfrm rot="10800000" flipH="1">
              <a:off x="11067875" y="2283529"/>
              <a:ext cx="333600" cy="702600"/>
            </a:xfrm>
            <a:prstGeom prst="straightConnector1">
              <a:avLst/>
            </a:prstGeom>
            <a:noFill/>
            <a:ln w="19050" cap="flat" cmpd="sng">
              <a:solidFill>
                <a:srgbClr val="001E33"/>
              </a:solidFill>
              <a:prstDash val="dash"/>
              <a:round/>
              <a:headEnd type="none" w="sm" len="sm"/>
              <a:tailEnd type="none" w="sm" len="sm"/>
            </a:ln>
          </p:spPr>
        </p:cxnSp>
      </p:grpSp>
      <p:sp>
        <p:nvSpPr>
          <p:cNvPr id="350" name="Google Shape;350;g105e9140ba5_0_92"/>
          <p:cNvSpPr/>
          <p:nvPr/>
        </p:nvSpPr>
        <p:spPr>
          <a:xfrm>
            <a:off x="757812" y="4161800"/>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a:solidFill>
                  <a:srgbClr val="001E33"/>
                </a:solidFill>
              </a:rPr>
              <a:t>Streets </a:t>
            </a:r>
            <a:endParaRPr sz="2200" b="1">
              <a:solidFill>
                <a:srgbClr val="001E33"/>
              </a:solidFill>
            </a:endParaRPr>
          </a:p>
          <a:p>
            <a:pPr marL="0" marR="0" lvl="0" indent="0" algn="ctr" rtl="0">
              <a:lnSpc>
                <a:spcPct val="100000"/>
              </a:lnSpc>
              <a:spcBef>
                <a:spcPts val="0"/>
              </a:spcBef>
              <a:spcAft>
                <a:spcPts val="0"/>
              </a:spcAft>
              <a:buClr>
                <a:srgbClr val="000000"/>
              </a:buClr>
              <a:buSzPts val="2200"/>
              <a:buFont typeface="Arial"/>
              <a:buNone/>
            </a:pPr>
            <a:r>
              <a:rPr lang="en-US" sz="2200" b="1">
                <a:solidFill>
                  <a:srgbClr val="001E33"/>
                </a:solidFill>
              </a:rPr>
              <a:t>of Medellín, </a:t>
            </a:r>
            <a:br>
              <a:rPr lang="en-US" sz="2200" b="1">
                <a:solidFill>
                  <a:srgbClr val="001E33"/>
                </a:solidFill>
              </a:rPr>
            </a:br>
            <a:r>
              <a:rPr lang="en-US" sz="2200" b="1">
                <a:solidFill>
                  <a:srgbClr val="001E33"/>
                </a:solidFill>
              </a:rPr>
              <a:t>Origin and </a:t>
            </a:r>
            <a:br>
              <a:rPr lang="en-US" sz="2200" b="1">
                <a:solidFill>
                  <a:srgbClr val="001E33"/>
                </a:solidFill>
              </a:rPr>
            </a:br>
            <a:r>
              <a:rPr lang="en-US" sz="2200" b="1">
                <a:solidFill>
                  <a:srgbClr val="001E33"/>
                </a:solidFill>
              </a:rPr>
              <a:t>Destination</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354" name="Google Shape;354;g105e9140ba5_0_92"/>
          <p:cNvSpPr/>
          <p:nvPr/>
        </p:nvSpPr>
        <p:spPr>
          <a:xfrm>
            <a:off x="5137450" y="1745713"/>
            <a:ext cx="2584724" cy="2289600"/>
          </a:xfrm>
          <a:prstGeom prst="cube">
            <a:avLst>
              <a:gd name="adj" fmla="val 25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US" sz="2100" b="1" dirty="0">
                <a:solidFill>
                  <a:srgbClr val="001E33"/>
                </a:solidFill>
              </a:rPr>
              <a:t>Seeker of the path with less sexual harassment to go to a place.</a:t>
            </a:r>
            <a:endParaRPr lang="en-US" sz="2100" dirty="0"/>
          </a:p>
        </p:txBody>
      </p:sp>
      <p:cxnSp>
        <p:nvCxnSpPr>
          <p:cNvPr id="355" name="Google Shape;355;g105e9140ba5_0_92"/>
          <p:cNvCxnSpPr/>
          <p:nvPr/>
        </p:nvCxnSpPr>
        <p:spPr>
          <a:xfrm>
            <a:off x="3999313" y="2644925"/>
            <a:ext cx="1118700" cy="0"/>
          </a:xfrm>
          <a:prstGeom prst="straightConnector1">
            <a:avLst/>
          </a:prstGeom>
          <a:noFill/>
          <a:ln w="28575" cap="flat" cmpd="sng">
            <a:solidFill>
              <a:srgbClr val="00AADB"/>
            </a:solidFill>
            <a:prstDash val="solid"/>
            <a:round/>
            <a:headEnd type="none" w="med" len="med"/>
            <a:tailEnd type="triangle" w="med" len="med"/>
          </a:ln>
        </p:spPr>
      </p:cxnSp>
      <p:cxnSp>
        <p:nvCxnSpPr>
          <p:cNvPr id="356" name="Google Shape;356;g105e9140ba5_0_92"/>
          <p:cNvCxnSpPr/>
          <p:nvPr/>
        </p:nvCxnSpPr>
        <p:spPr>
          <a:xfrm>
            <a:off x="3999313" y="3025925"/>
            <a:ext cx="1118700" cy="0"/>
          </a:xfrm>
          <a:prstGeom prst="straightConnector1">
            <a:avLst/>
          </a:prstGeom>
          <a:noFill/>
          <a:ln w="28575" cap="flat" cmpd="sng">
            <a:solidFill>
              <a:srgbClr val="00AADB"/>
            </a:solidFill>
            <a:prstDash val="solid"/>
            <a:round/>
            <a:headEnd type="none" w="med" len="med"/>
            <a:tailEnd type="triangle" w="med" len="med"/>
          </a:ln>
        </p:spPr>
      </p:cxnSp>
      <p:cxnSp>
        <p:nvCxnSpPr>
          <p:cNvPr id="357" name="Google Shape;357;g105e9140ba5_0_92"/>
          <p:cNvCxnSpPr/>
          <p:nvPr/>
        </p:nvCxnSpPr>
        <p:spPr>
          <a:xfrm>
            <a:off x="3999313" y="3483125"/>
            <a:ext cx="1118700" cy="0"/>
          </a:xfrm>
          <a:prstGeom prst="straightConnector1">
            <a:avLst/>
          </a:prstGeom>
          <a:noFill/>
          <a:ln w="28575" cap="flat" cmpd="sng">
            <a:solidFill>
              <a:srgbClr val="00AADB"/>
            </a:solidFill>
            <a:prstDash val="solid"/>
            <a:round/>
            <a:headEnd type="none" w="med" len="med"/>
            <a:tailEnd type="triangle" w="med" len="med"/>
          </a:ln>
        </p:spPr>
      </p:cxnSp>
      <p:grpSp>
        <p:nvGrpSpPr>
          <p:cNvPr id="358" name="Google Shape;358;g105e9140ba5_0_92"/>
          <p:cNvGrpSpPr/>
          <p:nvPr/>
        </p:nvGrpSpPr>
        <p:grpSpPr>
          <a:xfrm>
            <a:off x="9309025" y="2042950"/>
            <a:ext cx="1337625" cy="2131500"/>
            <a:chOff x="10299150" y="1494000"/>
            <a:chExt cx="1337625" cy="2131500"/>
          </a:xfrm>
        </p:grpSpPr>
        <p:sp>
          <p:nvSpPr>
            <p:cNvPr id="359" name="Google Shape;359;g105e9140ba5_0_92"/>
            <p:cNvSpPr/>
            <p:nvPr/>
          </p:nvSpPr>
          <p:spPr>
            <a:xfrm>
              <a:off x="10299150" y="14940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g105e9140ba5_0_92"/>
            <p:cNvSpPr/>
            <p:nvPr/>
          </p:nvSpPr>
          <p:spPr>
            <a:xfrm>
              <a:off x="10299150" y="2103600"/>
              <a:ext cx="275700" cy="3027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g105e9140ba5_0_92"/>
            <p:cNvSpPr/>
            <p:nvPr/>
          </p:nvSpPr>
          <p:spPr>
            <a:xfrm>
              <a:off x="10299150" y="27132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g105e9140ba5_0_92"/>
            <p:cNvSpPr/>
            <p:nvPr/>
          </p:nvSpPr>
          <p:spPr>
            <a:xfrm>
              <a:off x="10832550" y="24084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g105e9140ba5_0_92"/>
            <p:cNvSpPr/>
            <p:nvPr/>
          </p:nvSpPr>
          <p:spPr>
            <a:xfrm>
              <a:off x="10832550" y="2941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g105e9140ba5_0_92"/>
            <p:cNvSpPr/>
            <p:nvPr/>
          </p:nvSpPr>
          <p:spPr>
            <a:xfrm>
              <a:off x="10832550" y="1798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g105e9140ba5_0_92"/>
            <p:cNvSpPr/>
            <p:nvPr/>
          </p:nvSpPr>
          <p:spPr>
            <a:xfrm>
              <a:off x="11361075" y="2718275"/>
              <a:ext cx="275700" cy="302700"/>
            </a:xfrm>
            <a:prstGeom prst="ellipse">
              <a:avLst/>
            </a:prstGeom>
            <a:solidFill>
              <a:srgbClr val="00AA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g105e9140ba5_0_92"/>
            <p:cNvSpPr/>
            <p:nvPr/>
          </p:nvSpPr>
          <p:spPr>
            <a:xfrm>
              <a:off x="11361075" y="20253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g105e9140ba5_0_92"/>
            <p:cNvSpPr/>
            <p:nvPr/>
          </p:nvSpPr>
          <p:spPr>
            <a:xfrm>
              <a:off x="10299150" y="3322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68" name="Google Shape;368;g105e9140ba5_0_92"/>
            <p:cNvCxnSpPr>
              <a:stCxn id="359" idx="5"/>
              <a:endCxn id="364" idx="2"/>
            </p:cNvCxnSpPr>
            <p:nvPr/>
          </p:nvCxnSpPr>
          <p:spPr>
            <a:xfrm>
              <a:off x="10534475" y="1752371"/>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369" name="Google Shape;369;g105e9140ba5_0_92"/>
            <p:cNvCxnSpPr>
              <a:stCxn id="360" idx="6"/>
              <a:endCxn id="362" idx="1"/>
            </p:cNvCxnSpPr>
            <p:nvPr/>
          </p:nvCxnSpPr>
          <p:spPr>
            <a:xfrm>
              <a:off x="10574850" y="2254950"/>
              <a:ext cx="298200" cy="197700"/>
            </a:xfrm>
            <a:prstGeom prst="straightConnector1">
              <a:avLst/>
            </a:prstGeom>
            <a:noFill/>
            <a:ln w="38100" cap="flat" cmpd="sng">
              <a:solidFill>
                <a:schemeClr val="accent4"/>
              </a:solidFill>
              <a:prstDash val="dash"/>
              <a:round/>
              <a:headEnd type="none" w="sm" len="sm"/>
              <a:tailEnd type="none" w="sm" len="sm"/>
            </a:ln>
          </p:spPr>
        </p:cxnSp>
        <p:cxnSp>
          <p:nvCxnSpPr>
            <p:cNvPr id="370" name="Google Shape;370;g105e9140ba5_0_92"/>
            <p:cNvCxnSpPr>
              <a:stCxn id="361" idx="6"/>
              <a:endCxn id="363" idx="2"/>
            </p:cNvCxnSpPr>
            <p:nvPr/>
          </p:nvCxnSpPr>
          <p:spPr>
            <a:xfrm>
              <a:off x="10574850" y="2864550"/>
              <a:ext cx="257700" cy="228600"/>
            </a:xfrm>
            <a:prstGeom prst="straightConnector1">
              <a:avLst/>
            </a:prstGeom>
            <a:noFill/>
            <a:ln w="38100" cap="flat" cmpd="sng">
              <a:solidFill>
                <a:schemeClr val="accent4"/>
              </a:solidFill>
              <a:prstDash val="dash"/>
              <a:round/>
              <a:headEnd type="none" w="sm" len="sm"/>
              <a:tailEnd type="none" w="sm" len="sm"/>
            </a:ln>
          </p:spPr>
        </p:cxnSp>
        <p:cxnSp>
          <p:nvCxnSpPr>
            <p:cNvPr id="371" name="Google Shape;371;g105e9140ba5_0_92"/>
            <p:cNvCxnSpPr>
              <a:stCxn id="367" idx="7"/>
              <a:endCxn id="363" idx="3"/>
            </p:cNvCxnSpPr>
            <p:nvPr/>
          </p:nvCxnSpPr>
          <p:spPr>
            <a:xfrm rot="10800000" flipH="1">
              <a:off x="10534475" y="3200029"/>
              <a:ext cx="338400" cy="167100"/>
            </a:xfrm>
            <a:prstGeom prst="straightConnector1">
              <a:avLst/>
            </a:prstGeom>
            <a:noFill/>
            <a:ln w="19050" cap="flat" cmpd="sng">
              <a:solidFill>
                <a:srgbClr val="001E33"/>
              </a:solidFill>
              <a:prstDash val="dash"/>
              <a:round/>
              <a:headEnd type="none" w="sm" len="sm"/>
              <a:tailEnd type="none" w="sm" len="sm"/>
            </a:ln>
          </p:spPr>
        </p:cxnSp>
        <p:cxnSp>
          <p:nvCxnSpPr>
            <p:cNvPr id="372" name="Google Shape;372;g105e9140ba5_0_92"/>
            <p:cNvCxnSpPr>
              <a:stCxn id="361" idx="7"/>
              <a:endCxn id="362" idx="2"/>
            </p:cNvCxnSpPr>
            <p:nvPr/>
          </p:nvCxnSpPr>
          <p:spPr>
            <a:xfrm rot="10800000" flipH="1">
              <a:off x="10534475" y="2559829"/>
              <a:ext cx="298200" cy="197700"/>
            </a:xfrm>
            <a:prstGeom prst="straightConnector1">
              <a:avLst/>
            </a:prstGeom>
            <a:noFill/>
            <a:ln w="38100" cap="flat" cmpd="sng">
              <a:solidFill>
                <a:schemeClr val="accent4"/>
              </a:solidFill>
              <a:prstDash val="dash"/>
              <a:round/>
              <a:headEnd type="none" w="sm" len="sm"/>
              <a:tailEnd type="none" w="sm" len="sm"/>
            </a:ln>
          </p:spPr>
        </p:cxnSp>
        <p:cxnSp>
          <p:nvCxnSpPr>
            <p:cNvPr id="373" name="Google Shape;373;g105e9140ba5_0_92"/>
            <p:cNvCxnSpPr>
              <a:stCxn id="360" idx="7"/>
              <a:endCxn id="364" idx="3"/>
            </p:cNvCxnSpPr>
            <p:nvPr/>
          </p:nvCxnSpPr>
          <p:spPr>
            <a:xfrm rot="10800000" flipH="1">
              <a:off x="10534475" y="2057029"/>
              <a:ext cx="338400" cy="90900"/>
            </a:xfrm>
            <a:prstGeom prst="straightConnector1">
              <a:avLst/>
            </a:prstGeom>
            <a:noFill/>
            <a:ln w="19050" cap="flat" cmpd="sng">
              <a:solidFill>
                <a:srgbClr val="001E33"/>
              </a:solidFill>
              <a:prstDash val="dash"/>
              <a:round/>
              <a:headEnd type="none" w="sm" len="sm"/>
              <a:tailEnd type="none" w="sm" len="sm"/>
            </a:ln>
          </p:spPr>
        </p:cxnSp>
        <p:cxnSp>
          <p:nvCxnSpPr>
            <p:cNvPr id="374" name="Google Shape;374;g105e9140ba5_0_92"/>
            <p:cNvCxnSpPr>
              <a:stCxn id="362" idx="7"/>
              <a:endCxn id="366" idx="2"/>
            </p:cNvCxnSpPr>
            <p:nvPr/>
          </p:nvCxnSpPr>
          <p:spPr>
            <a:xfrm rot="10800000" flipH="1">
              <a:off x="11067875" y="2176729"/>
              <a:ext cx="293100" cy="276000"/>
            </a:xfrm>
            <a:prstGeom prst="straightConnector1">
              <a:avLst/>
            </a:prstGeom>
            <a:noFill/>
            <a:ln w="19050" cap="flat" cmpd="sng">
              <a:solidFill>
                <a:srgbClr val="001E33"/>
              </a:solidFill>
              <a:prstDash val="dash"/>
              <a:round/>
              <a:headEnd type="none" w="sm" len="sm"/>
              <a:tailEnd type="none" w="sm" len="sm"/>
            </a:ln>
          </p:spPr>
        </p:cxnSp>
        <p:cxnSp>
          <p:nvCxnSpPr>
            <p:cNvPr id="375" name="Google Shape;375;g105e9140ba5_0_92"/>
            <p:cNvCxnSpPr>
              <a:stCxn id="364" idx="5"/>
              <a:endCxn id="365" idx="1"/>
            </p:cNvCxnSpPr>
            <p:nvPr/>
          </p:nvCxnSpPr>
          <p:spPr>
            <a:xfrm>
              <a:off x="11067875" y="2057171"/>
              <a:ext cx="333600" cy="705300"/>
            </a:xfrm>
            <a:prstGeom prst="straightConnector1">
              <a:avLst/>
            </a:prstGeom>
            <a:noFill/>
            <a:ln w="19050" cap="flat" cmpd="sng">
              <a:solidFill>
                <a:srgbClr val="001E33"/>
              </a:solidFill>
              <a:prstDash val="dash"/>
              <a:round/>
              <a:headEnd type="none" w="sm" len="sm"/>
              <a:tailEnd type="none" w="sm" len="sm"/>
            </a:ln>
          </p:spPr>
        </p:cxnSp>
        <p:cxnSp>
          <p:nvCxnSpPr>
            <p:cNvPr id="376" name="Google Shape;376;g105e9140ba5_0_92"/>
            <p:cNvCxnSpPr>
              <a:stCxn id="363" idx="6"/>
              <a:endCxn id="365" idx="2"/>
            </p:cNvCxnSpPr>
            <p:nvPr/>
          </p:nvCxnSpPr>
          <p:spPr>
            <a:xfrm rot="10800000" flipH="1">
              <a:off x="11108250" y="2869650"/>
              <a:ext cx="252900" cy="223500"/>
            </a:xfrm>
            <a:prstGeom prst="straightConnector1">
              <a:avLst/>
            </a:prstGeom>
            <a:noFill/>
            <a:ln w="38100" cap="flat" cmpd="sng">
              <a:solidFill>
                <a:schemeClr val="accent4"/>
              </a:solidFill>
              <a:prstDash val="dash"/>
              <a:round/>
              <a:headEnd type="none" w="sm" len="sm"/>
              <a:tailEnd type="none" w="sm" len="sm"/>
            </a:ln>
          </p:spPr>
        </p:cxnSp>
        <p:cxnSp>
          <p:nvCxnSpPr>
            <p:cNvPr id="377" name="Google Shape;377;g105e9140ba5_0_92"/>
            <p:cNvCxnSpPr>
              <a:stCxn id="362" idx="6"/>
              <a:endCxn id="365" idx="1"/>
            </p:cNvCxnSpPr>
            <p:nvPr/>
          </p:nvCxnSpPr>
          <p:spPr>
            <a:xfrm>
              <a:off x="11108250" y="2559750"/>
              <a:ext cx="293100" cy="202800"/>
            </a:xfrm>
            <a:prstGeom prst="straightConnector1">
              <a:avLst/>
            </a:prstGeom>
            <a:noFill/>
            <a:ln w="19050" cap="flat" cmpd="sng">
              <a:solidFill>
                <a:srgbClr val="001E33"/>
              </a:solidFill>
              <a:prstDash val="dash"/>
              <a:round/>
              <a:headEnd type="none" w="sm" len="sm"/>
              <a:tailEnd type="none" w="sm" len="sm"/>
            </a:ln>
          </p:spPr>
        </p:cxnSp>
        <p:cxnSp>
          <p:nvCxnSpPr>
            <p:cNvPr id="378" name="Google Shape;378;g105e9140ba5_0_92"/>
            <p:cNvCxnSpPr>
              <a:stCxn id="363" idx="7"/>
              <a:endCxn id="366" idx="3"/>
            </p:cNvCxnSpPr>
            <p:nvPr/>
          </p:nvCxnSpPr>
          <p:spPr>
            <a:xfrm rot="10800000" flipH="1">
              <a:off x="11067875" y="2283529"/>
              <a:ext cx="333600" cy="702600"/>
            </a:xfrm>
            <a:prstGeom prst="straightConnector1">
              <a:avLst/>
            </a:prstGeom>
            <a:noFill/>
            <a:ln w="19050" cap="flat" cmpd="sng">
              <a:solidFill>
                <a:srgbClr val="001E33"/>
              </a:solidFill>
              <a:prstDash val="dash"/>
              <a:round/>
              <a:headEnd type="none" w="sm" len="sm"/>
              <a:tailEnd type="none" w="sm" len="sm"/>
            </a:ln>
          </p:spPr>
        </p:cxnSp>
      </p:grpSp>
      <p:cxnSp>
        <p:nvCxnSpPr>
          <p:cNvPr id="379" name="Google Shape;379;g105e9140ba5_0_92"/>
          <p:cNvCxnSpPr>
            <a:cxnSpLocks/>
          </p:cNvCxnSpPr>
          <p:nvPr/>
        </p:nvCxnSpPr>
        <p:spPr>
          <a:xfrm>
            <a:off x="7837714" y="3025925"/>
            <a:ext cx="861699" cy="0"/>
          </a:xfrm>
          <a:prstGeom prst="straightConnector1">
            <a:avLst/>
          </a:prstGeom>
          <a:noFill/>
          <a:ln w="28575" cap="flat" cmpd="sng">
            <a:solidFill>
              <a:srgbClr val="00AADB"/>
            </a:solidFill>
            <a:prstDash val="solid"/>
            <a:round/>
            <a:headEnd type="none" w="med" len="med"/>
            <a:tailEnd type="triangle" w="med" len="med"/>
          </a:ln>
        </p:spPr>
      </p:cxnSp>
      <p:sp>
        <p:nvSpPr>
          <p:cNvPr id="380" name="Google Shape;380;g105e9140ba5_0_92"/>
          <p:cNvSpPr/>
          <p:nvPr/>
        </p:nvSpPr>
        <p:spPr>
          <a:xfrm>
            <a:off x="8154324" y="4241025"/>
            <a:ext cx="37158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500" b="1">
                <a:solidFill>
                  <a:srgbClr val="001E33"/>
                </a:solidFill>
              </a:rPr>
              <a:t>Path with the lowest weighted-average risk of harassment without exceeding a distance </a:t>
            </a:r>
            <a:r>
              <a:rPr lang="en-US" sz="2500" b="1" i="1">
                <a:solidFill>
                  <a:srgbClr val="001E33"/>
                </a:solidFill>
              </a:rPr>
              <a:t>d</a:t>
            </a:r>
            <a:endParaRPr sz="2200" b="1" i="1">
              <a:solidFill>
                <a:srgbClr val="001E33"/>
              </a:solidFil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cxnSp>
        <p:nvCxnSpPr>
          <p:cNvPr id="381" name="Google Shape;381;g105e9140ba5_0_92"/>
          <p:cNvCxnSpPr/>
          <p:nvPr/>
        </p:nvCxnSpPr>
        <p:spPr>
          <a:xfrm>
            <a:off x="3999313" y="3864125"/>
            <a:ext cx="1118700" cy="0"/>
          </a:xfrm>
          <a:prstGeom prst="straightConnector1">
            <a:avLst/>
          </a:prstGeom>
          <a:noFill/>
          <a:ln w="28575" cap="flat" cmpd="sng">
            <a:solidFill>
              <a:srgbClr val="00AADB"/>
            </a:solidFill>
            <a:prstDash val="solid"/>
            <a:round/>
            <a:headEnd type="none" w="med" len="med"/>
            <a:tailEnd type="triangle" w="med" len="med"/>
          </a:ln>
        </p:spPr>
      </p:cxnSp>
      <p:sp>
        <p:nvSpPr>
          <p:cNvPr id="382" name="Google Shape;382;g105e9140ba5_0_92"/>
          <p:cNvSpPr txBox="1"/>
          <p:nvPr/>
        </p:nvSpPr>
        <p:spPr>
          <a:xfrm>
            <a:off x="3521413" y="3588025"/>
            <a:ext cx="4758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500" b="1" i="1">
                <a:solidFill>
                  <a:srgbClr val="001E33"/>
                </a:solidFill>
              </a:rPr>
              <a:t>d</a:t>
            </a:r>
            <a:endParaRPr sz="2200" b="1" i="1">
              <a:solidFill>
                <a:srgbClr val="001E3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pic>
        <p:nvPicPr>
          <p:cNvPr id="387" name="Google Shape;387;p3"/>
          <p:cNvPicPr preferRelativeResize="0"/>
          <p:nvPr/>
        </p:nvPicPr>
        <p:blipFill rotWithShape="1">
          <a:blip r:embed="rId3">
            <a:alphaModFix/>
          </a:blip>
          <a:srcRect/>
          <a:stretch/>
        </p:blipFill>
        <p:spPr>
          <a:xfrm>
            <a:off x="-2040" y="0"/>
            <a:ext cx="12196080" cy="6855840"/>
          </a:xfrm>
          <a:prstGeom prst="rect">
            <a:avLst/>
          </a:prstGeom>
          <a:noFill/>
          <a:ln>
            <a:noFill/>
          </a:ln>
        </p:spPr>
      </p:pic>
      <p:sp>
        <p:nvSpPr>
          <p:cNvPr id="388" name="Google Shape;388;p3"/>
          <p:cNvSpPr/>
          <p:nvPr/>
        </p:nvSpPr>
        <p:spPr>
          <a:xfrm>
            <a:off x="265324" y="376925"/>
            <a:ext cx="4863900" cy="424800"/>
          </a:xfrm>
          <a:prstGeom prst="rect">
            <a:avLst/>
          </a:prstGeom>
          <a:noFill/>
          <a:ln>
            <a:noFill/>
          </a:ln>
        </p:spPr>
        <p:txBody>
          <a:bodyPr spcFirstLastPara="1" wrap="square" lIns="90000" tIns="45000" rIns="90000" bIns="450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2200"/>
              <a:buFont typeface="Arial"/>
              <a:buNone/>
              <a:tabLst/>
              <a:defRPr/>
            </a:pPr>
            <a:r>
              <a:rPr kumimoji="0" lang="en-US" sz="2200" b="1" i="0" u="none" strike="noStrike" kern="0" cap="none" spc="0" normalizeH="0" baseline="0" noProof="0">
                <a:ln>
                  <a:noFill/>
                </a:ln>
                <a:solidFill>
                  <a:srgbClr val="FFFFFF"/>
                </a:solidFill>
                <a:effectLst/>
                <a:uLnTx/>
                <a:uFillTx/>
                <a:latin typeface="Arial"/>
                <a:ea typeface="Arial"/>
                <a:cs typeface="Arial"/>
                <a:sym typeface="Arial"/>
              </a:rPr>
              <a:t>Algorithm </a:t>
            </a:r>
            <a:r>
              <a:rPr kumimoji="0" lang="en-US" sz="2200" b="1" i="0" u="none" strike="noStrike" kern="0" cap="none" spc="0" normalizeH="0" baseline="0" noProof="0">
                <a:ln>
                  <a:noFill/>
                </a:ln>
                <a:solidFill>
                  <a:srgbClr val="FFFFFF"/>
                </a:solidFill>
                <a:effectLst/>
                <a:uLnTx/>
                <a:uFillTx/>
                <a:latin typeface="Arial"/>
                <a:cs typeface="Arial"/>
                <a:sym typeface="Arial"/>
              </a:rPr>
              <a:t>Explanation</a:t>
            </a:r>
            <a:endParaRPr kumimoji="0" sz="22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389" name="Google Shape;389;p3"/>
          <p:cNvSpPr/>
          <p:nvPr/>
        </p:nvSpPr>
        <p:spPr>
          <a:xfrm>
            <a:off x="162000" y="5278075"/>
            <a:ext cx="6769200" cy="429433"/>
          </a:xfrm>
          <a:prstGeom prst="rect">
            <a:avLst/>
          </a:prstGeom>
          <a:noFill/>
          <a:ln>
            <a:noFill/>
          </a:ln>
        </p:spPr>
        <p:txBody>
          <a:bodyPr spcFirstLastPara="1" wrap="square" lIns="90000" tIns="45000" rIns="90000" bIns="450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2200" b="0" i="0" u="none" strike="noStrike" kern="0" cap="none" spc="0" normalizeH="0" baseline="0" noProof="0" dirty="0">
                <a:ln>
                  <a:noFill/>
                </a:ln>
                <a:solidFill>
                  <a:srgbClr val="001E33"/>
                </a:solidFill>
                <a:effectLst/>
                <a:uLnTx/>
                <a:uFillTx/>
                <a:latin typeface="Arial"/>
                <a:cs typeface="Arial"/>
                <a:sym typeface="Arial"/>
              </a:rPr>
              <a:t>DIJKSTRA</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93" name="Google Shape;393;p3"/>
          <p:cNvSpPr/>
          <p:nvPr/>
        </p:nvSpPr>
        <p:spPr>
          <a:xfrm>
            <a:off x="43886" y="6085924"/>
            <a:ext cx="10746241" cy="644877"/>
          </a:xfrm>
          <a:prstGeom prst="rect">
            <a:avLst/>
          </a:prstGeom>
          <a:noFill/>
          <a:ln>
            <a:noFill/>
          </a:ln>
        </p:spPr>
        <p:txBody>
          <a:bodyPr spcFirstLastPara="1" wrap="square" lIns="90000" tIns="45000" rIns="90000" bIns="45000" anchor="t" anchorCtr="0">
            <a:spAutoFit/>
          </a:bodyPr>
          <a:lstStyle/>
          <a:p>
            <a:pPr marL="0" marR="0" lvl="0" indent="0" algn="just"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200" b="0" i="1" u="none" strike="noStrike" kern="0" cap="none" spc="0" normalizeH="0" baseline="0" noProof="0" dirty="0">
                <a:ln>
                  <a:noFill/>
                </a:ln>
                <a:solidFill>
                  <a:srgbClr val="ED7D31"/>
                </a:solidFill>
                <a:effectLst/>
                <a:uLnTx/>
                <a:uFillTx/>
                <a:latin typeface="Arial"/>
                <a:ea typeface="Arial"/>
                <a:cs typeface="Arial"/>
                <a:sym typeface="Arial"/>
              </a:rPr>
              <a:t>We can observe a graph in fig1 containing two values ​​for each path from one node to another, that of the distance and that of the harassment. In fig2 we observe the operation of the Dijkstra algorithm, we can see how the algorithm search for each node the shortest path in its adjacent nodes and when it finds it, it adds them to the final path. This action is repeated until reaching the goal node. In fig 3 we can see the shortest path defined by the algorithm </a:t>
            </a:r>
            <a:endParaRPr kumimoji="0" lang="en-US" sz="1200" b="0" i="0" u="none" strike="noStrike" kern="0" cap="none" spc="0" normalizeH="0" baseline="0" noProof="0" dirty="0">
              <a:ln>
                <a:noFill/>
              </a:ln>
              <a:solidFill>
                <a:srgbClr val="ED7D31"/>
              </a:solidFill>
              <a:effectLst/>
              <a:uLnTx/>
              <a:uFillTx/>
              <a:latin typeface="Arial"/>
              <a:ea typeface="Arial"/>
              <a:cs typeface="Arial"/>
              <a:sym typeface="Arial"/>
            </a:endParaRPr>
          </a:p>
        </p:txBody>
      </p:sp>
      <p:pic>
        <p:nvPicPr>
          <p:cNvPr id="1028" name="Picture 4">
            <a:extLst>
              <a:ext uri="{FF2B5EF4-FFF2-40B4-BE49-F238E27FC236}">
                <a16:creationId xmlns:a16="http://schemas.microsoft.com/office/drawing/2014/main" id="{F985342E-570D-4998-A244-D2666002287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779" t="8558" r="9863" b="10182"/>
          <a:stretch/>
        </p:blipFill>
        <p:spPr bwMode="auto">
          <a:xfrm>
            <a:off x="162000" y="883386"/>
            <a:ext cx="3532545" cy="12189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F41C3F4-F55A-4AD2-A575-AC14ACC50C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3512" y="3984558"/>
            <a:ext cx="4384108" cy="1570427"/>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descr="Diagrama&#10;&#10;Descripción generada automáticamente">
            <a:extLst>
              <a:ext uri="{FF2B5EF4-FFF2-40B4-BE49-F238E27FC236}">
                <a16:creationId xmlns:a16="http://schemas.microsoft.com/office/drawing/2014/main" id="{306D3AFA-D308-44D6-9145-823C6394A020}"/>
              </a:ext>
            </a:extLst>
          </p:cNvPr>
          <p:cNvPicPr>
            <a:picLocks noChangeAspect="1"/>
          </p:cNvPicPr>
          <p:nvPr/>
        </p:nvPicPr>
        <p:blipFill>
          <a:blip r:embed="rId6"/>
          <a:stretch>
            <a:fillRect/>
          </a:stretch>
        </p:blipFill>
        <p:spPr>
          <a:xfrm>
            <a:off x="1452003" y="2213513"/>
            <a:ext cx="4996422" cy="1779842"/>
          </a:xfrm>
          <a:prstGeom prst="rect">
            <a:avLst/>
          </a:prstGeom>
        </p:spPr>
      </p:pic>
      <p:pic>
        <p:nvPicPr>
          <p:cNvPr id="1026" name="Picture 2" descr="Cairo man arrested after video of street harassment of woman goes viral -  Egypt Independent">
            <a:extLst>
              <a:ext uri="{FF2B5EF4-FFF2-40B4-BE49-F238E27FC236}">
                <a16:creationId xmlns:a16="http://schemas.microsoft.com/office/drawing/2014/main" id="{63E313F8-E3A7-46E4-A77B-A6B62A6AC3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1397" y="1470814"/>
            <a:ext cx="4412411" cy="293976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ector: curvado 6">
            <a:extLst>
              <a:ext uri="{FF2B5EF4-FFF2-40B4-BE49-F238E27FC236}">
                <a16:creationId xmlns:a16="http://schemas.microsoft.com/office/drawing/2014/main" id="{9F93AA50-106C-4659-9441-8A9190F3278A}"/>
              </a:ext>
            </a:extLst>
          </p:cNvPr>
          <p:cNvCxnSpPr>
            <a:endCxn id="5" idx="1"/>
          </p:cNvCxnSpPr>
          <p:nvPr/>
        </p:nvCxnSpPr>
        <p:spPr>
          <a:xfrm rot="16200000" flipH="1">
            <a:off x="638999" y="2290429"/>
            <a:ext cx="889921" cy="736087"/>
          </a:xfrm>
          <a:prstGeom prst="curvedConnector2">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curvado 30">
            <a:extLst>
              <a:ext uri="{FF2B5EF4-FFF2-40B4-BE49-F238E27FC236}">
                <a16:creationId xmlns:a16="http://schemas.microsoft.com/office/drawing/2014/main" id="{C3A70291-3E26-49A2-99D0-FF1D2200292E}"/>
              </a:ext>
            </a:extLst>
          </p:cNvPr>
          <p:cNvCxnSpPr>
            <a:cxnSpLocks/>
          </p:cNvCxnSpPr>
          <p:nvPr/>
        </p:nvCxnSpPr>
        <p:spPr>
          <a:xfrm rot="16200000" flipH="1">
            <a:off x="2850102" y="4070272"/>
            <a:ext cx="889921" cy="736087"/>
          </a:xfrm>
          <a:prstGeom prst="curvedConnector2">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7" name="Google Shape;389;p3">
            <a:extLst>
              <a:ext uri="{FF2B5EF4-FFF2-40B4-BE49-F238E27FC236}">
                <a16:creationId xmlns:a16="http://schemas.microsoft.com/office/drawing/2014/main" id="{1D5BBB3E-6587-488A-9B1D-AC4F38269B9F}"/>
              </a:ext>
            </a:extLst>
          </p:cNvPr>
          <p:cNvSpPr/>
          <p:nvPr/>
        </p:nvSpPr>
        <p:spPr>
          <a:xfrm>
            <a:off x="7059027" y="5278074"/>
            <a:ext cx="1137603" cy="429433"/>
          </a:xfrm>
          <a:prstGeom prst="rect">
            <a:avLst/>
          </a:prstGeom>
          <a:noFill/>
          <a:ln>
            <a:noFill/>
          </a:ln>
        </p:spPr>
        <p:txBody>
          <a:bodyPr spcFirstLastPara="1" wrap="square" lIns="90000" tIns="45000" rIns="90000" bIns="450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2200" b="0" i="0" u="none" strike="noStrike" kern="0" cap="none" spc="0" normalizeH="0" baseline="0" noProof="0" dirty="0">
                <a:ln>
                  <a:noFill/>
                </a:ln>
                <a:solidFill>
                  <a:srgbClr val="001E33"/>
                </a:solidFill>
                <a:effectLst/>
                <a:uLnTx/>
                <a:uFillTx/>
                <a:latin typeface="Arial"/>
                <a:cs typeface="Arial"/>
                <a:sym typeface="Arial"/>
              </a:rPr>
              <a:t>Fig 3</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8" name="Google Shape;389;p3">
            <a:extLst>
              <a:ext uri="{FF2B5EF4-FFF2-40B4-BE49-F238E27FC236}">
                <a16:creationId xmlns:a16="http://schemas.microsoft.com/office/drawing/2014/main" id="{5A2BD4CE-40DD-4B53-90B7-688CA82C667C}"/>
              </a:ext>
            </a:extLst>
          </p:cNvPr>
          <p:cNvSpPr/>
          <p:nvPr/>
        </p:nvSpPr>
        <p:spPr>
          <a:xfrm>
            <a:off x="3423512" y="1852973"/>
            <a:ext cx="809380" cy="429433"/>
          </a:xfrm>
          <a:prstGeom prst="rect">
            <a:avLst/>
          </a:prstGeom>
          <a:noFill/>
          <a:ln>
            <a:noFill/>
          </a:ln>
        </p:spPr>
        <p:txBody>
          <a:bodyPr spcFirstLastPara="1" wrap="square" lIns="90000" tIns="45000" rIns="90000" bIns="450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2200" b="0" i="0" u="none" strike="noStrike" kern="0" cap="none" spc="0" normalizeH="0" baseline="0" noProof="0" dirty="0">
                <a:ln>
                  <a:noFill/>
                </a:ln>
                <a:solidFill>
                  <a:srgbClr val="001E33"/>
                </a:solidFill>
                <a:effectLst/>
                <a:uLnTx/>
                <a:uFillTx/>
                <a:latin typeface="Arial"/>
                <a:cs typeface="Arial"/>
                <a:sym typeface="Arial"/>
              </a:rPr>
              <a:t>Fig 1</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9" name="Google Shape;389;p3">
            <a:extLst>
              <a:ext uri="{FF2B5EF4-FFF2-40B4-BE49-F238E27FC236}">
                <a16:creationId xmlns:a16="http://schemas.microsoft.com/office/drawing/2014/main" id="{54EBF0F8-0EDE-49BA-A1F5-1574587949B4}"/>
              </a:ext>
            </a:extLst>
          </p:cNvPr>
          <p:cNvSpPr/>
          <p:nvPr/>
        </p:nvSpPr>
        <p:spPr>
          <a:xfrm>
            <a:off x="5588018" y="3690431"/>
            <a:ext cx="1146100" cy="429433"/>
          </a:xfrm>
          <a:prstGeom prst="rect">
            <a:avLst/>
          </a:prstGeom>
          <a:noFill/>
          <a:ln>
            <a:noFill/>
          </a:ln>
        </p:spPr>
        <p:txBody>
          <a:bodyPr spcFirstLastPara="1" wrap="square" lIns="90000" tIns="45000" rIns="90000" bIns="450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2200" b="0" i="0" u="none" strike="noStrike" kern="0" cap="none" spc="0" normalizeH="0" baseline="0" noProof="0" dirty="0">
                <a:ln>
                  <a:noFill/>
                </a:ln>
                <a:solidFill>
                  <a:srgbClr val="001E33"/>
                </a:solidFill>
                <a:effectLst/>
                <a:uLnTx/>
                <a:uFillTx/>
                <a:latin typeface="Arial"/>
                <a:cs typeface="Arial"/>
                <a:sym typeface="Arial"/>
              </a:rPr>
              <a:t>Fig 2</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pic>
        <p:nvPicPr>
          <p:cNvPr id="411" name="Google Shape;411;p5"/>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412" name="Google Shape;412;p5"/>
          <p:cNvSpPr/>
          <p:nvPr/>
        </p:nvSpPr>
        <p:spPr>
          <a:xfrm>
            <a:off x="265329" y="376925"/>
            <a:ext cx="58833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Algorithm Complexity</a:t>
            </a:r>
            <a:endParaRPr sz="2200" b="0" i="0" u="none" strike="noStrike" cap="none">
              <a:solidFill>
                <a:srgbClr val="000000"/>
              </a:solidFill>
              <a:latin typeface="Arial"/>
              <a:ea typeface="Arial"/>
              <a:cs typeface="Arial"/>
              <a:sym typeface="Arial"/>
            </a:endParaRPr>
          </a:p>
        </p:txBody>
      </p:sp>
      <p:sp>
        <p:nvSpPr>
          <p:cNvPr id="413" name="Google Shape;413;p5"/>
          <p:cNvSpPr/>
          <p:nvPr/>
        </p:nvSpPr>
        <p:spPr>
          <a:xfrm>
            <a:off x="352540" y="4135338"/>
            <a:ext cx="11456785" cy="178365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2200" b="0" i="0" u="none" strike="noStrike" cap="none" dirty="0">
                <a:solidFill>
                  <a:srgbClr val="001E33"/>
                </a:solidFill>
                <a:latin typeface="Arial"/>
                <a:ea typeface="Arial"/>
                <a:cs typeface="Arial"/>
                <a:sym typeface="Arial"/>
              </a:rPr>
              <a:t>On </a:t>
            </a:r>
            <a:r>
              <a:rPr lang="en-US" sz="2200" dirty="0">
                <a:solidFill>
                  <a:srgbClr val="001E33"/>
                </a:solidFill>
              </a:rPr>
              <a:t>the table are the t</a:t>
            </a:r>
            <a:r>
              <a:rPr lang="en-US" sz="2200" b="0" i="0" u="none" strike="noStrike" cap="none" dirty="0">
                <a:solidFill>
                  <a:srgbClr val="001E33"/>
                </a:solidFill>
                <a:latin typeface="Arial"/>
                <a:ea typeface="Arial"/>
                <a:cs typeface="Arial"/>
                <a:sym typeface="Arial"/>
              </a:rPr>
              <a:t>ime and memory complexity of the</a:t>
            </a:r>
            <a:r>
              <a:rPr lang="en-US" sz="2200" dirty="0">
                <a:solidFill>
                  <a:srgbClr val="001E33"/>
                </a:solidFill>
              </a:rPr>
              <a:t> algorithms where V is the number of nodes, E is the number of edges and A that is the number of aristos. The time complexity it´s given by using the Fibonacci heap min-priority, optimizing  time complexity. And the memory complexity it is the one showed there because we used it for every single street (we don´t use a binary monticule or a balanced binary tree).</a:t>
            </a:r>
            <a:endParaRPr sz="1400" b="1" i="0" u="none" strike="noStrike" cap="none" dirty="0">
              <a:solidFill>
                <a:srgbClr val="ED7D31"/>
              </a:solidFill>
            </a:endParaRPr>
          </a:p>
        </p:txBody>
      </p:sp>
      <p:pic>
        <p:nvPicPr>
          <p:cNvPr id="2050" name="Picture 2" descr="Sexual Harassment and Assault are Not Acceptable, Ever">
            <a:extLst>
              <a:ext uri="{FF2B5EF4-FFF2-40B4-BE49-F238E27FC236}">
                <a16:creationId xmlns:a16="http://schemas.microsoft.com/office/drawing/2014/main" id="{7E7582B3-5ADD-4D8E-9120-801658F8A0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5152" y="1102593"/>
            <a:ext cx="5016848" cy="282197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a 2">
            <a:extLst>
              <a:ext uri="{FF2B5EF4-FFF2-40B4-BE49-F238E27FC236}">
                <a16:creationId xmlns:a16="http://schemas.microsoft.com/office/drawing/2014/main" id="{3BD5AB3F-4930-4277-8EE4-4071157754C2}"/>
              </a:ext>
            </a:extLst>
          </p:cNvPr>
          <p:cNvGraphicFramePr>
            <a:graphicFrameLocks noGrp="1"/>
          </p:cNvGraphicFramePr>
          <p:nvPr>
            <p:extLst>
              <p:ext uri="{D42A27DB-BD31-4B8C-83A1-F6EECF244321}">
                <p14:modId xmlns:p14="http://schemas.microsoft.com/office/powerpoint/2010/main" val="1543072488"/>
              </p:ext>
            </p:extLst>
          </p:nvPr>
        </p:nvGraphicFramePr>
        <p:xfrm>
          <a:off x="352540" y="1266940"/>
          <a:ext cx="6499953" cy="2727936"/>
        </p:xfrm>
        <a:graphic>
          <a:graphicData uri="http://schemas.openxmlformats.org/drawingml/2006/table">
            <a:tbl>
              <a:tblPr firstRow="1" bandRow="1">
                <a:tableStyleId>{8FD4443E-F989-4FC4-A0C8-D5A2AF1F390B}</a:tableStyleId>
              </a:tblPr>
              <a:tblGrid>
                <a:gridCol w="2166651">
                  <a:extLst>
                    <a:ext uri="{9D8B030D-6E8A-4147-A177-3AD203B41FA5}">
                      <a16:colId xmlns:a16="http://schemas.microsoft.com/office/drawing/2014/main" val="4202298061"/>
                    </a:ext>
                  </a:extLst>
                </a:gridCol>
                <a:gridCol w="2166651">
                  <a:extLst>
                    <a:ext uri="{9D8B030D-6E8A-4147-A177-3AD203B41FA5}">
                      <a16:colId xmlns:a16="http://schemas.microsoft.com/office/drawing/2014/main" val="3645556360"/>
                    </a:ext>
                  </a:extLst>
                </a:gridCol>
                <a:gridCol w="2166651">
                  <a:extLst>
                    <a:ext uri="{9D8B030D-6E8A-4147-A177-3AD203B41FA5}">
                      <a16:colId xmlns:a16="http://schemas.microsoft.com/office/drawing/2014/main" val="2547445960"/>
                    </a:ext>
                  </a:extLst>
                </a:gridCol>
              </a:tblGrid>
              <a:tr h="350496">
                <a:tc>
                  <a:txBody>
                    <a:bodyPr/>
                    <a:lstStyle/>
                    <a:p>
                      <a:pPr algn="ctr"/>
                      <a:endParaRPr lang="es-CO" sz="160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600" dirty="0">
                          <a:latin typeface="+mj-lt"/>
                        </a:rPr>
                        <a:t>Time </a:t>
                      </a:r>
                      <a:r>
                        <a:rPr lang="en-US" sz="1600" noProof="0" dirty="0">
                          <a:latin typeface="+mj-lt"/>
                        </a:rPr>
                        <a:t>Complexity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noProof="0" dirty="0">
                          <a:latin typeface="+mj-lt"/>
                        </a:rPr>
                        <a:t>Memory</a:t>
                      </a:r>
                      <a:r>
                        <a:rPr lang="es-ES" sz="1600" dirty="0">
                          <a:latin typeface="+mj-lt"/>
                        </a:rPr>
                        <a:t> </a:t>
                      </a:r>
                      <a:r>
                        <a:rPr lang="en-US" sz="1600" noProof="0" dirty="0">
                          <a:latin typeface="+mj-lt"/>
                        </a:rPr>
                        <a:t>Complexity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4120788"/>
                  </a:ext>
                </a:extLst>
              </a:tr>
              <a:tr h="104211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1" dirty="0">
                          <a:solidFill>
                            <a:srgbClr val="001E33"/>
                          </a:solidFill>
                          <a:latin typeface="+mj-lt"/>
                        </a:rPr>
                        <a:t>Seeker of the shortest path to go to a place.</a:t>
                      </a:r>
                      <a:endParaRPr lang="es-ES" sz="1600" dirty="0">
                        <a:latin typeface="+mj-lt"/>
                      </a:endParaRPr>
                    </a:p>
                    <a:p>
                      <a:pPr algn="ctr"/>
                      <a:endParaRPr lang="es-CO"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400" dirty="0">
                          <a:latin typeface="+mj-lt"/>
                        </a:rPr>
                        <a:t>O((|V|+|E|) log |V|)</a:t>
                      </a:r>
                      <a:endParaRPr lang="es-CO" sz="2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400" dirty="0">
                          <a:latin typeface="+mj-lt"/>
                        </a:rPr>
                        <a:t>O(|V|</a:t>
                      </a:r>
                      <a:r>
                        <a:rPr lang="en-US" sz="2400" b="0" u="none" strike="noStrike" cap="none" baseline="30000" dirty="0">
                          <a:solidFill>
                            <a:srgbClr val="FFFFFF"/>
                          </a:solidFill>
                          <a:latin typeface="+mn-lt"/>
                          <a:ea typeface="Arial"/>
                          <a:cs typeface="Arial"/>
                          <a:sym typeface="Arial"/>
                        </a:rPr>
                        <a:t>2</a:t>
                      </a:r>
                      <a:r>
                        <a:rPr lang="es-ES" sz="2400" dirty="0">
                          <a:latin typeface="+mj-lt"/>
                        </a:rPr>
                        <a:t>+|A|)</a:t>
                      </a:r>
                    </a:p>
                    <a:p>
                      <a:pPr algn="ctr"/>
                      <a:endParaRPr lang="es-ES" sz="2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8870308"/>
                  </a:ext>
                </a:extLst>
              </a:tr>
              <a:tr h="104211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1" dirty="0">
                          <a:solidFill>
                            <a:srgbClr val="001E33"/>
                          </a:solidFill>
                          <a:latin typeface="+mj-lt"/>
                        </a:rPr>
                        <a:t>Seeker of the path with less sexual harassment to go to a place.</a:t>
                      </a:r>
                      <a:endParaRPr lang="en-US" sz="1600" dirty="0">
                        <a:latin typeface="+mj-lt"/>
                      </a:endParaRPr>
                    </a:p>
                    <a:p>
                      <a:pPr algn="ctr"/>
                      <a:endParaRPr lang="es-CO"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400" dirty="0">
                          <a:latin typeface="+mj-lt"/>
                        </a:rPr>
                        <a:t>O(|V|+|E| log |V|)</a:t>
                      </a:r>
                      <a:endParaRPr lang="es-CO" sz="2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400" b="0" i="0" u="none" strike="noStrike" cap="none" dirty="0">
                          <a:solidFill>
                            <a:schemeClr val="lt1"/>
                          </a:solidFill>
                          <a:latin typeface="+mn-lt"/>
                          <a:ea typeface="+mn-ea"/>
                          <a:cs typeface="+mn-cs"/>
                          <a:sym typeface="Arial"/>
                        </a:rPr>
                        <a:t>O(|V|</a:t>
                      </a:r>
                      <a:r>
                        <a:rPr lang="en-US" sz="2400" b="0" u="none" strike="noStrike" cap="none" baseline="30000" dirty="0">
                          <a:solidFill>
                            <a:srgbClr val="FFFFFF"/>
                          </a:solidFill>
                          <a:latin typeface="+mn-lt"/>
                          <a:ea typeface="Arial"/>
                          <a:cs typeface="Arial"/>
                          <a:sym typeface="Arial"/>
                        </a:rPr>
                        <a:t>2</a:t>
                      </a:r>
                      <a:r>
                        <a:rPr lang="es-ES" sz="2400" b="0" i="0" u="none" strike="noStrike" cap="none" dirty="0">
                          <a:solidFill>
                            <a:schemeClr val="lt1"/>
                          </a:solidFill>
                          <a:latin typeface="+mn-lt"/>
                          <a:ea typeface="+mn-ea"/>
                          <a:cs typeface="+mn-cs"/>
                          <a:sym typeface="Aria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1270867"/>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pic>
        <p:nvPicPr>
          <p:cNvPr id="433" name="Google Shape;433;gadd317ae2b_0_201"/>
          <p:cNvPicPr preferRelativeResize="0"/>
          <p:nvPr/>
        </p:nvPicPr>
        <p:blipFill rotWithShape="1">
          <a:blip r:embed="rId3">
            <a:alphaModFix/>
          </a:blip>
          <a:srcRect/>
          <a:stretch/>
        </p:blipFill>
        <p:spPr>
          <a:xfrm>
            <a:off x="-2880" y="0"/>
            <a:ext cx="12196077" cy="6855841"/>
          </a:xfrm>
          <a:prstGeom prst="rect">
            <a:avLst/>
          </a:prstGeom>
          <a:noFill/>
          <a:ln>
            <a:noFill/>
          </a:ln>
        </p:spPr>
      </p:pic>
      <p:sp>
        <p:nvSpPr>
          <p:cNvPr id="434" name="Google Shape;434;gadd317ae2b_0_201"/>
          <p:cNvSpPr/>
          <p:nvPr/>
        </p:nvSpPr>
        <p:spPr>
          <a:xfrm>
            <a:off x="265329" y="376925"/>
            <a:ext cx="58833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a:solidFill>
                  <a:srgbClr val="FFFFFF"/>
                </a:solidFill>
              </a:rPr>
              <a:t>Shortest Path Results</a:t>
            </a:r>
            <a:endParaRPr sz="2200" b="0" i="0" u="none" strike="noStrike" cap="none">
              <a:solidFill>
                <a:srgbClr val="000000"/>
              </a:solidFill>
              <a:latin typeface="Arial"/>
              <a:ea typeface="Arial"/>
              <a:cs typeface="Arial"/>
              <a:sym typeface="Arial"/>
            </a:endParaRPr>
          </a:p>
        </p:txBody>
      </p:sp>
      <p:sp>
        <p:nvSpPr>
          <p:cNvPr id="435" name="Google Shape;435;gadd317ae2b_0_201"/>
          <p:cNvSpPr/>
          <p:nvPr/>
        </p:nvSpPr>
        <p:spPr>
          <a:xfrm>
            <a:off x="356050" y="4858925"/>
            <a:ext cx="11175000" cy="942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200">
                <a:solidFill>
                  <a:srgbClr val="001E33"/>
                </a:solidFill>
              </a:rPr>
              <a:t>Shortest distance obtained without exceeding a weighted average risk of harassment </a:t>
            </a:r>
            <a:r>
              <a:rPr lang="en-US" sz="2200" i="1">
                <a:solidFill>
                  <a:srgbClr val="001E33"/>
                </a:solidFill>
              </a:rPr>
              <a:t>r.</a:t>
            </a:r>
            <a:endParaRPr sz="2200" b="0" i="1" u="none" strike="noStrike" cap="none">
              <a:solidFill>
                <a:srgbClr val="000000"/>
              </a:solidFill>
              <a:latin typeface="Arial"/>
              <a:ea typeface="Arial"/>
              <a:cs typeface="Arial"/>
              <a:sym typeface="Arial"/>
            </a:endParaRPr>
          </a:p>
        </p:txBody>
      </p:sp>
      <p:sp>
        <p:nvSpPr>
          <p:cNvPr id="436" name="Google Shape;436;gadd317ae2b_0_201"/>
          <p:cNvSpPr/>
          <p:nvPr/>
        </p:nvSpPr>
        <p:spPr>
          <a:xfrm rot="10800000" flipH="1">
            <a:off x="3356267" y="269947"/>
            <a:ext cx="1300860" cy="6199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37" name="Google Shape;437;gadd317ae2b_0_201"/>
          <p:cNvSpPr/>
          <p:nvPr/>
        </p:nvSpPr>
        <p:spPr>
          <a:xfrm>
            <a:off x="4149080" y="70200"/>
            <a:ext cx="2402700" cy="3027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Keep this title</a:t>
            </a:r>
            <a:endParaRPr sz="1400" b="0" i="0" u="none" strike="noStrike" cap="none">
              <a:solidFill>
                <a:schemeClr val="accent2"/>
              </a:solidFill>
              <a:latin typeface="Arial"/>
              <a:ea typeface="Arial"/>
              <a:cs typeface="Arial"/>
              <a:sym typeface="Arial"/>
            </a:endParaRPr>
          </a:p>
        </p:txBody>
      </p:sp>
      <p:sp>
        <p:nvSpPr>
          <p:cNvPr id="438" name="Google Shape;438;gadd317ae2b_0_201"/>
          <p:cNvSpPr/>
          <p:nvPr/>
        </p:nvSpPr>
        <p:spPr>
          <a:xfrm>
            <a:off x="5015760" y="838200"/>
            <a:ext cx="3425400" cy="729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Create the table in Powerpoint. Do not copy pixelated screenshots from the technical report please!</a:t>
            </a:r>
            <a:endParaRPr sz="1400" b="0" i="0" u="none" strike="noStrike" cap="none">
              <a:solidFill>
                <a:schemeClr val="accent2"/>
              </a:solidFill>
              <a:latin typeface="Arial"/>
              <a:ea typeface="Arial"/>
              <a:cs typeface="Arial"/>
              <a:sym typeface="Arial"/>
            </a:endParaRPr>
          </a:p>
        </p:txBody>
      </p:sp>
      <p:sp>
        <p:nvSpPr>
          <p:cNvPr id="439" name="Google Shape;439;gadd317ae2b_0_201"/>
          <p:cNvSpPr/>
          <p:nvPr/>
        </p:nvSpPr>
        <p:spPr>
          <a:xfrm rot="10800000" flipH="1">
            <a:off x="4491000" y="1022220"/>
            <a:ext cx="602262" cy="46072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40" name="Google Shape;440;gadd317ae2b_0_201"/>
          <p:cNvSpPr/>
          <p:nvPr/>
        </p:nvSpPr>
        <p:spPr>
          <a:xfrm>
            <a:off x="3437640" y="5437080"/>
            <a:ext cx="29325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Explain the tables in your</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own words</a:t>
            </a:r>
            <a:endParaRPr sz="1400" b="0" i="0" u="none" strike="noStrike" cap="none">
              <a:solidFill>
                <a:schemeClr val="accent2"/>
              </a:solidFill>
              <a:latin typeface="Arial"/>
              <a:ea typeface="Arial"/>
              <a:cs typeface="Arial"/>
              <a:sym typeface="Arial"/>
            </a:endParaRPr>
          </a:p>
        </p:txBody>
      </p:sp>
      <p:sp>
        <p:nvSpPr>
          <p:cNvPr id="441" name="Google Shape;441;gadd317ae2b_0_201"/>
          <p:cNvSpPr/>
          <p:nvPr/>
        </p:nvSpPr>
        <p:spPr>
          <a:xfrm>
            <a:off x="3356273" y="5266723"/>
            <a:ext cx="455058" cy="72900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graphicFrame>
        <p:nvGraphicFramePr>
          <p:cNvPr id="442" name="Google Shape;442;gadd317ae2b_0_201"/>
          <p:cNvGraphicFramePr/>
          <p:nvPr/>
        </p:nvGraphicFramePr>
        <p:xfrm>
          <a:off x="333820" y="1499040"/>
          <a:ext cx="11310600" cy="3299300"/>
        </p:xfrm>
        <a:graphic>
          <a:graphicData uri="http://schemas.openxmlformats.org/drawingml/2006/table">
            <a:tbl>
              <a:tblPr>
                <a:noFill/>
                <a:tableStyleId>{5E2A815B-6931-4894-949A-FA1F3337C174}</a:tableStyleId>
              </a:tblPr>
              <a:tblGrid>
                <a:gridCol w="2852000">
                  <a:extLst>
                    <a:ext uri="{9D8B030D-6E8A-4147-A177-3AD203B41FA5}">
                      <a16:colId xmlns:a16="http://schemas.microsoft.com/office/drawing/2014/main" val="20000"/>
                    </a:ext>
                  </a:extLst>
                </a:gridCol>
                <a:gridCol w="3225850">
                  <a:extLst>
                    <a:ext uri="{9D8B030D-6E8A-4147-A177-3AD203B41FA5}">
                      <a16:colId xmlns:a16="http://schemas.microsoft.com/office/drawing/2014/main" val="20001"/>
                    </a:ext>
                  </a:extLst>
                </a:gridCol>
                <a:gridCol w="1540850">
                  <a:extLst>
                    <a:ext uri="{9D8B030D-6E8A-4147-A177-3AD203B41FA5}">
                      <a16:colId xmlns:a16="http://schemas.microsoft.com/office/drawing/2014/main" val="20002"/>
                    </a:ext>
                  </a:extLst>
                </a:gridCol>
                <a:gridCol w="3691900">
                  <a:extLst>
                    <a:ext uri="{9D8B030D-6E8A-4147-A177-3AD203B41FA5}">
                      <a16:colId xmlns:a16="http://schemas.microsoft.com/office/drawing/2014/main" val="20003"/>
                    </a:ext>
                  </a:extLst>
                </a:gridCol>
              </a:tblGrid>
              <a:tr h="739200">
                <a:tc>
                  <a:txBody>
                    <a:bodyPr/>
                    <a:lstStyle/>
                    <a:p>
                      <a:pPr marL="0" marR="0" lvl="0" indent="0" algn="ctr" rtl="0">
                        <a:lnSpc>
                          <a:spcPct val="100000"/>
                        </a:lnSpc>
                        <a:spcBef>
                          <a:spcPts val="0"/>
                        </a:spcBef>
                        <a:spcAft>
                          <a:spcPts val="0"/>
                        </a:spcAft>
                        <a:buNone/>
                      </a:pPr>
                      <a:r>
                        <a:rPr lang="en-US" sz="2200" b="1">
                          <a:solidFill>
                            <a:srgbClr val="001E33"/>
                          </a:solidFill>
                        </a:rPr>
                        <a:t>Origin</a:t>
                      </a:r>
                      <a:endParaRPr sz="2200" b="1" u="none" strike="noStrike" cap="none">
                        <a:solidFill>
                          <a:srgbClr val="001E33"/>
                        </a:solidFill>
                      </a:endParaRPr>
                    </a:p>
                  </a:txBody>
                  <a:tcPr marL="91425" marR="91425" marT="91425" marB="914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2200" b="1">
                          <a:solidFill>
                            <a:srgbClr val="001E33"/>
                          </a:solidFill>
                        </a:rPr>
                        <a:t>Destination</a:t>
                      </a:r>
                      <a:endParaRPr sz="2200" b="1" u="none" strike="noStrike" cap="none">
                        <a:solidFill>
                          <a:srgbClr val="001E33"/>
                        </a:solidFill>
                      </a:endParaRPr>
                    </a:p>
                  </a:txBody>
                  <a:tcPr marL="91425" marR="91425" marT="91425" marB="914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2200" b="1">
                          <a:solidFill>
                            <a:srgbClr val="001E33"/>
                          </a:solidFill>
                        </a:rPr>
                        <a:t>Shortest distance (meters)</a:t>
                      </a:r>
                      <a:endParaRPr sz="22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None/>
                      </a:pPr>
                      <a:r>
                        <a:rPr lang="en-US" sz="2200" b="1">
                          <a:solidFill>
                            <a:srgbClr val="001E33"/>
                          </a:solidFill>
                        </a:rPr>
                        <a:t>Without exceeding a weighted-average risk of harassment</a:t>
                      </a:r>
                      <a:endParaRPr sz="2200" b="1" u="none" strike="noStrike" cap="none">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719650">
                <a:tc>
                  <a:txBody>
                    <a:bodyPr/>
                    <a:lstStyle/>
                    <a:p>
                      <a:pPr marL="0" marR="0" lvl="0" indent="0" algn="l" rtl="0">
                        <a:lnSpc>
                          <a:spcPct val="100000"/>
                        </a:lnSpc>
                        <a:spcBef>
                          <a:spcPts val="0"/>
                        </a:spcBef>
                        <a:spcAft>
                          <a:spcPts val="0"/>
                        </a:spcAft>
                        <a:buNone/>
                      </a:pPr>
                      <a:r>
                        <a:rPr lang="en-US" sz="2200">
                          <a:solidFill>
                            <a:srgbClr val="001E33"/>
                          </a:solidFill>
                        </a:rPr>
                        <a:t>Universidad EAFIT</a:t>
                      </a:r>
                      <a:endParaRPr sz="2200" u="none" strike="noStrike" cap="none">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2200">
                          <a:solidFill>
                            <a:srgbClr val="001E33"/>
                          </a:solidFill>
                        </a:rPr>
                        <a:t>Universidad de Medellín</a:t>
                      </a:r>
                      <a:endParaRPr sz="22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2200">
                          <a:solidFill>
                            <a:srgbClr val="001E33"/>
                          </a:solidFill>
                        </a:rPr>
                        <a:t>??</a:t>
                      </a:r>
                      <a:endParaRPr sz="22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US" sz="2200">
                          <a:solidFill>
                            <a:srgbClr val="001E33"/>
                          </a:solidFill>
                        </a:rPr>
                        <a:t>0.84</a:t>
                      </a:r>
                      <a:endParaRPr sz="2200" u="none" strike="noStrike" cap="none">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720350">
                <a:tc>
                  <a:txBody>
                    <a:bodyPr/>
                    <a:lstStyle/>
                    <a:p>
                      <a:pPr marL="0" marR="0" lvl="0" indent="0" algn="l" rtl="0">
                        <a:lnSpc>
                          <a:spcPct val="100000"/>
                        </a:lnSpc>
                        <a:spcBef>
                          <a:spcPts val="0"/>
                        </a:spcBef>
                        <a:spcAft>
                          <a:spcPts val="0"/>
                        </a:spcAft>
                        <a:buNone/>
                      </a:pPr>
                      <a:r>
                        <a:rPr lang="en-US" sz="2200">
                          <a:solidFill>
                            <a:srgbClr val="001E33"/>
                          </a:solidFill>
                        </a:rPr>
                        <a:t>Universidad de Antioquia</a:t>
                      </a:r>
                      <a:endParaRPr sz="2200" u="none" strike="noStrike" cap="none">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2200">
                          <a:solidFill>
                            <a:srgbClr val="001E33"/>
                          </a:solidFill>
                        </a:rPr>
                        <a:t>Universidad Nacional</a:t>
                      </a:r>
                      <a:endParaRPr sz="22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2200">
                          <a:solidFill>
                            <a:srgbClr val="001E33"/>
                          </a:solidFill>
                        </a:rPr>
                        <a:t>???</a:t>
                      </a:r>
                      <a:endParaRPr sz="22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US" sz="2200">
                          <a:solidFill>
                            <a:srgbClr val="001E33"/>
                          </a:solidFill>
                        </a:rPr>
                        <a:t>0.83</a:t>
                      </a:r>
                      <a:endParaRPr sz="2200" u="none" strike="noStrike" cap="none">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720350">
                <a:tc>
                  <a:txBody>
                    <a:bodyPr/>
                    <a:lstStyle/>
                    <a:p>
                      <a:pPr marL="0" marR="0" lvl="0" indent="0" algn="l" rtl="0">
                        <a:lnSpc>
                          <a:spcPct val="100000"/>
                        </a:lnSpc>
                        <a:spcBef>
                          <a:spcPts val="0"/>
                        </a:spcBef>
                        <a:spcAft>
                          <a:spcPts val="0"/>
                        </a:spcAft>
                        <a:buNone/>
                      </a:pPr>
                      <a:r>
                        <a:rPr lang="en-US" sz="2200">
                          <a:solidFill>
                            <a:srgbClr val="001E33"/>
                          </a:solidFill>
                        </a:rPr>
                        <a:t>Universidad Nacional</a:t>
                      </a:r>
                      <a:endParaRPr sz="2200">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US" sz="2200">
                          <a:solidFill>
                            <a:srgbClr val="001E33"/>
                          </a:solidFill>
                        </a:rPr>
                        <a:t>Universidad Luis Amigó</a:t>
                      </a:r>
                      <a:endParaRPr sz="2200">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US" sz="2200">
                          <a:solidFill>
                            <a:srgbClr val="001E33"/>
                          </a:solidFill>
                        </a:rPr>
                        <a:t>??</a:t>
                      </a:r>
                      <a:endParaRPr sz="2200">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US" sz="2200">
                          <a:solidFill>
                            <a:srgbClr val="001E33"/>
                          </a:solidFill>
                        </a:rPr>
                        <a:t>0.85</a:t>
                      </a:r>
                      <a:endParaRPr sz="2200">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bl>
          </a:graphicData>
        </a:graphic>
      </p:graphicFrame>
      <p:sp>
        <p:nvSpPr>
          <p:cNvPr id="443" name="Google Shape;443;gadd317ae2b_0_201"/>
          <p:cNvSpPr/>
          <p:nvPr/>
        </p:nvSpPr>
        <p:spPr>
          <a:xfrm>
            <a:off x="8229600" y="124200"/>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Complete this slide</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For the third deliverable</a:t>
            </a:r>
            <a:endParaRPr sz="1400" b="0" i="0" u="none" strike="noStrike" cap="none">
              <a:solidFill>
                <a:schemeClr val="accent2"/>
              </a:solidFill>
              <a:latin typeface="Arial"/>
              <a:ea typeface="Arial"/>
              <a:cs typeface="Arial"/>
              <a:sym typeface="Arial"/>
            </a:endParaRPr>
          </a:p>
        </p:txBody>
      </p:sp>
      <p:sp>
        <p:nvSpPr>
          <p:cNvPr id="444" name="Google Shape;444;gadd317ae2b_0_201"/>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DO NOT use red color in the slides</a:t>
            </a:r>
            <a:endParaRPr sz="1400" b="0" i="0" u="none" strike="noStrike" cap="none">
              <a:solidFill>
                <a:schemeClr val="accent2"/>
              </a:solidFill>
              <a:latin typeface="Arial"/>
              <a:ea typeface="Arial"/>
              <a:cs typeface="Arial"/>
              <a:sym typeface="Arial"/>
            </a:endParaRPr>
          </a:p>
        </p:txBody>
      </p:sp>
      <p:sp>
        <p:nvSpPr>
          <p:cNvPr id="445" name="Google Shape;445;gadd317ae2b_0_201"/>
          <p:cNvSpPr txBox="1"/>
          <p:nvPr/>
        </p:nvSpPr>
        <p:spPr>
          <a:xfrm>
            <a:off x="6707225" y="6014975"/>
            <a:ext cx="30000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i="1">
                <a:solidFill>
                  <a:schemeClr val="accent2"/>
                </a:solidFill>
              </a:rPr>
              <a:t>Font size should be of at least 22 points</a:t>
            </a:r>
            <a:endParaRPr b="1">
              <a:solidFill>
                <a:schemeClr val="accen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pic>
        <p:nvPicPr>
          <p:cNvPr id="450" name="Google Shape;450;g105e9140ba5_0_161"/>
          <p:cNvPicPr preferRelativeResize="0"/>
          <p:nvPr/>
        </p:nvPicPr>
        <p:blipFill rotWithShape="1">
          <a:blip r:embed="rId3">
            <a:alphaModFix/>
          </a:blip>
          <a:srcRect/>
          <a:stretch/>
        </p:blipFill>
        <p:spPr>
          <a:xfrm>
            <a:off x="-2880" y="0"/>
            <a:ext cx="12196075" cy="6855842"/>
          </a:xfrm>
          <a:prstGeom prst="rect">
            <a:avLst/>
          </a:prstGeom>
          <a:noFill/>
          <a:ln>
            <a:noFill/>
          </a:ln>
        </p:spPr>
      </p:pic>
      <p:sp>
        <p:nvSpPr>
          <p:cNvPr id="451" name="Google Shape;451;g105e9140ba5_0_161"/>
          <p:cNvSpPr/>
          <p:nvPr/>
        </p:nvSpPr>
        <p:spPr>
          <a:xfrm>
            <a:off x="265329" y="376925"/>
            <a:ext cx="58833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a:solidFill>
                  <a:srgbClr val="FFFFFF"/>
                </a:solidFill>
              </a:rPr>
              <a:t>Lowest Risk Results</a:t>
            </a:r>
            <a:endParaRPr sz="2200" b="0" i="0" u="none" strike="noStrike" cap="none">
              <a:solidFill>
                <a:srgbClr val="000000"/>
              </a:solidFill>
              <a:latin typeface="Arial"/>
              <a:ea typeface="Arial"/>
              <a:cs typeface="Arial"/>
              <a:sym typeface="Arial"/>
            </a:endParaRPr>
          </a:p>
        </p:txBody>
      </p:sp>
      <p:sp>
        <p:nvSpPr>
          <p:cNvPr id="452" name="Google Shape;452;g105e9140ba5_0_161"/>
          <p:cNvSpPr/>
          <p:nvPr/>
        </p:nvSpPr>
        <p:spPr>
          <a:xfrm>
            <a:off x="356050" y="4858925"/>
            <a:ext cx="10976400" cy="942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200">
                <a:solidFill>
                  <a:srgbClr val="001E33"/>
                </a:solidFill>
              </a:rPr>
              <a:t>Lowest weighted-average risk of harassment obtained without exceeding a distance </a:t>
            </a:r>
            <a:r>
              <a:rPr lang="en-US" sz="2200" i="1">
                <a:solidFill>
                  <a:srgbClr val="001E33"/>
                </a:solidFill>
              </a:rPr>
              <a:t>d.</a:t>
            </a:r>
            <a:endParaRPr sz="2200" b="0" i="1" u="none" strike="noStrike" cap="none">
              <a:solidFill>
                <a:srgbClr val="000000"/>
              </a:solidFill>
              <a:latin typeface="Arial"/>
              <a:ea typeface="Arial"/>
              <a:cs typeface="Arial"/>
              <a:sym typeface="Arial"/>
            </a:endParaRPr>
          </a:p>
        </p:txBody>
      </p:sp>
      <p:sp>
        <p:nvSpPr>
          <p:cNvPr id="453" name="Google Shape;453;g105e9140ba5_0_161"/>
          <p:cNvSpPr/>
          <p:nvPr/>
        </p:nvSpPr>
        <p:spPr>
          <a:xfrm rot="10800000" flipH="1">
            <a:off x="3356267" y="269947"/>
            <a:ext cx="1300860" cy="6199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54" name="Google Shape;454;g105e9140ba5_0_161"/>
          <p:cNvSpPr/>
          <p:nvPr/>
        </p:nvSpPr>
        <p:spPr>
          <a:xfrm>
            <a:off x="4149080" y="70200"/>
            <a:ext cx="2402700" cy="3027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Keep this title</a:t>
            </a:r>
            <a:endParaRPr sz="1400" b="0" i="0" u="none" strike="noStrike" cap="none">
              <a:solidFill>
                <a:schemeClr val="accent2"/>
              </a:solidFill>
              <a:latin typeface="Arial"/>
              <a:ea typeface="Arial"/>
              <a:cs typeface="Arial"/>
              <a:sym typeface="Arial"/>
            </a:endParaRPr>
          </a:p>
        </p:txBody>
      </p:sp>
      <p:sp>
        <p:nvSpPr>
          <p:cNvPr id="455" name="Google Shape;455;g105e9140ba5_0_161"/>
          <p:cNvSpPr/>
          <p:nvPr/>
        </p:nvSpPr>
        <p:spPr>
          <a:xfrm>
            <a:off x="5015760" y="838200"/>
            <a:ext cx="3425400" cy="729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Create the table in Powerpoint. Do not copy pixelated screenshots from the technical report please!</a:t>
            </a:r>
            <a:endParaRPr sz="1400" b="0" i="0" u="none" strike="noStrike" cap="none">
              <a:solidFill>
                <a:schemeClr val="accent2"/>
              </a:solidFill>
              <a:latin typeface="Arial"/>
              <a:ea typeface="Arial"/>
              <a:cs typeface="Arial"/>
              <a:sym typeface="Arial"/>
            </a:endParaRPr>
          </a:p>
        </p:txBody>
      </p:sp>
      <p:sp>
        <p:nvSpPr>
          <p:cNvPr id="456" name="Google Shape;456;g105e9140ba5_0_161"/>
          <p:cNvSpPr/>
          <p:nvPr/>
        </p:nvSpPr>
        <p:spPr>
          <a:xfrm rot="10800000" flipH="1">
            <a:off x="4491000" y="1250820"/>
            <a:ext cx="602262" cy="46072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57" name="Google Shape;457;g105e9140ba5_0_161"/>
          <p:cNvSpPr/>
          <p:nvPr/>
        </p:nvSpPr>
        <p:spPr>
          <a:xfrm>
            <a:off x="3437640" y="5665680"/>
            <a:ext cx="29325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Explain the tables in your</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own words</a:t>
            </a:r>
            <a:endParaRPr sz="1400" b="0" i="0" u="none" strike="noStrike" cap="none">
              <a:solidFill>
                <a:schemeClr val="accent2"/>
              </a:solidFill>
              <a:latin typeface="Arial"/>
              <a:ea typeface="Arial"/>
              <a:cs typeface="Arial"/>
              <a:sym typeface="Arial"/>
            </a:endParaRPr>
          </a:p>
        </p:txBody>
      </p:sp>
      <p:sp>
        <p:nvSpPr>
          <p:cNvPr id="458" name="Google Shape;458;g105e9140ba5_0_161"/>
          <p:cNvSpPr/>
          <p:nvPr/>
        </p:nvSpPr>
        <p:spPr>
          <a:xfrm>
            <a:off x="3356273" y="5342923"/>
            <a:ext cx="455058" cy="72900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graphicFrame>
        <p:nvGraphicFramePr>
          <p:cNvPr id="459" name="Google Shape;459;g105e9140ba5_0_161"/>
          <p:cNvGraphicFramePr/>
          <p:nvPr/>
        </p:nvGraphicFramePr>
        <p:xfrm>
          <a:off x="333820" y="1803840"/>
          <a:ext cx="11310600" cy="3048040"/>
        </p:xfrm>
        <a:graphic>
          <a:graphicData uri="http://schemas.openxmlformats.org/drawingml/2006/table">
            <a:tbl>
              <a:tblPr>
                <a:noFill/>
                <a:tableStyleId>{5E2A815B-6931-4894-949A-FA1F3337C174}</a:tableStyleId>
              </a:tblPr>
              <a:tblGrid>
                <a:gridCol w="2852000">
                  <a:extLst>
                    <a:ext uri="{9D8B030D-6E8A-4147-A177-3AD203B41FA5}">
                      <a16:colId xmlns:a16="http://schemas.microsoft.com/office/drawing/2014/main" val="20000"/>
                    </a:ext>
                  </a:extLst>
                </a:gridCol>
                <a:gridCol w="2716100">
                  <a:extLst>
                    <a:ext uri="{9D8B030D-6E8A-4147-A177-3AD203B41FA5}">
                      <a16:colId xmlns:a16="http://schemas.microsoft.com/office/drawing/2014/main" val="20001"/>
                    </a:ext>
                  </a:extLst>
                </a:gridCol>
                <a:gridCol w="2764725">
                  <a:extLst>
                    <a:ext uri="{9D8B030D-6E8A-4147-A177-3AD203B41FA5}">
                      <a16:colId xmlns:a16="http://schemas.microsoft.com/office/drawing/2014/main" val="20002"/>
                    </a:ext>
                  </a:extLst>
                </a:gridCol>
                <a:gridCol w="2977775">
                  <a:extLst>
                    <a:ext uri="{9D8B030D-6E8A-4147-A177-3AD203B41FA5}">
                      <a16:colId xmlns:a16="http://schemas.microsoft.com/office/drawing/2014/main" val="20003"/>
                    </a:ext>
                  </a:extLst>
                </a:gridCol>
              </a:tblGrid>
              <a:tr h="739200">
                <a:tc>
                  <a:txBody>
                    <a:bodyPr/>
                    <a:lstStyle/>
                    <a:p>
                      <a:pPr marL="0" marR="0" lvl="0" indent="0" algn="ctr" rtl="0">
                        <a:lnSpc>
                          <a:spcPct val="100000"/>
                        </a:lnSpc>
                        <a:spcBef>
                          <a:spcPts val="0"/>
                        </a:spcBef>
                        <a:spcAft>
                          <a:spcPts val="0"/>
                        </a:spcAft>
                        <a:buNone/>
                      </a:pPr>
                      <a:r>
                        <a:rPr lang="en-US" sz="2200" b="1">
                          <a:solidFill>
                            <a:srgbClr val="001E33"/>
                          </a:solidFill>
                        </a:rPr>
                        <a:t>Origin</a:t>
                      </a:r>
                      <a:endParaRPr sz="2200" b="1" u="none" strike="noStrike" cap="none">
                        <a:solidFill>
                          <a:srgbClr val="001E33"/>
                        </a:solidFill>
                      </a:endParaRPr>
                    </a:p>
                  </a:txBody>
                  <a:tcPr marL="91425" marR="91425" marT="91425" marB="914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rgbClr val="00AAD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2200" b="1">
                          <a:solidFill>
                            <a:srgbClr val="001E33"/>
                          </a:solidFill>
                        </a:rPr>
                        <a:t>Destination</a:t>
                      </a:r>
                      <a:endParaRPr sz="2200" b="1" u="none" strike="noStrike" cap="none">
                        <a:solidFill>
                          <a:srgbClr val="001E33"/>
                        </a:solidFill>
                      </a:endParaRPr>
                    </a:p>
                  </a:txBody>
                  <a:tcPr marL="91425" marR="91425" marT="91425" marB="914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rgbClr val="00AADB"/>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2200" b="1">
                          <a:solidFill>
                            <a:srgbClr val="001E33"/>
                          </a:solidFill>
                        </a:rPr>
                        <a:t>Weighted-average risk of harassment</a:t>
                      </a:r>
                      <a:endParaRPr sz="22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rgbClr val="00AADB"/>
                    </a:solidFill>
                  </a:tcPr>
                </a:tc>
                <a:tc>
                  <a:txBody>
                    <a:bodyPr/>
                    <a:lstStyle/>
                    <a:p>
                      <a:pPr marL="0" marR="0" lvl="0" indent="0" algn="ctr" rtl="0">
                        <a:lnSpc>
                          <a:spcPct val="100000"/>
                        </a:lnSpc>
                        <a:spcBef>
                          <a:spcPts val="0"/>
                        </a:spcBef>
                        <a:spcAft>
                          <a:spcPts val="0"/>
                        </a:spcAft>
                        <a:buNone/>
                      </a:pPr>
                      <a:r>
                        <a:rPr lang="en-US" sz="2200" b="1">
                          <a:solidFill>
                            <a:srgbClr val="001E33"/>
                          </a:solidFill>
                        </a:rPr>
                        <a:t>Without exceeding a distance (meters)</a:t>
                      </a:r>
                      <a:endParaRPr sz="2200" b="1" u="none" strike="noStrike" cap="none">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rgbClr val="00AADB"/>
                    </a:solidFill>
                  </a:tcPr>
                </a:tc>
                <a:extLst>
                  <a:ext uri="{0D108BD9-81ED-4DB2-BD59-A6C34878D82A}">
                    <a16:rowId xmlns:a16="http://schemas.microsoft.com/office/drawing/2014/main" val="10000"/>
                  </a:ext>
                </a:extLst>
              </a:tr>
              <a:tr h="719650">
                <a:tc>
                  <a:txBody>
                    <a:bodyPr/>
                    <a:lstStyle/>
                    <a:p>
                      <a:pPr marL="0" marR="0" lvl="0" indent="0" algn="l" rtl="0">
                        <a:lnSpc>
                          <a:spcPct val="100000"/>
                        </a:lnSpc>
                        <a:spcBef>
                          <a:spcPts val="0"/>
                        </a:spcBef>
                        <a:spcAft>
                          <a:spcPts val="0"/>
                        </a:spcAft>
                        <a:buNone/>
                      </a:pPr>
                      <a:r>
                        <a:rPr lang="en-US" sz="2200">
                          <a:solidFill>
                            <a:srgbClr val="001E33"/>
                          </a:solidFill>
                        </a:rPr>
                        <a:t>Universidad EAFIT</a:t>
                      </a:r>
                      <a:endParaRPr sz="2200" u="none" strike="noStrike" cap="none">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2200">
                          <a:solidFill>
                            <a:srgbClr val="001E33"/>
                          </a:solidFill>
                        </a:rPr>
                        <a:t>Universidad de Medellín</a:t>
                      </a:r>
                      <a:endParaRPr sz="22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2200">
                          <a:solidFill>
                            <a:srgbClr val="001E33"/>
                          </a:solidFill>
                        </a:rPr>
                        <a:t>??</a:t>
                      </a:r>
                      <a:endParaRPr sz="22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US" sz="2200">
                          <a:solidFill>
                            <a:srgbClr val="001E33"/>
                          </a:solidFill>
                        </a:rPr>
                        <a:t>5000</a:t>
                      </a:r>
                      <a:endParaRPr sz="2200" u="none" strike="noStrike" cap="none">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720350">
                <a:tc>
                  <a:txBody>
                    <a:bodyPr/>
                    <a:lstStyle/>
                    <a:p>
                      <a:pPr marL="0" marR="0" lvl="0" indent="0" algn="l" rtl="0">
                        <a:lnSpc>
                          <a:spcPct val="100000"/>
                        </a:lnSpc>
                        <a:spcBef>
                          <a:spcPts val="0"/>
                        </a:spcBef>
                        <a:spcAft>
                          <a:spcPts val="0"/>
                        </a:spcAft>
                        <a:buNone/>
                      </a:pPr>
                      <a:r>
                        <a:rPr lang="en-US" sz="2200">
                          <a:solidFill>
                            <a:srgbClr val="001E33"/>
                          </a:solidFill>
                        </a:rPr>
                        <a:t>Universidad de Antioquia</a:t>
                      </a:r>
                      <a:endParaRPr sz="2200" u="none" strike="noStrike" cap="none">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2200">
                          <a:solidFill>
                            <a:srgbClr val="001E33"/>
                          </a:solidFill>
                        </a:rPr>
                        <a:t>Universidad Nacional</a:t>
                      </a:r>
                      <a:endParaRPr sz="22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2200">
                          <a:solidFill>
                            <a:srgbClr val="001E33"/>
                          </a:solidFill>
                        </a:rPr>
                        <a:t>???</a:t>
                      </a:r>
                      <a:endParaRPr sz="22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US" sz="2200">
                          <a:solidFill>
                            <a:srgbClr val="001E33"/>
                          </a:solidFill>
                        </a:rPr>
                        <a:t>7000</a:t>
                      </a:r>
                      <a:endParaRPr sz="2200" u="none" strike="noStrike" cap="none">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720350">
                <a:tc>
                  <a:txBody>
                    <a:bodyPr/>
                    <a:lstStyle/>
                    <a:p>
                      <a:pPr marL="0" marR="0" lvl="0" indent="0" algn="l" rtl="0">
                        <a:lnSpc>
                          <a:spcPct val="100000"/>
                        </a:lnSpc>
                        <a:spcBef>
                          <a:spcPts val="0"/>
                        </a:spcBef>
                        <a:spcAft>
                          <a:spcPts val="0"/>
                        </a:spcAft>
                        <a:buNone/>
                      </a:pPr>
                      <a:r>
                        <a:rPr lang="en-US" sz="2200">
                          <a:solidFill>
                            <a:srgbClr val="001E33"/>
                          </a:solidFill>
                        </a:rPr>
                        <a:t>Universidad Nacional</a:t>
                      </a:r>
                      <a:endParaRPr sz="2200">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US" sz="2200">
                          <a:solidFill>
                            <a:srgbClr val="001E33"/>
                          </a:solidFill>
                        </a:rPr>
                        <a:t>Universidad Luis Amigó</a:t>
                      </a:r>
                      <a:endParaRPr sz="2200">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US" sz="2200">
                          <a:solidFill>
                            <a:srgbClr val="001E33"/>
                          </a:solidFill>
                        </a:rPr>
                        <a:t>??</a:t>
                      </a:r>
                      <a:endParaRPr sz="2200">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US" sz="2200">
                          <a:solidFill>
                            <a:srgbClr val="001E33"/>
                          </a:solidFill>
                        </a:rPr>
                        <a:t>6500</a:t>
                      </a:r>
                      <a:endParaRPr sz="2200">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bl>
          </a:graphicData>
        </a:graphic>
      </p:graphicFrame>
      <p:sp>
        <p:nvSpPr>
          <p:cNvPr id="460" name="Google Shape;460;g105e9140ba5_0_161"/>
          <p:cNvSpPr/>
          <p:nvPr/>
        </p:nvSpPr>
        <p:spPr>
          <a:xfrm>
            <a:off x="8229600" y="124200"/>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Complete this slide</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For the third deliverable</a:t>
            </a:r>
            <a:endParaRPr sz="1400" b="0" i="0" u="none" strike="noStrike" cap="none">
              <a:solidFill>
                <a:schemeClr val="accent2"/>
              </a:solidFill>
              <a:latin typeface="Arial"/>
              <a:ea typeface="Arial"/>
              <a:cs typeface="Arial"/>
              <a:sym typeface="Arial"/>
            </a:endParaRPr>
          </a:p>
        </p:txBody>
      </p:sp>
      <p:sp>
        <p:nvSpPr>
          <p:cNvPr id="461" name="Google Shape;461;g105e9140ba5_0_161"/>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DO NOT use red color in the slides</a:t>
            </a:r>
            <a:endParaRPr sz="1400" b="0" i="0" u="none" strike="noStrike" cap="none">
              <a:solidFill>
                <a:schemeClr val="accent2"/>
              </a:solidFill>
              <a:latin typeface="Arial"/>
              <a:ea typeface="Arial"/>
              <a:cs typeface="Arial"/>
              <a:sym typeface="Arial"/>
            </a:endParaRPr>
          </a:p>
        </p:txBody>
      </p:sp>
      <p:sp>
        <p:nvSpPr>
          <p:cNvPr id="462" name="Google Shape;462;g105e9140ba5_0_161"/>
          <p:cNvSpPr txBox="1"/>
          <p:nvPr/>
        </p:nvSpPr>
        <p:spPr>
          <a:xfrm>
            <a:off x="6707225" y="6014975"/>
            <a:ext cx="30000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i="1">
                <a:solidFill>
                  <a:schemeClr val="accent2"/>
                </a:solidFill>
              </a:rPr>
              <a:t>Font size should be of at least 22 points</a:t>
            </a:r>
            <a:endParaRPr b="1">
              <a:solidFill>
                <a:schemeClr val="accent2"/>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F708D55975E77540A32E185AA54345C7" ma:contentTypeVersion="9" ma:contentTypeDescription="Crear nuevo documento." ma:contentTypeScope="" ma:versionID="5aaed24b7d9898f77581aa872c09588c">
  <xsd:schema xmlns:xsd="http://www.w3.org/2001/XMLSchema" xmlns:xs="http://www.w3.org/2001/XMLSchema" xmlns:p="http://schemas.microsoft.com/office/2006/metadata/properties" xmlns:ns3="4c62d9aa-111b-4dda-8d41-fa0b40b7f845" xmlns:ns4="3fc2752e-1d1c-407d-b249-05ec589f3e6d" targetNamespace="http://schemas.microsoft.com/office/2006/metadata/properties" ma:root="true" ma:fieldsID="b802585c63a9a214b7c106c46a79f705" ns3:_="" ns4:_="">
    <xsd:import namespace="4c62d9aa-111b-4dda-8d41-fa0b40b7f845"/>
    <xsd:import namespace="3fc2752e-1d1c-407d-b249-05ec589f3e6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62d9aa-111b-4dda-8d41-fa0b40b7f8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c2752e-1d1c-407d-b249-05ec589f3e6d"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76E8D4F-08D8-4BA2-8DBB-0FDD085CCBAB}">
  <ds:schemaRefs>
    <ds:schemaRef ds:uri="http://purl.org/dc/elements/1.1/"/>
    <ds:schemaRef ds:uri="http://schemas.openxmlformats.org/package/2006/metadata/core-properties"/>
    <ds:schemaRef ds:uri="http://www.w3.org/XML/1998/namespace"/>
    <ds:schemaRef ds:uri="3fc2752e-1d1c-407d-b249-05ec589f3e6d"/>
    <ds:schemaRef ds:uri="http://schemas.microsoft.com/office/2006/metadata/properties"/>
    <ds:schemaRef ds:uri="http://schemas.microsoft.com/office/2006/documentManagement/types"/>
    <ds:schemaRef ds:uri="http://purl.org/dc/dcmitype/"/>
    <ds:schemaRef ds:uri="http://schemas.microsoft.com/office/infopath/2007/PartnerControls"/>
    <ds:schemaRef ds:uri="4c62d9aa-111b-4dda-8d41-fa0b40b7f845"/>
    <ds:schemaRef ds:uri="http://purl.org/dc/terms/"/>
  </ds:schemaRefs>
</ds:datastoreItem>
</file>

<file path=customXml/itemProps2.xml><?xml version="1.0" encoding="utf-8"?>
<ds:datastoreItem xmlns:ds="http://schemas.openxmlformats.org/officeDocument/2006/customXml" ds:itemID="{14542735-6BA5-4758-880E-7B33E2FCDA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62d9aa-111b-4dda-8d41-fa0b40b7f845"/>
    <ds:schemaRef ds:uri="3fc2752e-1d1c-407d-b249-05ec589f3e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D2EBBCE-C904-483F-8DE1-E042B3AEFE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6201</TotalTime>
  <Words>1115</Words>
  <Application>Microsoft Office PowerPoint</Application>
  <PresentationFormat>Panorámica</PresentationFormat>
  <Paragraphs>177</Paragraphs>
  <Slides>14</Slides>
  <Notes>14</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14</vt:i4>
      </vt:variant>
    </vt:vector>
  </HeadingPairs>
  <TitlesOfParts>
    <vt:vector size="19" baseType="lpstr">
      <vt:lpstr>Arial</vt:lpstr>
      <vt:lpstr>Calibri</vt:lpstr>
      <vt:lpstr>Fira Sans Extra Condensed</vt:lpstr>
      <vt:lpstr>Office Theme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Referee</dc:creator>
  <cp:lastModifiedBy>Laura Danniela Zárate Guerrero</cp:lastModifiedBy>
  <cp:revision>23</cp:revision>
  <dcterms:created xsi:type="dcterms:W3CDTF">2020-06-26T14:36:07Z</dcterms:created>
  <dcterms:modified xsi:type="dcterms:W3CDTF">2022-04-18T00:44:14Z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y fmtid="{D5CDD505-2E9C-101B-9397-08002B2CF9AE}" pid="12" name="ContentTypeId">
    <vt:lpwstr>0x010100F708D55975E77540A32E185AA54345C7</vt:lpwstr>
  </property>
</Properties>
</file>