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3FF5-9D78-4421-A895-5DC60F45C49C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9DA2AC9-99C2-469E-BCDE-19237943BD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3FF5-9D78-4421-A895-5DC60F45C49C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2AC9-99C2-469E-BCDE-19237943BD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3FF5-9D78-4421-A895-5DC60F45C49C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2AC9-99C2-469E-BCDE-19237943BD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3FF5-9D78-4421-A895-5DC60F45C49C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9DA2AC9-99C2-469E-BCDE-19237943BD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3FF5-9D78-4421-A895-5DC60F45C49C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2AC9-99C2-469E-BCDE-19237943BD6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3FF5-9D78-4421-A895-5DC60F45C49C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2AC9-99C2-469E-BCDE-19237943BD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3FF5-9D78-4421-A895-5DC60F45C49C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D9DA2AC9-99C2-469E-BCDE-19237943BD6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3FF5-9D78-4421-A895-5DC60F45C49C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2AC9-99C2-469E-BCDE-19237943BD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3FF5-9D78-4421-A895-5DC60F45C49C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2AC9-99C2-469E-BCDE-19237943BD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3FF5-9D78-4421-A895-5DC60F45C49C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2AC9-99C2-469E-BCDE-19237943BD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3FF5-9D78-4421-A895-5DC60F45C49C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2AC9-99C2-469E-BCDE-19237943BD61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A533FF5-9D78-4421-A895-5DC60F45C49C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9DA2AC9-99C2-469E-BCDE-19237943BD6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3%D1%80%D0%B1%D0%B0%D0%BD%D0%B8%D0%B7%D0%B0%D1%86%D0%B8%D1%8F" TargetMode="External"/><Relationship Id="rId2" Type="http://schemas.openxmlformats.org/officeDocument/2006/relationships/hyperlink" Target="https://ru.wikipedia.org/wiki/%D0%92%D1%82%D0%BE%D1%80%D0%B0%D1%8F_%D0%BC%D0%B8%D1%80%D0%BE%D0%B2%D0%B0%D1%8F_%D0%B2%D0%BE%D0%B9%D0%BD%D0%B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s://ru.wikipedia.org/wiki/%D0%A2%D1%83%D1%80%D0%B8%D0%B7%D0%BC_%D0%B2_%D0%98%D1%81%D0%BF%D0%B0%D0%BD%D0%B8%D0%B8" TargetMode="External"/><Relationship Id="rId4" Type="http://schemas.openxmlformats.org/officeDocument/2006/relationships/hyperlink" Target="https://ru.wikipedia.org/wiki/%D0%98%D0%BD%D0%B4%D1%83%D1%81%D1%82%D1%80%D0%B8%D0%B0%D0%BB%D0%B8%D0%B7%D0%B0%D1%86%D0%B8%D1%8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0%B0%D1%80%D0%BB%D0%B0%D0%BC%D0%B5%D0%BD%D1%82%D1%81%D0%BA%D0%B8%D0%B5_%D0%B2%D1%8B%D0%B1%D0%BE%D1%80%D1%8B_%D0%B2_%D0%98%D1%81%D0%BF%D0%B0%D0%BD%D0%B8%D0%B8_(1979)" TargetMode="External"/><Relationship Id="rId2" Type="http://schemas.openxmlformats.org/officeDocument/2006/relationships/hyperlink" Target="https://ru.wikipedia.org/w/index.php?title=%D0%9F%D0%B0%D0%BA%D1%82_%D0%9C%D0%BE%D0%BD%D0%BA%D0%BB%D0%BE%D0%B0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hyperlink" Target="https://ru.wikipedia.org/wiki/%D0%9F%D0%BE%D0%BF%D1%8B%D1%82%D0%BA%D0%B0_%D0%BF%D0%B5%D1%80%D0%B5%D0%B2%D0%BE%D1%80%D0%BE%D1%82%D0%B0_%D0%B2_%D0%98%D1%81%D0%BF%D0%B0%D0%BD%D0%B8%D0%B8_23_%D1%84%D0%B5%D0%B2%D1%80%D0%B0%D0%BB%D1%8F_1981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s://ru.wikipedia.org/wiki/%D0%93%D0%BE%D0%BD%D1%81%D0%B0%D0%BB%D0%B5%D1%81_%D0%9C%D0%B0%D1%80%D0%BA%D0%B5%D1%81,_%D0%A4%D0%B5%D0%BB%D0%B8%D0%BF%D0%B5" TargetMode="External"/><Relationship Id="rId7" Type="http://schemas.openxmlformats.org/officeDocument/2006/relationships/hyperlink" Target="https://ru.wikipedia.org/wiki/%D0%9E%D0%BB%D0%B8%D0%BC%D0%BF%D0%B8%D0%B0%D0%B4%D0%B0_%D0%B2_%D0%91%D0%B0%D1%80%D1%81%D0%B5%D0%BB%D0%BE%D0%BD%D0%B5" TargetMode="External"/><Relationship Id="rId2" Type="http://schemas.openxmlformats.org/officeDocument/2006/relationships/hyperlink" Target="https://ru.wikipedia.org/wiki/%D0%98%D1%81%D0%BF%D0%B0%D0%BD%D1%81%D0%BA%D0%B0%D1%8F_%D1%81%D0%BE%D1%86%D0%B8%D0%B0%D0%BB%D0%B8%D1%81%D1%82%D0%B8%D1%87%D0%B5%D1%81%D0%BA%D0%B0%D1%8F_%D1%80%D0%B0%D0%B1%D0%BE%D1%87%D0%B0%D1%8F_%D0%BF%D0%B0%D1%80%D1%82%D0%B8%D1%8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5%D0%B2%D1%80%D0%BE%D0%BF%D0%B5%D0%B9%D1%81%D0%BA%D0%B8%D0%B9_%D0%A1%D0%BE%D1%8E%D0%B7" TargetMode="External"/><Relationship Id="rId5" Type="http://schemas.openxmlformats.org/officeDocument/2006/relationships/hyperlink" Target="https://ru.wikipedia.org/wiki/%D0%9D%D0%90%D0%A2%D0%9E" TargetMode="External"/><Relationship Id="rId4" Type="http://schemas.openxmlformats.org/officeDocument/2006/relationships/hyperlink" Target="https://ru.wikipedia.org/wiki/%D0%90%D0%B1%D0%BE%D1%80%D1%82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E%D0%B4%D0%BD%D0%BE%D0%BF%D0%BE%D0%BB%D1%8B%D0%B5_%D0%B1%D1%80%D0%B0%D0%BA%D0%B8_%D0%B2_%D0%98%D1%81%D0%BF%D0%B0%D0%BD%D0%B8%D0%B8" TargetMode="External"/><Relationship Id="rId3" Type="http://schemas.openxmlformats.org/officeDocument/2006/relationships/hyperlink" Target="https://ru.wikipedia.org/wiki/%D0%95%D0%B2%D1%80%D0%BE%D0%B7%D0%BE%D0%BD%D0%B0" TargetMode="External"/><Relationship Id="rId7" Type="http://schemas.openxmlformats.org/officeDocument/2006/relationships/hyperlink" Target="https://ru.wikipedia.org/wiki/%D0%98%D1%80%D0%B0%D0%BA%D1%81%D0%BA%D0%B0%D1%8F_%D0%B2%D0%BE%D0%B9%D0%BD%D0%B0" TargetMode="External"/><Relationship Id="rId2" Type="http://schemas.openxmlformats.org/officeDocument/2006/relationships/hyperlink" Target="https://ru.wikipedia.org/wiki/%D0%90%D1%81%D0%BD%D0%B0%D1%80,_%D0%A5%D0%BE%D1%81%D0%B5_%D0%9C%D0%B0%D1%80%D0%B8%D1%8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0%D0%BE%D0%B4%D1%80%D0%B8%D0%B3%D0%B5%D1%81_%D0%A1%D0%B0%D0%BF%D0%B0%D1%82%D0%B5%D1%80%D0%BE,_%D0%A5%D0%BE%D1%81%D0%B5_%D0%9B%D1%83%D0%B8%D1%81" TargetMode="External"/><Relationship Id="rId5" Type="http://schemas.openxmlformats.org/officeDocument/2006/relationships/hyperlink" Target="https://ru.wikipedia.org/wiki/%D0%A2%D0%B5%D1%80%D0%B0%D0%BA%D1%82%D1%8B_%D0%B2_%D0%9C%D0%B0%D0%B4%D1%80%D0%B8%D0%B4%D0%B5_(2004)" TargetMode="External"/><Relationship Id="rId4" Type="http://schemas.openxmlformats.org/officeDocument/2006/relationships/hyperlink" Target="https://ru.wikipedia.org/wiki/%D0%AD%D0%A2%D0%90" TargetMode="External"/><Relationship Id="rId9" Type="http://schemas.openxmlformats.org/officeDocument/2006/relationships/hyperlink" Target="https://ru.wikipedia.org/wiki/%D0%9C%D0%B8%D1%80%D0%BE%D0%B2%D0%BE%D0%B9_%D1%8D%D0%BA%D0%BE%D0%BD%D0%BE%D0%BC%D0%B8%D1%87%D0%B5%D1%81%D0%BA%D0%B8%D0%B9_%D0%BA%D1%80%D0%B8%D0%B7%D0%B8%D1%81_(%D1%81_2008_%D0%B3%D0%BE%D0%B4%D0%B0)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s://ru.wikipedia.org/wiki/%D0%9A%D0%BE%D0%BD%D0%B3%D1%80%D0%B5%D1%81%D1%81_%D0%B4%D0%B5%D0%BF%D1%83%D1%82%D0%B0%D1%82%D0%BE%D0%B2_(%D0%98%D1%81%D0%BF%D0%B0%D0%BD%D0%B8%D1%8F)" TargetMode="External"/><Relationship Id="rId7" Type="http://schemas.openxmlformats.org/officeDocument/2006/relationships/hyperlink" Target="https://ru.wikipedia.org/wiki/%D0%98%D1%81%D1%82%D0%BE%D1%80%D0%B8%D1%8F_%D0%98%D1%81%D0%BF%D0%B0%D0%BD%D0%B8%D0%B8" TargetMode="External"/><Relationship Id="rId2" Type="http://schemas.openxmlformats.org/officeDocument/2006/relationships/hyperlink" Target="https://ru.wikipedia.org/wiki/%D0%9F%D0%B0%D1%80%D0%BB%D0%B0%D0%BC%D0%B5%D0%BD%D1%82%D1%81%D0%BA%D0%B8%D0%B5_%D0%B2%D1%8B%D0%B1%D0%BE%D1%80%D1%8B_%D0%B2_%D0%98%D1%81%D0%BF%D0%B0%D0%BD%D0%B8%D0%B8_(2011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F%D1%80%D0%B0%D0%B2%D0%B8%D1%82%D0%B5%D0%BB%D1%8C%D1%81%D1%82%D0%B2%D0%BE_%D0%BC%D0%B5%D0%BD%D1%8C%D1%88%D0%B8%D0%BD%D1%81%D1%82%D0%B2%D0%B0" TargetMode="External"/><Relationship Id="rId5" Type="http://schemas.openxmlformats.org/officeDocument/2006/relationships/hyperlink" Target="https://ru.wikipedia.org/wiki/%D0%9F%D0%B0%D1%80%D0%BB%D0%B0%D0%BC%D0%B5%D0%BD%D1%82%D1%81%D0%BA%D0%B8%D0%B5_%D0%B2%D1%8B%D0%B1%D0%BE%D1%80%D1%8B_%D0%B2_%D0%98%D1%81%D0%BF%D0%B0%D0%BD%D0%B8%D0%B8_(2016)" TargetMode="External"/><Relationship Id="rId4" Type="http://schemas.openxmlformats.org/officeDocument/2006/relationships/hyperlink" Target="https://ru.wikipedia.org/wiki/%D0%A0%D0%B0%D1%85%D0%BE%D0%B9,_%D0%9C%D0%B0%D1%80%D0%B8%D0%B0%D0%BD%D0%B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772400" cy="1470025"/>
          </a:xfrm>
        </p:spPr>
        <p:txBody>
          <a:bodyPr/>
          <a:lstStyle/>
          <a:p>
            <a:pPr algn="ctr"/>
            <a:r>
              <a:rPr lang="ru-RU" dirty="0" smtClean="0"/>
              <a:t>История Испании</a:t>
            </a:r>
            <a:br>
              <a:rPr lang="ru-RU" dirty="0" smtClean="0"/>
            </a:br>
            <a:r>
              <a:rPr lang="ru-RU" dirty="0" smtClean="0"/>
              <a:t>1945-2017</a:t>
            </a:r>
            <a:endParaRPr lang="ru-RU" dirty="0"/>
          </a:p>
        </p:txBody>
      </p:sp>
      <p:pic>
        <p:nvPicPr>
          <p:cNvPr id="23554" name="Picture 2" descr="Картинки по запросу Испани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56792"/>
            <a:ext cx="7577336" cy="50456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err="1" smtClean="0"/>
              <a:t>Франкистская</a:t>
            </a:r>
            <a:r>
              <a:rPr lang="ru-RU" b="1" dirty="0" smtClean="0"/>
              <a:t> </a:t>
            </a:r>
            <a:r>
              <a:rPr lang="ru-RU" b="1" dirty="0" smtClean="0"/>
              <a:t>Испания</a:t>
            </a:r>
            <a:br>
              <a:rPr lang="ru-RU" b="1" dirty="0" smtClean="0"/>
            </a:br>
            <a:r>
              <a:rPr lang="ru-RU" dirty="0" smtClean="0"/>
              <a:t> </a:t>
            </a:r>
            <a:r>
              <a:rPr lang="ru-RU" dirty="0" smtClean="0"/>
              <a:t>1936-1975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554163"/>
            <a:ext cx="5347320" cy="5043189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Годы </a:t>
            </a:r>
            <a:r>
              <a:rPr lang="ru-RU" dirty="0" smtClean="0"/>
              <a:t>правления Франко — период консервативной модернизации Испании. Страна не участвовала во </a:t>
            </a:r>
            <a:r>
              <a:rPr lang="ru-RU" dirty="0" smtClean="0">
                <a:hlinkClick r:id="rId2" tooltip="Вторая мировая война"/>
              </a:rPr>
              <a:t>Второй мировой войне</a:t>
            </a:r>
            <a:r>
              <a:rPr lang="ru-RU" dirty="0" smtClean="0"/>
              <a:t>, в послевоенный период пользовалась поддержкой многих западных держав. В 1950-60-е годы происходит испанское «экономическое чудо», связанное с притоком инвестиций в прежде отсталую аграрную страну, </a:t>
            </a:r>
            <a:r>
              <a:rPr lang="ru-RU" dirty="0" smtClean="0">
                <a:hlinkClick r:id="rId3" tooltip="Урбанизация"/>
              </a:rPr>
              <a:t>урбанизацией</a:t>
            </a:r>
            <a:r>
              <a:rPr lang="ru-RU" dirty="0" smtClean="0"/>
              <a:t> и </a:t>
            </a:r>
            <a:r>
              <a:rPr lang="ru-RU" dirty="0" smtClean="0">
                <a:hlinkClick r:id="rId4" tooltip="Индустриализация"/>
              </a:rPr>
              <a:t>развитием промышленности</a:t>
            </a:r>
            <a:r>
              <a:rPr lang="ru-RU" dirty="0" smtClean="0"/>
              <a:t> и </a:t>
            </a:r>
            <a:r>
              <a:rPr lang="ru-RU" dirty="0" smtClean="0">
                <a:hlinkClick r:id="rId5" tooltip="Туризм в Испании"/>
              </a:rPr>
              <a:t>туризма</a:t>
            </a:r>
            <a:r>
              <a:rPr lang="ru-RU" dirty="0" smtClean="0"/>
              <a:t>. В то же время в стране долгое время ограничивались политические права и свободы, проводились репрессии в отношении сепаратистов и приверженцев левых взглядов</a:t>
            </a:r>
            <a:r>
              <a:rPr lang="ru-RU" dirty="0" smtClean="0"/>
              <a:t>.</a:t>
            </a:r>
            <a:endParaRPr lang="ru-RU" dirty="0" smtClean="0"/>
          </a:p>
        </p:txBody>
      </p:sp>
      <p:pic>
        <p:nvPicPr>
          <p:cNvPr id="26626" name="Picture 2" descr="Картинки по запросу Франсиско Франко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2160" y="1772816"/>
            <a:ext cx="2543175" cy="35147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	Демократический </a:t>
            </a:r>
            <a:r>
              <a:rPr lang="ru-RU" b="1" dirty="0" smtClean="0"/>
              <a:t>транзит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554162"/>
            <a:ext cx="6283424" cy="5303838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В </a:t>
            </a:r>
            <a:r>
              <a:rPr lang="ru-RU" dirty="0" smtClean="0"/>
              <a:t>ноябре 1975 года Хуан Карлос I был провозглашён королём. </a:t>
            </a:r>
            <a:r>
              <a:rPr lang="ru-RU" dirty="0" smtClean="0"/>
              <a:t>Начался </a:t>
            </a:r>
            <a:r>
              <a:rPr lang="ru-RU" dirty="0" smtClean="0"/>
              <a:t>демонтаж фашистского режима и демократические преобразования. </a:t>
            </a:r>
          </a:p>
          <a:p>
            <a:r>
              <a:rPr lang="ru-RU" dirty="0" smtClean="0"/>
              <a:t>В </a:t>
            </a:r>
            <a:r>
              <a:rPr lang="ru-RU" dirty="0" smtClean="0"/>
              <a:t>октябре 1977 года основные политические силы страны подписали так называемый «</a:t>
            </a:r>
            <a:r>
              <a:rPr lang="ru-RU" dirty="0" smtClean="0">
                <a:hlinkClick r:id="rId2" tooltip="Пакт Монклоа (страница отсутствует)"/>
              </a:rPr>
              <a:t>Пакт </a:t>
            </a:r>
            <a:r>
              <a:rPr lang="ru-RU" dirty="0" err="1" smtClean="0">
                <a:hlinkClick r:id="rId2" tooltip="Пакт Монклоа (страница отсутствует)"/>
              </a:rPr>
              <a:t>Монклоа</a:t>
            </a:r>
            <a:r>
              <a:rPr lang="ru-RU" dirty="0" smtClean="0"/>
              <a:t>», </a:t>
            </a:r>
            <a:r>
              <a:rPr lang="ru-RU" dirty="0" smtClean="0"/>
              <a:t>который предусматривал набор мер в области политики и экономики по завершению перехода страны к демократии. Пакт предусматривал парламентский контроль над средствами массовой информации, реорганизацию сил правопорядка, либерализацию законодательства о митингах и собрания, демократизацию системы социального обеспечения и сферы образования, проведение налоговой реформы и др. </a:t>
            </a:r>
          </a:p>
          <a:p>
            <a:r>
              <a:rPr lang="ru-RU" dirty="0" smtClean="0"/>
              <a:t>1 </a:t>
            </a:r>
            <a:r>
              <a:rPr lang="ru-RU" dirty="0" smtClean="0"/>
              <a:t>марта 1979 года на основе новой Конституции прошли </a:t>
            </a:r>
            <a:r>
              <a:rPr lang="ru-RU" dirty="0" smtClean="0">
                <a:hlinkClick r:id="rId3" tooltip="Парламентские выборы в Испании (1979)"/>
              </a:rPr>
              <a:t>выборы в кортесы</a:t>
            </a:r>
            <a:r>
              <a:rPr lang="ru-RU" dirty="0" smtClean="0"/>
              <a:t>, на которых первое место с результатом 34,8 % занял СДЦ, после чего </a:t>
            </a:r>
            <a:r>
              <a:rPr lang="ru-RU" dirty="0" err="1" smtClean="0"/>
              <a:t>Суарес</a:t>
            </a:r>
            <a:r>
              <a:rPr lang="ru-RU" dirty="0" smtClean="0"/>
              <a:t> возглавил </a:t>
            </a:r>
            <a:r>
              <a:rPr lang="ru-RU" dirty="0" smtClean="0"/>
              <a:t>правительство.</a:t>
            </a:r>
          </a:p>
          <a:p>
            <a:r>
              <a:rPr lang="ru-RU" dirty="0" smtClean="0"/>
              <a:t>23 февраля 1981 года в стране произошла неудачная </a:t>
            </a:r>
            <a:r>
              <a:rPr lang="ru-RU" dirty="0" smtClean="0">
                <a:hlinkClick r:id="rId4" tooltip="Попытка переворота в Испании 23 февраля 1981"/>
              </a:rPr>
              <a:t>попытка военного переворота</a:t>
            </a:r>
            <a:r>
              <a:rPr lang="ru-RU" dirty="0" smtClean="0"/>
              <a:t>, её провал продемонстрировал, что демократические преобразования в Испании приобрели необратимый характер.</a:t>
            </a:r>
          </a:p>
          <a:p>
            <a:endParaRPr lang="ru-RU" dirty="0"/>
          </a:p>
        </p:txBody>
      </p:sp>
      <p:pic>
        <p:nvPicPr>
          <p:cNvPr id="27650" name="Picture 2" descr="https://upload.wikimedia.org/wikipedia/commons/thumb/2/2c/Adolfo_Suarez_03_cropped.jpg/150px-Adolfo_Suarez_03_croppe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8263" y="3933056"/>
            <a:ext cx="1624959" cy="2448272"/>
          </a:xfrm>
          <a:prstGeom prst="rect">
            <a:avLst/>
          </a:prstGeom>
          <a:noFill/>
        </p:spPr>
      </p:pic>
      <p:pic>
        <p:nvPicPr>
          <p:cNvPr id="27652" name="Picture 4" descr="Хуан Карлос I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88224" y="1412776"/>
            <a:ext cx="2339752" cy="22979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Левое правительство </a:t>
            </a:r>
            <a:r>
              <a:rPr lang="ru-RU" b="1" dirty="0" smtClean="0"/>
              <a:t>Ф. Гонсалеса (</a:t>
            </a:r>
            <a:r>
              <a:rPr lang="ru-RU" b="1" dirty="0" smtClean="0"/>
              <a:t>1982—1996</a:t>
            </a:r>
            <a:r>
              <a:rPr lang="ru-RU" b="1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554162"/>
            <a:ext cx="6571456" cy="5475238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В </a:t>
            </a:r>
            <a:r>
              <a:rPr lang="ru-RU" dirty="0" smtClean="0"/>
              <a:t>декабре 1982 к власти пришла </a:t>
            </a:r>
            <a:r>
              <a:rPr lang="ru-RU" dirty="0" smtClean="0">
                <a:hlinkClick r:id="rId2" tooltip="Испанская социалистическая рабочая партия"/>
              </a:rPr>
              <a:t>Испанская социалистическая рабочая </a:t>
            </a:r>
            <a:r>
              <a:rPr lang="ru-RU" dirty="0" smtClean="0">
                <a:hlinkClick r:id="rId2" tooltip="Испанская социалистическая рабочая партия"/>
              </a:rPr>
              <a:t>партия</a:t>
            </a:r>
            <a:r>
              <a:rPr lang="ru-RU" dirty="0" smtClean="0"/>
              <a:t> во </a:t>
            </a:r>
            <a:r>
              <a:rPr lang="ru-RU" dirty="0" smtClean="0"/>
              <a:t>главе с </a:t>
            </a:r>
            <a:r>
              <a:rPr lang="ru-RU" dirty="0" err="1" smtClean="0">
                <a:hlinkClick r:id="rId3" tooltip="Гонсалес Маркес, Фелипе"/>
              </a:rPr>
              <a:t>Фелипе</a:t>
            </a:r>
            <a:r>
              <a:rPr lang="ru-RU" dirty="0" smtClean="0">
                <a:hlinkClick r:id="rId3" tooltip="Гонсалес Маркес, Фелипе"/>
              </a:rPr>
              <a:t> Гонсалесом</a:t>
            </a:r>
            <a:r>
              <a:rPr lang="ru-RU" dirty="0" smtClean="0"/>
              <a:t>. Четыре срока подряд во главе правительства и три последовательных абсолютных большинства депутатских мандатов — рекорд для демократически избранного премьер-министра в Испании.</a:t>
            </a:r>
          </a:p>
          <a:p>
            <a:r>
              <a:rPr lang="ru-RU" dirty="0" smtClean="0"/>
              <a:t>Легализация </a:t>
            </a:r>
            <a:r>
              <a:rPr lang="ru-RU" dirty="0" smtClean="0">
                <a:hlinkClick r:id="rId4" tooltip="Аборт"/>
              </a:rPr>
              <a:t>абортов</a:t>
            </a:r>
            <a:r>
              <a:rPr lang="ru-RU" dirty="0" smtClean="0"/>
              <a:t> (1985).</a:t>
            </a:r>
          </a:p>
          <a:p>
            <a:r>
              <a:rPr lang="ru-RU" dirty="0" smtClean="0"/>
              <a:t>30 мая 1982 Испания была принята в </a:t>
            </a:r>
            <a:r>
              <a:rPr lang="ru-RU" dirty="0" smtClean="0">
                <a:hlinkClick r:id="rId5" tooltip="НАТО"/>
              </a:rPr>
              <a:t>НАТО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В 1986 году Испания вступила в </a:t>
            </a:r>
            <a:r>
              <a:rPr lang="ru-RU" dirty="0" smtClean="0">
                <a:hlinkClick r:id="rId6" tooltip="Европейский Союз"/>
              </a:rPr>
              <a:t>Европейский Союз</a:t>
            </a:r>
            <a:r>
              <a:rPr lang="ru-RU" dirty="0" smtClean="0"/>
              <a:t>, выгодами от членства в котором во многом объясняются экономические успехи страны 80-х - 90-х годов, связанные с развитием потребительского сектора и сферы </a:t>
            </a:r>
            <a:r>
              <a:rPr lang="ru-RU" dirty="0" smtClean="0"/>
              <a:t>услуг</a:t>
            </a:r>
            <a:endParaRPr lang="ru-RU" dirty="0" smtClean="0"/>
          </a:p>
          <a:p>
            <a:r>
              <a:rPr lang="ru-RU" dirty="0" smtClean="0">
                <a:hlinkClick r:id="rId7" tooltip="Олимпиада в Барселоне"/>
              </a:rPr>
              <a:t>Олимпиада в Барселоне</a:t>
            </a:r>
            <a:r>
              <a:rPr lang="ru-RU" dirty="0" smtClean="0"/>
              <a:t> (1992).</a:t>
            </a:r>
          </a:p>
          <a:p>
            <a:r>
              <a:rPr lang="ru-RU" dirty="0" smtClean="0"/>
              <a:t>Коррупционные скандалы подорвали популярность Гонсалеса и его партии среди населения. В 1993 году ИСРП вновь победила на выборах, хотя уже не получила абсолютного большинства. Решающим ударом по престижу социалистов, повлёкшим их поражение на выборах в 1996 году, стала публикация о борьбе государства, тайной и вне рамок закона, против терроризма баскских сепаратистов.</a:t>
            </a:r>
          </a:p>
          <a:p>
            <a:endParaRPr lang="ru-RU" dirty="0"/>
          </a:p>
        </p:txBody>
      </p:sp>
      <p:pic>
        <p:nvPicPr>
          <p:cNvPr id="30722" name="Picture 2" descr="https://upload.wikimedia.org/wikipedia/commons/thumb/4/45/Felipe_Gonz%C3%A1lez_1986_%28cropped%29.jpg/150px-Felipe_Gonz%C3%A1lez_1986_%28cropped%29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48264" y="1268760"/>
            <a:ext cx="1800200" cy="23882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268760"/>
            <a:ext cx="8902824" cy="4813995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/>
              <a:t>Правое правительство </a:t>
            </a:r>
            <a:r>
              <a:rPr lang="ru-RU" b="1" dirty="0" smtClean="0">
                <a:hlinkClick r:id="rId2" tooltip="Аснар, Хосе Мария"/>
              </a:rPr>
              <a:t>Х. М. </a:t>
            </a:r>
            <a:r>
              <a:rPr lang="ru-RU" b="1" dirty="0" err="1" smtClean="0">
                <a:hlinkClick r:id="rId2" tooltip="Аснар, Хосе Мария"/>
              </a:rPr>
              <a:t>Аснара</a:t>
            </a:r>
            <a:r>
              <a:rPr lang="ru-RU" b="1" dirty="0" smtClean="0"/>
              <a:t> (</a:t>
            </a:r>
            <a:r>
              <a:rPr lang="ru-RU" b="1" dirty="0" smtClean="0"/>
              <a:t>1996—2004)</a:t>
            </a:r>
            <a:endParaRPr lang="ru-RU" b="1" dirty="0" smtClean="0"/>
          </a:p>
          <a:p>
            <a:r>
              <a:rPr lang="ru-RU" dirty="0" smtClean="0"/>
              <a:t>Приватизация государственных предприятий. В 1999 году Испания вступила в </a:t>
            </a:r>
            <a:r>
              <a:rPr lang="ru-RU" dirty="0" smtClean="0">
                <a:hlinkClick r:id="rId3" tooltip="Еврозона"/>
              </a:rPr>
              <a:t>Еврозону</a:t>
            </a:r>
            <a:r>
              <a:rPr lang="ru-RU" dirty="0" smtClean="0"/>
              <a:t>. Заявление </a:t>
            </a:r>
            <a:r>
              <a:rPr lang="ru-RU" dirty="0" smtClean="0">
                <a:hlinkClick r:id="rId4" tooltip="ЭТА"/>
              </a:rPr>
              <a:t>ЭТА</a:t>
            </a:r>
            <a:r>
              <a:rPr lang="ru-RU" dirty="0" smtClean="0"/>
              <a:t> о прекращении огня (1998—1999). Отмена обязательной военной службы (2001).</a:t>
            </a:r>
          </a:p>
          <a:p>
            <a:r>
              <a:rPr lang="ru-RU" dirty="0" smtClean="0">
                <a:hlinkClick r:id="rId5" tooltip="Теракты в Мадриде (2004)"/>
              </a:rPr>
              <a:t>Теракты в Мадриде (2004)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Левое правительство </a:t>
            </a:r>
            <a:r>
              <a:rPr lang="ru-RU" b="1" dirty="0" smtClean="0">
                <a:hlinkClick r:id="rId6" tooltip="Родригес Сапатеро, Хосе Луис"/>
              </a:rPr>
              <a:t>Х. </a:t>
            </a:r>
            <a:r>
              <a:rPr lang="ru-RU" b="1" dirty="0" err="1" smtClean="0">
                <a:hlinkClick r:id="rId6" tooltip="Родригес Сапатеро, Хосе Луис"/>
              </a:rPr>
              <a:t>Сапатеро</a:t>
            </a:r>
            <a:r>
              <a:rPr lang="ru-RU" b="1" dirty="0" smtClean="0"/>
              <a:t> (2004—2011</a:t>
            </a:r>
            <a:r>
              <a:rPr lang="ru-RU" b="1" dirty="0" smtClean="0"/>
              <a:t>)</a:t>
            </a:r>
            <a:endParaRPr lang="ru-RU" b="1" dirty="0" smtClean="0"/>
          </a:p>
          <a:p>
            <a:r>
              <a:rPr lang="ru-RU" dirty="0" smtClean="0"/>
              <a:t>Выход Испании из </a:t>
            </a:r>
            <a:r>
              <a:rPr lang="ru-RU" dirty="0" smtClean="0">
                <a:hlinkClick r:id="rId7" tooltip="Иракская война"/>
              </a:rPr>
              <a:t>войны в Ираке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2005 году в Испании были легализованы </a:t>
            </a:r>
            <a:r>
              <a:rPr lang="ru-RU" dirty="0" smtClean="0">
                <a:hlinkClick r:id="rId8" tooltip="Однополые браки в Испании"/>
              </a:rPr>
              <a:t>однополые браки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Испания — одна из наиболее пострадавших в ходе </a:t>
            </a:r>
            <a:r>
              <a:rPr lang="ru-RU" dirty="0" smtClean="0">
                <a:hlinkClick r:id="rId9" tooltip="Мировой экономический кризис (с 2008 года)"/>
              </a:rPr>
              <a:t>экономического кризиса конца 2000-х</a:t>
            </a:r>
            <a:r>
              <a:rPr lang="ru-RU" dirty="0" smtClean="0"/>
              <a:t> стран Европы.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Правое правительство М. </a:t>
            </a:r>
            <a:r>
              <a:rPr lang="ru-RU" b="1" dirty="0" err="1" smtClean="0"/>
              <a:t>Рахоя</a:t>
            </a:r>
            <a:r>
              <a:rPr lang="ru-RU" b="1" dirty="0" smtClean="0"/>
              <a:t> (с 2011)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412776"/>
            <a:ext cx="6931496" cy="5619254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После </a:t>
            </a:r>
            <a:r>
              <a:rPr lang="ru-RU" dirty="0" smtClean="0"/>
              <a:t>победы на </a:t>
            </a:r>
            <a:r>
              <a:rPr lang="ru-RU" dirty="0" smtClean="0">
                <a:hlinkClick r:id="rId2" tooltip="Парламентские выборы в Испании (2011)"/>
              </a:rPr>
              <a:t>выборах 2011 года</a:t>
            </a:r>
            <a:r>
              <a:rPr lang="ru-RU" dirty="0" smtClean="0"/>
              <a:t> Народной партии, получившей 186 из 350 мест в </a:t>
            </a:r>
            <a:r>
              <a:rPr lang="ru-RU" dirty="0" smtClean="0">
                <a:hlinkClick r:id="rId3" tooltip="Конгресс депутатов (Испания)"/>
              </a:rPr>
              <a:t>Конгрессе депутатов</a:t>
            </a:r>
            <a:r>
              <a:rPr lang="ru-RU" dirty="0" smtClean="0"/>
              <a:t>, её лидер </a:t>
            </a:r>
            <a:r>
              <a:rPr lang="ru-RU" dirty="0" smtClean="0">
                <a:hlinkClick r:id="rId4" tooltip="Рахой, Мариано"/>
              </a:rPr>
              <a:t>М. </a:t>
            </a:r>
            <a:r>
              <a:rPr lang="ru-RU" dirty="0" err="1" smtClean="0">
                <a:hlinkClick r:id="rId4" tooltip="Рахой, Мариано"/>
              </a:rPr>
              <a:t>Рахой</a:t>
            </a:r>
            <a:r>
              <a:rPr lang="ru-RU" dirty="0" smtClean="0"/>
              <a:t> возглавил правительство Испании.</a:t>
            </a:r>
          </a:p>
          <a:p>
            <a:r>
              <a:rPr lang="ru-RU" dirty="0" smtClean="0"/>
              <a:t>Парламентские выборы 20 декабря 2015 года ввергли Испанию в правительственный кризис. Занявшая первое место Народная партия получила 28,7 % голосов и 123 места в Конгрессе депутатов, а Испанская социалистическая рабочая партия (ИСРП) — 22 % (90 мест). Сформировать правительство, которое получило бы большинство в Конгрессе депутатов, не удалось. 26 июня в Испании состоялись досрочные </a:t>
            </a:r>
            <a:r>
              <a:rPr lang="ru-RU" dirty="0" smtClean="0">
                <a:hlinkClick r:id="rId5" tooltip="Парламентские выборы в Испании (2016)"/>
              </a:rPr>
              <a:t>парламентские выборы</a:t>
            </a:r>
            <a:r>
              <a:rPr lang="ru-RU" dirty="0" smtClean="0"/>
              <a:t>, по результатам которых Народная партия осталась самой крупной, немного прибавила и добилась 137 мандатов, но это не позволяло ей сформировать правительство в одиночку. Исход выборов подтвердил, что двухпартийная система, при которой у власти чередовались ИСРП и Народная партия, ушла в прошлое.</a:t>
            </a:r>
          </a:p>
          <a:p>
            <a:r>
              <a:rPr lang="ru-RU" dirty="0" smtClean="0"/>
              <a:t>С декабря 2015 по октябрь 2016 года Испанией управляло техническое правительство, во главе с исполняющим обязанности премьер-министра </a:t>
            </a:r>
            <a:r>
              <a:rPr lang="ru-RU" dirty="0" err="1" smtClean="0"/>
              <a:t>Рахоем</a:t>
            </a:r>
            <a:r>
              <a:rPr lang="ru-RU" dirty="0" smtClean="0"/>
              <a:t>. 29 октября Конгресс депутатов во втором туре голосования простым большинством поддержал кандидатуру </a:t>
            </a:r>
            <a:r>
              <a:rPr lang="ru-RU" dirty="0" err="1" smtClean="0"/>
              <a:t>Рахоя</a:t>
            </a:r>
            <a:r>
              <a:rPr lang="ru-RU" dirty="0" smtClean="0"/>
              <a:t> на пост главы правительства. Сформированное </a:t>
            </a:r>
            <a:r>
              <a:rPr lang="ru-RU" dirty="0" err="1" smtClean="0"/>
              <a:t>Рахоем</a:t>
            </a:r>
            <a:r>
              <a:rPr lang="ru-RU" dirty="0" smtClean="0"/>
              <a:t> </a:t>
            </a:r>
            <a:r>
              <a:rPr lang="ru-RU" dirty="0" smtClean="0">
                <a:hlinkClick r:id="rId6" tooltip="Правительство меньшинства"/>
              </a:rPr>
              <a:t>правительство меньшинства</a:t>
            </a:r>
            <a:r>
              <a:rPr lang="ru-RU" dirty="0" smtClean="0"/>
              <a:t> опирается на наименьшую парламентскую поддержку в современной истории Испании</a:t>
            </a:r>
            <a:r>
              <a:rPr lang="ru-RU" baseline="30000" dirty="0" smtClean="0">
                <a:hlinkClick r:id="rId7"/>
              </a:rPr>
              <a:t>[36]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28674" name="Picture 2" descr="https://upload.wikimedia.org/wikipedia/commons/thumb/e/ea/Mariano_Rajoy_2015c_%28cropped%29.jpg/150px-Mariano_Rajoy_2015c_%28cropped%29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52320" y="1412776"/>
            <a:ext cx="1428750" cy="20002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35</TotalTime>
  <Words>128</Words>
  <Application>Microsoft Office PowerPoint</Application>
  <PresentationFormat>Экран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Трек</vt:lpstr>
      <vt:lpstr>История Испании 1945-2017</vt:lpstr>
      <vt:lpstr>Франкистская Испания  1936-1975</vt:lpstr>
      <vt:lpstr> Демократический транзит </vt:lpstr>
      <vt:lpstr>Левое правительство Ф. Гонсалеса (1982—1996)</vt:lpstr>
      <vt:lpstr>Слайд 5</vt:lpstr>
      <vt:lpstr>Правое правительство М. Рахоя (с 2011)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Испании 1945-2017</dc:title>
  <dc:creator>Пользователь Windows</dc:creator>
  <cp:lastModifiedBy>Пользователь Windows</cp:lastModifiedBy>
  <cp:revision>4</cp:revision>
  <dcterms:created xsi:type="dcterms:W3CDTF">2017-04-06T13:06:13Z</dcterms:created>
  <dcterms:modified xsi:type="dcterms:W3CDTF">2017-04-06T13:42:03Z</dcterms:modified>
</cp:coreProperties>
</file>