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9" r:id="rId4"/>
    <p:sldId id="261" r:id="rId5"/>
    <p:sldId id="260" r:id="rId6"/>
    <p:sldId id="258" r:id="rId7"/>
    <p:sldId id="263" r:id="rId8"/>
    <p:sldId id="257" r:id="rId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88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AB7988D7-9851-4C06-81D3-86ECBE2BF18A}" type="datetimeFigureOut">
              <a:rPr lang="ru-RU" smtClean="0"/>
              <a:t>28.11.2016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1F20A93-FB4B-460B-88BB-C75981A80B8F}" type="slidenum">
              <a:rPr lang="ru-RU" smtClean="0"/>
              <a:t>‹#›</a:t>
            </a:fld>
            <a:endParaRPr lang="ru-RU"/>
          </a:p>
        </p:txBody>
      </p:sp>
    </p:spTree>
    <p:extLst>
      <p:ext uri="{BB962C8B-B14F-4D97-AF65-F5344CB8AC3E}">
        <p14:creationId xmlns:p14="http://schemas.microsoft.com/office/powerpoint/2010/main" val="3302896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B7988D7-9851-4C06-81D3-86ECBE2BF18A}" type="datetimeFigureOut">
              <a:rPr lang="ru-RU" smtClean="0"/>
              <a:t>28.11.2016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1F20A93-FB4B-460B-88BB-C75981A80B8F}" type="slidenum">
              <a:rPr lang="ru-RU" smtClean="0"/>
              <a:t>‹#›</a:t>
            </a:fld>
            <a:endParaRPr lang="ru-RU"/>
          </a:p>
        </p:txBody>
      </p:sp>
    </p:spTree>
    <p:extLst>
      <p:ext uri="{BB962C8B-B14F-4D97-AF65-F5344CB8AC3E}">
        <p14:creationId xmlns:p14="http://schemas.microsoft.com/office/powerpoint/2010/main" val="3410386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B7988D7-9851-4C06-81D3-86ECBE2BF18A}" type="datetimeFigureOut">
              <a:rPr lang="ru-RU" smtClean="0"/>
              <a:t>28.11.2016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1F20A93-FB4B-460B-88BB-C75981A80B8F}" type="slidenum">
              <a:rPr lang="ru-RU" smtClean="0"/>
              <a:t>‹#›</a:t>
            </a:fld>
            <a:endParaRPr lang="ru-RU"/>
          </a:p>
        </p:txBody>
      </p:sp>
    </p:spTree>
    <p:extLst>
      <p:ext uri="{BB962C8B-B14F-4D97-AF65-F5344CB8AC3E}">
        <p14:creationId xmlns:p14="http://schemas.microsoft.com/office/powerpoint/2010/main" val="2012183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B7988D7-9851-4C06-81D3-86ECBE2BF18A}" type="datetimeFigureOut">
              <a:rPr lang="ru-RU" smtClean="0"/>
              <a:t>28.11.2016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1F20A93-FB4B-460B-88BB-C75981A80B8F}" type="slidenum">
              <a:rPr lang="ru-RU" smtClean="0"/>
              <a:t>‹#›</a:t>
            </a:fld>
            <a:endParaRPr lang="ru-RU"/>
          </a:p>
        </p:txBody>
      </p:sp>
    </p:spTree>
    <p:extLst>
      <p:ext uri="{BB962C8B-B14F-4D97-AF65-F5344CB8AC3E}">
        <p14:creationId xmlns:p14="http://schemas.microsoft.com/office/powerpoint/2010/main" val="3082448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AB7988D7-9851-4C06-81D3-86ECBE2BF18A}" type="datetimeFigureOut">
              <a:rPr lang="ru-RU" smtClean="0"/>
              <a:t>28.11.2016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1F20A93-FB4B-460B-88BB-C75981A80B8F}" type="slidenum">
              <a:rPr lang="ru-RU" smtClean="0"/>
              <a:t>‹#›</a:t>
            </a:fld>
            <a:endParaRPr lang="ru-RU"/>
          </a:p>
        </p:txBody>
      </p:sp>
    </p:spTree>
    <p:extLst>
      <p:ext uri="{BB962C8B-B14F-4D97-AF65-F5344CB8AC3E}">
        <p14:creationId xmlns:p14="http://schemas.microsoft.com/office/powerpoint/2010/main" val="656028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AB7988D7-9851-4C06-81D3-86ECBE2BF18A}" type="datetimeFigureOut">
              <a:rPr lang="ru-RU" smtClean="0"/>
              <a:t>28.11.2016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1F20A93-FB4B-460B-88BB-C75981A80B8F}" type="slidenum">
              <a:rPr lang="ru-RU" smtClean="0"/>
              <a:t>‹#›</a:t>
            </a:fld>
            <a:endParaRPr lang="ru-RU"/>
          </a:p>
        </p:txBody>
      </p:sp>
    </p:spTree>
    <p:extLst>
      <p:ext uri="{BB962C8B-B14F-4D97-AF65-F5344CB8AC3E}">
        <p14:creationId xmlns:p14="http://schemas.microsoft.com/office/powerpoint/2010/main" val="975014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AB7988D7-9851-4C06-81D3-86ECBE2BF18A}" type="datetimeFigureOut">
              <a:rPr lang="ru-RU" smtClean="0"/>
              <a:t>28.11.2016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51F20A93-FB4B-460B-88BB-C75981A80B8F}" type="slidenum">
              <a:rPr lang="ru-RU" smtClean="0"/>
              <a:t>‹#›</a:t>
            </a:fld>
            <a:endParaRPr lang="ru-RU"/>
          </a:p>
        </p:txBody>
      </p:sp>
    </p:spTree>
    <p:extLst>
      <p:ext uri="{BB962C8B-B14F-4D97-AF65-F5344CB8AC3E}">
        <p14:creationId xmlns:p14="http://schemas.microsoft.com/office/powerpoint/2010/main" val="2047795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AB7988D7-9851-4C06-81D3-86ECBE2BF18A}" type="datetimeFigureOut">
              <a:rPr lang="ru-RU" smtClean="0"/>
              <a:t>28.11.2016</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51F20A93-FB4B-460B-88BB-C75981A80B8F}" type="slidenum">
              <a:rPr lang="ru-RU" smtClean="0"/>
              <a:t>‹#›</a:t>
            </a:fld>
            <a:endParaRPr lang="ru-RU"/>
          </a:p>
        </p:txBody>
      </p:sp>
    </p:spTree>
    <p:extLst>
      <p:ext uri="{BB962C8B-B14F-4D97-AF65-F5344CB8AC3E}">
        <p14:creationId xmlns:p14="http://schemas.microsoft.com/office/powerpoint/2010/main" val="1770325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B7988D7-9851-4C06-81D3-86ECBE2BF18A}" type="datetimeFigureOut">
              <a:rPr lang="ru-RU" smtClean="0"/>
              <a:t>28.11.2016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51F20A93-FB4B-460B-88BB-C75981A80B8F}" type="slidenum">
              <a:rPr lang="ru-RU" smtClean="0"/>
              <a:t>‹#›</a:t>
            </a:fld>
            <a:endParaRPr lang="ru-RU"/>
          </a:p>
        </p:txBody>
      </p:sp>
    </p:spTree>
    <p:extLst>
      <p:ext uri="{BB962C8B-B14F-4D97-AF65-F5344CB8AC3E}">
        <p14:creationId xmlns:p14="http://schemas.microsoft.com/office/powerpoint/2010/main" val="2213632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AB7988D7-9851-4C06-81D3-86ECBE2BF18A}" type="datetimeFigureOut">
              <a:rPr lang="ru-RU" smtClean="0"/>
              <a:t>28.11.2016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1F20A93-FB4B-460B-88BB-C75981A80B8F}" type="slidenum">
              <a:rPr lang="ru-RU" smtClean="0"/>
              <a:t>‹#›</a:t>
            </a:fld>
            <a:endParaRPr lang="ru-RU"/>
          </a:p>
        </p:txBody>
      </p:sp>
    </p:spTree>
    <p:extLst>
      <p:ext uri="{BB962C8B-B14F-4D97-AF65-F5344CB8AC3E}">
        <p14:creationId xmlns:p14="http://schemas.microsoft.com/office/powerpoint/2010/main" val="2218018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AB7988D7-9851-4C06-81D3-86ECBE2BF18A}" type="datetimeFigureOut">
              <a:rPr lang="ru-RU" smtClean="0"/>
              <a:t>28.11.2016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1F20A93-FB4B-460B-88BB-C75981A80B8F}" type="slidenum">
              <a:rPr lang="ru-RU" smtClean="0"/>
              <a:t>‹#›</a:t>
            </a:fld>
            <a:endParaRPr lang="ru-RU"/>
          </a:p>
        </p:txBody>
      </p:sp>
    </p:spTree>
    <p:extLst>
      <p:ext uri="{BB962C8B-B14F-4D97-AF65-F5344CB8AC3E}">
        <p14:creationId xmlns:p14="http://schemas.microsoft.com/office/powerpoint/2010/main" val="881087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7988D7-9851-4C06-81D3-86ECBE2BF18A}" type="datetimeFigureOut">
              <a:rPr lang="ru-RU" smtClean="0"/>
              <a:t>28.11.2016</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F20A93-FB4B-460B-88BB-C75981A80B8F}" type="slidenum">
              <a:rPr lang="ru-RU" smtClean="0"/>
              <a:t>‹#›</a:t>
            </a:fld>
            <a:endParaRPr lang="ru-RU"/>
          </a:p>
        </p:txBody>
      </p:sp>
    </p:spTree>
    <p:extLst>
      <p:ext uri="{BB962C8B-B14F-4D97-AF65-F5344CB8AC3E}">
        <p14:creationId xmlns:p14="http://schemas.microsoft.com/office/powerpoint/2010/main" val="2306651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Картинки по запросу Вьетнамская войн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60648"/>
            <a:ext cx="6667500" cy="44577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Таблица 4"/>
          <p:cNvGraphicFramePr>
            <a:graphicFrameLocks noGrp="1"/>
          </p:cNvGraphicFramePr>
          <p:nvPr>
            <p:extLst>
              <p:ext uri="{D42A27DB-BD31-4B8C-83A1-F6EECF244321}">
                <p14:modId xmlns:p14="http://schemas.microsoft.com/office/powerpoint/2010/main" val="2648650842"/>
              </p:ext>
            </p:extLst>
          </p:nvPr>
        </p:nvGraphicFramePr>
        <p:xfrm>
          <a:off x="241176" y="4941168"/>
          <a:ext cx="8229600" cy="685546"/>
        </p:xfrm>
        <a:graphic>
          <a:graphicData uri="http://schemas.openxmlformats.org/drawingml/2006/table">
            <a:tbl>
              <a:tblPr firstRow="1" firstCol="1" bandRow="1">
                <a:tableStyleId>{5C22544A-7EE6-4342-B048-85BDC9FD1C3A}</a:tableStyleId>
              </a:tblPr>
              <a:tblGrid>
                <a:gridCol w="4114800"/>
                <a:gridCol w="4114800"/>
              </a:tblGrid>
              <a:tr h="0">
                <a:tc>
                  <a:txBody>
                    <a:bodyPr/>
                    <a:lstStyle/>
                    <a:p>
                      <a:pPr algn="ctr">
                        <a:lnSpc>
                          <a:spcPct val="106000"/>
                        </a:lnSpc>
                        <a:spcAft>
                          <a:spcPts val="800"/>
                        </a:spcAft>
                      </a:pPr>
                      <a:r>
                        <a:rPr lang="en-US" sz="3200" dirty="0">
                          <a:effectLst/>
                        </a:rPr>
                        <a:t>1957—1975 </a:t>
                      </a:r>
                      <a:r>
                        <a:rPr lang="en-US" sz="3200" dirty="0" err="1">
                          <a:effectLst/>
                        </a:rPr>
                        <a:t>гг</a:t>
                      </a:r>
                      <a:r>
                        <a:rPr lang="en-US" sz="3200" dirty="0">
                          <a:effectLst/>
                        </a:rPr>
                        <a:t>.</a:t>
                      </a:r>
                      <a:endParaRPr lang="ru-RU" sz="3200" dirty="0">
                        <a:effectLst/>
                        <a:latin typeface="Calibri"/>
                        <a:ea typeface="Calibri"/>
                        <a:cs typeface="Times New Roman"/>
                      </a:endParaRPr>
                    </a:p>
                  </a:txBody>
                  <a:tcPr marL="95250" marR="95250" marT="95250" marB="95250"/>
                </a:tc>
                <a:tc>
                  <a:txBody>
                    <a:bodyPr/>
                    <a:lstStyle/>
                    <a:p>
                      <a:pPr algn="l">
                        <a:lnSpc>
                          <a:spcPct val="106000"/>
                        </a:lnSpc>
                        <a:spcAft>
                          <a:spcPts val="800"/>
                        </a:spcAft>
                      </a:pPr>
                      <a:r>
                        <a:rPr lang="ru-RU" sz="3200" dirty="0" smtClean="0">
                          <a:effectLst/>
                        </a:rPr>
                        <a:t>В</a:t>
                      </a:r>
                      <a:r>
                        <a:rPr lang="en-US" sz="3200" dirty="0" err="1" smtClean="0">
                          <a:effectLst/>
                        </a:rPr>
                        <a:t>ойна</a:t>
                      </a:r>
                      <a:r>
                        <a:rPr lang="en-US" sz="3200" dirty="0" smtClean="0">
                          <a:effectLst/>
                        </a:rPr>
                        <a:t> </a:t>
                      </a:r>
                      <a:r>
                        <a:rPr lang="en-US" sz="3200" dirty="0" err="1">
                          <a:effectLst/>
                        </a:rPr>
                        <a:t>во</a:t>
                      </a:r>
                      <a:r>
                        <a:rPr lang="en-US" sz="3200" dirty="0">
                          <a:effectLst/>
                        </a:rPr>
                        <a:t> </a:t>
                      </a:r>
                      <a:r>
                        <a:rPr lang="en-US" sz="3200" dirty="0" err="1">
                          <a:effectLst/>
                        </a:rPr>
                        <a:t>Вьетнаме</a:t>
                      </a:r>
                      <a:r>
                        <a:rPr lang="en-US" sz="3200" dirty="0">
                          <a:effectLst/>
                        </a:rPr>
                        <a:t>.</a:t>
                      </a:r>
                      <a:endParaRPr lang="ru-RU" sz="3200" dirty="0">
                        <a:effectLst/>
                        <a:latin typeface="Calibri"/>
                        <a:ea typeface="Calibri"/>
                        <a:cs typeface="Times New Roman"/>
                      </a:endParaRPr>
                    </a:p>
                  </a:txBody>
                  <a:tcPr marL="95250" marR="95250" marT="95250" marB="95250"/>
                </a:tc>
              </a:tr>
            </a:tbl>
          </a:graphicData>
        </a:graphic>
      </p:graphicFrame>
    </p:spTree>
    <p:extLst>
      <p:ext uri="{BB962C8B-B14F-4D97-AF65-F5344CB8AC3E}">
        <p14:creationId xmlns:p14="http://schemas.microsoft.com/office/powerpoint/2010/main" val="35133116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5400" b="1" dirty="0" smtClean="0"/>
              <a:t>Этапы войны во Вьетнаме.</a:t>
            </a:r>
            <a:endParaRPr lang="ru-RU" sz="5400" b="1" dirty="0"/>
          </a:p>
        </p:txBody>
      </p:sp>
      <p:sp>
        <p:nvSpPr>
          <p:cNvPr id="3" name="Объект 2"/>
          <p:cNvSpPr>
            <a:spLocks noGrp="1"/>
          </p:cNvSpPr>
          <p:nvPr>
            <p:ph idx="1"/>
          </p:nvPr>
        </p:nvSpPr>
        <p:spPr>
          <a:xfrm>
            <a:off x="457200" y="1600201"/>
            <a:ext cx="8229600" cy="2240880"/>
          </a:xfrm>
        </p:spPr>
        <p:txBody>
          <a:bodyPr/>
          <a:lstStyle/>
          <a:p>
            <a:r>
              <a:rPr lang="ru-RU" dirty="0" smtClean="0"/>
              <a:t>Партизанская </a:t>
            </a:r>
            <a:r>
              <a:rPr lang="ru-RU" dirty="0"/>
              <a:t>война в Южном Вьетнаме (1957—1965</a:t>
            </a:r>
            <a:r>
              <a:rPr lang="ru-RU" dirty="0" smtClean="0"/>
              <a:t>).</a:t>
            </a:r>
          </a:p>
          <a:p>
            <a:r>
              <a:rPr lang="ru-RU" dirty="0" smtClean="0"/>
              <a:t>Военное </a:t>
            </a:r>
            <a:r>
              <a:rPr lang="ru-RU" dirty="0"/>
              <a:t>вмешательство США (1965—1973</a:t>
            </a:r>
            <a:r>
              <a:rPr lang="ru-RU" dirty="0" smtClean="0"/>
              <a:t>).</a:t>
            </a:r>
          </a:p>
          <a:p>
            <a:r>
              <a:rPr lang="ru-RU" dirty="0" smtClean="0"/>
              <a:t>Финальный </a:t>
            </a:r>
            <a:r>
              <a:rPr lang="ru-RU" dirty="0"/>
              <a:t>этап войны (1973—1975).</a:t>
            </a:r>
          </a:p>
        </p:txBody>
      </p:sp>
      <p:pic>
        <p:nvPicPr>
          <p:cNvPr id="2050" name="Picture 2" descr="Картинки по запросу Вьетнамская войн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841080"/>
            <a:ext cx="4419801" cy="28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286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circle(out)">
                                      <p:cBhvr>
                                        <p:cTn id="7" dur="3000"/>
                                        <p:tgtEl>
                                          <p:spTgt spid="2050"/>
                                        </p:tgtEl>
                                      </p:cBhvr>
                                    </p:animEffect>
                                  </p:childTnLst>
                                </p:cTn>
                              </p:par>
                            </p:childTnLst>
                          </p:cTn>
                        </p:par>
                        <p:par>
                          <p:cTn id="8" fill="hold">
                            <p:stCondLst>
                              <p:cond delay="3000"/>
                            </p:stCondLst>
                            <p:childTnLst>
                              <p:par>
                                <p:cTn id="9" presetID="27" presetClass="emph" presetSubtype="0" fill="remove" grpId="0" nodeType="afterEffect">
                                  <p:stCondLst>
                                    <p:cond delay="0"/>
                                  </p:stCondLst>
                                  <p:childTnLst>
                                    <p:animClr clrSpc="rgb" dir="cw">
                                      <p:cBhvr override="childStyle">
                                        <p:cTn id="10" dur="250" autoRev="1" fill="remove"/>
                                        <p:tgtEl>
                                          <p:spTgt spid="3">
                                            <p:txEl>
                                              <p:pRg st="0" end="0"/>
                                            </p:txEl>
                                          </p:spTgt>
                                        </p:tgtEl>
                                        <p:attrNameLst>
                                          <p:attrName>style.color</p:attrName>
                                        </p:attrNameLst>
                                      </p:cBhvr>
                                      <p:to>
                                        <a:schemeClr val="bg1"/>
                                      </p:to>
                                    </p:animClr>
                                    <p:animClr clrSpc="rgb" dir="cw">
                                      <p:cBhvr>
                                        <p:cTn id="11" dur="250" autoRev="1" fill="remove"/>
                                        <p:tgtEl>
                                          <p:spTgt spid="3">
                                            <p:txEl>
                                              <p:pRg st="0" end="0"/>
                                            </p:txEl>
                                          </p:spTgt>
                                        </p:tgtEl>
                                        <p:attrNameLst>
                                          <p:attrName>fillcolor</p:attrName>
                                        </p:attrNameLst>
                                      </p:cBhvr>
                                      <p:to>
                                        <a:schemeClr val="bg1"/>
                                      </p:to>
                                    </p:animClr>
                                    <p:set>
                                      <p:cBhvr>
                                        <p:cTn id="12" dur="250" autoRev="1" fill="remove"/>
                                        <p:tgtEl>
                                          <p:spTgt spid="3">
                                            <p:txEl>
                                              <p:pRg st="0" end="0"/>
                                            </p:txEl>
                                          </p:spTgt>
                                        </p:tgtEl>
                                        <p:attrNameLst>
                                          <p:attrName>fill.type</p:attrName>
                                        </p:attrNameLst>
                                      </p:cBhvr>
                                      <p:to>
                                        <p:strVal val="solid"/>
                                      </p:to>
                                    </p:set>
                                    <p:set>
                                      <p:cBhvr>
                                        <p:cTn id="13" dur="250" autoRev="1" fill="remove"/>
                                        <p:tgtEl>
                                          <p:spTgt spid="3">
                                            <p:txEl>
                                              <p:pRg st="0" end="0"/>
                                            </p:txEl>
                                          </p:spTgt>
                                        </p:tgtEl>
                                        <p:attrNameLst>
                                          <p:attrName>fill.on</p:attrName>
                                        </p:attrNameLst>
                                      </p:cBhvr>
                                      <p:to>
                                        <p:strVal val="true"/>
                                      </p:to>
                                    </p:set>
                                  </p:childTnLst>
                                </p:cTn>
                              </p:par>
                            </p:childTnLst>
                          </p:cTn>
                        </p:par>
                        <p:par>
                          <p:cTn id="14" fill="hold">
                            <p:stCondLst>
                              <p:cond delay="3500"/>
                            </p:stCondLst>
                            <p:childTnLst>
                              <p:par>
                                <p:cTn id="15" presetID="27" presetClass="emph" presetSubtype="0" fill="remove" grpId="0" nodeType="afterEffect">
                                  <p:stCondLst>
                                    <p:cond delay="0"/>
                                  </p:stCondLst>
                                  <p:childTnLst>
                                    <p:animClr clrSpc="rgb" dir="cw">
                                      <p:cBhvr override="childStyle">
                                        <p:cTn id="16" dur="250" autoRev="1" fill="remove"/>
                                        <p:tgtEl>
                                          <p:spTgt spid="3">
                                            <p:txEl>
                                              <p:pRg st="1" end="1"/>
                                            </p:txEl>
                                          </p:spTgt>
                                        </p:tgtEl>
                                        <p:attrNameLst>
                                          <p:attrName>style.color</p:attrName>
                                        </p:attrNameLst>
                                      </p:cBhvr>
                                      <p:to>
                                        <a:schemeClr val="bg1"/>
                                      </p:to>
                                    </p:animClr>
                                    <p:animClr clrSpc="rgb" dir="cw">
                                      <p:cBhvr>
                                        <p:cTn id="17" dur="250" autoRev="1" fill="remove"/>
                                        <p:tgtEl>
                                          <p:spTgt spid="3">
                                            <p:txEl>
                                              <p:pRg st="1" end="1"/>
                                            </p:txEl>
                                          </p:spTgt>
                                        </p:tgtEl>
                                        <p:attrNameLst>
                                          <p:attrName>fillcolor</p:attrName>
                                        </p:attrNameLst>
                                      </p:cBhvr>
                                      <p:to>
                                        <a:schemeClr val="bg1"/>
                                      </p:to>
                                    </p:animClr>
                                    <p:set>
                                      <p:cBhvr>
                                        <p:cTn id="18" dur="250" autoRev="1" fill="remove"/>
                                        <p:tgtEl>
                                          <p:spTgt spid="3">
                                            <p:txEl>
                                              <p:pRg st="1" end="1"/>
                                            </p:txEl>
                                          </p:spTgt>
                                        </p:tgtEl>
                                        <p:attrNameLst>
                                          <p:attrName>fill.type</p:attrName>
                                        </p:attrNameLst>
                                      </p:cBhvr>
                                      <p:to>
                                        <p:strVal val="solid"/>
                                      </p:to>
                                    </p:set>
                                    <p:set>
                                      <p:cBhvr>
                                        <p:cTn id="19" dur="250" autoRev="1" fill="remove"/>
                                        <p:tgtEl>
                                          <p:spTgt spid="3">
                                            <p:txEl>
                                              <p:pRg st="1" end="1"/>
                                            </p:txEl>
                                          </p:spTgt>
                                        </p:tgtEl>
                                        <p:attrNameLst>
                                          <p:attrName>fill.on</p:attrName>
                                        </p:attrNameLst>
                                      </p:cBhvr>
                                      <p:to>
                                        <p:strVal val="true"/>
                                      </p:to>
                                    </p:set>
                                  </p:childTnLst>
                                </p:cTn>
                              </p:par>
                            </p:childTnLst>
                          </p:cTn>
                        </p:par>
                        <p:par>
                          <p:cTn id="20" fill="hold">
                            <p:stCondLst>
                              <p:cond delay="4000"/>
                            </p:stCondLst>
                            <p:childTnLst>
                              <p:par>
                                <p:cTn id="21" presetID="27" presetClass="emph" presetSubtype="0" fill="remove" grpId="0" nodeType="afterEffect">
                                  <p:stCondLst>
                                    <p:cond delay="0"/>
                                  </p:stCondLst>
                                  <p:childTnLst>
                                    <p:animClr clrSpc="rgb" dir="cw">
                                      <p:cBhvr override="childStyle">
                                        <p:cTn id="22" dur="250" autoRev="1" fill="remove"/>
                                        <p:tgtEl>
                                          <p:spTgt spid="3">
                                            <p:txEl>
                                              <p:pRg st="2" end="2"/>
                                            </p:txEl>
                                          </p:spTgt>
                                        </p:tgtEl>
                                        <p:attrNameLst>
                                          <p:attrName>style.color</p:attrName>
                                        </p:attrNameLst>
                                      </p:cBhvr>
                                      <p:to>
                                        <a:schemeClr val="bg1"/>
                                      </p:to>
                                    </p:animClr>
                                    <p:animClr clrSpc="rgb" dir="cw">
                                      <p:cBhvr>
                                        <p:cTn id="23" dur="250" autoRev="1" fill="remove"/>
                                        <p:tgtEl>
                                          <p:spTgt spid="3">
                                            <p:txEl>
                                              <p:pRg st="2" end="2"/>
                                            </p:txEl>
                                          </p:spTgt>
                                        </p:tgtEl>
                                        <p:attrNameLst>
                                          <p:attrName>fillcolor</p:attrName>
                                        </p:attrNameLst>
                                      </p:cBhvr>
                                      <p:to>
                                        <a:schemeClr val="bg1"/>
                                      </p:to>
                                    </p:animClr>
                                    <p:set>
                                      <p:cBhvr>
                                        <p:cTn id="24" dur="250" autoRev="1" fill="remove"/>
                                        <p:tgtEl>
                                          <p:spTgt spid="3">
                                            <p:txEl>
                                              <p:pRg st="2" end="2"/>
                                            </p:txEl>
                                          </p:spTgt>
                                        </p:tgtEl>
                                        <p:attrNameLst>
                                          <p:attrName>fill.type</p:attrName>
                                        </p:attrNameLst>
                                      </p:cBhvr>
                                      <p:to>
                                        <p:strVal val="solid"/>
                                      </p:to>
                                    </p:set>
                                    <p:set>
                                      <p:cBhvr>
                                        <p:cTn id="25" dur="250" autoRev="1" fill="remove"/>
                                        <p:tgtEl>
                                          <p:spTgt spid="3">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5400" b="1" dirty="0"/>
              <a:t>Причины войны во Вьетнаме.</a:t>
            </a:r>
          </a:p>
        </p:txBody>
      </p:sp>
      <p:sp>
        <p:nvSpPr>
          <p:cNvPr id="3" name="Объект 2"/>
          <p:cNvSpPr>
            <a:spLocks noGrp="1"/>
          </p:cNvSpPr>
          <p:nvPr>
            <p:ph idx="1"/>
          </p:nvPr>
        </p:nvSpPr>
        <p:spPr>
          <a:xfrm>
            <a:off x="395536" y="1700808"/>
            <a:ext cx="8435280" cy="4536504"/>
          </a:xfrm>
        </p:spPr>
        <p:txBody>
          <a:bodyPr>
            <a:normAutofit fontScale="77500" lnSpcReduction="20000"/>
          </a:bodyPr>
          <a:lstStyle/>
          <a:p>
            <a:pPr marL="0" indent="0">
              <a:buNone/>
            </a:pPr>
            <a:r>
              <a:rPr lang="ru-RU" dirty="0"/>
              <a:t>Началось все с того, что в планах США было окружить СССР «своими» странами, то есть странами, которые были бы марионетками в руках США и выполняли все необходимые действия против СССР. На тот момент в числе таких стран уже находились Южная Корея и Пакистан. Оставалось дело за северным Вьетнамом.</a:t>
            </a:r>
            <a:r>
              <a:rPr lang="ru-RU" dirty="0" smtClean="0"/>
              <a:t/>
            </a:r>
            <a:br>
              <a:rPr lang="ru-RU" dirty="0" smtClean="0"/>
            </a:br>
            <a:r>
              <a:rPr lang="ru-RU" dirty="0" smtClean="0"/>
              <a:t/>
            </a:r>
            <a:br>
              <a:rPr lang="ru-RU" dirty="0" smtClean="0"/>
            </a:br>
            <a:r>
              <a:rPr lang="ru-RU" dirty="0"/>
              <a:t>Южная часть Вьетнама попросила помощи у США, ввиду своей немощности перед северной частью, так как в тот период шла активная борьба между двумя половинками одной страны. А северный Вьетнам заручился поддержкой СССР в виде приезжавшего руководителя Советов Министров, но открыто СССР в войну ввязываться не стал.</a:t>
            </a:r>
          </a:p>
        </p:txBody>
      </p:sp>
    </p:spTree>
    <p:extLst>
      <p:ext uri="{BB962C8B-B14F-4D97-AF65-F5344CB8AC3E}">
        <p14:creationId xmlns:p14="http://schemas.microsoft.com/office/powerpoint/2010/main" val="2425390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fill="remove" grpId="0" nodeType="afterEffect">
                                  <p:stCondLst>
                                    <p:cond delay="0"/>
                                  </p:stCondLst>
                                  <p:childTnLst>
                                    <p:animClr clrSpc="rgb" dir="cw">
                                      <p:cBhvr override="childStyle">
                                        <p:cTn id="6" dur="250" autoRev="1" fill="remove"/>
                                        <p:tgtEl>
                                          <p:spTgt spid="3">
                                            <p:txEl>
                                              <p:pRg st="0" end="0"/>
                                            </p:txEl>
                                          </p:spTgt>
                                        </p:tgtEl>
                                        <p:attrNameLst>
                                          <p:attrName>style.color</p:attrName>
                                        </p:attrNameLst>
                                      </p:cBhvr>
                                      <p:to>
                                        <a:srgbClr val="FFFF00"/>
                                      </p:to>
                                    </p:animClr>
                                    <p:animClr clrSpc="rgb" dir="cw">
                                      <p:cBhvr>
                                        <p:cTn id="7" dur="250" autoRev="1" fill="remove"/>
                                        <p:tgtEl>
                                          <p:spTgt spid="3">
                                            <p:txEl>
                                              <p:pRg st="0" end="0"/>
                                            </p:txEl>
                                          </p:spTgt>
                                        </p:tgtEl>
                                        <p:attrNameLst>
                                          <p:attrName>fillcolor</p:attrName>
                                        </p:attrNameLst>
                                      </p:cBhvr>
                                      <p:to>
                                        <a:srgbClr val="FFFF00"/>
                                      </p:to>
                                    </p:animClr>
                                    <p:set>
                                      <p:cBhvr>
                                        <p:cTn id="8" dur="250" autoRev="1" fill="remove"/>
                                        <p:tgtEl>
                                          <p:spTgt spid="3">
                                            <p:txEl>
                                              <p:pRg st="0" end="0"/>
                                            </p:txEl>
                                          </p:spTgt>
                                        </p:tgtEl>
                                        <p:attrNameLst>
                                          <p:attrName>fill.type</p:attrName>
                                        </p:attrNameLst>
                                      </p:cBhvr>
                                      <p:to>
                                        <p:strVal val="solid"/>
                                      </p:to>
                                    </p:set>
                                    <p:set>
                                      <p:cBhvr>
                                        <p:cTn id="9" dur="250" autoRev="1" fill="remove"/>
                                        <p:tgtEl>
                                          <p:spTgt spid="3">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5" presetClass="exit" presetSubtype="0" fill="hold" grpId="1" nodeType="clickEffect">
                                  <p:stCondLst>
                                    <p:cond delay="0"/>
                                  </p:stCondLst>
                                  <p:childTnLst>
                                    <p:anim calcmode="lin" valueType="num">
                                      <p:cBhvr>
                                        <p:cTn id="13" dur="1000"/>
                                        <p:tgtEl>
                                          <p:spTgt spid="3">
                                            <p:txEl>
                                              <p:pRg st="0" end="0"/>
                                            </p:txEl>
                                          </p:spTgt>
                                        </p:tgtEl>
                                        <p:attrNameLst>
                                          <p:attrName>ppt_w</p:attrName>
                                        </p:attrNameLst>
                                      </p:cBhvr>
                                      <p:tavLst>
                                        <p:tav tm="0">
                                          <p:val>
                                            <p:strVal val="ppt_w"/>
                                          </p:val>
                                        </p:tav>
                                        <p:tav tm="100000">
                                          <p:val>
                                            <p:fltVal val="0"/>
                                          </p:val>
                                        </p:tav>
                                      </p:tavLst>
                                    </p:anim>
                                    <p:anim calcmode="lin" valueType="num">
                                      <p:cBhvr>
                                        <p:cTn id="14" dur="1000"/>
                                        <p:tgtEl>
                                          <p:spTgt spid="3">
                                            <p:txEl>
                                              <p:pRg st="0" end="0"/>
                                            </p:txEl>
                                          </p:spTgt>
                                        </p:tgtEl>
                                        <p:attrNameLst>
                                          <p:attrName>ppt_h</p:attrName>
                                        </p:attrNameLst>
                                      </p:cBhvr>
                                      <p:tavLst>
                                        <p:tav tm="0">
                                          <p:val>
                                            <p:strVal val="ppt_h"/>
                                          </p:val>
                                        </p:tav>
                                        <p:tav tm="100000">
                                          <p:val>
                                            <p:fltVal val="0"/>
                                          </p:val>
                                        </p:tav>
                                      </p:tavLst>
                                    </p:anim>
                                    <p:anim calcmode="lin" valueType="num">
                                      <p:cBhvr>
                                        <p:cTn id="15" dur="1000"/>
                                        <p:tgtEl>
                                          <p:spTgt spid="3">
                                            <p:txEl>
                                              <p:pRg st="0" end="0"/>
                                            </p:txEl>
                                          </p:spTgt>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16" dur="1000"/>
                                        <p:tgtEl>
                                          <p:spTgt spid="3">
                                            <p:txEl>
                                              <p:pRg st="0" end="0"/>
                                            </p:txEl>
                                          </p:spTgt>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17"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5400" b="1" dirty="0"/>
              <a:t>Начало Вьетнамской войны</a:t>
            </a:r>
          </a:p>
        </p:txBody>
      </p:sp>
      <p:sp>
        <p:nvSpPr>
          <p:cNvPr id="3" name="Объект 2"/>
          <p:cNvSpPr>
            <a:spLocks noGrp="1"/>
          </p:cNvSpPr>
          <p:nvPr>
            <p:ph idx="1"/>
          </p:nvPr>
        </p:nvSpPr>
        <p:spPr>
          <a:xfrm>
            <a:off x="467544" y="1556792"/>
            <a:ext cx="8147248" cy="2664296"/>
          </a:xfrm>
        </p:spPr>
        <p:txBody>
          <a:bodyPr>
            <a:normAutofit fontScale="77500" lnSpcReduction="20000"/>
          </a:bodyPr>
          <a:lstStyle/>
          <a:p>
            <a:pPr marL="0" indent="0">
              <a:buNone/>
            </a:pPr>
            <a:r>
              <a:rPr lang="ru-RU" dirty="0"/>
              <a:t>После 1955 года Франция как колониальная держава уходит из Вьетнама. Половина страны севернее 17-й параллели, или Демократическая Республика Вьетнам, контролируется компартией Вьетнама, южная половина, или Республика Вьетнам — Соединенными Штатами Америки, которые управляют ею через марионеточные южновьетнамские правительства</a:t>
            </a:r>
            <a:r>
              <a:rPr lang="ru-RU" dirty="0" smtClean="0"/>
              <a:t>.</a:t>
            </a:r>
            <a:endParaRPr lang="ru-RU" dirty="0"/>
          </a:p>
        </p:txBody>
      </p:sp>
      <p:pic>
        <p:nvPicPr>
          <p:cNvPr id="3074" name="Picture 2" descr="Картинки по запросу Вьетнамская войн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789040"/>
            <a:ext cx="4427251" cy="2846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756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grpId="0" nodeType="after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par>
                                <p:cTn id="7" presetID="35" presetClass="entr" presetSubtype="0" fill="hold" nodeType="withEffect">
                                  <p:stCondLst>
                                    <p:cond delay="2000"/>
                                  </p:stCondLst>
                                  <p:childTnLst>
                                    <p:set>
                                      <p:cBhvr>
                                        <p:cTn id="8" dur="1" fill="hold">
                                          <p:stCondLst>
                                            <p:cond delay="0"/>
                                          </p:stCondLst>
                                        </p:cTn>
                                        <p:tgtEl>
                                          <p:spTgt spid="3074"/>
                                        </p:tgtEl>
                                        <p:attrNameLst>
                                          <p:attrName>style.visibility</p:attrName>
                                        </p:attrNameLst>
                                      </p:cBhvr>
                                      <p:to>
                                        <p:strVal val="visible"/>
                                      </p:to>
                                    </p:set>
                                    <p:animEffect transition="in" filter="fade">
                                      <p:cBhvr>
                                        <p:cTn id="9" dur="2000"/>
                                        <p:tgtEl>
                                          <p:spTgt spid="3074"/>
                                        </p:tgtEl>
                                      </p:cBhvr>
                                    </p:animEffect>
                                    <p:anim calcmode="lin" valueType="num">
                                      <p:cBhvr>
                                        <p:cTn id="10" dur="2000" fill="hold"/>
                                        <p:tgtEl>
                                          <p:spTgt spid="3074"/>
                                        </p:tgtEl>
                                        <p:attrNameLst>
                                          <p:attrName>style.rotation</p:attrName>
                                        </p:attrNameLst>
                                      </p:cBhvr>
                                      <p:tavLst>
                                        <p:tav tm="0">
                                          <p:val>
                                            <p:fltVal val="720"/>
                                          </p:val>
                                        </p:tav>
                                        <p:tav tm="100000">
                                          <p:val>
                                            <p:fltVal val="0"/>
                                          </p:val>
                                        </p:tav>
                                      </p:tavLst>
                                    </p:anim>
                                    <p:anim calcmode="lin" valueType="num">
                                      <p:cBhvr>
                                        <p:cTn id="11" dur="2000" fill="hold"/>
                                        <p:tgtEl>
                                          <p:spTgt spid="3074"/>
                                        </p:tgtEl>
                                        <p:attrNameLst>
                                          <p:attrName>ppt_h</p:attrName>
                                        </p:attrNameLst>
                                      </p:cBhvr>
                                      <p:tavLst>
                                        <p:tav tm="0">
                                          <p:val>
                                            <p:fltVal val="0"/>
                                          </p:val>
                                        </p:tav>
                                        <p:tav tm="100000">
                                          <p:val>
                                            <p:strVal val="#ppt_h"/>
                                          </p:val>
                                        </p:tav>
                                      </p:tavLst>
                                    </p:anim>
                                    <p:anim calcmode="lin" valueType="num">
                                      <p:cBhvr>
                                        <p:cTn id="12" dur="2000" fill="hold"/>
                                        <p:tgtEl>
                                          <p:spTgt spid="307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95536" y="188641"/>
            <a:ext cx="8229600" cy="2880319"/>
          </a:xfrm>
        </p:spPr>
        <p:txBody>
          <a:bodyPr>
            <a:normAutofit fontScale="70000" lnSpcReduction="20000"/>
          </a:bodyPr>
          <a:lstStyle/>
          <a:p>
            <a:pPr marL="0" indent="0">
              <a:buNone/>
            </a:pPr>
            <a:r>
              <a:rPr lang="ru-RU" dirty="0"/>
              <a:t>В 1956 г. в соответствии с Женевскими соглашениями по Вьетнаму в стране должен был проводиться референдум о воссоединении страны, что в дальнейшем предусматривало выборы президента на всей территории Вьетнама. Однако, президент Южного Вьетнама </a:t>
            </a:r>
            <a:r>
              <a:rPr lang="ru-RU" dirty="0" err="1"/>
              <a:t>Нго</a:t>
            </a:r>
            <a:r>
              <a:rPr lang="ru-RU" dirty="0"/>
              <a:t> Динь </a:t>
            </a:r>
            <a:r>
              <a:rPr lang="ru-RU" dirty="0" err="1"/>
              <a:t>Зьем</a:t>
            </a:r>
            <a:r>
              <a:rPr lang="ru-RU" dirty="0"/>
              <a:t> отказался проводить референдум на Юге. Тогда Хо Ши Мин создает на Юге Национальный Фронт освобождения Южного Вьетнама (НФОЮВ), который начинает партизанскую войну с целью свергнуть </a:t>
            </a:r>
            <a:r>
              <a:rPr lang="ru-RU" dirty="0" err="1"/>
              <a:t>Нго</a:t>
            </a:r>
            <a:r>
              <a:rPr lang="ru-RU" dirty="0"/>
              <a:t> Дин </a:t>
            </a:r>
            <a:r>
              <a:rPr lang="ru-RU" dirty="0" err="1"/>
              <a:t>Зьема</a:t>
            </a:r>
            <a:r>
              <a:rPr lang="ru-RU" dirty="0"/>
              <a:t> и провести всеобщие выборы. США оказывают помощь Южному Вьетнаму и все более втягиваются в войну.</a:t>
            </a:r>
          </a:p>
        </p:txBody>
      </p:sp>
      <p:pic>
        <p:nvPicPr>
          <p:cNvPr id="4098" name="Picture 2" descr="Картинки по запросу вьетнамская война сш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924944"/>
            <a:ext cx="6624736" cy="3754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92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2000"/>
                                        <p:tgtEl>
                                          <p:spTgt spid="4098"/>
                                        </p:tgtEl>
                                      </p:cBhvr>
                                    </p:animEffect>
                                    <p:anim calcmode="lin" valueType="num">
                                      <p:cBhvr>
                                        <p:cTn id="8" dur="2000" fill="hold"/>
                                        <p:tgtEl>
                                          <p:spTgt spid="4098"/>
                                        </p:tgtEl>
                                        <p:attrNameLst>
                                          <p:attrName>ppt_w</p:attrName>
                                        </p:attrNameLst>
                                      </p:cBhvr>
                                      <p:tavLst>
                                        <p:tav tm="0" fmla="#ppt_w*sin(2.5*pi*$)">
                                          <p:val>
                                            <p:fltVal val="0"/>
                                          </p:val>
                                        </p:tav>
                                        <p:tav tm="100000">
                                          <p:val>
                                            <p:fltVal val="1"/>
                                          </p:val>
                                        </p:tav>
                                      </p:tavLst>
                                    </p:anim>
                                    <p:anim calcmode="lin" valueType="num">
                                      <p:cBhvr>
                                        <p:cTn id="9" dur="2000" fill="hold"/>
                                        <p:tgtEl>
                                          <p:spTgt spid="4098"/>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16" presetClass="emph" presetSubtype="0" fill="hold" grpId="0" nodeType="afterEffect">
                                  <p:stCondLst>
                                    <p:cond delay="0"/>
                                  </p:stCondLst>
                                  <p:iterate type="lt">
                                    <p:tmPct val="4000"/>
                                  </p:iterate>
                                  <p:childTnLst>
                                    <p:set>
                                      <p:cBhvr override="childStyle">
                                        <p:cTn id="12" dur="2000" fill="hold"/>
                                        <p:tgtEl>
                                          <p:spTgt spid="3">
                                            <p:txEl>
                                              <p:pRg st="0" end="0"/>
                                            </p:txEl>
                                          </p:spTgt>
                                        </p:tgtEl>
                                        <p:attrNameLst>
                                          <p:attrName>style.color</p:attrName>
                                        </p:attrNameLst>
                                      </p:cBhvr>
                                      <p:to>
                                        <p:clrVal>
                                          <a:srgbClr val="FF0000"/>
                                        </p:clrVal>
                                      </p:to>
                                    </p:set>
                                    <p:set>
                                      <p:cBhvr>
                                        <p:cTn id="13" dur="2000" fill="hold"/>
                                        <p:tgtEl>
                                          <p:spTgt spid="3">
                                            <p:txEl>
                                              <p:pRg st="0" end="0"/>
                                            </p:txEl>
                                          </p:spTgt>
                                        </p:tgtEl>
                                        <p:attrNameLst>
                                          <p:attrName>fillcolor</p:attrName>
                                        </p:attrNameLst>
                                      </p:cBhvr>
                                      <p:to>
                                        <p:clrVal>
                                          <a:srgbClr val="FF0000"/>
                                        </p:clrVal>
                                      </p:to>
                                    </p:set>
                                    <p:set>
                                      <p:cBhvr>
                                        <p:cTn id="14" dur="2000" fill="hold"/>
                                        <p:tgtEl>
                                          <p:spTgt spid="3">
                                            <p:txEl>
                                              <p:pRg st="0" end="0"/>
                                            </p:txEl>
                                          </p:spTgt>
                                        </p:tgtEl>
                                        <p:attrNameLst>
                                          <p:attrName>fill.type</p:attrName>
                                        </p:attrNameLst>
                                      </p:cBhvr>
                                      <p:to>
                                        <p:strVal val="solid"/>
                                      </p:to>
                                    </p:set>
                                  </p:childTnLst>
                                </p:cTn>
                              </p:par>
                            </p:childTnLst>
                          </p:cTn>
                        </p:par>
                        <p:par>
                          <p:cTn id="15" fill="hold">
                            <p:stCondLst>
                              <p:cond delay="41680"/>
                            </p:stCondLst>
                            <p:childTnLst>
                              <p:par>
                                <p:cTn id="16" presetID="21" presetClass="exit" presetSubtype="1" fill="hold" nodeType="afterEffect">
                                  <p:stCondLst>
                                    <p:cond delay="0"/>
                                  </p:stCondLst>
                                  <p:childTnLst>
                                    <p:animEffect transition="out" filter="wheel(1)">
                                      <p:cBhvr>
                                        <p:cTn id="17" dur="2000"/>
                                        <p:tgtEl>
                                          <p:spTgt spid="4098"/>
                                        </p:tgtEl>
                                      </p:cBhvr>
                                    </p:animEffect>
                                    <p:set>
                                      <p:cBhvr>
                                        <p:cTn id="18" dur="1" fill="hold">
                                          <p:stCondLst>
                                            <p:cond delay="1999"/>
                                          </p:stCondLst>
                                        </p:cTn>
                                        <p:tgtEl>
                                          <p:spTgt spid="40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5400" b="1" dirty="0" smtClean="0"/>
              <a:t>Война </a:t>
            </a:r>
            <a:r>
              <a:rPr lang="ru-RU" sz="5400" b="1" dirty="0"/>
              <a:t>с </a:t>
            </a:r>
            <a:r>
              <a:rPr lang="ru-RU" sz="5400" b="1" dirty="0" smtClean="0"/>
              <a:t>Америкой</a:t>
            </a:r>
            <a:endParaRPr lang="ru-RU" sz="5400" b="1" dirty="0"/>
          </a:p>
        </p:txBody>
      </p:sp>
      <p:sp>
        <p:nvSpPr>
          <p:cNvPr id="3" name="Объект 2"/>
          <p:cNvSpPr>
            <a:spLocks noGrp="1"/>
          </p:cNvSpPr>
          <p:nvPr>
            <p:ph idx="1"/>
          </p:nvPr>
        </p:nvSpPr>
        <p:spPr>
          <a:xfrm>
            <a:off x="457200" y="1600200"/>
            <a:ext cx="8229600" cy="4925144"/>
          </a:xfrm>
        </p:spPr>
        <p:txBody>
          <a:bodyPr>
            <a:normAutofit fontScale="70000" lnSpcReduction="20000"/>
          </a:bodyPr>
          <a:lstStyle/>
          <a:p>
            <a:pPr marL="0" indent="0">
              <a:buNone/>
            </a:pPr>
            <a:r>
              <a:rPr lang="ru-RU" dirty="0"/>
              <a:t>На севере Вьетнама были установлены советские центры ракетных войск противовоздушной обороны, но под гидом строгой секретности. Таким образом, была обеспечена воздушная безопасность, и при этом проводилось обучение вьетнамских солдат на ракетчиков.</a:t>
            </a:r>
            <a:r>
              <a:rPr lang="ru-RU" dirty="0" smtClean="0"/>
              <a:t/>
            </a:r>
            <a:br>
              <a:rPr lang="ru-RU" dirty="0" smtClean="0"/>
            </a:br>
            <a:r>
              <a:rPr lang="ru-RU" dirty="0" smtClean="0"/>
              <a:t/>
            </a:r>
            <a:br>
              <a:rPr lang="ru-RU" dirty="0" smtClean="0"/>
            </a:br>
            <a:r>
              <a:rPr lang="ru-RU" dirty="0"/>
              <a:t>Вьетнам стал местом для испытания оружия и военных установок США и Советского Союза. </a:t>
            </a:r>
            <a:r>
              <a:rPr lang="ru-RU" dirty="0" smtClean="0"/>
              <a:t/>
            </a:r>
            <a:br>
              <a:rPr lang="ru-RU" dirty="0" smtClean="0"/>
            </a:br>
            <a:r>
              <a:rPr lang="ru-RU" dirty="0" smtClean="0"/>
              <a:t/>
            </a:r>
            <a:br>
              <a:rPr lang="ru-RU" dirty="0" smtClean="0"/>
            </a:br>
            <a:r>
              <a:rPr lang="ru-RU" dirty="0"/>
              <a:t>В северном Вьетнаме около 70% оружия было советского производства, можно сказать, что вьетнамская армия была советской. Оружие неофициально поставлялось через Китай. Американцы, несмотря на свое бессилие, никак не хотели сдаваться, хотя за годы войны потеряли тысячи людей и более 4500 единиц истребителей и другой военной техники, что составляло практически 50% всего военно-воздушного флота. Общественность требовала вывести войска, но президент Никсон не хотел падать в грязь лицом и терять достоинство Америки.</a:t>
            </a:r>
          </a:p>
        </p:txBody>
      </p:sp>
    </p:spTree>
    <p:extLst>
      <p:ext uri="{BB962C8B-B14F-4D97-AF65-F5344CB8AC3E}">
        <p14:creationId xmlns:p14="http://schemas.microsoft.com/office/powerpoint/2010/main" val="88026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5400" b="1" dirty="0"/>
              <a:t>Подведем итоги вьетнамской войны.</a:t>
            </a:r>
          </a:p>
        </p:txBody>
      </p:sp>
      <p:sp>
        <p:nvSpPr>
          <p:cNvPr id="4" name="Прямоугольник 3"/>
          <p:cNvSpPr/>
          <p:nvPr/>
        </p:nvSpPr>
        <p:spPr>
          <a:xfrm>
            <a:off x="539552" y="1772817"/>
            <a:ext cx="8064896" cy="2308324"/>
          </a:xfrm>
          <a:prstGeom prst="rect">
            <a:avLst/>
          </a:prstGeom>
        </p:spPr>
        <p:txBody>
          <a:bodyPr wrap="square">
            <a:spAutoFit/>
          </a:bodyPr>
          <a:lstStyle/>
          <a:p>
            <a:r>
              <a:rPr lang="ru-RU" sz="2400" dirty="0"/>
              <a:t>После того, как Америка потеряла уйму денег, понесла огромные человеческие жертвы, в виде убитых и искалеченных солдат, начался вывод американских войск. Этому событию способствовало подписание мирного договора между Ханоем и Вашингтоном в Париже 27 января 1973 года.</a:t>
            </a:r>
          </a:p>
        </p:txBody>
      </p:sp>
      <p:pic>
        <p:nvPicPr>
          <p:cNvPr id="5122" name="Picture 2" descr="Картинки по запросу вьетнамская война сш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4081141"/>
            <a:ext cx="4017045" cy="2668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4282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randombar(horizontal)">
                                      <p:cBhvr>
                                        <p:cTn id="7" dur="500"/>
                                        <p:tgtEl>
                                          <p:spTgt spid="5122"/>
                                        </p:tgtEl>
                                      </p:cBhvr>
                                    </p:animEffect>
                                  </p:childTnLst>
                                </p:cTn>
                              </p:par>
                              <p:par>
                                <p:cTn id="8" presetID="18" presetClass="emph" presetSubtype="0" fill="hold" grpId="0" nodeType="withEffect">
                                  <p:stCondLst>
                                    <p:cond delay="0"/>
                                  </p:stCondLst>
                                  <p:iterate type="lt">
                                    <p:tmPct val="4000"/>
                                  </p:iterate>
                                  <p:childTnLst>
                                    <p:set>
                                      <p:cBhvr override="childStyle">
                                        <p:cTn id="9" dur="500" fill="hold"/>
                                        <p:tgtEl>
                                          <p:spTgt spid="2"/>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67544" y="404664"/>
            <a:ext cx="8229600" cy="6192688"/>
          </a:xfrm>
        </p:spPr>
        <p:txBody>
          <a:bodyPr>
            <a:noAutofit/>
          </a:bodyPr>
          <a:lstStyle/>
          <a:p>
            <a:pPr marL="0" indent="0" algn="ctr">
              <a:buNone/>
            </a:pPr>
            <a:r>
              <a:rPr lang="ru-RU" sz="5400" dirty="0" smtClean="0"/>
              <a:t>Автор идеи:                          Н. Н. Морозова</a:t>
            </a:r>
          </a:p>
          <a:p>
            <a:pPr marL="0" indent="0" algn="ctr">
              <a:buNone/>
            </a:pPr>
            <a:r>
              <a:rPr lang="ru-RU" sz="5400" dirty="0" smtClean="0"/>
              <a:t>	Главный редактор:		 Д. Первухин</a:t>
            </a:r>
            <a:endParaRPr lang="ru-RU" sz="5400" dirty="0" smtClean="0"/>
          </a:p>
          <a:p>
            <a:pPr marL="0" indent="0" algn="ctr">
              <a:buNone/>
            </a:pPr>
            <a:r>
              <a:rPr lang="ru-RU" sz="5400" dirty="0" smtClean="0"/>
              <a:t>Картинки и презентация: А. </a:t>
            </a:r>
            <a:r>
              <a:rPr lang="ru-RU" sz="5400" dirty="0" err="1" smtClean="0"/>
              <a:t>Загребельный</a:t>
            </a:r>
            <a:endParaRPr lang="ru-RU" sz="5400" dirty="0" smtClean="0"/>
          </a:p>
          <a:p>
            <a:pPr marL="0" indent="0" algn="ctr">
              <a:buNone/>
            </a:pPr>
            <a:r>
              <a:rPr lang="ru-RU" sz="5400" dirty="0" smtClean="0">
                <a:solidFill>
                  <a:srgbClr val="7030A0"/>
                </a:solidFill>
              </a:rPr>
              <a:t>Всем спасибо за внимание </a:t>
            </a:r>
          </a:p>
          <a:p>
            <a:pPr marL="0" indent="0" algn="ctr">
              <a:buNone/>
            </a:pPr>
            <a:endParaRPr lang="ru-RU" sz="5400" dirty="0"/>
          </a:p>
        </p:txBody>
      </p:sp>
    </p:spTree>
    <p:extLst>
      <p:ext uri="{BB962C8B-B14F-4D97-AF65-F5344CB8AC3E}">
        <p14:creationId xmlns:p14="http://schemas.microsoft.com/office/powerpoint/2010/main" val="104155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8" dur="10000" fill="hold"/>
                                        <p:tgtEl>
                                          <p:spTgt spid="3">
                                            <p:txEl>
                                              <p:pRg st="0" end="0"/>
                                            </p:txEl>
                                          </p:spTgt>
                                        </p:tgtEl>
                                        <p:attrNameLst>
                                          <p:attrName>ppt_y</p:attrName>
                                        </p:attrNameLst>
                                      </p:cBhvr>
                                      <p:tavLst>
                                        <p:tav tm="0">
                                          <p:val>
                                            <p:strVal val="#ppt_y+1"/>
                                          </p:val>
                                        </p:tav>
                                        <p:tav tm="100000">
                                          <p:val>
                                            <p:strVal val="#ppt_y-1"/>
                                          </p:val>
                                        </p:tav>
                                      </p:tavLst>
                                    </p:anim>
                                  </p:childTnLst>
                                </p:cTn>
                              </p:par>
                              <p:par>
                                <p:cTn id="9" presetID="28"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p:cTn id="11" dur="10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2" dur="10000" fill="hold"/>
                                        <p:tgtEl>
                                          <p:spTgt spid="3">
                                            <p:txEl>
                                              <p:pRg st="1" end="1"/>
                                            </p:txEl>
                                          </p:spTgt>
                                        </p:tgtEl>
                                        <p:attrNameLst>
                                          <p:attrName>ppt_y</p:attrName>
                                        </p:attrNameLst>
                                      </p:cBhvr>
                                      <p:tavLst>
                                        <p:tav tm="0">
                                          <p:val>
                                            <p:strVal val="#ppt_y+1"/>
                                          </p:val>
                                        </p:tav>
                                        <p:tav tm="100000">
                                          <p:val>
                                            <p:strVal val="#ppt_y-1"/>
                                          </p:val>
                                        </p:tav>
                                      </p:tavLst>
                                    </p:anim>
                                  </p:childTnLst>
                                </p:cTn>
                              </p:par>
                              <p:par>
                                <p:cTn id="13" presetID="28"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p:cTn id="15" dur="10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0" fill="hold"/>
                                        <p:tgtEl>
                                          <p:spTgt spid="3">
                                            <p:txEl>
                                              <p:pRg st="2" end="2"/>
                                            </p:txEl>
                                          </p:spTgt>
                                        </p:tgtEl>
                                        <p:attrNameLst>
                                          <p:attrName>ppt_y</p:attrName>
                                        </p:attrNameLst>
                                      </p:cBhvr>
                                      <p:tavLst>
                                        <p:tav tm="0">
                                          <p:val>
                                            <p:strVal val="#ppt_y+1"/>
                                          </p:val>
                                        </p:tav>
                                        <p:tav tm="100000">
                                          <p:val>
                                            <p:strVal val="#ppt_y-1"/>
                                          </p:val>
                                        </p:tav>
                                      </p:tavLst>
                                    </p:anim>
                                  </p:childTnLst>
                                </p:cTn>
                              </p:par>
                              <p:par>
                                <p:cTn id="17" presetID="28"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p:cTn id="19" dur="10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0" dur="10000" fill="hold"/>
                                        <p:tgtEl>
                                          <p:spTgt spid="3">
                                            <p:txEl>
                                              <p:pRg st="3" end="3"/>
                                            </p:txEl>
                                          </p:spTgt>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theme/theme1.xml><?xml version="1.0" encoding="utf-8"?>
<a:theme xmlns:a="http://schemas.openxmlformats.org/drawingml/2006/main" name="Тема Office">
  <a:themeElements>
    <a:clrScheme name="Аптека">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Decatur</Template>
  <TotalTime>83</TotalTime>
  <Words>325</Words>
  <Application>Microsoft Office PowerPoint</Application>
  <PresentationFormat>Экран (4:3)</PresentationFormat>
  <Paragraphs>19</Paragraphs>
  <Slides>8</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8</vt:i4>
      </vt:variant>
    </vt:vector>
  </HeadingPairs>
  <TitlesOfParts>
    <vt:vector size="9" baseType="lpstr">
      <vt:lpstr>Тема Office</vt:lpstr>
      <vt:lpstr>Презентация PowerPoint</vt:lpstr>
      <vt:lpstr>Этапы войны во Вьетнаме.</vt:lpstr>
      <vt:lpstr>Причины войны во Вьетнаме.</vt:lpstr>
      <vt:lpstr>Начало Вьетнамской войны</vt:lpstr>
      <vt:lpstr>Презентация PowerPoint</vt:lpstr>
      <vt:lpstr>Война с Америкой</vt:lpstr>
      <vt:lpstr>Подведем итоги вьетнамской войны.</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 Windows</dc:creator>
  <cp:lastModifiedBy>Пользователь Windows</cp:lastModifiedBy>
  <cp:revision>8</cp:revision>
  <dcterms:created xsi:type="dcterms:W3CDTF">2016-11-28T19:41:11Z</dcterms:created>
  <dcterms:modified xsi:type="dcterms:W3CDTF">2016-11-28T21:04:26Z</dcterms:modified>
</cp:coreProperties>
</file>