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0" r:id="rId6"/>
    <p:sldId id="263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E0542-FC17-443A-9DFB-FE793078836C}" v="472" dt="2022-03-08T12:14:15.227"/>
    <p1510:client id="{597BA1A0-C346-4EE9-B0C4-CB7EFB963467}" v="744" dt="2022-03-08T11:15:22.554"/>
    <p1510:client id="{5EC64F79-3D26-4650-AE5C-5302D5570DE0}" v="1362" dt="2022-03-07T20:40:50.091"/>
    <p1510:client id="{75D4BDE5-F324-47E0-B01B-3A1428CF9E6E}" v="10" dt="2022-03-08T12:34:44.358"/>
    <p1510:client id="{9BB597F2-0AE1-439A-8882-B1343CB094F3}" v="32" dt="2022-03-08T12:30:12.365"/>
    <p1510:client id="{E750B34F-8BBA-4FA7-9587-9C51DA5AEF72}" v="65" dt="2022-03-07T19:41:18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85B-65AA-49D3-987D-20091B1B21E3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D18E-0354-4D81-98D2-260077995C4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5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85B-65AA-49D3-987D-20091B1B21E3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D18E-0354-4D81-98D2-260077995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36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85B-65AA-49D3-987D-20091B1B21E3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D18E-0354-4D81-98D2-260077995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20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85B-65AA-49D3-987D-20091B1B21E3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D18E-0354-4D81-98D2-260077995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9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85B-65AA-49D3-987D-20091B1B21E3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D18E-0354-4D81-98D2-260077995C4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85B-65AA-49D3-987D-20091B1B21E3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D18E-0354-4D81-98D2-260077995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2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85B-65AA-49D3-987D-20091B1B21E3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D18E-0354-4D81-98D2-260077995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89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85B-65AA-49D3-987D-20091B1B21E3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D18E-0354-4D81-98D2-260077995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85B-65AA-49D3-987D-20091B1B21E3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D18E-0354-4D81-98D2-260077995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69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A2985B-65AA-49D3-987D-20091B1B21E3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54D18E-0354-4D81-98D2-260077995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985B-65AA-49D3-987D-20091B1B21E3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D18E-0354-4D81-98D2-260077995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47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A2985B-65AA-49D3-987D-20091B1B21E3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54D18E-0354-4D81-98D2-260077995C4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23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1748E50-6477-42F7-81D6-615B5169BFD4}"/>
              </a:ext>
            </a:extLst>
          </p:cNvPr>
          <p:cNvSpPr txBox="1"/>
          <p:nvPr/>
        </p:nvSpPr>
        <p:spPr>
          <a:xfrm>
            <a:off x="2109787" y="1536655"/>
            <a:ext cx="7972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u="sng">
                <a:latin typeface="Georgia" panose="02040502050405020303" pitchFamily="18" charset="0"/>
              </a:rPr>
              <a:t>Contrastive </a:t>
            </a:r>
            <a:r>
              <a:rPr lang="fr-FR" sz="4800" u="sng" err="1">
                <a:latin typeface="Georgia" panose="02040502050405020303" pitchFamily="18" charset="0"/>
              </a:rPr>
              <a:t>Language</a:t>
            </a:r>
            <a:r>
              <a:rPr lang="fr-FR" sz="4800" u="sng">
                <a:latin typeface="Georgia" panose="02040502050405020303" pitchFamily="18" charset="0"/>
              </a:rPr>
              <a:t>-Image Pre-Training</a:t>
            </a:r>
          </a:p>
          <a:p>
            <a:pPr algn="ctr"/>
            <a:r>
              <a:rPr lang="fr-FR" sz="4800" u="sng">
                <a:latin typeface="Georgia" panose="02040502050405020303" pitchFamily="18" charset="0"/>
              </a:rPr>
              <a:t>CLIP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3355A1-CCD3-4C17-A72B-364A475CB4AB}"/>
              </a:ext>
            </a:extLst>
          </p:cNvPr>
          <p:cNvSpPr txBox="1"/>
          <p:nvPr/>
        </p:nvSpPr>
        <p:spPr>
          <a:xfrm>
            <a:off x="2724150" y="4939606"/>
            <a:ext cx="925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>
                <a:latin typeface="Georgia" panose="02040502050405020303" pitchFamily="18" charset="0"/>
              </a:rPr>
              <a:t>Florian Bordes </a:t>
            </a:r>
          </a:p>
          <a:p>
            <a:pPr algn="r"/>
            <a:r>
              <a:rPr lang="fr-FR" sz="2400">
                <a:latin typeface="Georgia" panose="02040502050405020303" pitchFamily="18" charset="0"/>
              </a:rPr>
              <a:t>Gaston </a:t>
            </a:r>
            <a:r>
              <a:rPr lang="fr-FR" sz="2400" err="1">
                <a:latin typeface="Georgia" panose="02040502050405020303" pitchFamily="18" charset="0"/>
              </a:rPr>
              <a:t>Tentillier</a:t>
            </a:r>
            <a:endParaRPr lang="fr-FR" sz="2400">
              <a:latin typeface="Georgia" panose="02040502050405020303" pitchFamily="18" charset="0"/>
            </a:endParaRPr>
          </a:p>
          <a:p>
            <a:pPr algn="r"/>
            <a:r>
              <a:rPr lang="fr-FR" sz="2400">
                <a:latin typeface="Georgia" panose="02040502050405020303" pitchFamily="18" charset="0"/>
              </a:rPr>
              <a:t>Paul </a:t>
            </a:r>
            <a:r>
              <a:rPr lang="fr-FR" sz="2400" err="1">
                <a:latin typeface="Georgia" panose="02040502050405020303" pitchFamily="18" charset="0"/>
              </a:rPr>
              <a:t>Fotso</a:t>
            </a:r>
            <a:r>
              <a:rPr lang="fr-FR" sz="2400">
                <a:latin typeface="Georgia" panose="02040502050405020303" pitchFamily="18" charset="0"/>
              </a:rPr>
              <a:t> </a:t>
            </a:r>
            <a:r>
              <a:rPr lang="fr-FR" sz="2400" err="1">
                <a:latin typeface="Georgia" panose="02040502050405020303" pitchFamily="18" charset="0"/>
              </a:rPr>
              <a:t>Kaptuez</a:t>
            </a:r>
            <a:endParaRPr lang="fr-FR" sz="2400">
              <a:latin typeface="Georgia" panose="02040502050405020303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41F9409-9644-4B5D-BEAC-06671FB4E41A}"/>
              </a:ext>
            </a:extLst>
          </p:cNvPr>
          <p:cNvSpPr txBox="1"/>
          <p:nvPr/>
        </p:nvSpPr>
        <p:spPr>
          <a:xfrm>
            <a:off x="3195637" y="4524107"/>
            <a:ext cx="5272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Learning Transferable Visual Models From Natural Language Supervision, Radford, Kim, </a:t>
            </a:r>
            <a:r>
              <a:rPr lang="en-US" sz="200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Hallacy</a:t>
            </a:r>
            <a:r>
              <a:rPr lang="en-US" sz="2000" i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and others, Feb 2021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72FF175-4476-4CB4-A387-3244F66070BA}"/>
              </a:ext>
            </a:extLst>
          </p:cNvPr>
          <p:cNvSpPr txBox="1"/>
          <p:nvPr/>
        </p:nvSpPr>
        <p:spPr>
          <a:xfrm>
            <a:off x="209550" y="5480565"/>
            <a:ext cx="1509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latin typeface="Georgia" panose="02040502050405020303" pitchFamily="18" charset="0"/>
              </a:rPr>
              <a:t>MAP 583</a:t>
            </a:r>
          </a:p>
        </p:txBody>
      </p:sp>
    </p:spTree>
    <p:extLst>
      <p:ext uri="{BB962C8B-B14F-4D97-AF65-F5344CB8AC3E}">
        <p14:creationId xmlns:p14="http://schemas.microsoft.com/office/powerpoint/2010/main" val="256702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6D06E76-C275-46F1-879F-C6415E99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001745"/>
            <a:ext cx="10448925" cy="3883317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C77D9ED-9BF5-4002-BA25-1D6FBCA6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263527"/>
            <a:ext cx="10058400" cy="1450757"/>
          </a:xfrm>
        </p:spPr>
        <p:txBody>
          <a:bodyPr/>
          <a:lstStyle/>
          <a:p>
            <a:pPr algn="ctr"/>
            <a:r>
              <a:rPr lang="fr-FR">
                <a:latin typeface="Calibri Light"/>
                <a:cs typeface="Calibri Light"/>
              </a:rPr>
              <a:t>General </a:t>
            </a:r>
            <a:r>
              <a:rPr lang="fr-FR" err="1">
                <a:latin typeface="Calibri Light"/>
                <a:cs typeface="Calibri Light"/>
              </a:rPr>
              <a:t>approach</a:t>
            </a:r>
            <a:r>
              <a:rPr lang="fr-FR">
                <a:latin typeface="Calibri Light"/>
                <a:cs typeface="Calibri Light"/>
              </a:rPr>
              <a:t> of CLIP</a:t>
            </a:r>
          </a:p>
        </p:txBody>
      </p:sp>
    </p:spTree>
    <p:extLst>
      <p:ext uri="{BB962C8B-B14F-4D97-AF65-F5344CB8AC3E}">
        <p14:creationId xmlns:p14="http://schemas.microsoft.com/office/powerpoint/2010/main" val="160009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DBB5EC-5D48-4B42-AC3D-D3C5A9A8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185" y="575415"/>
            <a:ext cx="5567702" cy="1450757"/>
          </a:xfrm>
        </p:spPr>
        <p:txBody>
          <a:bodyPr>
            <a:normAutofit/>
          </a:bodyPr>
          <a:lstStyle/>
          <a:p>
            <a:r>
              <a:rPr lang="fr-FR">
                <a:cs typeface="Calibri Light"/>
              </a:rPr>
              <a:t>CLIP Training </a:t>
            </a:r>
            <a:r>
              <a:rPr lang="fr-FR" err="1">
                <a:cs typeface="Calibri Light"/>
              </a:rPr>
              <a:t>method</a:t>
            </a:r>
            <a:endParaRPr lang="fr-FR" err="1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BB5DE67-C986-4190-8988-2A8D92D9B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2031741"/>
            <a:ext cx="5032703" cy="327616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74A346-B5C7-419C-9A10-F95C52853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184" y="2258445"/>
            <a:ext cx="5567703" cy="3670180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fr-FR">
                <a:cs typeface="Calibri"/>
              </a:rPr>
              <a:t> Not a </a:t>
            </a:r>
            <a:r>
              <a:rPr lang="fr-FR" err="1">
                <a:cs typeface="Calibri"/>
              </a:rPr>
              <a:t>predictive</a:t>
            </a:r>
            <a:r>
              <a:rPr lang="fr-FR">
                <a:cs typeface="Calibri"/>
              </a:rPr>
              <a:t> but a contrastive objective : </a:t>
            </a:r>
            <a:r>
              <a:rPr lang="fr-FR" err="1">
                <a:cs typeface="Calibri"/>
              </a:rPr>
              <a:t>task</a:t>
            </a:r>
            <a:r>
              <a:rPr lang="fr-FR">
                <a:cs typeface="Calibri"/>
              </a:rPr>
              <a:t> of </a:t>
            </a:r>
            <a:r>
              <a:rPr lang="fr-FR" err="1">
                <a:cs typeface="Calibri"/>
              </a:rPr>
              <a:t>predicting</a:t>
            </a:r>
            <a:r>
              <a:rPr lang="fr-FR">
                <a:cs typeface="Calibri"/>
              </a:rPr>
              <a:t> </a:t>
            </a:r>
            <a:r>
              <a:rPr lang="fr-FR" err="1">
                <a:cs typeface="Calibri"/>
              </a:rPr>
              <a:t>which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text</a:t>
            </a:r>
            <a:r>
              <a:rPr lang="fr-FR">
                <a:cs typeface="Calibri"/>
              </a:rPr>
              <a:t> </a:t>
            </a:r>
            <a:r>
              <a:rPr lang="fr-FR" err="1">
                <a:cs typeface="Calibri"/>
              </a:rPr>
              <a:t>is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paired</a:t>
            </a:r>
            <a:r>
              <a:rPr lang="fr-FR">
                <a:cs typeface="Calibri"/>
              </a:rPr>
              <a:t> </a:t>
            </a:r>
            <a:r>
              <a:rPr lang="fr-FR" b="1" i="1">
                <a:cs typeface="Calibri"/>
              </a:rPr>
              <a:t>as a </a:t>
            </a:r>
            <a:r>
              <a:rPr lang="fr-FR" b="1" i="1" err="1">
                <a:cs typeface="Calibri"/>
              </a:rPr>
              <a:t>whole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with</a:t>
            </a:r>
            <a:r>
              <a:rPr lang="fr-FR">
                <a:cs typeface="Calibri"/>
              </a:rPr>
              <a:t> an image and not the exact </a:t>
            </a:r>
            <a:r>
              <a:rPr lang="fr-FR" err="1">
                <a:cs typeface="Calibri"/>
              </a:rPr>
              <a:t>words</a:t>
            </a:r>
            <a:r>
              <a:rPr lang="fr-FR">
                <a:cs typeface="Calibri"/>
              </a:rPr>
              <a:t>.</a:t>
            </a:r>
            <a:endParaRPr lang="fr-FR"/>
          </a:p>
          <a:p>
            <a:r>
              <a:rPr lang="fr-FR">
                <a:cs typeface="Calibri"/>
              </a:rPr>
              <a:t>=&gt; </a:t>
            </a:r>
            <a:r>
              <a:rPr lang="fr-FR" err="1">
                <a:cs typeface="Calibri"/>
              </a:rPr>
              <a:t>very</a:t>
            </a:r>
            <a:r>
              <a:rPr lang="fr-FR">
                <a:cs typeface="Calibri"/>
              </a:rPr>
              <a:t> efficient at </a:t>
            </a:r>
            <a:r>
              <a:rPr lang="fr-FR" err="1">
                <a:cs typeface="Calibri"/>
              </a:rPr>
              <a:t>zero</a:t>
            </a:r>
            <a:r>
              <a:rPr lang="fr-FR">
                <a:cs typeface="Calibri"/>
              </a:rPr>
              <a:t>-shot </a:t>
            </a:r>
            <a:r>
              <a:rPr lang="fr-FR" err="1">
                <a:cs typeface="Calibri"/>
              </a:rPr>
              <a:t>transfer</a:t>
            </a:r>
            <a:r>
              <a:rPr lang="fr-FR">
                <a:cs typeface="Calibri"/>
              </a:rPr>
              <a:t> (gain in </a:t>
            </a:r>
            <a:r>
              <a:rPr lang="fr-FR" err="1">
                <a:cs typeface="Calibri"/>
              </a:rPr>
              <a:t>accuracy</a:t>
            </a:r>
            <a:r>
              <a:rPr lang="fr-FR">
                <a:cs typeface="Calibri"/>
              </a:rPr>
              <a:t>)</a:t>
            </a:r>
          </a:p>
          <a:p>
            <a:endParaRPr lang="fr-FR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ea typeface="+mn-lt"/>
                <a:cs typeface="+mn-lt"/>
              </a:rPr>
              <a:t> New dataset of 400 million (image, text) pairs collected from various sources on the Internet </a:t>
            </a:r>
            <a:endParaRPr lang="fr-FR">
              <a:cs typeface="Calibri"/>
            </a:endParaRPr>
          </a:p>
          <a:p>
            <a:endParaRPr lang="fr-FR" sz="1800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21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5FA1B2A-A2A8-4AFC-BE45-0EA83015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CLIP Training method</a:t>
            </a:r>
          </a:p>
        </p:txBody>
      </p:sp>
      <p:pic>
        <p:nvPicPr>
          <p:cNvPr id="3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07226DC-850D-426A-A835-95C0A03D3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57" y="2978094"/>
            <a:ext cx="3868903" cy="202611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A04A543-D349-4C75-8044-F956F5BD46DE}"/>
              </a:ext>
            </a:extLst>
          </p:cNvPr>
          <p:cNvSpPr txBox="1"/>
          <p:nvPr/>
        </p:nvSpPr>
        <p:spPr>
          <a:xfrm>
            <a:off x="5342202" y="2750609"/>
            <a:ext cx="6515947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Only data augmentation : random square crop from resized images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/>
              </a:rPr>
              <a:t>Learning of a multi-modal embedding space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Model : Resnet50 for the Image encoder and a text transformer for the Text encoder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Cross-Entropy Loss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C29D30-5E06-48BD-86D7-4AB98CA464FD}"/>
              </a:ext>
            </a:extLst>
          </p:cNvPr>
          <p:cNvSpPr txBox="1"/>
          <p:nvPr/>
        </p:nvSpPr>
        <p:spPr>
          <a:xfrm>
            <a:off x="4558323" y="31027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 </a:t>
            </a:r>
            <a:r>
              <a:rPr lang="fr-FR">
                <a:ea typeface="+mn-lt"/>
                <a:cs typeface="+mn-lt"/>
              </a:rPr>
              <a:t> 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384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E378F3-9642-471B-8215-AA3288422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05F82-F7FB-4124-AE2B-3D69A007C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0BFAA86-60CC-4973-9C9F-8D44654D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124" y="-138009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Zero-shot CLIP Performance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7ACB0F8-0E36-4F06-978D-998A5A6D8E36}"/>
              </a:ext>
            </a:extLst>
          </p:cNvPr>
          <p:cNvSpPr txBox="1"/>
          <p:nvPr/>
        </p:nvSpPr>
        <p:spPr>
          <a:xfrm>
            <a:off x="990123" y="2343460"/>
            <a:ext cx="5977938" cy="3652667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>
                <a:solidFill>
                  <a:srgbClr val="FFFFFF"/>
                </a:solidFill>
              </a:rPr>
              <a:t>Comparison with a fully supervised classifier fitted on Resnet-50 :</a:t>
            </a:r>
            <a:endParaRPr lang="en-US" sz="2400">
              <a:solidFill>
                <a:srgbClr val="FFFFFF"/>
              </a:solidFill>
              <a:cs typeface="Calibri"/>
            </a:endParaRPr>
          </a:p>
          <a:p>
            <a:pPr defTabSz="914400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>
                <a:solidFill>
                  <a:srgbClr val="FFFFFF"/>
                </a:solidFill>
              </a:rPr>
              <a:t>- outperforms on 16 upon 27 datasets especially on general object classification datasets such as ImageNet</a:t>
            </a:r>
            <a:endParaRPr lang="en-US" sz="2400">
              <a:solidFill>
                <a:srgbClr val="FFFFFF"/>
              </a:solidFill>
              <a:cs typeface="Calibri"/>
            </a:endParaRPr>
          </a:p>
          <a:p>
            <a:pPr defTabSz="914400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>
                <a:solidFill>
                  <a:srgbClr val="FFFFFF"/>
                </a:solidFill>
              </a:rPr>
              <a:t>- poor capabilities on complex tasks (traffic sign recognition GTRSB or satellite image recognition </a:t>
            </a:r>
            <a:r>
              <a:rPr lang="en-US" sz="2400" err="1">
                <a:solidFill>
                  <a:srgbClr val="FFFFFF"/>
                </a:solidFill>
              </a:rPr>
              <a:t>EuroSAT</a:t>
            </a:r>
            <a:r>
              <a:rPr lang="en-US" sz="2400">
                <a:solidFill>
                  <a:srgbClr val="FFFFFF"/>
                </a:solidFill>
              </a:rPr>
              <a:t>)</a:t>
            </a:r>
            <a:endParaRPr lang="en-US" sz="2400">
              <a:solidFill>
                <a:srgbClr val="FFFFFF"/>
              </a:solidFill>
              <a:cs typeface="Calibri"/>
            </a:endParaRPr>
          </a:p>
          <a:p>
            <a:pPr defTabSz="914400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>
                <a:solidFill>
                  <a:srgbClr val="FFFFFF"/>
                </a:solidFill>
              </a:rPr>
              <a:t>- more relevant with few-short prediction</a:t>
            </a:r>
            <a:endParaRPr lang="en-US" sz="2400">
              <a:solidFill>
                <a:srgbClr val="FFFFFF"/>
              </a:solidFill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AE29FD-C3A6-46E4-BF94-132A4C4EE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14960F19-B4A4-4B2F-AB4E-D6AEC0209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638" y="1446857"/>
            <a:ext cx="4080064" cy="433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EF7E125D-D5E5-4634-BEB4-20DE4DBA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56" y="2024857"/>
            <a:ext cx="4365976" cy="416295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762F0C89-04F8-442F-AF9A-3F9DCB63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263527"/>
            <a:ext cx="10058400" cy="1450757"/>
          </a:xfrm>
        </p:spPr>
        <p:txBody>
          <a:bodyPr/>
          <a:lstStyle/>
          <a:p>
            <a:pPr algn="ctr"/>
            <a:r>
              <a:rPr lang="fr-FR" err="1">
                <a:latin typeface="Calibri Light"/>
                <a:cs typeface="Calibri Light"/>
              </a:rPr>
              <a:t>Zero</a:t>
            </a:r>
            <a:r>
              <a:rPr lang="fr-FR">
                <a:latin typeface="Calibri Light"/>
                <a:cs typeface="Calibri Light"/>
              </a:rPr>
              <a:t>-shot CLIP Performance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63C07DE-0641-48A9-B3BD-4E95C2268C22}"/>
              </a:ext>
            </a:extLst>
          </p:cNvPr>
          <p:cNvSpPr txBox="1"/>
          <p:nvPr/>
        </p:nvSpPr>
        <p:spPr>
          <a:xfrm>
            <a:off x="6389511" y="2452510"/>
            <a:ext cx="538197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fr-FR" sz="2400" err="1">
                <a:latin typeface="Calibri Light"/>
                <a:cs typeface="Calibri Light"/>
              </a:rPr>
              <a:t>Outperforms</a:t>
            </a:r>
            <a:r>
              <a:rPr lang="fr-FR" sz="2400">
                <a:latin typeface="Calibri Light"/>
                <a:cs typeface="Calibri Light"/>
              </a:rPr>
              <a:t> few-shot </a:t>
            </a:r>
            <a:r>
              <a:rPr lang="fr-FR" sz="2400" err="1">
                <a:latin typeface="Calibri Light"/>
                <a:cs typeface="Calibri Light"/>
              </a:rPr>
              <a:t>linear</a:t>
            </a:r>
            <a:r>
              <a:rPr lang="fr-FR" sz="2400">
                <a:latin typeface="Calibri Light"/>
                <a:cs typeface="Calibri Light"/>
              </a:rPr>
              <a:t> probes</a:t>
            </a:r>
          </a:p>
          <a:p>
            <a:pPr marL="285750" indent="-285750">
              <a:buFont typeface="Wingdings"/>
              <a:buChar char="Ø"/>
            </a:pPr>
            <a:endParaRPr lang="fr-FR" sz="2400">
              <a:latin typeface="Calibri Light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fr-FR" sz="2400" err="1">
                <a:latin typeface="Calibri Light"/>
                <a:cs typeface="Calibri"/>
              </a:rPr>
              <a:t>Zero</a:t>
            </a:r>
            <a:r>
              <a:rPr lang="fr-FR" sz="2400">
                <a:latin typeface="Calibri Light"/>
                <a:cs typeface="Calibri"/>
              </a:rPr>
              <a:t>-shot </a:t>
            </a:r>
            <a:r>
              <a:rPr lang="fr-FR" sz="2400" err="1">
                <a:latin typeface="Calibri Light"/>
                <a:cs typeface="Calibri"/>
              </a:rPr>
              <a:t>doesn't</a:t>
            </a:r>
            <a:r>
              <a:rPr lang="fr-FR" sz="2400">
                <a:latin typeface="Calibri Light"/>
                <a:cs typeface="Calibri"/>
              </a:rPr>
              <a:t> </a:t>
            </a:r>
            <a:r>
              <a:rPr lang="fr-FR" sz="2400" err="1">
                <a:latin typeface="Calibri Light"/>
                <a:cs typeface="Calibri"/>
              </a:rPr>
              <a:t>underperform</a:t>
            </a:r>
            <a:r>
              <a:rPr lang="fr-FR" sz="2400">
                <a:latin typeface="Calibri Light"/>
                <a:cs typeface="Calibri"/>
              </a:rPr>
              <a:t> one-shot !</a:t>
            </a:r>
          </a:p>
          <a:p>
            <a:pPr marL="285750" indent="-285750">
              <a:buFont typeface="Wingdings"/>
              <a:buChar char="Ø"/>
            </a:pPr>
            <a:endParaRPr lang="fr-FR" sz="2400">
              <a:latin typeface="Calibri Light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fr-FR" sz="2400">
                <a:latin typeface="Calibri Light"/>
                <a:cs typeface="Calibri"/>
              </a:rPr>
              <a:t>Matches the best </a:t>
            </a:r>
            <a:r>
              <a:rPr lang="fr-FR" sz="2400" err="1">
                <a:latin typeface="Calibri Light"/>
                <a:cs typeface="Calibri"/>
              </a:rPr>
              <a:t>results</a:t>
            </a:r>
            <a:r>
              <a:rPr lang="fr-FR" sz="2400">
                <a:latin typeface="Calibri Light"/>
                <a:cs typeface="Calibri"/>
              </a:rPr>
              <a:t> of a 16-shot </a:t>
            </a:r>
            <a:r>
              <a:rPr lang="fr-FR" sz="2400" err="1">
                <a:latin typeface="Calibri Light"/>
                <a:cs typeface="Calibri"/>
              </a:rPr>
              <a:t>linear</a:t>
            </a:r>
            <a:r>
              <a:rPr lang="fr-FR" sz="2400">
                <a:latin typeface="Calibri Light"/>
                <a:cs typeface="Calibri"/>
              </a:rPr>
              <a:t> classifier </a:t>
            </a:r>
            <a:r>
              <a:rPr lang="fr-FR" sz="2400" err="1">
                <a:latin typeface="Calibri Light"/>
                <a:cs typeface="Calibri"/>
              </a:rPr>
              <a:t>across</a:t>
            </a:r>
            <a:r>
              <a:rPr lang="fr-FR" sz="2400">
                <a:latin typeface="Calibri Light"/>
                <a:cs typeface="Calibri"/>
              </a:rPr>
              <a:t> </a:t>
            </a:r>
            <a:r>
              <a:rPr lang="fr-FR" sz="2400" err="1">
                <a:latin typeface="Calibri Light"/>
                <a:cs typeface="Calibri"/>
              </a:rPr>
              <a:t>publicly</a:t>
            </a:r>
            <a:r>
              <a:rPr lang="fr-FR" sz="2400">
                <a:latin typeface="Calibri Light"/>
                <a:cs typeface="Calibri"/>
              </a:rPr>
              <a:t> </a:t>
            </a:r>
            <a:r>
              <a:rPr lang="fr-FR" sz="2400" err="1">
                <a:latin typeface="Calibri Light"/>
                <a:cs typeface="Calibri"/>
              </a:rPr>
              <a:t>available</a:t>
            </a:r>
            <a:r>
              <a:rPr lang="fr-FR" sz="2400">
                <a:latin typeface="Calibri Light"/>
                <a:cs typeface="Calibri"/>
              </a:rPr>
              <a:t> </a:t>
            </a:r>
            <a:r>
              <a:rPr lang="fr-FR" sz="2400" err="1">
                <a:latin typeface="Calibri Light"/>
                <a:cs typeface="Calibri"/>
              </a:rPr>
              <a:t>models</a:t>
            </a:r>
            <a:endParaRPr lang="fr-FR" sz="2400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9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0BFAA86-60CC-4973-9C9F-8D44654D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263527"/>
            <a:ext cx="10058400" cy="1450757"/>
          </a:xfrm>
        </p:spPr>
        <p:txBody>
          <a:bodyPr/>
          <a:lstStyle/>
          <a:p>
            <a:pPr algn="ctr"/>
            <a:r>
              <a:rPr lang="fr-FR" err="1">
                <a:latin typeface="Calibri Light"/>
                <a:cs typeface="Calibri Light"/>
              </a:rPr>
              <a:t>Zero</a:t>
            </a:r>
            <a:r>
              <a:rPr lang="fr-FR">
                <a:latin typeface="Calibri Light"/>
                <a:cs typeface="Calibri Light"/>
              </a:rPr>
              <a:t>-shot CLIP vs </a:t>
            </a:r>
            <a:r>
              <a:rPr lang="fr-FR" err="1">
                <a:latin typeface="Calibri Light"/>
                <a:cs typeface="Calibri Light"/>
              </a:rPr>
              <a:t>Resnext</a:t>
            </a:r>
            <a:endParaRPr lang="fr-FR">
              <a:latin typeface="Calibri Light"/>
              <a:cs typeface="Calibri Light"/>
            </a:endParaRPr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717E977C-E93F-48AA-B595-57BC1B3A5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78" y="2276381"/>
            <a:ext cx="3999088" cy="1867790"/>
          </a:xfrm>
          <a:prstGeom prst="rect">
            <a:avLst/>
          </a:prstGeom>
        </p:spPr>
      </p:pic>
      <p:pic>
        <p:nvPicPr>
          <p:cNvPr id="6" name="Image 6" descr="Une image contenant texte, mammifère, ours&#10;&#10;Description générée automatiquement">
            <a:extLst>
              <a:ext uri="{FF2B5EF4-FFF2-40B4-BE49-F238E27FC236}">
                <a16:creationId xmlns:a16="http://schemas.microsoft.com/office/drawing/2014/main" id="{79BBDEE1-A1B6-4CE7-919A-5BD2CA86E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90" y="4149219"/>
            <a:ext cx="4224865" cy="1889785"/>
          </a:xfrm>
          <a:prstGeom prst="rect">
            <a:avLst/>
          </a:prstGeom>
        </p:spPr>
      </p:pic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F90D70-A901-4C16-8ACD-F3FC75AE9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955" y="4271267"/>
            <a:ext cx="3716865" cy="1899686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7DDA752E-4062-463A-B8F0-F363C17B3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400" y="2205244"/>
            <a:ext cx="3857975" cy="205239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79F02C0-2C32-437D-825B-808A7A3CA4BE}"/>
              </a:ext>
            </a:extLst>
          </p:cNvPr>
          <p:cNvSpPr txBox="1"/>
          <p:nvPr/>
        </p:nvSpPr>
        <p:spPr>
          <a:xfrm>
            <a:off x="4301067" y="2847621"/>
            <a:ext cx="319475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fr-FR" sz="2400" err="1"/>
              <a:t>Resnext</a:t>
            </a:r>
            <a:r>
              <a:rPr lang="fr-FR" sz="2400"/>
              <a:t> =&gt; </a:t>
            </a:r>
            <a:r>
              <a:rPr lang="fr-FR" sz="2400" err="1"/>
              <a:t>enhancement</a:t>
            </a:r>
            <a:r>
              <a:rPr lang="fr-FR" sz="2400"/>
              <a:t> of </a:t>
            </a:r>
            <a:r>
              <a:rPr lang="fr-FR" sz="2400" err="1"/>
              <a:t>Resnet</a:t>
            </a:r>
            <a:endParaRPr lang="fr-FR" sz="2400">
              <a:cs typeface="Calibri"/>
            </a:endParaRPr>
          </a:p>
          <a:p>
            <a:pPr marL="342900" indent="-342900">
              <a:buFont typeface="Wingdings"/>
              <a:buChar char="§"/>
            </a:pPr>
            <a:endParaRPr lang="fr-FR" sz="2400"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fr-FR" sz="2400" err="1"/>
              <a:t>Interesting</a:t>
            </a:r>
            <a:r>
              <a:rPr lang="fr-FR" sz="2400"/>
              <a:t> </a:t>
            </a:r>
            <a:r>
              <a:rPr lang="fr-FR" sz="2400" err="1"/>
              <a:t>results</a:t>
            </a:r>
            <a:r>
              <a:rPr lang="fr-FR" sz="2400"/>
              <a:t> </a:t>
            </a:r>
            <a:r>
              <a:rPr lang="fr-FR" sz="2400" err="1"/>
              <a:t>especially</a:t>
            </a:r>
            <a:r>
              <a:rPr lang="fr-FR" sz="2400"/>
              <a:t> on </a:t>
            </a:r>
            <a:r>
              <a:rPr lang="fr-FR" sz="2400" err="1"/>
              <a:t>hybrids</a:t>
            </a:r>
            <a:r>
              <a:rPr lang="fr-FR" sz="2400"/>
              <a:t> </a:t>
            </a:r>
            <a:endParaRPr lang="fr-FR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005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7D0A513-E370-457A-B709-5F32B96BA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0AC02B-DCE7-4E0D-ADF6-86386C916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82A85D-CD80-4811-B1B6-C3F136B10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A85D8-42C9-4421-A208-3E2EDE7261B2}"/>
              </a:ext>
            </a:extLst>
          </p:cNvPr>
          <p:cNvSpPr txBox="1">
            <a:spLocks/>
          </p:cNvSpPr>
          <p:nvPr/>
        </p:nvSpPr>
        <p:spPr>
          <a:xfrm>
            <a:off x="5961344" y="758952"/>
            <a:ext cx="5542398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200">
                <a:solidFill>
                  <a:srgbClr val="FFFFFF"/>
                </a:solidFill>
              </a:rPr>
              <a:t>Zero-shot CLIP vs Resnext on personal images</a:t>
            </a:r>
          </a:p>
        </p:txBody>
      </p:sp>
      <p:pic>
        <p:nvPicPr>
          <p:cNvPr id="10" name="Image 10" descr="Une image contenant texte, intérieur, capture d’écran&#10;&#10;Description générée automatiquement">
            <a:extLst>
              <a:ext uri="{FF2B5EF4-FFF2-40B4-BE49-F238E27FC236}">
                <a16:creationId xmlns:a16="http://schemas.microsoft.com/office/drawing/2014/main" id="{996210CD-8BDC-4FFD-B3BA-6F069B79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77" y="620722"/>
            <a:ext cx="3484301" cy="1755797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75FD28C2-58D3-4E1A-863E-2AA21D4CA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61" y="2537386"/>
            <a:ext cx="3617713" cy="175579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4AC0D3-E53A-467F-AC69-13CED2B33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9">
            <a:extLst>
              <a:ext uri="{FF2B5EF4-FFF2-40B4-BE49-F238E27FC236}">
                <a16:creationId xmlns:a16="http://schemas.microsoft.com/office/drawing/2014/main" id="{1FBEB0A3-BBA3-4D06-980F-358DE3D4B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64" y="4454051"/>
            <a:ext cx="3502726" cy="175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0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762F0C89-04F8-442F-AF9A-3F9DCB63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263527"/>
            <a:ext cx="10058400" cy="1450757"/>
          </a:xfrm>
        </p:spPr>
        <p:txBody>
          <a:bodyPr/>
          <a:lstStyle/>
          <a:p>
            <a:pPr algn="ctr"/>
            <a:r>
              <a:rPr lang="fr-FR" err="1">
                <a:latin typeface="Calibri Light"/>
                <a:cs typeface="Calibri Light"/>
              </a:rPr>
              <a:t>Zero</a:t>
            </a:r>
            <a:r>
              <a:rPr lang="fr-FR">
                <a:latin typeface="Calibri Light"/>
                <a:cs typeface="Calibri Light"/>
              </a:rPr>
              <a:t>-shot CLIP Performance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CEF4B39-7615-4CB6-98AD-527F95870018}"/>
              </a:ext>
            </a:extLst>
          </p:cNvPr>
          <p:cNvSpPr txBox="1"/>
          <p:nvPr/>
        </p:nvSpPr>
        <p:spPr>
          <a:xfrm>
            <a:off x="304800" y="2090057"/>
            <a:ext cx="601979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000"/>
              <a:t>Test over Oxford buildings </a:t>
            </a:r>
            <a:r>
              <a:rPr lang="fr-FR" sz="3000" err="1"/>
              <a:t>dataset</a:t>
            </a:r>
            <a:endParaRPr lang="fr-FR" sz="3000" err="1">
              <a:cs typeface="Calibri"/>
            </a:endParaRPr>
          </a:p>
        </p:txBody>
      </p:sp>
      <p:pic>
        <p:nvPicPr>
          <p:cNvPr id="5" name="Image 7" descr="Une image contenant bâtiment, extérieur, vieux, pierre&#10;&#10;Description générée automatiquement">
            <a:extLst>
              <a:ext uri="{FF2B5EF4-FFF2-40B4-BE49-F238E27FC236}">
                <a16:creationId xmlns:a16="http://schemas.microsoft.com/office/drawing/2014/main" id="{53DA3E63-92D2-4151-BB49-F83BFAA1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2792186"/>
            <a:ext cx="3918857" cy="293914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9690C9A-20D2-457D-A4DF-798A9475C716}"/>
              </a:ext>
            </a:extLst>
          </p:cNvPr>
          <p:cNvSpPr txBox="1"/>
          <p:nvPr/>
        </p:nvSpPr>
        <p:spPr>
          <a:xfrm>
            <a:off x="5812569" y="2452510"/>
            <a:ext cx="595891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fr-FR" sz="2400" dirty="0" err="1"/>
              <a:t>Cleaning</a:t>
            </a:r>
            <a:r>
              <a:rPr lang="fr-FR" sz="2400" dirty="0"/>
              <a:t> of the </a:t>
            </a:r>
            <a:r>
              <a:rPr lang="fr-FR" sz="2400" dirty="0" err="1"/>
              <a:t>dataset</a:t>
            </a:r>
            <a:endParaRPr lang="fr-FR" sz="2400" dirty="0" err="1">
              <a:cs typeface="Calibri"/>
            </a:endParaRPr>
          </a:p>
          <a:p>
            <a:pPr marL="285750" indent="-285750">
              <a:buFont typeface="Wingdings"/>
              <a:buChar char="Ø"/>
            </a:pPr>
            <a:endParaRPr lang="fr-FR" sz="240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fr-FR" sz="2400" dirty="0">
                <a:cs typeface="Calibri"/>
              </a:rPr>
              <a:t>Dual </a:t>
            </a:r>
            <a:r>
              <a:rPr lang="fr-FR" sz="2400" dirty="0" err="1">
                <a:cs typeface="Calibri"/>
              </a:rPr>
              <a:t>analysis</a:t>
            </a:r>
            <a:r>
              <a:rPr lang="fr-FR" sz="2400" dirty="0">
                <a:cs typeface="Calibri"/>
              </a:rPr>
              <a:t> of the photos: </a:t>
            </a:r>
          </a:p>
          <a:p>
            <a:pPr lvl="1"/>
            <a:r>
              <a:rPr lang="fr-FR" sz="2400" dirty="0">
                <a:cs typeface="Calibri"/>
              </a:rPr>
              <a:t>- </a:t>
            </a:r>
            <a:r>
              <a:rPr lang="fr-FR" sz="2400" dirty="0" err="1">
                <a:cs typeface="Calibri"/>
              </a:rPr>
              <a:t>Quality</a:t>
            </a:r>
            <a:endParaRPr lang="fr-FR" sz="2400" dirty="0">
              <a:cs typeface="Calibri"/>
            </a:endParaRPr>
          </a:p>
          <a:p>
            <a:pPr lvl="1"/>
            <a:r>
              <a:rPr lang="fr-FR" sz="2400" dirty="0">
                <a:cs typeface="Calibri"/>
              </a:rPr>
              <a:t>- Building</a:t>
            </a:r>
          </a:p>
          <a:p>
            <a:pPr lvl="1"/>
            <a:endParaRPr lang="fr-FR" sz="240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fr-FR" sz="2400" dirty="0" err="1">
                <a:cs typeface="Calibri"/>
              </a:rPr>
              <a:t>Accuracy</a:t>
            </a:r>
            <a:r>
              <a:rPr lang="fr-FR" sz="2400" dirty="0">
                <a:cs typeface="Calibri"/>
              </a:rPr>
              <a:t> for </a:t>
            </a:r>
            <a:r>
              <a:rPr lang="fr-FR" sz="2400" dirty="0" err="1">
                <a:cs typeface="Calibri"/>
              </a:rPr>
              <a:t>quality</a:t>
            </a:r>
            <a:r>
              <a:rPr lang="fr-FR" sz="2400" dirty="0">
                <a:cs typeface="Calibri"/>
              </a:rPr>
              <a:t> and building: 14,6%</a:t>
            </a:r>
          </a:p>
          <a:p>
            <a:pPr marL="285750" indent="-285750">
              <a:buFont typeface="Wingdings"/>
              <a:buChar char="Ø"/>
            </a:pPr>
            <a:endParaRPr lang="fr-FR" sz="240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fr-FR" sz="2400" dirty="0" err="1">
                <a:cs typeface="Calibri"/>
              </a:rPr>
              <a:t>Accuracy</a:t>
            </a:r>
            <a:r>
              <a:rPr lang="fr-FR" sz="2400" dirty="0">
                <a:cs typeface="Calibri"/>
              </a:rPr>
              <a:t> for building </a:t>
            </a:r>
            <a:r>
              <a:rPr lang="fr-FR" sz="2400" dirty="0" err="1">
                <a:cs typeface="Calibri"/>
              </a:rPr>
              <a:t>only</a:t>
            </a:r>
            <a:r>
              <a:rPr lang="fr-FR" sz="2400" dirty="0">
                <a:cs typeface="Calibri"/>
              </a:rPr>
              <a:t>: 16,7%</a:t>
            </a:r>
          </a:p>
        </p:txBody>
      </p:sp>
    </p:spTree>
    <p:extLst>
      <p:ext uri="{BB962C8B-B14F-4D97-AF65-F5344CB8AC3E}">
        <p14:creationId xmlns:p14="http://schemas.microsoft.com/office/powerpoint/2010/main" val="248581753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Grand écran</PresentationFormat>
  <Slides>9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Rétrospective</vt:lpstr>
      <vt:lpstr>Présentation PowerPoint</vt:lpstr>
      <vt:lpstr>General approach of CLIP</vt:lpstr>
      <vt:lpstr>CLIP Training method</vt:lpstr>
      <vt:lpstr>CLIP Training method</vt:lpstr>
      <vt:lpstr>Zero-shot CLIP Performance</vt:lpstr>
      <vt:lpstr>Zero-shot CLIP Performance</vt:lpstr>
      <vt:lpstr>Zero-shot CLIP vs Resnext</vt:lpstr>
      <vt:lpstr>Présentation PowerPoint</vt:lpstr>
      <vt:lpstr>Zero-shot CLIP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Bordes</dc:creator>
  <cp:revision>9</cp:revision>
  <dcterms:created xsi:type="dcterms:W3CDTF">2022-03-07T18:07:51Z</dcterms:created>
  <dcterms:modified xsi:type="dcterms:W3CDTF">2022-03-08T12:34:56Z</dcterms:modified>
</cp:coreProperties>
</file>