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3.svg" ContentType="image/svg+xml"/>
  <Override PartName="/ppt/media/image15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6" r:id="rId6"/>
    <p:sldId id="257" r:id="rId7"/>
    <p:sldId id="268" r:id="rId8"/>
    <p:sldId id="259" r:id="rId9"/>
    <p:sldId id="261" r:id="rId10"/>
    <p:sldId id="271" r:id="rId11"/>
    <p:sldId id="279" r:id="rId12"/>
    <p:sldId id="270" r:id="rId13"/>
    <p:sldId id="269" r:id="rId14"/>
    <p:sldId id="278" r:id="rId15"/>
    <p:sldId id="287" r:id="rId16"/>
    <p:sldId id="280" r:id="rId17"/>
    <p:sldId id="281" r:id="rId18"/>
    <p:sldId id="282" r:id="rId19"/>
    <p:sldId id="283" r:id="rId20"/>
    <p:sldId id="284" r:id="rId21"/>
    <p:sldId id="286" r:id="rId22"/>
    <p:sldId id="260" r:id="rId23"/>
    <p:sldId id="296" r:id="rId24"/>
  </p:sldIdLst>
  <p:sldSz cx="12192000" cy="685800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8262" autoAdjust="0"/>
  </p:normalViewPr>
  <p:slideViewPr>
    <p:cSldViewPr snapToGrid="0" showGuides="1">
      <p:cViewPr varScale="1">
        <p:scale>
          <a:sx n="65" d="100"/>
          <a:sy n="65" d="100"/>
        </p:scale>
        <p:origin x="17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D2A48B96-639E-45A3-A0BA-2464DFDB1FAA}" type="datetimeFigureOut">
              <a:rPr lang="zh-CN" altLang="en-US"/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9394C6DE-26C8-41B8-BD63-ADED81949C0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pPr fontAlgn="auto"/>
            <a:endParaRPr lang="zh-CN" altLang="en-US" noProof="1">
              <a:highlight>
                <a:srgbClr val="000000">
                  <a:alpha val="0"/>
                </a:srgbClr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endParaRPr lang="zh-CN" altLang="en-US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>
              <a:latin typeface="Cambria Math" panose="02040503050406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pPr fontAlgn="auto"/>
            <a:endParaRPr lang="zh-CN" altLang="en-US" noProof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pPr fontAlgn="auto"/>
            <a:endParaRPr lang="zh-CN" altLang="en-US" noProof="1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pPr fontAlgn="auto"/>
            <a:endParaRPr lang="en-US" altLang="zh-CN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pPr fontAlgn="auto"/>
            <a:endParaRPr lang="en-US" noProof="1">
              <a:highlight>
                <a:srgbClr val="000000">
                  <a:alpha val="0"/>
                </a:srgbClr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pPr fontAlgn="auto"/>
            <a:endParaRPr lang="zh-CN" altLang="en-US" noProof="1">
              <a:highlight>
                <a:srgbClr val="000000">
                  <a:alpha val="0"/>
                </a:srgbClr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pPr fontAlgn="auto"/>
            <a:endParaRPr lang="zh-CN" altLang="en-US" noProof="1">
              <a:highlight>
                <a:srgbClr val="000000">
                  <a:alpha val="0"/>
                </a:srgbClr>
              </a:highlight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61176-8CC0-4C10-BB3A-4A8B608EB6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77E99-E333-46E1-AE69-A023ED48ED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63A06-0EB4-4171-BEC7-3F7DE3F1BC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E8F05-4A70-4B1C-BABA-EBF0EA1F64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7949B-6FCC-48D2-9B9E-F179F1387F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FD5C5-67B2-40F0-A27F-FF1CB79EFC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615D5-C574-48A0-A87A-697FCE1201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90150-1777-461C-B487-12862E7E4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F0F89-A95C-40B9-B281-F3C7DF0911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5446C-511D-4C47-A16B-2AF20D5D7A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6D748-EEB9-46C1-A6AA-CA69DD6A19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36EEA66-EE93-4125-9C0D-F9FA395CCD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BDF8084-53A6-4AAF-B3DE-012785B652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0.svg"/><Relationship Id="rId23" Type="http://schemas.openxmlformats.org/officeDocument/2006/relationships/image" Target="../media/image19.png"/><Relationship Id="rId22" Type="http://schemas.openxmlformats.org/officeDocument/2006/relationships/image" Target="../media/image18.svg"/><Relationship Id="rId21" Type="http://schemas.openxmlformats.org/officeDocument/2006/relationships/image" Target="../media/image17.png"/><Relationship Id="rId20" Type="http://schemas.openxmlformats.org/officeDocument/2006/relationships/tags" Target="../tags/tag4.xml"/><Relationship Id="rId2" Type="http://schemas.openxmlformats.org/officeDocument/2006/relationships/image" Target="../media/image2.svg"/><Relationship Id="rId19" Type="http://schemas.openxmlformats.org/officeDocument/2006/relationships/image" Target="../media/image16.jpeg"/><Relationship Id="rId18" Type="http://schemas.openxmlformats.org/officeDocument/2006/relationships/tags" Target="../tags/tag3.xml"/><Relationship Id="rId17" Type="http://schemas.openxmlformats.org/officeDocument/2006/relationships/tags" Target="../tags/tag2.xml"/><Relationship Id="rId16" Type="http://schemas.openxmlformats.org/officeDocument/2006/relationships/image" Target="../media/image15.svg"/><Relationship Id="rId15" Type="http://schemas.openxmlformats.org/officeDocument/2006/relationships/image" Target="../media/image14.png"/><Relationship Id="rId14" Type="http://schemas.openxmlformats.org/officeDocument/2006/relationships/image" Target="../media/image13.svg"/><Relationship Id="rId13" Type="http://schemas.openxmlformats.org/officeDocument/2006/relationships/image" Target="../media/image12.png"/><Relationship Id="rId12" Type="http://schemas.openxmlformats.org/officeDocument/2006/relationships/tags" Target="../tags/tag1.xml"/><Relationship Id="rId11" Type="http://schemas.openxmlformats.org/officeDocument/2006/relationships/image" Target="../media/image11.jpe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svg"/><Relationship Id="rId8" Type="http://schemas.openxmlformats.org/officeDocument/2006/relationships/image" Target="../media/image25.png"/><Relationship Id="rId7" Type="http://schemas.openxmlformats.org/officeDocument/2006/relationships/tags" Target="../tags/tag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tags" Target="../tags/tag6.xml"/><Relationship Id="rId3" Type="http://schemas.openxmlformats.org/officeDocument/2006/relationships/image" Target="../media/image22.svg"/><Relationship Id="rId22" Type="http://schemas.openxmlformats.org/officeDocument/2006/relationships/notesSlide" Target="../notesSlides/notesSlide4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16.xml"/><Relationship Id="rId2" Type="http://schemas.openxmlformats.org/officeDocument/2006/relationships/image" Target="../media/image21.pn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image" Target="../media/image28.svg"/><Relationship Id="rId13" Type="http://schemas.openxmlformats.org/officeDocument/2006/relationships/image" Target="../media/image27.png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png"/><Relationship Id="rId7" Type="http://schemas.openxmlformats.org/officeDocument/2006/relationships/image" Target="../media/image37.jpeg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jpe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文本框 3"/>
          <p:cNvSpPr txBox="1">
            <a:spLocks noChangeArrowheads="1"/>
          </p:cNvSpPr>
          <p:nvPr/>
        </p:nvSpPr>
        <p:spPr bwMode="auto">
          <a:xfrm>
            <a:off x="484188" y="2141538"/>
            <a:ext cx="1145381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latin typeface="Times New Roman" panose="02020603050405020304" pitchFamily="18" charset="0"/>
              </a:rPr>
              <a:t>Decentralized federated learning through proxy model sharing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3074" name="文本框 1"/>
          <p:cNvSpPr txBox="1">
            <a:spLocks noChangeArrowheads="1"/>
          </p:cNvSpPr>
          <p:nvPr/>
        </p:nvSpPr>
        <p:spPr bwMode="auto">
          <a:xfrm>
            <a:off x="3302000" y="4638675"/>
            <a:ext cx="4932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Published on Nature Communications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075" name="文本框 2"/>
          <p:cNvSpPr txBox="1">
            <a:spLocks noChangeArrowheads="1"/>
          </p:cNvSpPr>
          <p:nvPr/>
        </p:nvSpPr>
        <p:spPr bwMode="auto">
          <a:xfrm>
            <a:off x="485775" y="4068763"/>
            <a:ext cx="11155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sym typeface="等线" panose="02010600030101010101" pitchFamily="2" charset="-122"/>
              </a:rPr>
              <a:t>Shivam Kalra , Junfeng Wen, Jesse C. Cresswell, Maksims Volkovs,H. R. Tizhoosh</a:t>
            </a:r>
            <a:endParaRPr lang="en-US" altLang="zh-CN" sz="24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BA1-7447-46E0-813B-521889D976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68350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Deep Mutual Learning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38A2-61B6-4F14-9DAF-85B4AFB0BC8D}" type="slidenum">
              <a:rPr lang="zh-CN" altLang="en-US"/>
            </a:fld>
            <a:endParaRPr lang="zh-CN" altLang="en-US"/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5315" y="1322705"/>
            <a:ext cx="9837420" cy="3683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21508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744788"/>
            <a:ext cx="3714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9650"/>
            <a:ext cx="4610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659313"/>
            <a:ext cx="44386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图片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5653088"/>
            <a:ext cx="4362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15950" y="1947863"/>
            <a:ext cx="11036300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 fontAlgn="auto">
              <a:buFont typeface="Wingdings" panose="05000000000000000000" charset="0"/>
              <a:buChar char="p"/>
            </a:pP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concreteness, 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paper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consider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classification tasks. To train the private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proxy models at the start of each round of training, 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ProxyFL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apply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variant of 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eep 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utual 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earning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(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DML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Specifically, when training the private model for client 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in addition to the cross-entropy loss (CE)</a:t>
            </a: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buFont typeface="Wingdings" panose="05000000000000000000" charset="0"/>
              <a:buNone/>
            </a:pP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buFont typeface="Wingdings" panose="05000000000000000000" charset="0"/>
              <a:buNone/>
            </a:pP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auto">
              <a:buFont typeface="Wingdings" panose="05000000000000000000" charset="0"/>
              <a:buChar char="p"/>
            </a:pP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DML adds a KL divergence loss (KL)</a:t>
            </a: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private model can also learn from the current proxy model.The objective for learning the private model is given by</a:t>
            </a: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where α ∈ (0, 1) balances between the two losses. The objective for the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proxy model is similarly defined as</a:t>
            </a: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896100" y="2946400"/>
            <a:ext cx="781050" cy="1841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21514" name="图片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2"/>
          <a:stretch>
            <a:fillRect/>
          </a:stretch>
        </p:blipFill>
        <p:spPr bwMode="auto">
          <a:xfrm>
            <a:off x="7815263" y="2822575"/>
            <a:ext cx="22685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右箭头 11"/>
          <p:cNvSpPr/>
          <p:nvPr/>
        </p:nvSpPr>
        <p:spPr>
          <a:xfrm>
            <a:off x="7734300" y="3706813"/>
            <a:ext cx="781050" cy="182562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3" name="矩形 12"/>
          <p:cNvSpPr/>
          <p:nvPr/>
        </p:nvSpPr>
        <p:spPr>
          <a:xfrm>
            <a:off x="5311775" y="2797175"/>
            <a:ext cx="1449388" cy="444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4" name="矩形 13"/>
          <p:cNvSpPr/>
          <p:nvPr/>
        </p:nvSpPr>
        <p:spPr>
          <a:xfrm>
            <a:off x="5705475" y="3549650"/>
            <a:ext cx="1971675" cy="444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21518" name="图片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454400"/>
            <a:ext cx="27527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6713" y="1419225"/>
            <a:ext cx="11679237" cy="2405063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06388"/>
            <a:ext cx="10515600" cy="768350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The Communication Scheme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7209-E6E1-4EA8-9184-A8BD0D5D2454}" type="slidenum">
              <a:rPr lang="zh-CN" altLang="en-US"/>
            </a:fld>
            <a:endParaRPr lang="zh-CN" altLang="en-US"/>
          </a:p>
        </p:txBody>
      </p:sp>
      <p:pic>
        <p:nvPicPr>
          <p:cNvPr id="23556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36725"/>
            <a:ext cx="47910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53075" y="2201545"/>
            <a:ext cx="6147435" cy="1507490"/>
          </a:xfrm>
          <a:prstGeom prst="rect">
            <a:avLst/>
          </a:prstGeom>
          <a:blipFill rotWithShape="0">
            <a:blip r:embed="rId2"/>
            <a:stretch>
              <a:fillRect l="-83" t="-337" r="-72" b="-295"/>
            </a:stretch>
          </a:blipFill>
          <a:ln>
            <a:solidFill>
              <a:schemeClr val="accent6"/>
            </a:solidFill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5038" y="1216025"/>
            <a:ext cx="40640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marL="342900" indent="-342900" algn="ctr" fontAlgn="auto">
              <a:buFont typeface="Wingdings" panose="05000000000000000000" charset="0"/>
              <a:buChar char="p"/>
            </a:pPr>
            <a:r>
              <a:rPr lang="en-US" altLang="zh-CN" sz="2000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Communication Topology</a:t>
            </a:r>
            <a:r>
              <a:rPr lang="en-US" altLang="zh-CN" sz="2000" b="1" baseline="30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[1]</a:t>
            </a:r>
            <a:endParaRPr lang="zh-CN" altLang="en-US" sz="2000" b="1" baseline="30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17185" y="1502410"/>
            <a:ext cx="6436360" cy="645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7825" y="4168775"/>
            <a:ext cx="11668125" cy="217805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altLang="zh-CN" noProof="1">
                <a:sym typeface="+mn-ea"/>
              </a:rPr>
              <a:t>ProxyFL</a:t>
            </a:r>
            <a:r>
              <a:rPr lang="zh-CN" altLang="en-US" noProof="1">
                <a:sym typeface="+mn-ea"/>
              </a:rPr>
              <a:t>的通信机制主要利用了一种名为“PushSum”的方案来在客户端之间交换代理信息，从而有效地减少了通信开销。</a:t>
            </a:r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935038" y="3965575"/>
            <a:ext cx="4064000" cy="39846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marL="342900" indent="-342900" algn="ctr" fontAlgn="auto">
              <a:buFont typeface="Wingdings" panose="05000000000000000000" charset="0"/>
              <a:buChar char="p"/>
            </a:pPr>
            <a:r>
              <a:rPr lang="en-US" altLang="zh-CN" sz="2000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PushSum Scheme</a:t>
            </a:r>
            <a:r>
              <a:rPr lang="en-US" altLang="zh-CN" sz="2000" b="1" baseline="30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[2]</a:t>
            </a:r>
            <a:endParaRPr lang="en-US" altLang="zh-CN" sz="2000" b="1" baseline="30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2" name="文本框 12"/>
          <p:cNvSpPr txBox="1">
            <a:spLocks noChangeArrowheads="1"/>
          </p:cNvSpPr>
          <p:nvPr/>
        </p:nvSpPr>
        <p:spPr bwMode="auto">
          <a:xfrm>
            <a:off x="429895" y="6414135"/>
            <a:ext cx="117436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</a:rPr>
              <a:t>[1]Assran, M., Loizou, N., Ballas, N., and Rabbat, M. Stochastic gradient push for distributed deep learning. In: International Conference on Machine Learning, 344–353. PMLR (2019).</a:t>
            </a:r>
            <a:endParaRPr lang="en-US" altLang="zh-CN" sz="1200">
              <a:latin typeface="Times New Roman" panose="02020603050405020304" pitchFamily="18" charset="0"/>
            </a:endParaRPr>
          </a:p>
          <a:p>
            <a:r>
              <a:rPr lang="en-US" altLang="zh-CN" sz="1200">
                <a:latin typeface="Times New Roman" panose="02020603050405020304" pitchFamily="18" charset="0"/>
              </a:rPr>
              <a:t>[2]Nedić, A., Olshevsky, A. &amp; Rabbat, M. G. Network topology and communication-computation tradeoffs in decentralized optimiza_x0002_tion. Proc. IEEE 106, 953–976 (2018).</a:t>
            </a:r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63" name="文本框 5"/>
          <p:cNvSpPr txBox="1">
            <a:spLocks noChangeArrowheads="1"/>
          </p:cNvSpPr>
          <p:nvPr/>
        </p:nvSpPr>
        <p:spPr bwMode="auto">
          <a:xfrm>
            <a:off x="366713" y="4416425"/>
            <a:ext cx="116554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The </a:t>
            </a:r>
            <a:r>
              <a:rPr lang="zh-CN" altLang="en-US">
                <a:latin typeface="Times New Roman" panose="02020603050405020304" pitchFamily="18" charset="0"/>
              </a:rPr>
              <a:t>ProxyFL's communication mechanism mainly uses a scheme called "PushSum" to exchange proxy information between clients, thus effectively reducing the communication overhead.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The detailed steps are as follows:</a:t>
            </a:r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" name="文本框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5145" y="4969510"/>
            <a:ext cx="11520170" cy="1476375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60463"/>
            <a:ext cx="8428037" cy="553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E49F-6D49-45FA-BC22-D15A090EEB8D}" type="slidenum">
              <a:rPr lang="zh-CN" altLang="en-US"/>
            </a:fld>
            <a:endParaRPr lang="zh-CN" altLang="en-US"/>
          </a:p>
        </p:txBody>
      </p:sp>
      <p:sp>
        <p:nvSpPr>
          <p:cNvPr id="25604" name="标题 5"/>
          <p:cNvSpPr>
            <a:spLocks noGrp="1" noChangeArrowheads="1"/>
          </p:cNvSpPr>
          <p:nvPr>
            <p:ph type="title"/>
          </p:nvPr>
        </p:nvSpPr>
        <p:spPr>
          <a:xfrm>
            <a:off x="631825" y="257175"/>
            <a:ext cx="10515600" cy="768350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The ProxyFL Algorithm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92463" y="2786063"/>
            <a:ext cx="4329112" cy="83661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右箭头 10"/>
          <p:cNvSpPr/>
          <p:nvPr/>
        </p:nvSpPr>
        <p:spPr>
          <a:xfrm>
            <a:off x="7588250" y="3276600"/>
            <a:ext cx="823913" cy="1746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499475" y="3106738"/>
            <a:ext cx="31305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The gradient is solved by SGD optimization method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7588250" y="2759075"/>
            <a:ext cx="823913" cy="173038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8499475" y="2587625"/>
            <a:ext cx="3130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The gradient is solved by </a:t>
            </a:r>
            <a:r>
              <a:rPr lang="en-US" altLang="zh-CN">
                <a:latin typeface="Times New Roman" panose="02020603050405020304" pitchFamily="18" charset="0"/>
              </a:rPr>
              <a:t>DP-</a:t>
            </a:r>
            <a:r>
              <a:rPr lang="zh-CN" altLang="en-US">
                <a:latin typeface="Times New Roman" panose="02020603050405020304" pitchFamily="18" charset="0"/>
              </a:rPr>
              <a:t>SGD optimization method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6148388" y="4981575"/>
            <a:ext cx="1023937" cy="274638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7402513" y="4945063"/>
            <a:ext cx="3951287" cy="3683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The 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aggregated proxy model parameters</a:t>
            </a:r>
            <a:endParaRPr lang="zh-CN" altLang="en-US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3625" y="4205288"/>
            <a:ext cx="4638675" cy="183356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3748088"/>
            <a:ext cx="4448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1511300"/>
            <a:ext cx="30765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404475" y="1428750"/>
            <a:ext cx="1765300" cy="582613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</a:rPr>
              <a:t>the per-example gradient is clipped</a:t>
            </a:r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0426700" y="2085975"/>
            <a:ext cx="1765300" cy="5842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</a:rPr>
              <a:t>Gaussian noise is added</a:t>
            </a:r>
            <a:endParaRPr lang="zh-CN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4" grpId="0" animBg="1"/>
      <p:bldP spid="15" grpId="0"/>
      <p:bldP spid="28" grpId="0" bldLvl="0" animBg="1"/>
      <p:bldP spid="28" grpId="1" animBg="1"/>
      <p:bldP spid="29" grpId="0" bldLvl="0" animBg="1"/>
      <p:bldP spid="29" grpId="1"/>
      <p:bldP spid="10" grpId="0" bldLvl="0" animBg="1"/>
      <p:bldP spid="10" grpId="1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68350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Simulation Testing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2879-CA37-41C9-A3FD-6E8BB54B9B47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8850" y="1169988"/>
            <a:ext cx="2054225" cy="398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marL="285750" indent="-285750" algn="ctr" fontAlgn="auto">
              <a:buFont typeface="Wingdings" panose="05000000000000000000" charset="0"/>
              <a:buChar char="p"/>
            </a:pPr>
            <a:r>
              <a:rPr lang="en-US" altLang="zh-CN" sz="2000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Dataset</a:t>
            </a:r>
            <a:endParaRPr lang="en-US" altLang="zh-CN" sz="2000" b="1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58215" y="1538605"/>
            <a:ext cx="10727690" cy="186309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2825" y="3422650"/>
            <a:ext cx="2000250" cy="3984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85750" indent="-285750" algn="ctr" fontAlgn="auto">
              <a:buFont typeface="Wingdings" panose="05000000000000000000" charset="0"/>
              <a:buChar char="p"/>
            </a:pPr>
            <a:r>
              <a:rPr lang="en-US" altLang="zh-CN" sz="2000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Baseline</a:t>
            </a:r>
            <a:endParaRPr lang="en-US" altLang="zh-CN" sz="20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014413" y="3873500"/>
          <a:ext cx="10672762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721"/>
                <a:gridCol w="8781041"/>
              </a:tblGrid>
              <a:tr h="3658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25" marB="457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25" marB="45725" anchor="ctr"/>
                </a:tc>
              </a:tr>
              <a:tr h="3353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FedAvg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43" marR="91443" marT="45725" marB="457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FedAvg 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centralized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schemes that average models with identical structure.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25" marB="45725"/>
                </a:tc>
              </a:tr>
              <a:tr h="3353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AvgPush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43" marR="91443" marT="45725" marB="457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AvgPush is a decentralized version of FedAvg using PushSum for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aggregation.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25" marB="45725"/>
                </a:tc>
              </a:tr>
              <a:tr h="3353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CWT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43" marR="91443" marT="45725" marB="457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CWT is similar to AvgPush, but uses cyclical model passing instead of aggregation.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25" marB="45725"/>
                </a:tc>
              </a:tr>
              <a:tr h="5791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FML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43" marR="91443" marT="45725" marB="457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FML is similar to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ProxyFL in that every client has two models, except FML does centralized averaging and originally did not incorporate DP training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25" marB="45725"/>
                </a:tc>
              </a:tr>
              <a:tr h="3353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Regular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43" marR="91443" marT="45725" marB="457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 training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the local private datasets without any collaboration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25" marB="45725"/>
                </a:tc>
              </a:tr>
              <a:tr h="5791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Joint training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43" marR="91443" marT="45725" marB="457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Joint training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mimics a scenario without constraints on data centralization by combining data from all clients and training a single model.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 noChangeArrowheads="1"/>
          </p:cNvSpPr>
          <p:nvPr>
            <p:ph type="title"/>
          </p:nvPr>
        </p:nvSpPr>
        <p:spPr>
          <a:xfrm>
            <a:off x="539750" y="282575"/>
            <a:ext cx="8374063" cy="768350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Experiment Results and discussions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8A3E-41FF-4254-8FF4-B5A50C54857F}" type="slidenum">
              <a:rPr lang="zh-CN" altLang="en-US"/>
            </a:fld>
            <a:endParaRPr lang="zh-CN" altLang="en-US"/>
          </a:p>
        </p:txBody>
      </p:sp>
      <p:pic>
        <p:nvPicPr>
          <p:cNvPr id="29699" name="图片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965200" y="3214688"/>
            <a:ext cx="10001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文本框 5"/>
          <p:cNvSpPr txBox="1">
            <a:spLocks noChangeArrowheads="1"/>
          </p:cNvSpPr>
          <p:nvPr/>
        </p:nvSpPr>
        <p:spPr bwMode="auto">
          <a:xfrm>
            <a:off x="727075" y="1747838"/>
            <a:ext cx="107981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>
                <a:latin typeface="Times New Roman" panose="02020603050405020304" pitchFamily="18" charset="0"/>
              </a:rPr>
              <a:t> (i) The private models of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ProxyFL achieve the best overall performance on all datasets, even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better than the centralized counterpart FML.</a:t>
            </a:r>
            <a:endParaRPr lang="zh-CN" altLang="en-US">
              <a:latin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(ii) </a:t>
            </a:r>
            <a:r>
              <a:rPr lang="zh-CN" altLang="en-US">
                <a:latin typeface="Times New Roman" panose="02020603050405020304" pitchFamily="18" charset="0"/>
              </a:rPr>
              <a:t>Note that the Joint method serves as an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upper bound of the problem when private datasets are combined.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9701" name="文本框 6"/>
          <p:cNvSpPr txBox="1">
            <a:spLocks noChangeArrowheads="1"/>
          </p:cNvSpPr>
          <p:nvPr/>
        </p:nvSpPr>
        <p:spPr bwMode="auto">
          <a:xfrm>
            <a:off x="727075" y="1138238"/>
            <a:ext cx="69405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Times New Roman" panose="02020603050405020304" pitchFamily="18" charset="0"/>
              </a:rPr>
              <a:t>Test performance with differential privacy (DP) training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5200" y="5514975"/>
            <a:ext cx="10558463" cy="6445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fontAlgn="auto"/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Datasets are a MNIST, b Fashion-MNIST, and c CIFAR-10. Each figure reports mean and standard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deviation over eight clients for each of five independent runs.</a:t>
            </a: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703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035300"/>
            <a:ext cx="10001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 noChangeArrowheads="1"/>
          </p:cNvSpPr>
          <p:nvPr>
            <p:ph type="title"/>
          </p:nvPr>
        </p:nvSpPr>
        <p:spPr>
          <a:xfrm>
            <a:off x="539750" y="282575"/>
            <a:ext cx="8374063" cy="768350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Experiment Results and discussions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B68-8DED-44B2-B6A6-77833C6C8AFA}" type="slidenum">
              <a:rPr lang="zh-CN" altLang="en-US"/>
            </a:fld>
            <a:endParaRPr lang="zh-CN" altLang="en-US"/>
          </a:p>
        </p:txBody>
      </p:sp>
      <p:pic>
        <p:nvPicPr>
          <p:cNvPr id="31747" name="图片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90513" y="1914525"/>
            <a:ext cx="51339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文本框 6"/>
          <p:cNvSpPr txBox="1">
            <a:spLocks noChangeArrowheads="1"/>
          </p:cNvSpPr>
          <p:nvPr/>
        </p:nvSpPr>
        <p:spPr bwMode="auto">
          <a:xfrm>
            <a:off x="5424488" y="2222500"/>
            <a:ext cx="6113462" cy="14763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As a decentralized scheme, ProxyFL has a much lower communication cost compared to FML, as shown in Fig</a:t>
            </a:r>
            <a:r>
              <a:rPr lang="en-US" altLang="zh-CN">
                <a:latin typeface="Times New Roman" panose="02020603050405020304" pitchFamily="18" charset="0"/>
              </a:rPr>
              <a:t>ure</a:t>
            </a:r>
            <a:r>
              <a:rPr lang="zh-CN" altLang="en-US">
                <a:latin typeface="Times New Roman" panose="02020603050405020304" pitchFamily="18" charset="0"/>
              </a:rPr>
              <a:t>. The exponential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protocol has a constant time complexity per round regardless of the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number of clients, which makes ProxyFL much more scalable.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1749" name="文本框 7"/>
          <p:cNvSpPr txBox="1">
            <a:spLocks noChangeArrowheads="1"/>
          </p:cNvSpPr>
          <p:nvPr/>
        </p:nvSpPr>
        <p:spPr bwMode="auto">
          <a:xfrm>
            <a:off x="654050" y="1141413"/>
            <a:ext cx="7607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Times New Roman" panose="02020603050405020304" pitchFamily="18" charset="0"/>
                <a:sym typeface="等线" panose="02010600030101010101" pitchFamily="2" charset="-122"/>
              </a:rPr>
              <a:t>Communication time required as number of clients increases</a:t>
            </a:r>
            <a:endParaRPr lang="zh-CN" altLang="en-US" sz="2000" b="1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6075" y="3997325"/>
            <a:ext cx="6111875" cy="9207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marL="285750" indent="-285750" algn="just" fontAlgn="auto">
              <a:buFont typeface="Wingdings" panose="05000000000000000000" charset="0"/>
              <a:buChar char="Ø"/>
            </a:pP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Decentralized schemes seem to be more robust to DP training, as AvgPush outperforms FedAvg and ProxyFL outperforms FML consistently.</a:t>
            </a: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1751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914525"/>
            <a:ext cx="51339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4273550"/>
            <a:ext cx="100774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539750" y="88900"/>
            <a:ext cx="8374063" cy="768350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Experiment Results and discussions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4817-572F-424D-831E-2463E2741993}" type="slidenum">
              <a:rPr lang="zh-CN" altLang="en-US"/>
            </a:fld>
            <a:endParaRPr lang="zh-CN" altLang="en-US"/>
          </a:p>
        </p:txBody>
      </p:sp>
      <p:sp>
        <p:nvSpPr>
          <p:cNvPr id="33796" name="文本框 5"/>
          <p:cNvSpPr txBox="1">
            <a:spLocks noChangeArrowheads="1"/>
          </p:cNvSpPr>
          <p:nvPr/>
        </p:nvSpPr>
        <p:spPr bwMode="auto">
          <a:xfrm>
            <a:off x="690563" y="830263"/>
            <a:ext cx="34417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Times New Roman" panose="02020603050405020304" pitchFamily="18" charset="0"/>
              </a:rPr>
              <a:t>Ablations of</a:t>
            </a:r>
            <a:r>
              <a:rPr lang="en-US" altLang="zh-CN" sz="2000" b="1">
                <a:latin typeface="Times New Roman" panose="02020603050405020304" pitchFamily="18" charset="0"/>
              </a:rPr>
              <a:t> the ProxyFL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3797" name="文本框 2"/>
          <p:cNvSpPr txBox="1">
            <a:spLocks noChangeArrowheads="1"/>
          </p:cNvSpPr>
          <p:nvPr/>
        </p:nvSpPr>
        <p:spPr bwMode="auto">
          <a:xfrm>
            <a:off x="762000" y="1228725"/>
            <a:ext cx="11007725" cy="5842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The experiment </a:t>
            </a:r>
            <a:r>
              <a:rPr lang="zh-CN" altLang="en-US" sz="1600">
                <a:latin typeface="Times New Roman" panose="02020603050405020304" pitchFamily="18" charset="0"/>
              </a:rPr>
              <a:t>ablated ProxyFL to see how different factors affect its performance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</a:rPr>
              <a:t>on the MNIST dataset. Unless specified otherwise, all models, including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</a:rPr>
              <a:t>the private ones in FML and ProxyFL, have the same Multi-Layer Perceptron (MLP)</a:t>
            </a:r>
            <a:r>
              <a:rPr lang="en-US" altLang="zh-CN" sz="1600">
                <a:latin typeface="Times New Roman" panose="02020603050405020304" pitchFamily="18" charset="0"/>
              </a:rPr>
              <a:t> structure.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000" y="3709988"/>
            <a:ext cx="11007725" cy="5826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 fontAlgn="auto"/>
            <a:r>
              <a:rPr lang="en-US" altLang="zh-CN" sz="16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(c) </a:t>
            </a:r>
            <a:r>
              <a:rPr lang="en-US" altLang="zh-CN" sz="1600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DP VS non-DP:  </a:t>
            </a:r>
            <a:r>
              <a:rPr lang="en-US" altLang="zh-CN" sz="16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methods can outperform Regular training when there is no privacy constraint. With DP, ProxyFL-private shows the smallest decrease in performance and remains closest to the upper bound of Joint training.</a:t>
            </a:r>
            <a:endParaRPr lang="en-US" altLang="zh-CN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9" name="文本框 8"/>
          <p:cNvSpPr txBox="1">
            <a:spLocks noChangeArrowheads="1"/>
          </p:cNvSpPr>
          <p:nvPr/>
        </p:nvSpPr>
        <p:spPr bwMode="auto">
          <a:xfrm>
            <a:off x="762000" y="1879600"/>
            <a:ext cx="11007725" cy="830263"/>
          </a:xfrm>
          <a:prstGeom prst="rect">
            <a:avLst/>
          </a:prstGeom>
          <a:solidFill>
            <a:srgbClr val="FBE5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latin typeface="Times New Roman" panose="02020603050405020304" pitchFamily="18" charset="0"/>
                <a:sym typeface="等线" panose="02010600030101010101" pitchFamily="2" charset="-122"/>
              </a:rPr>
              <a:t>(a) </a:t>
            </a:r>
            <a:r>
              <a:rPr lang="en-US" altLang="zh-CN" sz="1600" b="1">
                <a:latin typeface="Times New Roman" panose="02020603050405020304" pitchFamily="18" charset="0"/>
                <a:sym typeface="等线" panose="02010600030101010101" pitchFamily="2" charset="-122"/>
              </a:rPr>
              <a:t>IID VS non-IID:</a:t>
            </a:r>
            <a:r>
              <a:rPr lang="en-US" altLang="zh-CN" sz="1600">
                <a:latin typeface="Times New Roman" panose="02020603050405020304" pitchFamily="18" charset="0"/>
                <a:sym typeface="等线" panose="02010600030101010101" pitchFamily="2" charset="-122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sym typeface="等线" panose="02010600030101010101" pitchFamily="2" charset="-122"/>
              </a:rPr>
              <a:t>We can see that as the setting</a:t>
            </a:r>
            <a:r>
              <a:rPr lang="en-US" altLang="zh-CN" sz="1600">
                <a:latin typeface="Times New Roman" panose="02020603050405020304" pitchFamily="18" charset="0"/>
                <a:sym typeface="等线" panose="02010600030101010101" pitchFamily="2" charset="-122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sym typeface="等线" panose="02010600030101010101" pitchFamily="2" charset="-122"/>
              </a:rPr>
              <a:t>deviates from IID, </a:t>
            </a:r>
            <a:r>
              <a:rPr lang="en-US" altLang="zh-CN" sz="1600">
                <a:latin typeface="Times New Roman" panose="02020603050405020304" pitchFamily="18" charset="0"/>
              </a:rPr>
              <a:t>t</a:t>
            </a:r>
            <a:r>
              <a:rPr lang="zh-CN" altLang="en-US" sz="1600">
                <a:latin typeface="Times New Roman" panose="02020603050405020304" pitchFamily="18" charset="0"/>
                <a:sym typeface="等线" panose="02010600030101010101" pitchFamily="2" charset="-122"/>
              </a:rPr>
              <a:t>he private model of ProxyFL is the most</a:t>
            </a:r>
            <a:r>
              <a:rPr lang="en-US" altLang="zh-CN" sz="1600">
                <a:latin typeface="Times New Roman" panose="02020603050405020304" pitchFamily="18" charset="0"/>
                <a:sym typeface="等线" panose="02010600030101010101" pitchFamily="2" charset="-122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sym typeface="等线" panose="02010600030101010101" pitchFamily="2" charset="-122"/>
              </a:rPr>
              <a:t>robust to the degree of non-IID dataset skew.</a:t>
            </a:r>
            <a:r>
              <a:rPr lang="en-US" altLang="zh-CN" sz="1600">
                <a:latin typeface="Times New Roman" panose="02020603050405020304" pitchFamily="18" charset="0"/>
                <a:sym typeface="等线" panose="02010600030101010101" pitchFamily="2" charset="-122"/>
              </a:rPr>
              <a:t> T</a:t>
            </a:r>
            <a:r>
              <a:rPr lang="zh-CN" altLang="en-US" sz="1600">
                <a:latin typeface="Times New Roman" panose="02020603050405020304" pitchFamily="18" charset="0"/>
                <a:sym typeface="等线" panose="02010600030101010101" pitchFamily="2" charset="-122"/>
              </a:rPr>
              <a:t>he proxy</a:t>
            </a:r>
            <a:r>
              <a:rPr lang="en-US" altLang="zh-CN" sz="1600">
                <a:latin typeface="Times New Roman" panose="02020603050405020304" pitchFamily="18" charset="0"/>
                <a:sym typeface="等线" panose="02010600030101010101" pitchFamily="2" charset="-122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sym typeface="等线" panose="02010600030101010101" pitchFamily="2" charset="-122"/>
              </a:rPr>
              <a:t>model of ProxyFL achieves similar performance to the private model of</a:t>
            </a:r>
            <a:r>
              <a:rPr lang="en-US" altLang="zh-CN" sz="1600">
                <a:latin typeface="Times New Roman" panose="02020603050405020304" pitchFamily="18" charset="0"/>
                <a:sym typeface="等线" panose="02010600030101010101" pitchFamily="2" charset="-122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sym typeface="等线" panose="02010600030101010101" pitchFamily="2" charset="-122"/>
              </a:rPr>
              <a:t>FML, which is trained without DP guarantees.</a:t>
            </a:r>
            <a:endParaRPr lang="zh-CN" altLang="en-US" sz="16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000" y="2786063"/>
            <a:ext cx="11006138" cy="830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 fontAlgn="auto"/>
            <a:r>
              <a:rPr lang="en-US" altLang="zh-CN" sz="16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(b) </a:t>
            </a:r>
            <a:r>
              <a:rPr lang="en-US" altLang="zh-CN" sz="1600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Different private architectures</a:t>
            </a:r>
            <a:r>
              <a:rPr lang="en-US" altLang="zh-CN" sz="16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: The different models can achieve very diverse and sub-optimal performances with individual Regular training, while ProxyFL can improve all architectures’ performance. The improvements for weaker models are more significant than for stronger models.</a:t>
            </a:r>
            <a:endParaRPr lang="en-US" altLang="zh-CN" sz="1600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802" name="文本框 6"/>
          <p:cNvSpPr txBox="1">
            <a:spLocks noChangeArrowheads="1"/>
          </p:cNvSpPr>
          <p:nvPr/>
        </p:nvSpPr>
        <p:spPr bwMode="auto">
          <a:xfrm>
            <a:off x="690563" y="6315075"/>
            <a:ext cx="105298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latin typeface="Times New Roman" panose="02020603050405020304" pitchFamily="18" charset="0"/>
              </a:rPr>
              <a:t> </a:t>
            </a:r>
            <a:r>
              <a:rPr lang="zh-CN" altLang="en-US" sz="1400" b="1">
                <a:latin typeface="Times New Roman" panose="02020603050405020304" pitchFamily="18" charset="0"/>
              </a:rPr>
              <a:t>a</a:t>
            </a:r>
            <a:r>
              <a:rPr lang="zh-CN" altLang="en-US" sz="1400">
                <a:latin typeface="Times New Roman" panose="02020603050405020304" pitchFamily="18" charset="0"/>
              </a:rPr>
              <a:t> Accuracy as the non-IID skew of the dataset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zh-CN" altLang="en-US" sz="1400">
                <a:latin typeface="Times New Roman" panose="02020603050405020304" pitchFamily="18" charset="0"/>
              </a:rPr>
              <a:t>increases. </a:t>
            </a:r>
            <a:r>
              <a:rPr lang="zh-CN" altLang="en-US" sz="1400" b="1">
                <a:latin typeface="Times New Roman" panose="02020603050405020304" pitchFamily="18" charset="0"/>
              </a:rPr>
              <a:t>b</a:t>
            </a:r>
            <a:r>
              <a:rPr lang="zh-CN" altLang="en-US" sz="1400">
                <a:latin typeface="Times New Roman" panose="02020603050405020304" pitchFamily="18" charset="0"/>
              </a:rPr>
              <a:t> Accuracy when clients have heterogeneous model architectures, and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zh-CN" altLang="en-US" sz="1400" b="1">
                <a:latin typeface="Times New Roman" panose="02020603050405020304" pitchFamily="18" charset="0"/>
              </a:rPr>
              <a:t>c</a:t>
            </a:r>
            <a:r>
              <a:rPr lang="zh-CN" altLang="en-US" sz="1400">
                <a:latin typeface="Times New Roman" panose="02020603050405020304" pitchFamily="18" charset="0"/>
              </a:rPr>
              <a:t> accuracy with and without differentially private training.</a:t>
            </a:r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 noChangeArrowheads="1"/>
          </p:cNvSpPr>
          <p:nvPr>
            <p:ph type="title"/>
          </p:nvPr>
        </p:nvSpPr>
        <p:spPr>
          <a:xfrm>
            <a:off x="227013" y="206375"/>
            <a:ext cx="12115800" cy="768350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Real-World Testing-</a:t>
            </a:r>
            <a:r>
              <a:rPr lang="en-US" altLang="zh-CN" sz="3600">
                <a:latin typeface="Times New Roman" panose="02020603050405020304" pitchFamily="18" charset="0"/>
                <a:sym typeface="等线" panose="02010600030101010101" pitchFamily="2" charset="-122"/>
              </a:rPr>
              <a:t>Gastrointestinal Disease Detection</a:t>
            </a:r>
            <a:endParaRPr lang="en-US" altLang="zh-CN" sz="36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40A7-238B-49BB-9CEC-CAEC08F3E33A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7013" y="1651000"/>
            <a:ext cx="11641137" cy="1320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marL="342900" indent="-342900" algn="just" fontAlgn="auto">
              <a:buFont typeface="Wingdings" panose="05000000000000000000" charset="0"/>
              <a:buChar char="Ø"/>
            </a:pPr>
            <a:r>
              <a:rPr lang="en-US" altLang="zh-CN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Kvasir dataset is a multi-class image dataset for gastrointestinal disease</a:t>
            </a:r>
            <a:r>
              <a:rPr lang="en-US" altLang="zh-CN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detection. It consists of 8000 endoscopic images from eight classes</a:t>
            </a:r>
            <a:r>
              <a:rPr lang="en-US" altLang="zh-CN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such as anatomical landmarks or pathological findings.</a:t>
            </a:r>
            <a:endParaRPr lang="zh-CN" alt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buFont typeface="Wingdings" panose="05000000000000000000" charset="0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dataset is partitioned into 6000 training and 2000</a:t>
            </a:r>
            <a:r>
              <a:rPr lang="en-US" altLang="zh-CN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 images in each run, and the training set is further distributed into 8</a:t>
            </a:r>
            <a:r>
              <a:rPr lang="en-US" altLang="zh-CN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clients</a:t>
            </a:r>
            <a:r>
              <a:rPr lang="en-US" altLang="zh-CN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7013" y="1108075"/>
            <a:ext cx="2054225" cy="398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marL="285750" indent="-285750" algn="ctr" fontAlgn="auto">
              <a:buFont typeface="Wingdings" panose="05000000000000000000" charset="0"/>
              <a:buChar char="p"/>
            </a:pPr>
            <a:r>
              <a:rPr lang="en-US" altLang="zh-CN" sz="2000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Dataset</a:t>
            </a:r>
            <a:endParaRPr lang="en-US" altLang="zh-CN" sz="2000" b="1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013" y="3797300"/>
            <a:ext cx="5889625" cy="2092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85750" indent="-285750" algn="just" fontAlgn="auto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centralized schemes like FedAvg and FML-proxy do not learn much during the process, as opposed to their decentralized counterparts AvgPush and ProxyFL-proxy.</a:t>
            </a:r>
            <a:endParaRPr lang="zh-CN" alt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auto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ProxyFL-private consistently outperforms FML-private during training.</a:t>
            </a:r>
            <a:endParaRPr lang="zh-CN" alt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013" y="3192463"/>
            <a:ext cx="2054225" cy="398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marL="285750" indent="-285750" algn="ctr" fontAlgn="auto">
              <a:buFont typeface="Wingdings" panose="05000000000000000000" charset="0"/>
              <a:buChar char="p"/>
            </a:pPr>
            <a:r>
              <a:rPr lang="en-US" altLang="zh-CN" sz="2000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Accuracy</a:t>
            </a:r>
            <a:endParaRPr lang="en-US" altLang="zh-CN" sz="2000" b="1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5848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3217863"/>
            <a:ext cx="57515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539750" y="282575"/>
            <a:ext cx="11393488" cy="768350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Real-World Testing-</a:t>
            </a:r>
            <a:r>
              <a:rPr lang="en-US" altLang="zh-CN" sz="3600">
                <a:latin typeface="Times New Roman" panose="02020603050405020304" pitchFamily="18" charset="0"/>
                <a:sym typeface="等线" panose="02010600030101010101" pitchFamily="2" charset="-122"/>
              </a:rPr>
              <a:t>Histopathology image analysis</a:t>
            </a:r>
            <a:endParaRPr lang="en-US" altLang="zh-CN" sz="36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B5D8-4993-4764-A49D-599D81B02607}" type="slidenum">
              <a:rPr lang="zh-CN" altLang="en-US"/>
            </a:fld>
            <a:endParaRPr lang="zh-CN" altLang="en-US"/>
          </a:p>
        </p:txBody>
      </p:sp>
      <p:sp>
        <p:nvSpPr>
          <p:cNvPr id="37892" name="文本框 2"/>
          <p:cNvSpPr txBox="1">
            <a:spLocks noChangeArrowheads="1"/>
          </p:cNvSpPr>
          <p:nvPr/>
        </p:nvSpPr>
        <p:spPr bwMode="auto">
          <a:xfrm>
            <a:off x="539750" y="1155700"/>
            <a:ext cx="11290300" cy="400050"/>
          </a:xfrm>
          <a:prstGeom prst="rect">
            <a:avLst/>
          </a:prstGeom>
          <a:solidFill>
            <a:srgbClr val="DAE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</a:rPr>
              <a:t>The experiment </a:t>
            </a:r>
            <a:r>
              <a:rPr lang="zh-CN" altLang="en-US" sz="2000">
                <a:latin typeface="Times New Roman" panose="02020603050405020304" pitchFamily="18" charset="0"/>
              </a:rPr>
              <a:t>evaluated ProxyFL for classifying the presence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of lymph node metastases in a tissue sample.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16425" y="2276475"/>
            <a:ext cx="7191375" cy="22447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marL="342900" indent="-342900" fontAlgn="auto">
              <a:buFont typeface="Wingdings" panose="05000000000000000000" charset="0"/>
              <a:buChar char="Ø"/>
            </a:pPr>
            <a:r>
              <a:rPr lang="en-US" altLang="zh-CN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The experiment considered a large public archive of whole-slide images (WSIs), namely the Camelyon-17 challenge dataset, which is derived from 1399 annotated whole-slide images of lymph nodes, both </a:t>
            </a:r>
            <a:r>
              <a:rPr lang="en-US" altLang="zh-CN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with and without metastases</a:t>
            </a:r>
            <a:r>
              <a:rPr lang="en-US" altLang="zh-CN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000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buFont typeface="Wingdings" panose="05000000000000000000" charset="0"/>
              <a:buChar char="Ø"/>
            </a:pPr>
            <a:r>
              <a:rPr lang="en-US" altLang="zh-CN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The client data for this study was created from Camelyon-17 by choosing WSIs out of these 209 annotated WSIs from four of the institutions, </a:t>
            </a:r>
            <a:r>
              <a:rPr lang="en-US" altLang="zh-CN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with balanced labels</a:t>
            </a:r>
            <a:r>
              <a:rPr lang="en-US" altLang="zh-CN" sz="2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000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6425" y="1741488"/>
            <a:ext cx="2054225" cy="398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marL="285750" indent="-285750" algn="ctr" fontAlgn="auto">
              <a:buFont typeface="Wingdings" panose="05000000000000000000" charset="0"/>
              <a:buChar char="p"/>
            </a:pPr>
            <a:r>
              <a:rPr lang="en-US" altLang="zh-CN" sz="2000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Dataset</a:t>
            </a:r>
            <a:endParaRPr lang="en-US" altLang="zh-CN" sz="2000" b="1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7895" name="文本框 8"/>
          <p:cNvSpPr txBox="1">
            <a:spLocks noChangeArrowheads="1"/>
          </p:cNvSpPr>
          <p:nvPr/>
        </p:nvSpPr>
        <p:spPr bwMode="auto">
          <a:xfrm>
            <a:off x="7751763" y="1731963"/>
            <a:ext cx="3159785" cy="368300"/>
          </a:xfrm>
          <a:prstGeom prst="rect">
            <a:avLst/>
          </a:prstGeom>
          <a:noFill/>
          <a:ln w="952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inary </a:t>
            </a:r>
            <a:r>
              <a:rPr lang="en-US" altLang="zh-CN" b="1">
                <a:latin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</a:rPr>
              <a:t>lassification </a:t>
            </a:r>
            <a:r>
              <a:rPr lang="en-US" altLang="zh-CN" b="1">
                <a:latin typeface="Times New Roman" panose="02020603050405020304" pitchFamily="18" charset="0"/>
              </a:rPr>
              <a:t>P</a:t>
            </a:r>
            <a:r>
              <a:rPr lang="zh-CN" altLang="en-US" b="1">
                <a:latin typeface="Times New Roman" panose="02020603050405020304" pitchFamily="18" charset="0"/>
              </a:rPr>
              <a:t>roblem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pic>
        <p:nvPicPr>
          <p:cNvPr id="37897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4667250"/>
            <a:ext cx="7554913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868488"/>
            <a:ext cx="4110038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D75F-8165-4CF7-AF53-20609D230802}" type="slidenum">
              <a:rPr lang="zh-CN" altLang="en-US"/>
            </a:fld>
            <a:endParaRPr lang="zh-CN" altLang="en-US"/>
          </a:p>
        </p:txBody>
      </p:sp>
      <p:sp>
        <p:nvSpPr>
          <p:cNvPr id="39940" name="文本框 2"/>
          <p:cNvSpPr txBox="1">
            <a:spLocks noChangeArrowheads="1"/>
          </p:cNvSpPr>
          <p:nvPr/>
        </p:nvSpPr>
        <p:spPr bwMode="auto">
          <a:xfrm>
            <a:off x="368300" y="1582738"/>
            <a:ext cx="7315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</a:rPr>
              <a:t>ProxyFL and FML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achieve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overall higher accuracy</a:t>
            </a:r>
            <a:r>
              <a:rPr lang="zh-CN" altLang="en-US" sz="2000">
                <a:latin typeface="Times New Roman" panose="02020603050405020304" pitchFamily="18" charset="0"/>
              </a:rPr>
              <a:t> throughout training compared to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other approaches, due to their private model’s ability to focus on local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data while extracting useful information about other institutions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through proxy models.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</a:rPr>
              <a:t>FML’s performance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peaks early and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begins to degrade</a:t>
            </a:r>
            <a:r>
              <a:rPr lang="zh-CN" altLang="en-US" sz="2000">
                <a:latin typeface="Times New Roman" panose="02020603050405020304" pitchFamily="18" charset="0"/>
              </a:rPr>
              <a:t>, while ProxyFL continues to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improve marginally to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the end of training</a:t>
            </a:r>
            <a:r>
              <a:rPr lang="zh-CN" altLang="en-US" sz="2000">
                <a:latin typeface="Times New Roman" panose="02020603050405020304" pitchFamily="18" charset="0"/>
              </a:rPr>
              <a:t>.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9941" name="标题 7"/>
          <p:cNvSpPr>
            <a:spLocks noGrp="1" noChangeArrowheads="1"/>
          </p:cNvSpPr>
          <p:nvPr>
            <p:ph type="title"/>
          </p:nvPr>
        </p:nvSpPr>
        <p:spPr>
          <a:xfrm>
            <a:off x="539750" y="282575"/>
            <a:ext cx="11393488" cy="768350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Real-World Testing-</a:t>
            </a:r>
            <a:r>
              <a:rPr lang="en-US" altLang="zh-CN" sz="3600">
                <a:latin typeface="Times New Roman" panose="02020603050405020304" pitchFamily="18" charset="0"/>
                <a:sym typeface="等线" panose="02010600030101010101" pitchFamily="2" charset="-122"/>
              </a:rPr>
              <a:t>Histopathology image analysis</a:t>
            </a:r>
            <a:endParaRPr lang="en-US" altLang="zh-CN" sz="36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pic>
        <p:nvPicPr>
          <p:cNvPr id="3994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3810000"/>
            <a:ext cx="777875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2060575"/>
            <a:ext cx="433705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title"/>
          </p:nvPr>
        </p:nvSpPr>
        <p:spPr>
          <a:xfrm>
            <a:off x="339725" y="-22225"/>
            <a:ext cx="10515600" cy="13255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Background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8545" y="1633220"/>
            <a:ext cx="667385" cy="667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2730" y="1645920"/>
            <a:ext cx="622300" cy="622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9185" y="2750820"/>
            <a:ext cx="686435" cy="6864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7030" y="2599690"/>
            <a:ext cx="617855" cy="617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1210" y="2063115"/>
            <a:ext cx="621665" cy="621665"/>
          </a:xfrm>
          <a:prstGeom prst="rect">
            <a:avLst/>
          </a:prstGeom>
        </p:spPr>
      </p:pic>
      <p:sp>
        <p:nvSpPr>
          <p:cNvPr id="10" name="云形 9"/>
          <p:cNvSpPr/>
          <p:nvPr/>
        </p:nvSpPr>
        <p:spPr>
          <a:xfrm>
            <a:off x="142875" y="1219200"/>
            <a:ext cx="4275138" cy="247015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128" name="文本框 10"/>
          <p:cNvSpPr txBox="1">
            <a:spLocks noChangeArrowheads="1"/>
          </p:cNvSpPr>
          <p:nvPr/>
        </p:nvSpPr>
        <p:spPr bwMode="auto">
          <a:xfrm>
            <a:off x="1098550" y="3914775"/>
            <a:ext cx="287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ym typeface="等线" panose="02010600030101010101" pitchFamily="2" charset="-122"/>
              </a:rPr>
              <a:t>Large-scale Datasets</a:t>
            </a:r>
            <a:endParaRPr lang="en-US" altLang="zh-CN" sz="2000" b="1">
              <a:sym typeface="等线" panose="02010600030101010101" pitchFamily="2" charset="-122"/>
            </a:endParaRPr>
          </a:p>
        </p:txBody>
      </p:sp>
      <p:pic>
        <p:nvPicPr>
          <p:cNvPr id="5129" name="图片 99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90" b="14664"/>
          <a:stretch>
            <a:fillRect/>
          </a:stretch>
        </p:blipFill>
        <p:spPr bwMode="auto">
          <a:xfrm>
            <a:off x="5670550" y="1517650"/>
            <a:ext cx="30273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右箭头 11"/>
          <p:cNvSpPr/>
          <p:nvPr/>
        </p:nvSpPr>
        <p:spPr>
          <a:xfrm>
            <a:off x="4495800" y="2508250"/>
            <a:ext cx="1174750" cy="24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131" name="文本框 12"/>
          <p:cNvSpPr txBox="1">
            <a:spLocks noChangeArrowheads="1"/>
          </p:cNvSpPr>
          <p:nvPr/>
        </p:nvSpPr>
        <p:spPr bwMode="auto">
          <a:xfrm>
            <a:off x="4718050" y="2190750"/>
            <a:ext cx="83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Input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32" name="文本框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642350" y="2190750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Output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33" name="文本框 15"/>
          <p:cNvSpPr txBox="1">
            <a:spLocks noChangeArrowheads="1"/>
          </p:cNvSpPr>
          <p:nvPr/>
        </p:nvSpPr>
        <p:spPr bwMode="auto">
          <a:xfrm>
            <a:off x="9812338" y="1517650"/>
            <a:ext cx="240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/>
              <a:t>Image classification</a:t>
            </a:r>
            <a:endParaRPr lang="en-US" altLang="zh-CN"/>
          </a:p>
        </p:txBody>
      </p:sp>
      <p:sp>
        <p:nvSpPr>
          <p:cNvPr id="5134" name="文本框 16"/>
          <p:cNvSpPr txBox="1">
            <a:spLocks noChangeArrowheads="1"/>
          </p:cNvSpPr>
          <p:nvPr/>
        </p:nvSpPr>
        <p:spPr bwMode="auto">
          <a:xfrm>
            <a:off x="6169025" y="4016375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Machine Learning</a:t>
            </a:r>
            <a:endParaRPr lang="en-US" altLang="zh-CN" sz="2000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57130" y="1886585"/>
            <a:ext cx="812165" cy="8121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97590" y="1937385"/>
            <a:ext cx="746760" cy="683260"/>
          </a:xfrm>
          <a:prstGeom prst="rect">
            <a:avLst/>
          </a:prstGeom>
        </p:spPr>
      </p:pic>
      <p:sp>
        <p:nvSpPr>
          <p:cNvPr id="5137" name="文本框 19"/>
          <p:cNvSpPr txBox="1">
            <a:spLocks noChangeArrowheads="1"/>
          </p:cNvSpPr>
          <p:nvPr/>
        </p:nvSpPr>
        <p:spPr bwMode="auto">
          <a:xfrm>
            <a:off x="10247313" y="2768600"/>
            <a:ext cx="60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Cat</a:t>
            </a:r>
            <a:endParaRPr lang="en-US" altLang="zh-CN" b="1"/>
          </a:p>
        </p:txBody>
      </p:sp>
      <p:sp>
        <p:nvSpPr>
          <p:cNvPr id="5138" name="文本框 2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1198225" y="2743200"/>
            <a:ext cx="695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Dog</a:t>
            </a:r>
            <a:endParaRPr lang="en-US" altLang="zh-CN" b="1"/>
          </a:p>
        </p:txBody>
      </p:sp>
      <p:pic>
        <p:nvPicPr>
          <p:cNvPr id="5139" name="图片 100"/>
          <p:cNvPicPr>
            <a:picLocks noChangeArrowheads="1"/>
          </p:cNvPicPr>
          <p:nvPr>
            <p:custDataLst>
              <p:tags r:id="rId1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475" y="3767138"/>
            <a:ext cx="209232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0" name="文本框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53600" y="3155950"/>
            <a:ext cx="24034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Char char="n"/>
            </a:pPr>
            <a:r>
              <a:rPr lang="en-US" altLang="zh-CN"/>
              <a:t>Natural Language Processing</a:t>
            </a:r>
            <a:endParaRPr lang="en-US" altLang="zh-CN"/>
          </a:p>
        </p:txBody>
      </p:sp>
      <p:sp>
        <p:nvSpPr>
          <p:cNvPr id="23" name="左大括号 22"/>
          <p:cNvSpPr/>
          <p:nvPr/>
        </p:nvSpPr>
        <p:spPr>
          <a:xfrm>
            <a:off x="8943975" y="1698625"/>
            <a:ext cx="936625" cy="1670050"/>
          </a:xfrm>
          <a:prstGeom prst="leftBrace">
            <a:avLst>
              <a:gd name="adj1" fmla="val 0"/>
              <a:gd name="adj2" fmla="val 50318"/>
            </a:avLst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4" name="爆炸形 2 23"/>
          <p:cNvSpPr/>
          <p:nvPr/>
        </p:nvSpPr>
        <p:spPr>
          <a:xfrm>
            <a:off x="4175125" y="4603750"/>
            <a:ext cx="4105275" cy="1076325"/>
          </a:xfrm>
          <a:prstGeom prst="irregularSeal2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143" name="文本框 24"/>
          <p:cNvSpPr txBox="1">
            <a:spLocks noChangeArrowheads="1"/>
          </p:cNvSpPr>
          <p:nvPr/>
        </p:nvSpPr>
        <p:spPr bwMode="auto">
          <a:xfrm>
            <a:off x="5411788" y="4851400"/>
            <a:ext cx="163195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</a:rPr>
              <a:t>Privacy</a:t>
            </a:r>
            <a:endParaRPr lang="en-US" altLang="zh-CN" sz="32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2740025" y="3217863"/>
            <a:ext cx="2430463" cy="3687762"/>
          </a:xfrm>
          <a:prstGeom prst="arc">
            <a:avLst>
              <a:gd name="adj1" fmla="val 16200000"/>
              <a:gd name="adj2" fmla="val 2055272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8" name="乘号 27"/>
          <p:cNvSpPr/>
          <p:nvPr/>
        </p:nvSpPr>
        <p:spPr>
          <a:xfrm>
            <a:off x="4578350" y="3586163"/>
            <a:ext cx="633413" cy="630237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42615" y="4604385"/>
            <a:ext cx="914400" cy="9144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53120" y="4574540"/>
            <a:ext cx="914400" cy="914400"/>
          </a:xfrm>
          <a:prstGeom prst="rect">
            <a:avLst/>
          </a:prstGeom>
        </p:spPr>
      </p:pic>
      <p:sp>
        <p:nvSpPr>
          <p:cNvPr id="31" name="下箭头 30"/>
          <p:cNvSpPr/>
          <p:nvPr/>
        </p:nvSpPr>
        <p:spPr>
          <a:xfrm>
            <a:off x="6013450" y="5492750"/>
            <a:ext cx="254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2" name="文本框 31"/>
          <p:cNvSpPr txBox="1"/>
          <p:nvPr/>
        </p:nvSpPr>
        <p:spPr>
          <a:xfrm>
            <a:off x="85725" y="5905500"/>
            <a:ext cx="12071350" cy="708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/>
            <a:r>
              <a:rPr lang="en-US" altLang="zh-CN" sz="2000" b="1" noProof="1">
                <a:sym typeface="+mn-ea"/>
              </a:rPr>
              <a:t>The ability to share information between institutions while respecting the data privacy of individuals would need to more secure and accurate models.</a:t>
            </a:r>
            <a:endParaRPr lang="en-US" altLang="zh-CN" sz="2000" b="1" noProof="1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60CA-677B-4EDC-92E9-B92B2A756D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250825"/>
            <a:ext cx="10515600" cy="701675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Conclusion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5AE4-C456-4470-860D-95934932C69C}" type="slidenum">
              <a:rPr lang="zh-CN" altLang="en-US"/>
            </a:fld>
            <a:endParaRPr lang="zh-CN" altLang="en-US"/>
          </a:p>
        </p:txBody>
      </p:sp>
      <p:sp>
        <p:nvSpPr>
          <p:cNvPr id="41987" name="文本框 107"/>
          <p:cNvSpPr txBox="1">
            <a:spLocks noChangeArrowheads="1"/>
          </p:cNvSpPr>
          <p:nvPr/>
        </p:nvSpPr>
        <p:spPr bwMode="auto">
          <a:xfrm>
            <a:off x="909638" y="1065213"/>
            <a:ext cx="3582987" cy="460375"/>
          </a:xfrm>
          <a:prstGeom prst="rect">
            <a:avLst/>
          </a:prstGeom>
          <a:solidFill>
            <a:srgbClr val="DAE3F3"/>
          </a:solidFill>
          <a:ln w="9525">
            <a:solidFill>
              <a:schemeClr val="accent1"/>
            </a:solidFill>
            <a:round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The pros of the ProxyFL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文本框 4"/>
          <p:cNvSpPr txBox="1">
            <a:spLocks noChangeArrowheads="1"/>
          </p:cNvSpPr>
          <p:nvPr/>
        </p:nvSpPr>
        <p:spPr bwMode="auto">
          <a:xfrm>
            <a:off x="920750" y="3775075"/>
            <a:ext cx="3571875" cy="460375"/>
          </a:xfrm>
          <a:prstGeom prst="rect">
            <a:avLst/>
          </a:prstGeom>
          <a:solidFill>
            <a:srgbClr val="FFE1E1"/>
          </a:solidFill>
          <a:ln w="9525">
            <a:solidFill>
              <a:srgbClr val="C00000"/>
            </a:solidFill>
            <a:round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The cons of the ProxyFL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文本框 5"/>
          <p:cNvSpPr txBox="1">
            <a:spLocks noChangeArrowheads="1"/>
          </p:cNvSpPr>
          <p:nvPr/>
        </p:nvSpPr>
        <p:spPr bwMode="auto">
          <a:xfrm>
            <a:off x="909638" y="1525588"/>
            <a:ext cx="10901362" cy="1938337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sym typeface="等线" panose="02010600030101010101" pitchFamily="2" charset="-122"/>
              </a:rPr>
              <a:t>The </a:t>
            </a:r>
            <a:r>
              <a:rPr lang="zh-CN" altLang="en-US" sz="2000">
                <a:latin typeface="Times New Roman" panose="02020603050405020304" pitchFamily="18" charset="0"/>
                <a:sym typeface="等线" panose="02010600030101010101" pitchFamily="2" charset="-122"/>
              </a:rPr>
              <a:t>Proxy</a:t>
            </a:r>
            <a:r>
              <a:rPr lang="en-US" altLang="zh-CN" sz="2000">
                <a:latin typeface="Times New Roman" panose="02020603050405020304" pitchFamily="18" charset="0"/>
                <a:sym typeface="等线" panose="02010600030101010101" pitchFamily="2" charset="-122"/>
              </a:rPr>
              <a:t>FL</a:t>
            </a:r>
            <a:r>
              <a:rPr lang="zh-CN" altLang="en-US" sz="2000">
                <a:latin typeface="Times New Roman" panose="02020603050405020304" pitchFamily="18" charset="0"/>
                <a:sym typeface="等线" panose="02010600030101010101" pitchFamily="2" charset="-122"/>
              </a:rPr>
              <a:t> allow</a:t>
            </a:r>
            <a:r>
              <a:rPr lang="en-US" altLang="zh-CN" sz="2000">
                <a:latin typeface="Times New Roman" panose="02020603050405020304" pitchFamily="18" charset="0"/>
                <a:sym typeface="等线" panose="02010600030101010101" pitchFamily="2" charset="-122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sym typeface="等线" panose="02010600030101010101" pitchFamily="2" charset="-122"/>
              </a:rPr>
              <a:t> efficient information exchange among participants </a:t>
            </a:r>
            <a:r>
              <a:rPr lang="en-US" altLang="zh-CN" sz="2000">
                <a:latin typeface="Times New Roman" panose="02020603050405020304" pitchFamily="18" charset="0"/>
                <a:sym typeface="等线" panose="02010600030101010101" pitchFamily="2" charset="-122"/>
              </a:rPr>
              <a:t>based on PushSum scheme </a:t>
            </a:r>
            <a:r>
              <a:rPr lang="zh-CN" altLang="en-US" sz="2000">
                <a:latin typeface="Times New Roman" panose="02020603050405020304" pitchFamily="18" charset="0"/>
                <a:sym typeface="等线" panose="02010600030101010101" pitchFamily="2" charset="-122"/>
              </a:rPr>
              <a:t>without the need of a centralized server. 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sym typeface="等线" panose="02010600030101010101" pitchFamily="2" charset="-122"/>
              </a:rPr>
              <a:t>The proposed method eliminates a significant limitation of canonical federated learning by allowing model heterogeneity. 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sym typeface="等线" panose="02010600030101010101" pitchFamily="2" charset="-122"/>
              </a:rPr>
              <a:t>The ProxyFL</a:t>
            </a:r>
            <a:r>
              <a:rPr lang="zh-CN" altLang="en-US" sz="2000">
                <a:latin typeface="Times New Roman" panose="02020603050405020304" pitchFamily="18" charset="0"/>
                <a:sym typeface="等线" panose="02010600030101010101" pitchFamily="2" charset="-122"/>
              </a:rPr>
              <a:t> for communication by proxy leads to stronger privacy guarantees using differential privacy analysis.  </a:t>
            </a:r>
            <a:endParaRPr lang="zh-CN" altLang="en-US" sz="20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1990" name="文本框 6"/>
          <p:cNvSpPr txBox="1">
            <a:spLocks noChangeArrowheads="1"/>
          </p:cNvSpPr>
          <p:nvPr/>
        </p:nvSpPr>
        <p:spPr bwMode="auto">
          <a:xfrm>
            <a:off x="920750" y="4237038"/>
            <a:ext cx="10890250" cy="1938337"/>
          </a:xfrm>
          <a:prstGeom prst="rect">
            <a:avLst/>
          </a:prstGeom>
          <a:noFill/>
          <a:ln w="952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pitchFamily="18" charset="0"/>
                <a:sym typeface="等线" panose="02010600030101010101" pitchFamily="2" charset="-122"/>
              </a:rPr>
              <a:t>Choice of privacy parameters:</a:t>
            </a:r>
            <a:r>
              <a:rPr lang="en-US" altLang="zh-CN" sz="2000">
                <a:latin typeface="Times New Roman" panose="02020603050405020304" pitchFamily="18" charset="0"/>
                <a:sym typeface="等线" panose="02010600030101010101" pitchFamily="2" charset="-122"/>
              </a:rPr>
              <a:t> It is difficult to find a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等线" panose="02010600030101010101" pitchFamily="2" charset="-122"/>
              </a:rPr>
              <a:t>suitable privacy parameter</a:t>
            </a:r>
            <a:r>
              <a:rPr lang="en-US" altLang="zh-CN" sz="2000">
                <a:latin typeface="Times New Roman" panose="02020603050405020304" pitchFamily="18" charset="0"/>
                <a:sym typeface="等线" panose="02010600030101010101" pitchFamily="2" charset="-122"/>
              </a:rPr>
              <a:t> to balance privacy and precision.</a:t>
            </a:r>
            <a:endParaRPr lang="en-US" altLang="zh-CN" sz="2000">
              <a:latin typeface="Times New Roman" panose="02020603050405020304" pitchFamily="18" charset="0"/>
              <a:sym typeface="等线" panose="02010600030101010101" pitchFamily="2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pitchFamily="18" charset="0"/>
                <a:sym typeface="等线" panose="02010600030101010101" pitchFamily="2" charset="-122"/>
              </a:rPr>
              <a:t>Data availability</a:t>
            </a:r>
            <a:r>
              <a:rPr lang="en-US" altLang="zh-CN" sz="2000">
                <a:latin typeface="Times New Roman" panose="02020603050405020304" pitchFamily="18" charset="0"/>
                <a:sym typeface="等线" panose="02010600030101010101" pitchFamily="2" charset="-122"/>
              </a:rPr>
              <a:t>: In addition, after parameter aggregation, noise will also accumulate, resulting in further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等线" panose="02010600030101010101" pitchFamily="2" charset="-122"/>
              </a:rPr>
              <a:t> reduction of accuracy</a:t>
            </a:r>
            <a:r>
              <a:rPr lang="en-US" altLang="zh-CN" sz="2000">
                <a:latin typeface="Times New Roman" panose="02020603050405020304" pitchFamily="18" charset="0"/>
                <a:sym typeface="等线" panose="02010600030101010101" pitchFamily="2" charset="-122"/>
              </a:rPr>
              <a:t>.</a:t>
            </a:r>
            <a:endParaRPr lang="en-US" altLang="zh-CN" sz="2000">
              <a:latin typeface="Times New Roman" panose="02020603050405020304" pitchFamily="18" charset="0"/>
              <a:sym typeface="等线" panose="02010600030101010101" pitchFamily="2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pitchFamily="18" charset="0"/>
                <a:sym typeface="等线" panose="02010600030101010101" pitchFamily="2" charset="-122"/>
              </a:rPr>
              <a:t>Limitations of application: </a:t>
            </a:r>
            <a:r>
              <a:rPr lang="en-US" altLang="zh-CN" sz="2000">
                <a:latin typeface="Times New Roman" panose="02020603050405020304" pitchFamily="18" charset="0"/>
                <a:sym typeface="等线" panose="02010600030101010101" pitchFamily="2" charset="-122"/>
              </a:rPr>
              <a:t>Designing effective differential privacy mechanisms can be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等线" panose="02010600030101010101" pitchFamily="2" charset="-122"/>
              </a:rPr>
              <a:t>more difficult and complex</a:t>
            </a:r>
            <a:r>
              <a:rPr lang="en-US" altLang="zh-CN" sz="2000">
                <a:latin typeface="Times New Roman" panose="02020603050405020304" pitchFamily="18" charset="0"/>
                <a:sym typeface="等线" panose="02010600030101010101" pitchFamily="2" charset="-122"/>
              </a:rPr>
              <a:t> when dealing with continuous data or complex data structures.</a:t>
            </a:r>
            <a:endParaRPr lang="en-US" altLang="zh-CN" sz="20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8223" y="2829560"/>
            <a:ext cx="10155555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auto"/>
            <a:r>
              <a:rPr lang="en-US" altLang="zh-CN" sz="6000" b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Thank you for your attention</a:t>
            </a:r>
            <a:endParaRPr lang="en-US" altLang="zh-CN" sz="6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6CD2-0682-4FEF-833A-986C93F88F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92125" y="1941513"/>
            <a:ext cx="11190288" cy="160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339725" y="-22225"/>
            <a:ext cx="10515600" cy="13255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In the Healthcare Domain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463" y="1016000"/>
            <a:ext cx="11780837" cy="706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/>
            <a:r>
              <a:rPr lang="en-US" altLang="zh-CN" sz="2000" b="1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Because of specializations at institutions and variability across local populations the integration of medical data across multiple institutions is essential.</a:t>
            </a:r>
            <a:endParaRPr lang="en-US" altLang="zh-CN" sz="2000" b="1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2303463" y="4173538"/>
            <a:ext cx="7470775" cy="460375"/>
          </a:xfrm>
          <a:prstGeom prst="rect">
            <a:avLst/>
          </a:prstGeom>
          <a:noFill/>
          <a:ln w="952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Secure </a:t>
            </a:r>
            <a:r>
              <a:rPr lang="en-US" altLang="zh-CN" sz="2400">
                <a:latin typeface="Times New Roman" panose="02020603050405020304" pitchFamily="18" charset="0"/>
              </a:rPr>
              <a:t>and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等线" panose="02010600030101010101" pitchFamily="2" charset="-122"/>
              </a:rPr>
              <a:t>Distributed </a:t>
            </a:r>
            <a:r>
              <a:rPr lang="en-US" altLang="zh-CN" sz="2400">
                <a:latin typeface="Times New Roman" panose="02020603050405020304" pitchFamily="18" charset="0"/>
                <a:sym typeface="等线" panose="02010600030101010101" pitchFamily="2" charset="-122"/>
              </a:rPr>
              <a:t>Machine Learning Algorithm</a:t>
            </a:r>
            <a:endParaRPr lang="en-US" altLang="zh-CN" sz="24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7173" name="文本框 13"/>
          <p:cNvSpPr txBox="1">
            <a:spLocks noChangeArrowheads="1"/>
          </p:cNvSpPr>
          <p:nvPr/>
        </p:nvSpPr>
        <p:spPr bwMode="auto">
          <a:xfrm>
            <a:off x="815975" y="2444750"/>
            <a:ext cx="1266825" cy="368300"/>
          </a:xfrm>
          <a:prstGeom prst="rect">
            <a:avLst/>
          </a:prstGeom>
          <a:solidFill>
            <a:srgbClr val="DAE3F3"/>
          </a:solidFill>
          <a:ln w="9525">
            <a:solidFill>
              <a:schemeClr val="accent1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Limitations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" name="左大括号 25"/>
          <p:cNvSpPr/>
          <p:nvPr/>
        </p:nvSpPr>
        <p:spPr>
          <a:xfrm>
            <a:off x="2135188" y="2284413"/>
            <a:ext cx="325437" cy="7683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175" name="文本框 32"/>
          <p:cNvSpPr txBox="1">
            <a:spLocks noChangeArrowheads="1"/>
          </p:cNvSpPr>
          <p:nvPr/>
        </p:nvSpPr>
        <p:spPr bwMode="auto">
          <a:xfrm>
            <a:off x="2460625" y="2079625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Data privacy &amp;  Regulatory obstacles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6797675" y="2444750"/>
            <a:ext cx="901700" cy="4159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177" name="文本框 34"/>
          <p:cNvSpPr txBox="1">
            <a:spLocks noChangeArrowheads="1"/>
          </p:cNvSpPr>
          <p:nvPr/>
        </p:nvSpPr>
        <p:spPr bwMode="auto">
          <a:xfrm>
            <a:off x="2481263" y="2687638"/>
            <a:ext cx="4059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Technical challenges including managing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and distributing the data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7178" name="文本框 35"/>
          <p:cNvSpPr txBox="1">
            <a:spLocks noChangeArrowheads="1"/>
          </p:cNvSpPr>
          <p:nvPr/>
        </p:nvSpPr>
        <p:spPr bwMode="auto">
          <a:xfrm>
            <a:off x="7972425" y="2511425"/>
            <a:ext cx="3646488" cy="3683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zh-CN">
                <a:latin typeface="Times New Roman" panose="02020603050405020304" pitchFamily="18" charset="0"/>
              </a:rPr>
              <a:t>entralized machine learning method</a:t>
            </a: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37" name="乘号 36"/>
          <p:cNvSpPr/>
          <p:nvPr/>
        </p:nvSpPr>
        <p:spPr>
          <a:xfrm>
            <a:off x="9040813" y="2268538"/>
            <a:ext cx="1341437" cy="8207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9" name="下箭头 38"/>
          <p:cNvSpPr/>
          <p:nvPr/>
        </p:nvSpPr>
        <p:spPr>
          <a:xfrm>
            <a:off x="5603875" y="3556000"/>
            <a:ext cx="450850" cy="60007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0" name="下箭头 39"/>
          <p:cNvSpPr/>
          <p:nvPr/>
        </p:nvSpPr>
        <p:spPr>
          <a:xfrm>
            <a:off x="5603875" y="4716463"/>
            <a:ext cx="450850" cy="60007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182" name="文本框 40"/>
          <p:cNvSpPr txBox="1">
            <a:spLocks noChangeArrowheads="1"/>
          </p:cNvSpPr>
          <p:nvPr/>
        </p:nvSpPr>
        <p:spPr bwMode="auto">
          <a:xfrm>
            <a:off x="781050" y="5535613"/>
            <a:ext cx="10612438" cy="706437"/>
          </a:xfrm>
          <a:prstGeom prst="rect">
            <a:avLst/>
          </a:prstGeom>
          <a:noFill/>
          <a:ln w="952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Federated learning (FL)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  <a:r>
              <a:rPr lang="zh-CN" altLang="zh-CN" sz="2000">
                <a:latin typeface="Times New Roman" panose="02020603050405020304" pitchFamily="18" charset="0"/>
              </a:rPr>
              <a:t>is a distributed learning framework designed to train a model on data that cannot be centralized, without sharing raw data.</a:t>
            </a:r>
            <a:endParaRPr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0F31-D245-43A8-9BCD-A2E43AC69B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38138" y="1949450"/>
            <a:ext cx="3924300" cy="377983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339725" y="-22225"/>
            <a:ext cx="10515600" cy="13255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The Challenges of Fedrated Learning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695" y="4491990"/>
            <a:ext cx="749935" cy="749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8980" y="4492625"/>
            <a:ext cx="749300" cy="74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1350" y="4327525"/>
            <a:ext cx="914400" cy="914400"/>
          </a:xfrm>
          <a:prstGeom prst="rect">
            <a:avLst/>
          </a:prstGeom>
        </p:spPr>
      </p:pic>
      <p:sp>
        <p:nvSpPr>
          <p:cNvPr id="9222" name="文本框 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275" y="5214938"/>
            <a:ext cx="1758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Institution 1</a:t>
            </a:r>
            <a:endParaRPr lang="en-US" altLang="zh-CN" sz="1400" b="1"/>
          </a:p>
        </p:txBody>
      </p:sp>
      <p:sp>
        <p:nvSpPr>
          <p:cNvPr id="9223" name="文本框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00188" y="5229225"/>
            <a:ext cx="17605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sym typeface="等线" panose="02010600030101010101" pitchFamily="2" charset="-122"/>
              </a:rPr>
              <a:t>Institution</a:t>
            </a:r>
            <a:r>
              <a:rPr lang="en-US" altLang="zh-CN" sz="1400" b="1"/>
              <a:t> 2</a:t>
            </a:r>
            <a:endParaRPr lang="en-US" altLang="zh-CN" sz="1400" b="1"/>
          </a:p>
        </p:txBody>
      </p:sp>
      <p:sp>
        <p:nvSpPr>
          <p:cNvPr id="9224" name="文本框 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747963" y="5214938"/>
            <a:ext cx="1760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sym typeface="等线" panose="02010600030101010101" pitchFamily="2" charset="-122"/>
              </a:rPr>
              <a:t>Institution</a:t>
            </a:r>
            <a:r>
              <a:rPr lang="en-US" altLang="zh-CN" sz="1400" b="1"/>
              <a:t> 3</a:t>
            </a:r>
            <a:endParaRPr lang="en-US" altLang="zh-CN" sz="14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8520" y="2557780"/>
            <a:ext cx="2724150" cy="1146810"/>
          </a:xfrm>
          <a:prstGeom prst="rect">
            <a:avLst/>
          </a:prstGeom>
        </p:spPr>
      </p:pic>
      <p:sp>
        <p:nvSpPr>
          <p:cNvPr id="9226" name="文本框 10"/>
          <p:cNvSpPr txBox="1">
            <a:spLocks noChangeArrowheads="1"/>
          </p:cNvSpPr>
          <p:nvPr/>
        </p:nvSpPr>
        <p:spPr bwMode="auto">
          <a:xfrm>
            <a:off x="1046163" y="2946400"/>
            <a:ext cx="2446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Aggregated ML Model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3" idx="0"/>
          </p:cNvCxnSpPr>
          <p:nvPr>
            <p:custDataLst>
              <p:tags r:id="rId15"/>
            </p:custDataLst>
          </p:nvPr>
        </p:nvCxnSpPr>
        <p:spPr>
          <a:xfrm flipV="1">
            <a:off x="982663" y="3608388"/>
            <a:ext cx="1414462" cy="884237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</p:cNvCxnSpPr>
          <p:nvPr>
            <p:custDataLst>
              <p:tags r:id="rId16"/>
            </p:custDataLst>
          </p:nvPr>
        </p:nvCxnSpPr>
        <p:spPr>
          <a:xfrm flipV="1">
            <a:off x="2373313" y="3571875"/>
            <a:ext cx="84137" cy="92075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</p:cNvCxnSpPr>
          <p:nvPr>
            <p:custDataLst>
              <p:tags r:id="rId17"/>
            </p:custDataLst>
          </p:nvPr>
        </p:nvCxnSpPr>
        <p:spPr>
          <a:xfrm flipH="1" flipV="1">
            <a:off x="2670175" y="3560763"/>
            <a:ext cx="968375" cy="766762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230" name="文本框 14"/>
          <p:cNvSpPr txBox="1">
            <a:spLocks noChangeArrowheads="1"/>
          </p:cNvSpPr>
          <p:nvPr/>
        </p:nvSpPr>
        <p:spPr bwMode="auto">
          <a:xfrm>
            <a:off x="1252538" y="2328863"/>
            <a:ext cx="200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entralized 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erver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231" name="文本框 15"/>
          <p:cNvSpPr txBox="1">
            <a:spLocks noChangeArrowheads="1"/>
          </p:cNvSpPr>
          <p:nvPr/>
        </p:nvSpPr>
        <p:spPr bwMode="auto">
          <a:xfrm>
            <a:off x="1022350" y="1793875"/>
            <a:ext cx="2436813" cy="368300"/>
          </a:xfrm>
          <a:prstGeom prst="rect">
            <a:avLst/>
          </a:prstGeom>
          <a:solidFill>
            <a:srgbClr val="DAE3F3"/>
          </a:solidFill>
          <a:ln w="9525">
            <a:solidFill>
              <a:schemeClr val="accent1"/>
            </a:solidFill>
            <a:rou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Traditional FL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32" name="文本框 17"/>
          <p:cNvSpPr txBox="1">
            <a:spLocks noChangeArrowheads="1"/>
          </p:cNvSpPr>
          <p:nvPr/>
        </p:nvSpPr>
        <p:spPr bwMode="auto">
          <a:xfrm>
            <a:off x="4735513" y="2647950"/>
            <a:ext cx="6754812" cy="64452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>
                <a:latin typeface="Times New Roman" panose="02020603050405020304" pitchFamily="18" charset="0"/>
              </a:rPr>
              <a:t>Each hospital may seek autonomy over its own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model for regulatory compliance and tailoring to its own specialty.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233" name="文本框 18"/>
          <p:cNvSpPr txBox="1">
            <a:spLocks noChangeArrowheads="1"/>
          </p:cNvSpPr>
          <p:nvPr/>
        </p:nvSpPr>
        <p:spPr bwMode="auto">
          <a:xfrm>
            <a:off x="4711700" y="1731963"/>
            <a:ext cx="6767513" cy="644525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T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he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sym typeface="等线" panose="02010600030101010101" pitchFamily="2" charset="-122"/>
              </a:rPr>
              <a:t>centralized FL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 setting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is not suited to the multi-institutional collaboration problem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7918450" y="2376488"/>
            <a:ext cx="300038" cy="271462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1" name="左箭头 20"/>
          <p:cNvSpPr/>
          <p:nvPr/>
        </p:nvSpPr>
        <p:spPr>
          <a:xfrm>
            <a:off x="4273550" y="1978025"/>
            <a:ext cx="427038" cy="185738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2" name="乘号 21"/>
          <p:cNvSpPr/>
          <p:nvPr/>
        </p:nvSpPr>
        <p:spPr>
          <a:xfrm>
            <a:off x="4198938" y="1793875"/>
            <a:ext cx="639762" cy="5715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3" name="文本框 22"/>
          <p:cNvSpPr txBox="1"/>
          <p:nvPr/>
        </p:nvSpPr>
        <p:spPr>
          <a:xfrm>
            <a:off x="5262563" y="3617913"/>
            <a:ext cx="5611812" cy="646112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auto"/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lang="zh-CN" altLang="en-US" b="1" noProof="1">
                <a:solidFill>
                  <a:schemeClr val="accent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decentralized FL frameworks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are preferred under such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settings.</a:t>
            </a: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7918450" y="3302000"/>
            <a:ext cx="300038" cy="319088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239" name="文本框 2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 rot="-1860000">
            <a:off x="820738" y="3708400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</a:rPr>
              <a:t>updated gradient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9240" name="文本框 2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538288" y="3924300"/>
            <a:ext cx="998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</a:rPr>
              <a:t>updated gradient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9241" name="文本框 26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2400000">
            <a:off x="2889250" y="3516313"/>
            <a:ext cx="99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</a:rPr>
              <a:t>updated gradient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54538" y="1290638"/>
            <a:ext cx="7259637" cy="3036887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8" name="文本框 27"/>
          <p:cNvSpPr txBox="1"/>
          <p:nvPr/>
        </p:nvSpPr>
        <p:spPr>
          <a:xfrm>
            <a:off x="5911850" y="1116013"/>
            <a:ext cx="4064000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/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Challenge 1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Trusted Third-Party</a:t>
            </a:r>
            <a:endParaRPr lang="en-US" altLang="zh-C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44" name="文本框 29"/>
          <p:cNvSpPr txBox="1">
            <a:spLocks noChangeArrowheads="1"/>
          </p:cNvSpPr>
          <p:nvPr/>
        </p:nvSpPr>
        <p:spPr bwMode="auto">
          <a:xfrm>
            <a:off x="4665663" y="5151438"/>
            <a:ext cx="6754812" cy="646112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zh-CN">
                <a:latin typeface="Times New Roman" panose="02020603050405020304" pitchFamily="18" charset="0"/>
              </a:rPr>
              <a:t>The </a:t>
            </a:r>
            <a:r>
              <a:rPr lang="zh-CN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centralized server</a:t>
            </a:r>
            <a:r>
              <a:rPr lang="zh-CN" altLang="zh-CN">
                <a:latin typeface="Times New Roman" panose="02020603050405020304" pitchFamily="18" charset="0"/>
              </a:rPr>
              <a:t> may infer sensitive client data from the updated gradient information</a:t>
            </a:r>
            <a:r>
              <a:rPr lang="zh-CN" altLang="en-US">
                <a:latin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245" name="文本框 30"/>
          <p:cNvSpPr txBox="1">
            <a:spLocks noChangeArrowheads="1"/>
          </p:cNvSpPr>
          <p:nvPr/>
        </p:nvSpPr>
        <p:spPr bwMode="auto">
          <a:xfrm>
            <a:off x="4665663" y="6108700"/>
            <a:ext cx="6754812" cy="644525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zh-CN">
                <a:latin typeface="Times New Roman" panose="02020603050405020304" pitchFamily="18" charset="0"/>
                <a:sym typeface="等线" panose="02010600030101010101" pitchFamily="2" charset="-122"/>
              </a:rPr>
              <a:t>On the basis of the Federated Learning framework, an enhanced privacy protection mechanism is also needed.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7893050" y="5824538"/>
            <a:ext cx="300038" cy="26987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5" name="矩形 34"/>
          <p:cNvSpPr/>
          <p:nvPr/>
        </p:nvSpPr>
        <p:spPr>
          <a:xfrm>
            <a:off x="4529138" y="4737100"/>
            <a:ext cx="7259637" cy="2079625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6" name="文本框 35"/>
          <p:cNvSpPr txBox="1"/>
          <p:nvPr/>
        </p:nvSpPr>
        <p:spPr>
          <a:xfrm>
            <a:off x="5886450" y="4562475"/>
            <a:ext cx="406400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fontAlgn="auto"/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Challenge 2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：Insufficient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Privacy</a:t>
            </a:r>
            <a:endParaRPr lang="en-US" altLang="zh-C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4229100" y="5402263"/>
            <a:ext cx="427038" cy="185737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8" name="乘号 37"/>
          <p:cNvSpPr/>
          <p:nvPr/>
        </p:nvSpPr>
        <p:spPr>
          <a:xfrm>
            <a:off x="4157663" y="5214938"/>
            <a:ext cx="639762" cy="5715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40B1-9924-4617-A8AA-DA599A4DFA05}" type="slidenum">
              <a:rPr lang="zh-CN" altLang="en-US"/>
            </a:fld>
            <a:endParaRPr lang="zh-CN" altLang="en-US"/>
          </a:p>
        </p:txBody>
      </p:sp>
      <p:sp>
        <p:nvSpPr>
          <p:cNvPr id="33" name="弧形 32"/>
          <p:cNvSpPr/>
          <p:nvPr/>
        </p:nvSpPr>
        <p:spPr>
          <a:xfrm flipH="1">
            <a:off x="630238" y="3263900"/>
            <a:ext cx="760412" cy="2465388"/>
          </a:xfrm>
          <a:prstGeom prst="arc">
            <a:avLst/>
          </a:prstGeom>
          <a:ln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4" name="弧形 33"/>
          <p:cNvSpPr/>
          <p:nvPr/>
        </p:nvSpPr>
        <p:spPr>
          <a:xfrm>
            <a:off x="2649538" y="3122613"/>
            <a:ext cx="1417637" cy="2465387"/>
          </a:xfrm>
          <a:prstGeom prst="arc">
            <a:avLst/>
          </a:prstGeom>
          <a:ln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0" name="弧形 39"/>
          <p:cNvSpPr/>
          <p:nvPr/>
        </p:nvSpPr>
        <p:spPr>
          <a:xfrm>
            <a:off x="2327275" y="3494088"/>
            <a:ext cx="400050" cy="2463800"/>
          </a:xfrm>
          <a:prstGeom prst="arc">
            <a:avLst/>
          </a:prstGeom>
          <a:ln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255" name="文本框 40"/>
          <p:cNvSpPr txBox="1">
            <a:spLocks noChangeArrowheads="1"/>
          </p:cNvSpPr>
          <p:nvPr/>
        </p:nvSpPr>
        <p:spPr bwMode="auto">
          <a:xfrm>
            <a:off x="52388" y="3340100"/>
            <a:ext cx="1111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sym typeface="等线" panose="02010600030101010101" pitchFamily="2" charset="-122"/>
              </a:rPr>
              <a:t>updated global gradient</a:t>
            </a:r>
            <a:endParaRPr lang="en-US" altLang="zh-CN" sz="16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9256" name="文本框 41"/>
          <p:cNvSpPr txBox="1">
            <a:spLocks noChangeArrowheads="1"/>
          </p:cNvSpPr>
          <p:nvPr/>
        </p:nvSpPr>
        <p:spPr bwMode="auto">
          <a:xfrm>
            <a:off x="2381250" y="3752850"/>
            <a:ext cx="1111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sym typeface="等线" panose="02010600030101010101" pitchFamily="2" charset="-122"/>
              </a:rPr>
              <a:t>updated global gradient</a:t>
            </a:r>
            <a:endParaRPr lang="en-US" altLang="zh-CN" sz="16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9257" name="文本框 42"/>
          <p:cNvSpPr txBox="1">
            <a:spLocks noChangeArrowheads="1"/>
          </p:cNvSpPr>
          <p:nvPr/>
        </p:nvSpPr>
        <p:spPr bwMode="auto">
          <a:xfrm>
            <a:off x="3751263" y="3314700"/>
            <a:ext cx="1111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sym typeface="等线" panose="02010600030101010101" pitchFamily="2" charset="-122"/>
              </a:rPr>
              <a:t>updated global gradient</a:t>
            </a:r>
            <a:endParaRPr lang="en-US" altLang="zh-CN" sz="16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animBg="1"/>
      <p:bldP spid="22" grpId="0" bldLvl="0" animBg="1"/>
      <p:bldP spid="22" grpId="1" animBg="1"/>
      <p:bldP spid="37" grpId="0" bldLvl="0" animBg="1"/>
      <p:bldP spid="37" grpId="1" animBg="1"/>
      <p:bldP spid="38" grpId="0" bldLvl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3"/>
          <p:cNvSpPr>
            <a:spLocks noGrp="1" noChangeArrowheads="1"/>
          </p:cNvSpPr>
          <p:nvPr>
            <p:ph type="title"/>
          </p:nvPr>
        </p:nvSpPr>
        <p:spPr>
          <a:xfrm>
            <a:off x="339725" y="-22225"/>
            <a:ext cx="10515600" cy="13255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The State-of-the-Art Solution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41338" y="1425575"/>
          <a:ext cx="1127442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261"/>
                <a:gridCol w="5618164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Solution</a:t>
                      </a:r>
                      <a:endParaRPr lang="en-US" altLang="zh-CN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Limitation</a:t>
                      </a:r>
                      <a:endParaRPr lang="en-US" altLang="zh-CN"/>
                    </a:p>
                  </a:txBody>
                  <a:tcPr marL="91435" marR="9143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In Cyclical Weight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Transfer (CWT)</a:t>
                      </a:r>
                      <a:r>
                        <a:rPr lang="en-US" altLang="zh-CN" sz="18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[1]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each client trains a model on local data, then passes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that model to the next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client in a cyclical fashion.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CWT does not meet strict privacy requirements.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Split learning</a:t>
                      </a:r>
                      <a:r>
                        <a:rPr lang="en-US" altLang="zh-CN" sz="18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[2]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enables multiple parties to jointly train a single model with a server such that no party controls the entire model.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 reliance on a central party for inference is undesirable.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swarm learning</a:t>
                      </a:r>
                      <a:r>
                        <a:rPr lang="en-US" altLang="zh-CN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r>
                        <a:rPr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applies blockchain technology to promote a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decentralized, secure network for collaborative training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just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Swarm learning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inherits relatively poor model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when strict privacy measures are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applied, and requires homogeneous model architectures.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Federated Mutual Learning (FML)</a:t>
                      </a:r>
                      <a:r>
                        <a:rPr lang="en-US" sz="18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[4]</a:t>
                      </a: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introduces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 meme model, which is also trained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mutually with each client’s private model.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However, FML is not well-suited to the multi-institutional collaboration setting as it is centralized and provides no privacy guarantee to clients.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8F4-C0D6-4420-81B3-4BCBC422C1A9}" type="slidenum">
              <a:rPr lang="zh-CN" altLang="en-US"/>
            </a:fld>
            <a:endParaRPr lang="zh-CN" altLang="en-US"/>
          </a:p>
        </p:txBody>
      </p:sp>
      <p:sp>
        <p:nvSpPr>
          <p:cNvPr id="11287" name="文本框 8"/>
          <p:cNvSpPr txBox="1">
            <a:spLocks noChangeArrowheads="1"/>
          </p:cNvSpPr>
          <p:nvPr/>
        </p:nvSpPr>
        <p:spPr bwMode="auto">
          <a:xfrm>
            <a:off x="503238" y="5997575"/>
            <a:ext cx="113125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sym typeface="等线" panose="02010600030101010101" pitchFamily="2" charset="-122"/>
              </a:rPr>
              <a:t>[1]</a:t>
            </a:r>
            <a:r>
              <a:rPr lang="zh-CN" altLang="en-US" sz="1000">
                <a:latin typeface="Times New Roman" panose="02020603050405020304" pitchFamily="18" charset="0"/>
                <a:sym typeface="等线" panose="02010600030101010101" pitchFamily="2" charset="-122"/>
              </a:rPr>
              <a:t>Chang, K. et al. Distributed deep learning networks among institu_x0002_tions for medical imaging. J. Am. Med. Inform. Assoc. 25,</a:t>
            </a:r>
            <a:r>
              <a:rPr lang="en-US" altLang="zh-CN" sz="1000">
                <a:latin typeface="Times New Roman" panose="02020603050405020304" pitchFamily="18" charset="0"/>
                <a:sym typeface="等线" panose="02010600030101010101" pitchFamily="2" charset="-122"/>
              </a:rPr>
              <a:t> </a:t>
            </a:r>
            <a:r>
              <a:rPr lang="zh-CN" altLang="en-US" sz="1000">
                <a:latin typeface="Times New Roman" panose="02020603050405020304" pitchFamily="18" charset="0"/>
                <a:sym typeface="等线" panose="02010600030101010101" pitchFamily="2" charset="-122"/>
              </a:rPr>
              <a:t>945–954 (2018).</a:t>
            </a:r>
            <a:endParaRPr lang="zh-CN" altLang="en-US" sz="1000">
              <a:latin typeface="Times New Roman" panose="02020603050405020304" pitchFamily="18" charset="0"/>
            </a:endParaRPr>
          </a:p>
          <a:p>
            <a:r>
              <a:rPr lang="en-US" altLang="zh-CN" sz="1000">
                <a:latin typeface="Times New Roman" panose="02020603050405020304" pitchFamily="18" charset="0"/>
                <a:sym typeface="等线" panose="02010600030101010101" pitchFamily="2" charset="-122"/>
              </a:rPr>
              <a:t>[2]</a:t>
            </a:r>
            <a:r>
              <a:rPr lang="zh-CN" altLang="en-US" sz="1000">
                <a:latin typeface="Times New Roman" panose="02020603050405020304" pitchFamily="18" charset="0"/>
                <a:sym typeface="等线" panose="02010600030101010101" pitchFamily="2" charset="-122"/>
              </a:rPr>
              <a:t>Gupta, O. &amp; Raskar, R. Distributed learning of deep neural network</a:t>
            </a:r>
            <a:r>
              <a:rPr lang="en-US" altLang="zh-CN" sz="1000">
                <a:latin typeface="Times New Roman" panose="02020603050405020304" pitchFamily="18" charset="0"/>
                <a:sym typeface="等线" panose="02010600030101010101" pitchFamily="2" charset="-122"/>
              </a:rPr>
              <a:t> </a:t>
            </a:r>
            <a:r>
              <a:rPr lang="zh-CN" altLang="en-US" sz="1000">
                <a:latin typeface="Times New Roman" panose="02020603050405020304" pitchFamily="18" charset="0"/>
                <a:sym typeface="等线" panose="02010600030101010101" pitchFamily="2" charset="-122"/>
              </a:rPr>
              <a:t>over multiple agents. J. Netw. Comput. Appl. 116, 1–8 (2018).</a:t>
            </a:r>
            <a:endParaRPr lang="zh-CN" altLang="en-US" sz="1000">
              <a:latin typeface="Times New Roman" panose="02020603050405020304" pitchFamily="18" charset="0"/>
              <a:sym typeface="等线" panose="02010600030101010101" pitchFamily="2" charset="-122"/>
            </a:endParaRPr>
          </a:p>
          <a:p>
            <a:r>
              <a:rPr lang="en-US" altLang="zh-CN" sz="1000">
                <a:latin typeface="Times New Roman" panose="02020603050405020304" pitchFamily="18" charset="0"/>
                <a:sym typeface="等线" panose="02010600030101010101" pitchFamily="2" charset="-122"/>
              </a:rPr>
              <a:t>[3]Warnat-Herresthal, S. et al. Swarm learning for decentralized and confidential clinical machine learning. Nature 594, 265–270 (2021).</a:t>
            </a:r>
            <a:endParaRPr lang="en-US" altLang="zh-CN" sz="1000">
              <a:latin typeface="Times New Roman" panose="02020603050405020304" pitchFamily="18" charset="0"/>
              <a:sym typeface="等线" panose="02010600030101010101" pitchFamily="2" charset="-122"/>
            </a:endParaRPr>
          </a:p>
          <a:p>
            <a:r>
              <a:rPr lang="en-US" altLang="zh-CN" sz="1000">
                <a:latin typeface="Times New Roman" panose="02020603050405020304" pitchFamily="18" charset="0"/>
                <a:sym typeface="等线" panose="02010600030101010101" pitchFamily="2" charset="-122"/>
              </a:rPr>
              <a:t>[4] </a:t>
            </a:r>
            <a:r>
              <a:rPr lang="zh-CN" altLang="zh-CN" sz="1000">
                <a:latin typeface="Times New Roman" panose="02020603050405020304" pitchFamily="18" charset="0"/>
                <a:sym typeface="等线" panose="02010600030101010101" pitchFamily="2" charset="-122"/>
              </a:rPr>
              <a:t>Shen, T. et al. Federated mutual learning. arXiv https://arxiv.org/abs/2006.16765 (2020).</a:t>
            </a:r>
            <a:endParaRPr lang="zh-CN" altLang="zh-CN" sz="1000">
              <a:latin typeface="Times New Roman" panose="02020603050405020304" pitchFamily="18" charset="0"/>
              <a:sym typeface="等线" panose="02010600030101010101" pitchFamily="2" charset="-122"/>
            </a:endParaRPr>
          </a:p>
          <a:p>
            <a:endParaRPr lang="en-US" altLang="zh-CN" sz="1000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/>
          </p:nvPr>
        </p:nvSpPr>
        <p:spPr>
          <a:xfrm>
            <a:off x="431800" y="123825"/>
            <a:ext cx="10515600" cy="13255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The Contributions of the ProxyFL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5918200"/>
            <a:ext cx="2743200" cy="365125"/>
          </a:xfrm>
        </p:spPr>
        <p:txBody>
          <a:bodyPr/>
          <a:lstStyle/>
          <a:p>
            <a:fld id="{B583FA91-9AE7-4429-9B62-30F6FE736C73}" type="slidenum">
              <a:rPr lang="zh-CN" altLang="en-US"/>
            </a:fld>
            <a:endParaRPr lang="zh-CN" altLang="en-US"/>
          </a:p>
        </p:txBody>
      </p:sp>
      <p:sp>
        <p:nvSpPr>
          <p:cNvPr id="13315" name="文本框 6"/>
          <p:cNvSpPr txBox="1">
            <a:spLocks noChangeArrowheads="1"/>
          </p:cNvSpPr>
          <p:nvPr/>
        </p:nvSpPr>
        <p:spPr bwMode="auto">
          <a:xfrm>
            <a:off x="615950" y="1412875"/>
            <a:ext cx="10398125" cy="3683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latin typeface="Times New Roman" panose="02020603050405020304" pitchFamily="18" charset="0"/>
              </a:rPr>
              <a:t>How to solve 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centralized</a:t>
            </a:r>
            <a:r>
              <a:rPr lang="en-US" altLang="zh-CN">
                <a:latin typeface="Times New Roman" panose="02020603050405020304" pitchFamily="18" charset="0"/>
              </a:rPr>
              <a:t> FL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 problem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s and 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reduce communication costs</a:t>
            </a:r>
            <a:r>
              <a:rPr lang="en-US" altLang="zh-CN">
                <a:latin typeface="Times New Roman" panose="02020603050405020304" pitchFamily="18" charset="0"/>
              </a:rPr>
              <a:t>?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25" y="4476750"/>
            <a:ext cx="10406063" cy="3683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 marL="285750" indent="-285750" fontAlgn="auto">
              <a:buFont typeface="Wingdings" panose="05000000000000000000" charset="0"/>
              <a:buChar char="p"/>
            </a:pP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How to solve the privacy leakage problem in the federated learning process?</a:t>
            </a: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317" name="文本框 8"/>
          <p:cNvSpPr txBox="1">
            <a:spLocks noChangeArrowheads="1"/>
          </p:cNvSpPr>
          <p:nvPr/>
        </p:nvSpPr>
        <p:spPr bwMode="auto">
          <a:xfrm>
            <a:off x="606425" y="3073400"/>
            <a:ext cx="10407650" cy="368300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How to solve the limitation of homogeneous model architectures during the federated learning process?</a:t>
            </a:r>
            <a:endParaRPr lang="zh-CN" altLang="en-US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13318" name="文本框 9"/>
          <p:cNvSpPr txBox="1">
            <a:spLocks noChangeArrowheads="1"/>
          </p:cNvSpPr>
          <p:nvPr/>
        </p:nvSpPr>
        <p:spPr bwMode="auto">
          <a:xfrm>
            <a:off x="984250" y="3541713"/>
            <a:ext cx="9828213" cy="646112"/>
          </a:xfrm>
          <a:prstGeom prst="rect">
            <a:avLst/>
          </a:prstGeom>
          <a:solidFill>
            <a:srgbClr val="FBE5D6"/>
          </a:solidFill>
          <a:ln w="9525">
            <a:solidFill>
              <a:srgbClr val="FBE5D6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The ProxyFL using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eep 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utual 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earning</a:t>
            </a:r>
            <a:r>
              <a:rPr lang="en-US" altLang="zh-CN">
                <a:latin typeface="Times New Roman" panose="02020603050405020304" pitchFamily="18" charset="0"/>
              </a:rPr>
              <a:t>(DML) which is an approach for mutual knowledge transfer to train a publicly shared proxy model.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4250" y="4984750"/>
            <a:ext cx="9826625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85750" indent="-285750" fontAlgn="auto">
              <a:buFont typeface="Wingdings" panose="05000000000000000000" charset="0"/>
              <a:buChar char="l"/>
            </a:pP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Each participant in ProxyFL maintains two models, a private model, and a publicly shared proxy model designed to protect the participant’s privacy.</a:t>
            </a:r>
            <a:endParaRPr lang="en-US" altLang="zh-CN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fontAlgn="auto">
              <a:buFont typeface="Wingdings" panose="05000000000000000000" charset="0"/>
              <a:buChar char="l"/>
            </a:pP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The ProxyFL for communication by proxy leads to stronger privacy guarantees using differential privacy analysis.</a:t>
            </a:r>
            <a:endParaRPr lang="en-US" altLang="zh-CN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320" name="文本框 2"/>
          <p:cNvSpPr txBox="1">
            <a:spLocks noChangeArrowheads="1"/>
          </p:cNvSpPr>
          <p:nvPr/>
        </p:nvSpPr>
        <p:spPr bwMode="auto">
          <a:xfrm>
            <a:off x="984250" y="1924050"/>
            <a:ext cx="9826625" cy="922338"/>
          </a:xfrm>
          <a:prstGeom prst="rect">
            <a:avLst/>
          </a:prstGeom>
          <a:solidFill>
            <a:srgbClr val="DAE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>
                <a:latin typeface="Times New Roman" panose="02020603050405020304" pitchFamily="18" charset="0"/>
              </a:rPr>
              <a:t>The ProxyFL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 use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s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 the exponential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communication protocol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 based on Gossip, and 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uses a scheme called "PushSum" to exchange proxy information between clients, thus effectively reducing the communication overhead.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86DD-3476-4544-A770-DE8FEE40F197}" type="slidenum">
              <a:rPr lang="zh-CN" altLang="en-US"/>
            </a:fld>
            <a:endParaRPr lang="zh-CN" altLang="en-US"/>
          </a:p>
        </p:txBody>
      </p:sp>
      <p:sp>
        <p:nvSpPr>
          <p:cNvPr id="15362" name="文本框 6"/>
          <p:cNvSpPr txBox="1">
            <a:spLocks noChangeArrowheads="1"/>
          </p:cNvSpPr>
          <p:nvPr/>
        </p:nvSpPr>
        <p:spPr bwMode="auto">
          <a:xfrm>
            <a:off x="469900" y="282575"/>
            <a:ext cx="6096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>
                <a:latin typeface="Times New Roman" panose="02020603050405020304" pitchFamily="18" charset="0"/>
                <a:ea typeface="等线 Light" panose="02010600030101010101" pitchFamily="2" charset="-122"/>
                <a:sym typeface="等线" panose="02010600030101010101" pitchFamily="2" charset="-122"/>
              </a:rPr>
              <a:t>the ProxyFL Method</a:t>
            </a:r>
            <a:endParaRPr lang="en-US" altLang="zh-CN" sz="4400">
              <a:latin typeface="Times New Roman" panose="02020603050405020304" pitchFamily="18" charset="0"/>
              <a:ea typeface="等线 Light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5363" name="文本框 7"/>
          <p:cNvSpPr txBox="1">
            <a:spLocks noChangeArrowheads="1"/>
          </p:cNvSpPr>
          <p:nvPr/>
        </p:nvSpPr>
        <p:spPr bwMode="auto">
          <a:xfrm>
            <a:off x="538163" y="1176338"/>
            <a:ext cx="10999787" cy="922337"/>
          </a:xfrm>
          <a:prstGeom prst="rect">
            <a:avLst/>
          </a:prstGeom>
          <a:solidFill>
            <a:srgbClr val="DAE3F3"/>
          </a:solidFill>
          <a:ln w="9525">
            <a:solidFill>
              <a:schemeClr val="accent1"/>
            </a:solidFill>
            <a:round/>
          </a:ln>
        </p:spPr>
        <p:txBody>
          <a:bodyPr>
            <a:spAutoFit/>
          </a:bodyPr>
          <a:lstStyle/>
          <a:p>
            <a:pPr algn="just"/>
            <a:r>
              <a:rPr lang="zh-CN" altLang="en-US">
                <a:latin typeface="Times New Roman" panose="02020603050405020304" pitchFamily="18" charset="0"/>
              </a:rPr>
              <a:t>In this work, </a:t>
            </a:r>
            <a:r>
              <a:rPr lang="en-US" altLang="zh-CN">
                <a:latin typeface="Times New Roman" panose="02020603050405020304" pitchFamily="18" charset="0"/>
              </a:rPr>
              <a:t>the authors</a:t>
            </a:r>
            <a:r>
              <a:rPr lang="zh-CN" altLang="en-US">
                <a:latin typeface="Times New Roman" panose="02020603050405020304" pitchFamily="18" charset="0"/>
              </a:rPr>
              <a:t> propose proxy-based federated learning, or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ProxyFL, for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decentralized collaboration</a:t>
            </a:r>
            <a:r>
              <a:rPr lang="zh-CN" altLang="en-US">
                <a:latin typeface="Times New Roman" panose="02020603050405020304" pitchFamily="18" charset="0"/>
              </a:rPr>
              <a:t> between institutions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which enables training of high-performance and robust models,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without sacrificing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data privacy</a:t>
            </a:r>
            <a:r>
              <a:rPr lang="zh-CN" altLang="en-US">
                <a:latin typeface="Times New Roman" panose="02020603050405020304" pitchFamily="18" charset="0"/>
              </a:rPr>
              <a:t> or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communication efficiency</a:t>
            </a:r>
            <a:r>
              <a:rPr lang="zh-CN" altLang="en-US">
                <a:latin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5364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600325"/>
            <a:ext cx="5235575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文本框 9"/>
          <p:cNvSpPr txBox="1">
            <a:spLocks noChangeArrowheads="1"/>
          </p:cNvSpPr>
          <p:nvPr/>
        </p:nvSpPr>
        <p:spPr bwMode="auto">
          <a:xfrm>
            <a:off x="311150" y="5772150"/>
            <a:ext cx="5591175" cy="1033463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During distributed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</a:rPr>
              <a:t>training, the client communicates with others only by exchanging their proxy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</a:rPr>
              <a:t>model which enables data and model autonomy. After training, a client’s private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</a:rPr>
              <a:t>model can be used for inference.</a:t>
            </a:r>
            <a:endParaRPr lang="zh-CN" altLang="en-US" sz="1600">
              <a:latin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749675" y="5419725"/>
            <a:ext cx="6016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367" name="文本框 11"/>
          <p:cNvSpPr txBox="1">
            <a:spLocks noChangeArrowheads="1"/>
          </p:cNvSpPr>
          <p:nvPr/>
        </p:nvSpPr>
        <p:spPr bwMode="auto">
          <a:xfrm>
            <a:off x="4351338" y="5235575"/>
            <a:ext cx="1552575" cy="3683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 private data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749675" y="4914900"/>
            <a:ext cx="6016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369" name="文本框 13"/>
          <p:cNvSpPr txBox="1">
            <a:spLocks noChangeArrowheads="1"/>
          </p:cNvSpPr>
          <p:nvPr/>
        </p:nvSpPr>
        <p:spPr bwMode="auto">
          <a:xfrm>
            <a:off x="4351338" y="4730750"/>
            <a:ext cx="1552575" cy="3683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private model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749675" y="4184650"/>
            <a:ext cx="6016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371" name="文本框 15"/>
          <p:cNvSpPr txBox="1">
            <a:spLocks noChangeArrowheads="1"/>
          </p:cNvSpPr>
          <p:nvPr/>
        </p:nvSpPr>
        <p:spPr bwMode="auto">
          <a:xfrm>
            <a:off x="4351338" y="4000500"/>
            <a:ext cx="1550987" cy="64452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public shared proxy model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5372" name="文本框 16"/>
          <p:cNvSpPr txBox="1">
            <a:spLocks noChangeArrowheads="1"/>
          </p:cNvSpPr>
          <p:nvPr/>
        </p:nvSpPr>
        <p:spPr bwMode="auto">
          <a:xfrm>
            <a:off x="538163" y="2174875"/>
            <a:ext cx="4233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b="1">
                <a:latin typeface="Times New Roman" panose="02020603050405020304" pitchFamily="18" charset="0"/>
              </a:rPr>
              <a:t>Overall view of the proposed ProxyFL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373" name="文本框 17"/>
          <p:cNvSpPr txBox="1">
            <a:spLocks noChangeArrowheads="1"/>
          </p:cNvSpPr>
          <p:nvPr/>
        </p:nvSpPr>
        <p:spPr bwMode="auto">
          <a:xfrm>
            <a:off x="6188075" y="2174875"/>
            <a:ext cx="3930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>
                <a:latin typeface="Times New Roman" panose="02020603050405020304" pitchFamily="18" charset="0"/>
                <a:sym typeface="等线" panose="02010600030101010101" pitchFamily="2" charset="-122"/>
              </a:rPr>
              <a:t>The Workflow of The ProxyFL</a:t>
            </a:r>
            <a:endParaRPr lang="en-US" altLang="zh-CN" b="1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49988" y="6043613"/>
            <a:ext cx="5588000" cy="644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 fontAlgn="auto"/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goal</a:t>
            </a:r>
            <a:r>
              <a:rPr lang="zh-CN" altLang="en-US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to train the private</a:t>
            </a:r>
            <a:r>
              <a:rPr lang="en-US" altLang="zh-CN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models collectively so that each generalizes well on the joint data</a:t>
            </a:r>
            <a:r>
              <a:rPr lang="en-US" altLang="zh-CN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distribution.</a:t>
            </a:r>
            <a:endParaRPr lang="zh-CN" altLang="en-US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5" name="文本框 20"/>
          <p:cNvSpPr txBox="1">
            <a:spLocks noChangeArrowheads="1"/>
          </p:cNvSpPr>
          <p:nvPr/>
        </p:nvSpPr>
        <p:spPr bwMode="auto">
          <a:xfrm>
            <a:off x="6188075" y="3362325"/>
            <a:ext cx="5441950" cy="7683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lnSpc>
                <a:spcPts val="1765"/>
              </a:lnSpc>
            </a:pP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he proxy can extract useful information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from private data, ready to be shared with other clients</a:t>
            </a:r>
            <a:r>
              <a:rPr lang="en-US" altLang="zh-CN">
                <a:latin typeface="Times New Roman" panose="02020603050405020304" pitchFamily="18" charset="0"/>
              </a:rPr>
              <a:t> based on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differential privacy</a:t>
            </a:r>
            <a:r>
              <a:rPr lang="en-US" altLang="zh-CN">
                <a:latin typeface="Times New Roman" panose="02020603050405020304" pitchFamily="18" charset="0"/>
              </a:rPr>
              <a:t> protection.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376" name="文本框 21"/>
          <p:cNvSpPr txBox="1">
            <a:spLocks noChangeArrowheads="1"/>
          </p:cNvSpPr>
          <p:nvPr/>
        </p:nvSpPr>
        <p:spPr bwMode="auto">
          <a:xfrm>
            <a:off x="6188075" y="4232275"/>
            <a:ext cx="5443538" cy="768350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lnSpc>
                <a:spcPts val="1765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E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ach client sends its proxy to its out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-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neighbors and receives new proxies from its in-neighbors according to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 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sym typeface="等线" panose="02010600030101010101" pitchFamily="2" charset="-122"/>
              </a:rPr>
              <a:t>a communication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sym typeface="等线" panose="02010600030101010101" pitchFamily="2" charset="-122"/>
              </a:rPr>
              <a:t>scheme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88075" y="5299075"/>
            <a:ext cx="5441950" cy="5429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 algn="just" fontAlgn="auto">
              <a:lnSpc>
                <a:spcPts val="1760"/>
              </a:lnSpc>
            </a:pP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Each client aggregates the proxies they received, and replaces their current proxy.</a:t>
            </a:r>
            <a:endParaRPr lang="en-US" altLang="zh-CN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4" name="直接箭头连接符 23"/>
          <p:cNvCxnSpPr>
            <a:stCxn id="15375" idx="2"/>
            <a:endCxn id="15376" idx="0"/>
          </p:cNvCxnSpPr>
          <p:nvPr/>
        </p:nvCxnSpPr>
        <p:spPr>
          <a:xfrm>
            <a:off x="8909050" y="4130675"/>
            <a:ext cx="1588" cy="10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376" idx="2"/>
            <a:endCxn id="23" idx="0"/>
          </p:cNvCxnSpPr>
          <p:nvPr/>
        </p:nvCxnSpPr>
        <p:spPr>
          <a:xfrm flipH="1">
            <a:off x="8909050" y="5000625"/>
            <a:ext cx="1588" cy="298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88075" y="2478088"/>
            <a:ext cx="5443538" cy="5429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 algn="just" fontAlgn="auto">
              <a:lnSpc>
                <a:spcPts val="1760"/>
              </a:lnSpc>
            </a:pP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In every round of ProxyFL, each client trains its </a:t>
            </a:r>
            <a:r>
              <a:rPr lang="en-US" altLang="zh-CN" b="1" noProof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private and proxy models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jointly.</a:t>
            </a:r>
            <a:endParaRPr lang="en-US" altLang="zh-CN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7" name="直接箭头连接符 26"/>
          <p:cNvCxnSpPr>
            <a:stCxn id="26" idx="2"/>
            <a:endCxn id="15375" idx="0"/>
          </p:cNvCxnSpPr>
          <p:nvPr/>
        </p:nvCxnSpPr>
        <p:spPr>
          <a:xfrm flipH="1">
            <a:off x="8909050" y="3021013"/>
            <a:ext cx="1588" cy="341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51575" y="3492500"/>
            <a:ext cx="5757863" cy="2409825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68350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The Private and Proxy Model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7AA8-0A79-4592-8E99-8C7AEAD03B74}" type="slidenum">
              <a:rPr lang="zh-CN" altLang="en-US"/>
            </a:fld>
            <a:endParaRPr lang="zh-CN" altLang="en-US"/>
          </a:p>
        </p:txBody>
      </p:sp>
      <p:sp>
        <p:nvSpPr>
          <p:cNvPr id="17412" name="文本框 4"/>
          <p:cNvSpPr txBox="1">
            <a:spLocks noChangeArrowheads="1"/>
          </p:cNvSpPr>
          <p:nvPr/>
        </p:nvSpPr>
        <p:spPr bwMode="auto">
          <a:xfrm>
            <a:off x="430213" y="3871913"/>
            <a:ext cx="54244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Char char="p"/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The 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privacy model 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of each client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can be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 trained by 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different 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neural network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 architectures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.</a:t>
            </a:r>
            <a:endParaRPr lang="zh-CN" altLang="en-US">
              <a:latin typeface="Times New Roman" panose="02020603050405020304" pitchFamily="18" charset="0"/>
              <a:sym typeface="等线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Since Differential Privacy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 (DP)</a:t>
            </a: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 incurs a loss of utility, the private model to be trained without DP, which is ultimately used for inference by the client locally, tends to have much higher accuracy than otherwise.</a:t>
            </a:r>
            <a:endParaRPr lang="zh-CN" altLang="en-US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58150" y="3270250"/>
            <a:ext cx="2146300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 fontAlgn="auto"/>
            <a:r>
              <a:rPr lang="en-US" altLang="zh-CN" sz="2400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Proxy Model</a:t>
            </a:r>
            <a:endParaRPr lang="en-US" altLang="zh-CN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525" y="3492500"/>
            <a:ext cx="5756275" cy="2409825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文本框 5"/>
          <p:cNvSpPr txBox="1"/>
          <p:nvPr/>
        </p:nvSpPr>
        <p:spPr>
          <a:xfrm>
            <a:off x="2039938" y="3289300"/>
            <a:ext cx="2185987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 algn="ctr" fontAlgn="auto"/>
            <a:r>
              <a:rPr lang="en-US" altLang="zh-CN" sz="2400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Private Model</a:t>
            </a:r>
            <a:endParaRPr lang="en-US" altLang="zh-CN" sz="24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52210" y="3872230"/>
            <a:ext cx="5670550" cy="1753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 fontAlgn="auto">
              <a:buFont typeface="Wingdings" panose="05000000000000000000" charset="0"/>
              <a:buChar char="p"/>
            </a:pP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roxy </a:t>
            </a: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</a:t>
            </a:r>
            <a:r>
              <a:rPr lang="zh-CN" altLang="en-US" noProof="1">
                <a:highlight>
                  <a:srgbClr val="000000">
                    <a:alpha val="0"/>
                  </a:srgbClr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is trained using a </a:t>
            </a:r>
            <a:r>
              <a:rPr lang="zh-CN" altLang="en-US" b="1" noProof="1">
                <a:solidFill>
                  <a:srgbClr val="FF0000"/>
                </a:solidFill>
                <a:highlight>
                  <a:srgbClr val="000000">
                    <a:alpha val="0"/>
                  </a:srgbClr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Differential Privacy (DP) variant of </a:t>
            </a:r>
            <a:r>
              <a:rPr lang="en-US" altLang="zh-CN" b="1" noProof="1">
                <a:solidFill>
                  <a:srgbClr val="FF0000"/>
                </a:solidFill>
                <a:highlight>
                  <a:srgbClr val="000000">
                    <a:alpha val="0"/>
                  </a:srgbClr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b="1" noProof="1">
                <a:solidFill>
                  <a:srgbClr val="FF0000"/>
                </a:solidFill>
                <a:highlight>
                  <a:srgbClr val="000000">
                    <a:alpha val="0"/>
                  </a:srgbClr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eep </a:t>
            </a:r>
            <a:r>
              <a:rPr lang="en-US" altLang="zh-CN" b="1" noProof="1">
                <a:solidFill>
                  <a:srgbClr val="FF0000"/>
                </a:solidFill>
                <a:highlight>
                  <a:srgbClr val="000000">
                    <a:alpha val="0"/>
                  </a:srgbClr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b="1" noProof="1">
                <a:solidFill>
                  <a:srgbClr val="FF0000"/>
                </a:solidFill>
                <a:highlight>
                  <a:srgbClr val="000000">
                    <a:alpha val="0"/>
                  </a:srgbClr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utual </a:t>
            </a:r>
            <a:r>
              <a:rPr lang="en-US" altLang="zh-CN" b="1" noProof="1">
                <a:solidFill>
                  <a:srgbClr val="FF0000"/>
                </a:solidFill>
                <a:highlight>
                  <a:srgbClr val="000000">
                    <a:alpha val="0"/>
                  </a:srgbClr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b="1" noProof="1">
                <a:solidFill>
                  <a:srgbClr val="FF0000"/>
                </a:solidFill>
                <a:highlight>
                  <a:srgbClr val="000000">
                    <a:alpha val="0"/>
                  </a:srgbClr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earning</a:t>
            </a:r>
            <a:r>
              <a:rPr lang="zh-CN" altLang="en-US" noProof="1">
                <a:highlight>
                  <a:srgbClr val="000000">
                    <a:alpha val="0"/>
                  </a:srgbClr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allowing for parameter sharing while maintaining privacy.</a:t>
            </a:r>
            <a:endParaRPr lang="en-US" altLang="zh-C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auto">
              <a:buFont typeface="Wingdings" panose="05000000000000000000" charset="0"/>
              <a:buChar char="p"/>
            </a:pPr>
            <a:r>
              <a:rPr lang="en-US" altLang="zh-CN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proxy model is generally smaller than the private model thus reducing communication overhead among clients.</a:t>
            </a:r>
            <a:endParaRPr lang="en-US" altLang="zh-C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8490" y="1461770"/>
            <a:ext cx="10949940" cy="1229995"/>
          </a:xfrm>
          <a:prstGeom prst="rect">
            <a:avLst/>
          </a:prstGeom>
          <a:blipFill rotWithShape="0">
            <a:blip r:embed="rId1"/>
            <a:stretch>
              <a:fillRect l="-46" t="-413" r="-41" b="-361"/>
            </a:stretch>
          </a:blip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455324" y="124882"/>
            <a:ext cx="10515600" cy="700087"/>
          </a:xfrm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Differential Privacy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BE83-D200-482B-9146-67B6799FD9F0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8638" y="4824413"/>
            <a:ext cx="8559800" cy="1198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 fontAlgn="auto"/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addition to the relaxed Differential Privacy defined here by Dwork, a lot of subsequent work is focused on how to define relaxed differential privacy, such as using 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Rényi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Differential Privacy</a:t>
            </a:r>
            <a:r>
              <a:rPr lang="zh-CN" altLang="en-US" baseline="30000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[2]</a:t>
            </a:r>
            <a:r>
              <a:rPr lang="zh-CN" altLang="en-US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b="1" noProof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overall goal is to achieve the same level of noise with a smaller privacy budget.</a:t>
            </a:r>
            <a:endParaRPr lang="zh-CN" altLang="en-US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46500"/>
            <a:ext cx="4879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903288" y="1323975"/>
            <a:ext cx="3059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latin typeface="Times New Roman" panose="02020603050405020304" pitchFamily="18" charset="0"/>
              </a:rPr>
              <a:t>Strictly 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ifferential 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rivacy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1" name="图片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85950"/>
            <a:ext cx="39782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903288" y="3232150"/>
            <a:ext cx="4911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latin typeface="Times New Roman" panose="02020603050405020304" pitchFamily="18" charset="0"/>
                <a:sym typeface="等线" panose="02010600030101010101" pitchFamily="2" charset="-122"/>
              </a:rPr>
              <a:t>Relaxed Differential Privacy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 (Dwork</a:t>
            </a:r>
            <a:r>
              <a:rPr lang="en-US" altLang="zh-CN" baseline="30000">
                <a:latin typeface="Times New Roman" panose="02020603050405020304" pitchFamily="18" charset="0"/>
                <a:sym typeface="等线" panose="02010600030101010101" pitchFamily="2" charset="-122"/>
              </a:rPr>
              <a:t>[1]</a:t>
            </a:r>
            <a:r>
              <a:rPr lang="en-US" altLang="zh-CN">
                <a:latin typeface="Times New Roman" panose="02020603050405020304" pitchFamily="18" charset="0"/>
                <a:sym typeface="等线" panose="02010600030101010101" pitchFamily="2" charset="-122"/>
              </a:rPr>
              <a:t>)</a:t>
            </a:r>
            <a:endParaRPr lang="en-US" altLang="zh-CN">
              <a:latin typeface="Times New Roman" panose="02020603050405020304" pitchFamily="18" charset="0"/>
              <a:sym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7313" y="3600450"/>
            <a:ext cx="500062" cy="52228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58788" y="6000750"/>
            <a:ext cx="862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</a:rPr>
              <a:t>[1]Dwork, C., McSherry, F., Nissim, K., and Smith, A. Calibrating noise to sensitivity in private data analysis. In: Theory of Cryptography,</a:t>
            </a:r>
            <a:endParaRPr lang="en-US" altLang="zh-CN" sz="1200">
              <a:latin typeface="Times New Roman" panose="02020603050405020304" pitchFamily="18" charset="0"/>
            </a:endParaRPr>
          </a:p>
          <a:p>
            <a:r>
              <a:rPr lang="en-US" altLang="zh-CN" sz="1200">
                <a:latin typeface="Times New Roman" panose="02020603050405020304" pitchFamily="18" charset="0"/>
              </a:rPr>
              <a:t>265–284, Berlin, Heidelberg (2006).</a:t>
            </a:r>
            <a:endParaRPr lang="en-US" altLang="zh-CN" sz="1200">
              <a:latin typeface="Times New Roman" panose="02020603050405020304" pitchFamily="18" charset="0"/>
            </a:endParaRPr>
          </a:p>
          <a:p>
            <a:r>
              <a:rPr lang="en-US" altLang="zh-CN" sz="1200">
                <a:latin typeface="Times New Roman" panose="02020603050405020304" pitchFamily="18" charset="0"/>
              </a:rPr>
              <a:t>[2]</a:t>
            </a:r>
            <a:r>
              <a:rPr lang="zh-CN" altLang="en-US" sz="1200">
                <a:latin typeface="Times New Roman" panose="02020603050405020304" pitchFamily="18" charset="0"/>
              </a:rPr>
              <a:t>Mironov, I. Rényi differential privacy. 2017 IEEE 30th Computer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zh-CN" altLang="en-US" sz="1200">
                <a:latin typeface="Times New Roman" panose="02020603050405020304" pitchFamily="18" charset="0"/>
              </a:rPr>
              <a:t>Security Foundations Symposium (CSF) (2017).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zh-CN" altLang="en-US" sz="1200">
                <a:latin typeface="Times New Roman" panose="02020603050405020304" pitchFamily="18" charset="0"/>
              </a:rPr>
              <a:t>https://doi.org/10.1109/csf.2017.11.</a:t>
            </a:r>
            <a:endParaRPr lang="zh-CN" altLang="en-US" sz="1200">
              <a:latin typeface="Times New Roman" panose="02020603050405020304" pitchFamily="18" charset="0"/>
            </a:endParaRPr>
          </a:p>
        </p:txBody>
      </p:sp>
      <p:pic>
        <p:nvPicPr>
          <p:cNvPr id="102" name="图片 10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505075"/>
            <a:ext cx="5813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图片 10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0" y="2198688"/>
            <a:ext cx="2716213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图片 10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243388"/>
            <a:ext cx="489108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 bwMode="auto">
          <a:xfrm>
            <a:off x="9242425" y="4451350"/>
            <a:ext cx="2611438" cy="2190750"/>
            <a:chOff x="14554" y="7011"/>
            <a:chExt cx="4114" cy="3448"/>
          </a:xfrm>
        </p:grpSpPr>
        <p:pic>
          <p:nvPicPr>
            <p:cNvPr id="19470" name="图片 104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4" y="7011"/>
              <a:ext cx="4114" cy="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17017" y="9137"/>
              <a:ext cx="463" cy="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03" name="图片 102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0" y="209550"/>
            <a:ext cx="2716213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11341100" y="2160588"/>
            <a:ext cx="444500" cy="13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3" name="矩形 22"/>
          <p:cNvSpPr/>
          <p:nvPr/>
        </p:nvSpPr>
        <p:spPr>
          <a:xfrm>
            <a:off x="11341100" y="4314825"/>
            <a:ext cx="444500" cy="10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4" name="矩形 23"/>
          <p:cNvSpPr/>
          <p:nvPr/>
        </p:nvSpPr>
        <p:spPr>
          <a:xfrm>
            <a:off x="11353800" y="6438900"/>
            <a:ext cx="444500" cy="13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16" name="组合 15"/>
          <p:cNvGrpSpPr/>
          <p:nvPr/>
        </p:nvGrpSpPr>
        <p:grpSpPr>
          <a:xfrm>
            <a:off x="718495" y="1274236"/>
            <a:ext cx="7924800" cy="4667250"/>
            <a:chOff x="786062" y="1292255"/>
            <a:chExt cx="7924800" cy="466725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6062" y="1292255"/>
              <a:ext cx="7924800" cy="466725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 bwMode="auto">
            <a:xfrm>
              <a:off x="6755508" y="3413945"/>
              <a:ext cx="1595755" cy="487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r>
                <a:rPr lang="en-US" altLang="zh-CN" b="1" noProof="1">
                  <a:solidFill>
                    <a:srgbClr val="C00000"/>
                  </a:solidFill>
                </a:rPr>
                <a:t>2 Singles</a:t>
              </a:r>
              <a:endParaRPr lang="en-US" altLang="zh-CN" b="1" noProof="1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99431" y="3371743"/>
              <a:ext cx="1595755" cy="48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r>
                <a:rPr lang="en-US" altLang="zh-CN" b="1" noProof="1">
                  <a:solidFill>
                    <a:srgbClr val="C00000"/>
                  </a:solidFill>
                </a:rPr>
                <a:t>3 Singles</a:t>
              </a:r>
              <a:endParaRPr lang="en-US" altLang="zh-CN" b="1" noProof="1">
                <a:solidFill>
                  <a:srgbClr val="C0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38466" y="5348097"/>
              <a:ext cx="14224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r>
                <a:rPr lang="en-US" altLang="zh-CN" b="1" noProof="1">
                  <a:solidFill>
                    <a:srgbClr val="C00000"/>
                  </a:solidFill>
                </a:rPr>
                <a:t>Single</a:t>
              </a:r>
              <a:endParaRPr lang="en-US" altLang="zh-CN" b="1" noProof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/>
      <p:bldP spid="7" grpId="1"/>
      <p:bldP spid="8" grpId="0" animBg="1"/>
      <p:bldP spid="8" grpId="1" animBg="1"/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ags/tag11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ags/tag12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ags/tag13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ags/tag14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ags/tag15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ags/tag16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ags/tag17.xml><?xml version="1.0" encoding="utf-8"?>
<p:tagLst xmlns:p="http://schemas.openxmlformats.org/presentationml/2006/main">
  <p:tag name="TABLE_ENDDRAG_ORIGIN_RECT" val="887*120"/>
  <p:tag name="TABLE_ENDDRAG_RECT" val="39*139*887*120"/>
</p:tagLst>
</file>

<file path=ppt/tags/tag18.xml><?xml version="1.0" encoding="utf-8"?>
<p:tagLst xmlns:p="http://schemas.openxmlformats.org/presentationml/2006/main">
  <p:tag name="TABLE_ENDDRAG_ORIGIN_RECT" val="840*225"/>
  <p:tag name="TABLE_ENDDRAG_RECT" val="79*305*840*225"/>
</p:tagLst>
</file>

<file path=ppt/tags/tag19.xml><?xml version="1.0" encoding="utf-8"?>
<p:tagLst xmlns:p="http://schemas.openxmlformats.org/presentationml/2006/main">
  <p:tag name="KSO_WPP_MARK_KEY" val="e41530c2-2f9b-4f87-bd5e-029ac47edbf9"/>
  <p:tag name="COMMONDATA" val="eyJoZGlkIjoiZDVkZGFlNTBkMjFiY2YwNDQ0ZTc2Yjg4MWM5YzRmYWYifQ=="/>
  <p:tag name="commondata" val="eyJoZGlkIjoiMTdiMmUyMDQ3Y2FkNDNiNWU3NDIyNjdiNGU5ZTQ2ZT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ags/tag6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ags/tag7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ags/tag8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ags/tag9.xml><?xml version="1.0" encoding="utf-8"?>
<p:tagLst xmlns:p="http://schemas.openxmlformats.org/presentationml/2006/main">
  <p:tag name="KSO_WM_DIAGRAM_VIRTUALLY_FRAME" val="{&quot;height&quot;:178.82035445109736,&quot;left&quot;:3.2,&quot;top&quot;:257.02964554890264,&quot;width&quot;:351.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13531</Words>
  <Application>WPS 演示</Application>
  <PresentationFormat>宽屏</PresentationFormat>
  <Paragraphs>388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等线</vt:lpstr>
      <vt:lpstr>等线 Light</vt:lpstr>
      <vt:lpstr>Times New Roman</vt:lpstr>
      <vt:lpstr>Wingdings</vt:lpstr>
      <vt:lpstr>Cambria Math</vt:lpstr>
      <vt:lpstr>微软雅黑</vt:lpstr>
      <vt:lpstr>Arial Unicode MS</vt:lpstr>
      <vt:lpstr>Calibri</vt:lpstr>
      <vt:lpstr>Office 主题​​</vt:lpstr>
      <vt:lpstr>PowerPoint 演示文稿</vt:lpstr>
      <vt:lpstr>Background</vt:lpstr>
      <vt:lpstr>In the Healthcare Domain</vt:lpstr>
      <vt:lpstr>The Challenges of Fedrated Learning</vt:lpstr>
      <vt:lpstr>The State-of-the-Art Solution</vt:lpstr>
      <vt:lpstr>The Contributions of the ProxyFL</vt:lpstr>
      <vt:lpstr>PowerPoint 演示文稿</vt:lpstr>
      <vt:lpstr>The Private and Proxy Model</vt:lpstr>
      <vt:lpstr>Differential Privacy</vt:lpstr>
      <vt:lpstr>Deep Mutual Learning</vt:lpstr>
      <vt:lpstr>The Communication Scheme</vt:lpstr>
      <vt:lpstr>The ProxyFL Algorithm</vt:lpstr>
      <vt:lpstr>Simulation Testing</vt:lpstr>
      <vt:lpstr>Experiment Results and discussions</vt:lpstr>
      <vt:lpstr>Experiment Results and discussions</vt:lpstr>
      <vt:lpstr>Experiment Results and discussions</vt:lpstr>
      <vt:lpstr>Real-World Testing-Gastrointestinal Disease Detection</vt:lpstr>
      <vt:lpstr>Real-World Testing-Histopathology image analysis</vt:lpstr>
      <vt:lpstr>Real-World Testing-Histopathology image analysis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1415920082@qq.com</dc:creator>
  <cp:lastModifiedBy>DESTINY然儿</cp:lastModifiedBy>
  <cp:revision>30</cp:revision>
  <dcterms:created xsi:type="dcterms:W3CDTF">2024-03-19T03:06:00Z</dcterms:created>
  <dcterms:modified xsi:type="dcterms:W3CDTF">2024-06-14T09:59:47Z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CAB538660FB042C4B4C60B43158FD95E_13</vt:lpwstr>
  </property>
  <property fmtid="{D5CDD505-2E9C-101B-9397-08002B2CF9AE}" pid="3" name="KSOProductBuildVer">
    <vt:lpwstr>2052-12.1.0.16929</vt:lpwstr>
  </property>
</Properties>
</file>