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3"/>
  </p:notesMasterIdLst>
  <p:handoutMasterIdLst>
    <p:handoutMasterId r:id="rId4"/>
  </p:handoutMasterIdLst>
  <p:sldIdLst>
    <p:sldId id="282" r:id="rId2"/>
  </p:sldIdLst>
  <p:sldSz cx="11518900" cy="7362825"/>
  <p:notesSz cx="6089650" cy="89535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5" userDrawn="1">
          <p15:clr>
            <a:srgbClr val="A4A3A4"/>
          </p15:clr>
        </p15:guide>
        <p15:guide id="2" pos="36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0">
          <p15:clr>
            <a:srgbClr val="A4A3A4"/>
          </p15:clr>
        </p15:guide>
        <p15:guide id="2" pos="19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A65"/>
    <a:srgbClr val="C5E1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79048" autoAdjust="0"/>
  </p:normalViewPr>
  <p:slideViewPr>
    <p:cSldViewPr>
      <p:cViewPr varScale="1">
        <p:scale>
          <a:sx n="89" d="100"/>
          <a:sy n="89" d="100"/>
        </p:scale>
        <p:origin x="1768" y="168"/>
      </p:cViewPr>
      <p:guideLst>
        <p:guide orient="horz" pos="2855"/>
        <p:guide pos="3628"/>
      </p:guideLst>
    </p:cSldViewPr>
  </p:slideViewPr>
  <p:notesTextViewPr>
    <p:cViewPr>
      <p:scale>
        <a:sx n="190" d="100"/>
        <a:sy n="19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60" y="1536"/>
      </p:cViewPr>
      <p:guideLst>
        <p:guide orient="horz" pos="2820"/>
        <p:guide pos="19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39CCEF3-A308-0146-9C84-36603E20F2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ABDCE24-3543-B841-B1BC-1190FA3C03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49638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F6AEA791-B29F-134E-817E-FEE682960E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8DC37D4-C020-1347-AC0E-BE6A4BC4ED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49638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panose="020B0604020202020204" pitchFamily="34" charset="0"/>
              </a:defRPr>
            </a:lvl1pPr>
          </a:lstStyle>
          <a:p>
            <a:fld id="{8BD1B718-3123-AA4F-B4A0-58C36363F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6DF484-CB20-1649-B58D-D920C25835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AB17B6C-485F-2E4D-8E17-5581AB5EB4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49638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C87B2BAB-16F0-8949-A879-82A6785423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9100" y="669925"/>
            <a:ext cx="5251450" cy="3357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5D6CB9C-D78E-9B49-B2FC-A81DD85E39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" y="4252913"/>
            <a:ext cx="4872038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CB64232-8302-C644-9574-C364DB744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E0E85E07-7321-0C4B-8083-492CA3462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49638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panose="020B0604020202020204" pitchFamily="34" charset="0"/>
              </a:defRPr>
            </a:lvl1pPr>
          </a:lstStyle>
          <a:p>
            <a:fld id="{D6961611-2A53-9A4C-B450-2F17633358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247881" y="1799804"/>
            <a:ext cx="9791065" cy="156971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727837" y="4172269"/>
            <a:ext cx="8063230" cy="18816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69D5DB7-A9F4-274C-A9B3-A8C66F24DB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47884" y="6464523"/>
            <a:ext cx="2399771" cy="49085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5736919-F7BA-7A4C-8DE4-AC478E2110DA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49643BA-06A7-E54C-B0DD-5500E59E1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319590" y="6464523"/>
            <a:ext cx="3647652" cy="49085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55265F6-64FB-FB4D-B27C-14D1801AC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39177" y="6464523"/>
            <a:ext cx="2399771" cy="49085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D190F5-8E83-2A46-9744-C5DEB8741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9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5E49C5C-3249-BD4F-94C4-C1DBFB23E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C75C4-5B95-3940-A23B-BDA4F0062ED6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C0E4AC1-C921-2443-976B-1216EFFA6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9ED472-67E8-EA41-8DAD-08821B52E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C1F1E-A1DB-3C4F-83B5-DC3460E8FE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0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23161" y="230090"/>
            <a:ext cx="2457765" cy="6353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9865" y="230090"/>
            <a:ext cx="7181313" cy="6353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1AC7FA-B074-3B49-A735-5C514E78B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98B5-C633-9345-8574-04AC7DE1E9AB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FB92B0-F91F-754E-A9A8-6657C9926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C6B048-DF5D-3544-B5F9-D18F0EFE6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48796-4828-1A42-BA55-D73BD5E6BE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63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64" y="230091"/>
            <a:ext cx="9817062" cy="1569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9862" y="2166240"/>
            <a:ext cx="4799542" cy="4417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1386" y="2166240"/>
            <a:ext cx="4799542" cy="4417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C74D529-3A96-BD4B-B93E-079D814B7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8A016-BB98-4041-BE5E-9E8EF43C7D73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DC7F50C-D2B8-824C-8C64-1B9F430D3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F9540F1-2470-D94C-8541-0F74DC7CD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C2626-19F0-6B4F-B260-EFB59BEE2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09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64" y="230091"/>
            <a:ext cx="9817062" cy="1569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89862" y="2166240"/>
            <a:ext cx="4799542" cy="4417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386" y="2166240"/>
            <a:ext cx="4799542" cy="4417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3B0BDA-11D4-E547-91BB-11AB969C7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B4FE0-B641-A84F-B696-0A7CD1C49024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1DA0F9E-9FB5-F74C-A3D9-662B98568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18CB1AE-BF02-574A-8E7B-819312EB0D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CD6E7-07EA-334D-B1B8-2B4D699CFA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0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864" y="230091"/>
            <a:ext cx="9817062" cy="1569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489859" y="2166240"/>
            <a:ext cx="9791065" cy="441769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0488D9A-45BA-4343-BE7D-48A970DA2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ACC4-C932-2947-BFFE-1327C9ED9C90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FB5996F-F087-6A4A-A9EE-AA08C00F91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A265670-9A35-E746-AB71-0CDBCC94A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06513-483E-BB46-85FF-6EBA7A6901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7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D0A252A-84EF-AC47-A472-766F361D4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2C7EC-CE50-9143-8C7E-E0F0D4CE0374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D7607ED-D875-5141-B895-2F7A427FB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4A1BA69-6338-0346-8F1B-1D5F3AF93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28774-ABAA-F244-9A0F-592B5A16B4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32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15" y="4731304"/>
            <a:ext cx="9791065" cy="14623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915" y="3120681"/>
            <a:ext cx="9791065" cy="161061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5159A7-0000-7D4A-930A-79C1378B0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F2B05-2448-9D49-8F1E-800F4BE43F8A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E79EB45-16EC-1449-BB6E-CA67B8E39B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582623-3A77-214B-84E1-3375A09FC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4B070-E53A-1540-8B1F-7317C0ACE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01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9862" y="2166240"/>
            <a:ext cx="4799542" cy="44176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386" y="2166240"/>
            <a:ext cx="4799542" cy="44176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E4EAE4D-DE6F-6A47-BE92-1E97EF2FF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80AA-E407-CC47-94DB-6FDCC1356688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A0394C-EBA6-204B-AADE-29CD77826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65529E-8113-154D-BBE0-74E146754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1DE57-0AF8-064B-AAFE-7A1DECEE5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9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48" y="294855"/>
            <a:ext cx="10367010" cy="1227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946" y="1648116"/>
            <a:ext cx="5089515" cy="6868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5946" y="2334971"/>
            <a:ext cx="5089515" cy="42421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1445" y="1648116"/>
            <a:ext cx="5091514" cy="6868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1445" y="2334971"/>
            <a:ext cx="5091514" cy="42421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D67081-B9D7-5D4A-98A2-7E2526B6D2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07AB-B8F4-B146-80F5-BCEA10F79578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BE1A4A6-3169-AC45-BB9A-99232EC5E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4F5F9DD-8519-B342-A792-8902E1FB05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421E4-F999-9F4E-B3EE-1965973EC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5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0119EF1-B235-2447-9B38-6FEB56F7E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77C73-9800-B44D-8C63-C0BD39F20B6A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329DB7E-FDEC-9C4F-BC2E-D963DD559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F12723-FD30-1E4E-A6D5-89E46E626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8DF3C-DE8E-B846-99EA-C0509A54E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30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FDE1328-DF3A-5648-8464-B98E0E6B8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762BE-E89F-1742-A0B2-9859FB3D8598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153E3A2-BA00-804A-9E32-C3FC1B8B0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975B93C-25FB-C945-BDA1-E57C1DF3CC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26B2-B8E6-934B-B884-24818484A6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7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49" y="293150"/>
            <a:ext cx="3789638" cy="124759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573" y="293157"/>
            <a:ext cx="6439386" cy="62839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949" y="1540744"/>
            <a:ext cx="3789638" cy="50363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DEE3C1-7279-5A41-A957-11A94AD3A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30111-074C-C64A-8A0A-A6A45C9A6597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584C35A-4FEE-7742-A0F0-4CC6960BC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1587AB0-CDA9-DD4E-B64F-6B258F453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F448D-A9BD-BE4C-9801-153FD36959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7786" y="5153977"/>
            <a:ext cx="6911340" cy="60845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7786" y="657883"/>
            <a:ext cx="6911340" cy="441769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7786" y="5762435"/>
            <a:ext cx="6911340" cy="8641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240C33-5D5D-8644-81DC-B36EF5A8C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10241-B92D-EB48-87A9-5869DD282321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DECDCBC-F0BE-424A-9DBF-59C24833F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5808499-F8FB-3D4D-9AAB-3C296B3EA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EC158-8AFE-1B42-8022-A1FB7D1590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26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>
            <a:extLst>
              <a:ext uri="{FF2B5EF4-FFF2-40B4-BE49-F238E27FC236}">
                <a16:creationId xmlns:a16="http://schemas.microsoft.com/office/drawing/2014/main" id="{CFD09831-8AF6-3D42-940D-4B858B7267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9910" y="804037"/>
            <a:ext cx="39997" cy="112999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15BC916A-C661-DF43-A1D9-AF810A302F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7952" y="1652802"/>
            <a:ext cx="10363009" cy="3408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5E5D5D0B-0D42-B34E-B569-69424A01A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9864" y="-29399"/>
            <a:ext cx="9817062" cy="156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5" name="Rectangle 10">
            <a:extLst>
              <a:ext uri="{FF2B5EF4-FFF2-40B4-BE49-F238E27FC236}">
                <a16:creationId xmlns:a16="http://schemas.microsoft.com/office/drawing/2014/main" id="{7A23828E-CE43-8644-983E-33943D4D9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9859" y="1906751"/>
            <a:ext cx="9791065" cy="441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0EDB168C-7B06-9048-B608-1CBD67274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63862" y="6443751"/>
            <a:ext cx="2399771" cy="49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142AD90-53DA-2243-80E3-438F74CCF6EE}" type="datetime1">
              <a:rPr lang="zh-CN" altLang="en-US"/>
              <a:pPr>
                <a:defRPr/>
              </a:pPr>
              <a:t>2023/10/8</a:t>
            </a:fld>
            <a:endParaRPr lang="en-US" altLang="zh-CN"/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AF56C527-7BAB-C048-9049-20EA9A2BC9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07560" y="6443751"/>
            <a:ext cx="3647652" cy="49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AC324CF5-8352-3B4C-A9F8-CF394F7F9E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71155" y="6443751"/>
            <a:ext cx="2399771" cy="49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DBBA7B-934C-3E46-9AC0-D157911036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12" Type="http://schemas.openxmlformats.org/officeDocument/2006/relationships/image" Target="../media/image11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tiff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243E51-5AA9-33CB-D384-3F5E3238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42" y="6345623"/>
            <a:ext cx="1748635" cy="920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D4410-B7D6-3673-124F-6E0157ADD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223" y="4730350"/>
            <a:ext cx="2433092" cy="1543111"/>
          </a:xfrm>
          <a:prstGeom prst="rect">
            <a:avLst/>
          </a:prstGeom>
        </p:spPr>
      </p:pic>
      <p:pic>
        <p:nvPicPr>
          <p:cNvPr id="13" name="Picture 2" descr="Why Machine Learning Needs Semantics Not Just Statistics">
            <a:extLst>
              <a:ext uri="{FF2B5EF4-FFF2-40B4-BE49-F238E27FC236}">
                <a16:creationId xmlns:a16="http://schemas.microsoft.com/office/drawing/2014/main" id="{58DCD357-A967-7BAF-3D32-B393DCD4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648" y="102791"/>
            <a:ext cx="1856269" cy="119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ecurity icon with padlock sign. Security icon and security, protection,  privacy symbol. Vector icon:: tasmeemME.com">
            <a:extLst>
              <a:ext uri="{FF2B5EF4-FFF2-40B4-BE49-F238E27FC236}">
                <a16:creationId xmlns:a16="http://schemas.microsoft.com/office/drawing/2014/main" id="{83DD9E14-2220-3BD2-2D2E-493455FD3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22281" r="13478" b="22856"/>
          <a:stretch/>
        </p:blipFill>
        <p:spPr bwMode="auto">
          <a:xfrm>
            <a:off x="10002756" y="4554890"/>
            <a:ext cx="1517334" cy="127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s Recycling Energy-Efficient? (+ 5 Energy Statistics)">
            <a:extLst>
              <a:ext uri="{FF2B5EF4-FFF2-40B4-BE49-F238E27FC236}">
                <a16:creationId xmlns:a16="http://schemas.microsoft.com/office/drawing/2014/main" id="{875D9259-DD09-41E8-8F2F-65A346385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63" y="663898"/>
            <a:ext cx="1669100" cy="111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0" descr="SDN vs NFV: What Is the Difference? - sunzhang's blog">
            <a:extLst>
              <a:ext uri="{FF2B5EF4-FFF2-40B4-BE49-F238E27FC236}">
                <a16:creationId xmlns:a16="http://schemas.microsoft.com/office/drawing/2014/main" id="{3823F472-D22D-E504-66CB-9FB7DBED04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63514" y="27076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pic>
        <p:nvPicPr>
          <p:cNvPr id="18" name="Picture 2" descr="7,244 Database Table Icon Images, Stock Photos &amp; Vectors | Shutterstock">
            <a:extLst>
              <a:ext uri="{FF2B5EF4-FFF2-40B4-BE49-F238E27FC236}">
                <a16:creationId xmlns:a16="http://schemas.microsoft.com/office/drawing/2014/main" id="{1963002C-D8FC-C88E-AFF9-FC29D89A72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2"/>
          <a:stretch/>
        </p:blipFill>
        <p:spPr bwMode="auto">
          <a:xfrm>
            <a:off x="431078" y="2021669"/>
            <a:ext cx="1237164" cy="118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Video - Free entertainment icons">
            <a:extLst>
              <a:ext uri="{FF2B5EF4-FFF2-40B4-BE49-F238E27FC236}">
                <a16:creationId xmlns:a16="http://schemas.microsoft.com/office/drawing/2014/main" id="{CC0B89DA-02F5-6B8B-CD1D-F488494E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988" y="1766672"/>
            <a:ext cx="1775711" cy="177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C2AD92-3635-15BC-4048-C02ECA72CC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3418" y="6020714"/>
            <a:ext cx="1261098" cy="12610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AC1959-8E52-6C05-06E9-321DA17CD3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7945" y="45142"/>
            <a:ext cx="1856269" cy="12375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6AAEEC1-DFAE-27CE-679B-2A47E86494E7}"/>
              </a:ext>
            </a:extLst>
          </p:cNvPr>
          <p:cNvSpPr txBox="1"/>
          <p:nvPr/>
        </p:nvSpPr>
        <p:spPr>
          <a:xfrm>
            <a:off x="1819571" y="3584949"/>
            <a:ext cx="7848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400" b="1" dirty="0">
                <a:solidFill>
                  <a:srgbClr val="FF0000"/>
                </a:solidFill>
                <a:latin typeface="Comic Sans MS" panose="030F0902030302020204" pitchFamily="66" charset="0"/>
              </a:rPr>
              <a:t>Omni-Stream Processing: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High Performance Stream Processing </a:t>
            </a:r>
            <a:r>
              <a:rPr lang="en-SG" sz="2400" dirty="0">
                <a:solidFill>
                  <a:srgbClr val="FF0000"/>
                </a:solidFill>
                <a:latin typeface="Comic Sans MS" panose="030F0902030302020204" pitchFamily="66" charset="0"/>
              </a:rPr>
              <a:t>in All Ways</a:t>
            </a:r>
            <a:endParaRPr lang="en-US" sz="2400" dirty="0"/>
          </a:p>
        </p:txBody>
      </p:sp>
      <p:sp>
        <p:nvSpPr>
          <p:cNvPr id="27" name="Google Shape;323;p8">
            <a:extLst>
              <a:ext uri="{FF2B5EF4-FFF2-40B4-BE49-F238E27FC236}">
                <a16:creationId xmlns:a16="http://schemas.microsoft.com/office/drawing/2014/main" id="{9A64357C-3CBC-A764-15DD-75C65B50030C}"/>
              </a:ext>
            </a:extLst>
          </p:cNvPr>
          <p:cNvSpPr/>
          <p:nvPr/>
        </p:nvSpPr>
        <p:spPr>
          <a:xfrm>
            <a:off x="4760244" y="5099633"/>
            <a:ext cx="1742683" cy="136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Stream Query Optimization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Tahoma"/>
              </a:rPr>
              <a:t>(</a:t>
            </a:r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Comic Sans MS"/>
              </a:rPr>
              <a:t>ICDE’17, TPDS’21)</a:t>
            </a:r>
            <a:endParaRPr dirty="0">
              <a:solidFill>
                <a:srgbClr val="FF0000"/>
              </a:solidFill>
              <a:latin typeface="Comic Sans MS"/>
              <a:ea typeface="Tahoma"/>
              <a:cs typeface="Tahoma"/>
            </a:endParaRPr>
          </a:p>
        </p:txBody>
      </p:sp>
      <p:sp>
        <p:nvSpPr>
          <p:cNvPr id="28" name="Google Shape;324;p8">
            <a:extLst>
              <a:ext uri="{FF2B5EF4-FFF2-40B4-BE49-F238E27FC236}">
                <a16:creationId xmlns:a16="http://schemas.microsoft.com/office/drawing/2014/main" id="{E406D412-9D58-7DF9-C940-B2B7C5A54208}"/>
              </a:ext>
            </a:extLst>
          </p:cNvPr>
          <p:cNvSpPr/>
          <p:nvPr/>
        </p:nvSpPr>
        <p:spPr>
          <a:xfrm>
            <a:off x="6606055" y="5099633"/>
            <a:ext cx="2547132" cy="136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Deployment on NUMA, GPU </a:t>
            </a:r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Tahoma"/>
              </a:rPr>
              <a:t>(ICDE’17, </a:t>
            </a:r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Comic Sans MS"/>
              </a:rPr>
              <a:t>SIGMOD’19, ATC’20)</a:t>
            </a:r>
            <a:endParaRPr dirty="0">
              <a:solidFill>
                <a:srgbClr val="FF0000"/>
              </a:solidFill>
              <a:latin typeface="Comic Sans MS"/>
              <a:ea typeface="Tahoma"/>
              <a:cs typeface="Tahoma"/>
            </a:endParaRPr>
          </a:p>
        </p:txBody>
      </p:sp>
      <p:sp>
        <p:nvSpPr>
          <p:cNvPr id="29" name="Google Shape;324;p8">
            <a:extLst>
              <a:ext uri="{FF2B5EF4-FFF2-40B4-BE49-F238E27FC236}">
                <a16:creationId xmlns:a16="http://schemas.microsoft.com/office/drawing/2014/main" id="{6138A2A0-F794-6727-9EAC-124DBD87D50C}"/>
              </a:ext>
            </a:extLst>
          </p:cNvPr>
          <p:cNvSpPr/>
          <p:nvPr/>
        </p:nvSpPr>
        <p:spPr>
          <a:xfrm>
            <a:off x="2388617" y="5099633"/>
            <a:ext cx="2211778" cy="136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HW-aware Stream Operations</a:t>
            </a:r>
          </a:p>
          <a:p>
            <a:pPr lvl="0" algn="ctr"/>
            <a:r>
              <a:rPr lang="en-US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Comic Sans MS"/>
              </a:rPr>
              <a:t>SIGMOD’21, ICDE’23</a:t>
            </a:r>
            <a:r>
              <a:rPr lang="en-US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Google Shape;322;p8">
            <a:extLst>
              <a:ext uri="{FF2B5EF4-FFF2-40B4-BE49-F238E27FC236}">
                <a16:creationId xmlns:a16="http://schemas.microsoft.com/office/drawing/2014/main" id="{125F3B82-6072-FA23-2451-ADC7F0FB2133}"/>
              </a:ext>
            </a:extLst>
          </p:cNvPr>
          <p:cNvSpPr/>
          <p:nvPr/>
        </p:nvSpPr>
        <p:spPr>
          <a:xfrm>
            <a:off x="2320718" y="4730342"/>
            <a:ext cx="6972863" cy="18426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2" name="Google Shape;319;p8">
            <a:extLst>
              <a:ext uri="{FF2B5EF4-FFF2-40B4-BE49-F238E27FC236}">
                <a16:creationId xmlns:a16="http://schemas.microsoft.com/office/drawing/2014/main" id="{FA0B71FC-81B4-3FA7-DB91-CD9A81782A7B}"/>
              </a:ext>
            </a:extLst>
          </p:cNvPr>
          <p:cNvSpPr/>
          <p:nvPr/>
        </p:nvSpPr>
        <p:spPr>
          <a:xfrm>
            <a:off x="3153626" y="6608324"/>
            <a:ext cx="5185627" cy="4572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Divergent Parallel Hardware Architectures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3" name="Google Shape;335;p8">
            <a:extLst>
              <a:ext uri="{FF2B5EF4-FFF2-40B4-BE49-F238E27FC236}">
                <a16:creationId xmlns:a16="http://schemas.microsoft.com/office/drawing/2014/main" id="{D5B65D9A-FB56-5B6E-9605-C2577B062CA5}"/>
              </a:ext>
            </a:extLst>
          </p:cNvPr>
          <p:cNvSpPr txBox="1"/>
          <p:nvPr/>
        </p:nvSpPr>
        <p:spPr>
          <a:xfrm>
            <a:off x="4732557" y="4730348"/>
            <a:ext cx="23888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 Infrastructure</a:t>
            </a:r>
            <a:endParaRPr dirty="0"/>
          </a:p>
        </p:txBody>
      </p:sp>
      <p:sp>
        <p:nvSpPr>
          <p:cNvPr id="34" name="Google Shape;325;p8">
            <a:extLst>
              <a:ext uri="{FF2B5EF4-FFF2-40B4-BE49-F238E27FC236}">
                <a16:creationId xmlns:a16="http://schemas.microsoft.com/office/drawing/2014/main" id="{0EAA51C5-ABCF-7B13-7A0A-7C416BA1F3F4}"/>
              </a:ext>
            </a:extLst>
          </p:cNvPr>
          <p:cNvSpPr/>
          <p:nvPr/>
        </p:nvSpPr>
        <p:spPr>
          <a:xfrm>
            <a:off x="1838171" y="2194675"/>
            <a:ext cx="2443501" cy="112809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Transactional Stream</a:t>
            </a:r>
            <a:r>
              <a:rPr lang="zh-CN" alt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Processing</a:t>
            </a: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Tahoma"/>
              </a:rPr>
              <a:t>(ICDE’20, SIGMOD’23, VLDBJ’23)</a:t>
            </a:r>
            <a:endParaRPr dirty="0">
              <a:solidFill>
                <a:srgbClr val="FF0000"/>
              </a:solidFill>
              <a:latin typeface="Comic Sans MS"/>
              <a:ea typeface="Tahoma"/>
              <a:cs typeface="Tahoma"/>
            </a:endParaRPr>
          </a:p>
        </p:txBody>
      </p:sp>
      <p:sp>
        <p:nvSpPr>
          <p:cNvPr id="36" name="Google Shape;322;p8">
            <a:extLst>
              <a:ext uri="{FF2B5EF4-FFF2-40B4-BE49-F238E27FC236}">
                <a16:creationId xmlns:a16="http://schemas.microsoft.com/office/drawing/2014/main" id="{8A6AAD26-C4DE-7ABD-105D-B1DF9DC17FCA}"/>
              </a:ext>
            </a:extLst>
          </p:cNvPr>
          <p:cNvSpPr/>
          <p:nvPr/>
        </p:nvSpPr>
        <p:spPr>
          <a:xfrm>
            <a:off x="1724174" y="1851773"/>
            <a:ext cx="7952813" cy="160100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C28392-8633-742B-5AF7-03AB7F9C06C5}"/>
              </a:ext>
            </a:extLst>
          </p:cNvPr>
          <p:cNvSpPr/>
          <p:nvPr/>
        </p:nvSpPr>
        <p:spPr>
          <a:xfrm>
            <a:off x="3334164" y="1398343"/>
            <a:ext cx="4824536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Novel Stream Processing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Google Shape;325;p8">
            <a:extLst>
              <a:ext uri="{FF2B5EF4-FFF2-40B4-BE49-F238E27FC236}">
                <a16:creationId xmlns:a16="http://schemas.microsoft.com/office/drawing/2014/main" id="{575E72CA-A5F2-8AC4-AE7E-33BCB0FBD64C}"/>
              </a:ext>
            </a:extLst>
          </p:cNvPr>
          <p:cNvSpPr/>
          <p:nvPr/>
        </p:nvSpPr>
        <p:spPr>
          <a:xfrm>
            <a:off x="4321325" y="2194947"/>
            <a:ext cx="1779145" cy="11278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Stateful Stream Compression </a:t>
            </a:r>
            <a:r>
              <a:rPr lang="en-US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Tahoma"/>
              </a:rPr>
              <a:t>ICDE’23 x2, DEBS’23)</a:t>
            </a:r>
            <a:endParaRPr dirty="0">
              <a:solidFill>
                <a:srgbClr val="FF0000"/>
              </a:solidFill>
              <a:latin typeface="Comic Sans MS"/>
              <a:ea typeface="Tahoma"/>
              <a:cs typeface="Tahoma"/>
            </a:endParaRPr>
          </a:p>
        </p:txBody>
      </p:sp>
      <p:sp>
        <p:nvSpPr>
          <p:cNvPr id="39" name="Google Shape;335;p8">
            <a:extLst>
              <a:ext uri="{FF2B5EF4-FFF2-40B4-BE49-F238E27FC236}">
                <a16:creationId xmlns:a16="http://schemas.microsoft.com/office/drawing/2014/main" id="{5E0186C4-C65A-B07E-4963-8028F2B3BC41}"/>
              </a:ext>
            </a:extLst>
          </p:cNvPr>
          <p:cNvSpPr txBox="1"/>
          <p:nvPr/>
        </p:nvSpPr>
        <p:spPr>
          <a:xfrm>
            <a:off x="4328613" y="1825936"/>
            <a:ext cx="31993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Frameworks and Libraries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65B1C1-2046-1004-4D3A-6E986E02279C}"/>
              </a:ext>
            </a:extLst>
          </p:cNvPr>
          <p:cNvSpPr txBox="1"/>
          <p:nvPr/>
        </p:nvSpPr>
        <p:spPr>
          <a:xfrm>
            <a:off x="10036708" y="375677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Demands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36CE15-F691-742F-6CA7-B931D812C937}"/>
              </a:ext>
            </a:extLst>
          </p:cNvPr>
          <p:cNvSpPr txBox="1"/>
          <p:nvPr/>
        </p:nvSpPr>
        <p:spPr>
          <a:xfrm>
            <a:off x="251627" y="377443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Supports</a:t>
            </a:r>
          </a:p>
        </p:txBody>
      </p:sp>
      <p:sp>
        <p:nvSpPr>
          <p:cNvPr id="46" name="Google Shape;325;p8">
            <a:extLst>
              <a:ext uri="{FF2B5EF4-FFF2-40B4-BE49-F238E27FC236}">
                <a16:creationId xmlns:a16="http://schemas.microsoft.com/office/drawing/2014/main" id="{7D32A669-2BB0-8529-489A-B7A2408A4D3B}"/>
              </a:ext>
            </a:extLst>
          </p:cNvPr>
          <p:cNvSpPr/>
          <p:nvPr/>
        </p:nvSpPr>
        <p:spPr>
          <a:xfrm>
            <a:off x="6141307" y="2194947"/>
            <a:ext cx="1697477" cy="11278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Stream Mining </a:t>
            </a:r>
            <a:r>
              <a:rPr lang="en-US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SG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Comic Sans MS"/>
              </a:rPr>
              <a:t>SIGMOD’23</a:t>
            </a:r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Tahoma"/>
              </a:rPr>
              <a:t>)</a:t>
            </a:r>
            <a:endParaRPr dirty="0">
              <a:solidFill>
                <a:srgbClr val="FF0000"/>
              </a:solidFill>
              <a:latin typeface="Comic Sans MS"/>
              <a:ea typeface="Tahoma"/>
              <a:cs typeface="Tahoma"/>
            </a:endParaRPr>
          </a:p>
        </p:txBody>
      </p:sp>
      <p:sp>
        <p:nvSpPr>
          <p:cNvPr id="47" name="Google Shape;325;p8">
            <a:extLst>
              <a:ext uri="{FF2B5EF4-FFF2-40B4-BE49-F238E27FC236}">
                <a16:creationId xmlns:a16="http://schemas.microsoft.com/office/drawing/2014/main" id="{DF3469AA-A741-4940-2BEE-78016D37EA7E}"/>
              </a:ext>
            </a:extLst>
          </p:cNvPr>
          <p:cNvSpPr/>
          <p:nvPr/>
        </p:nvSpPr>
        <p:spPr>
          <a:xfrm>
            <a:off x="7879621" y="2185369"/>
            <a:ext cx="1591432" cy="11374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Continual Learning </a:t>
            </a:r>
            <a:r>
              <a:rPr lang="en-US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SG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Comic Sans MS"/>
              </a:rPr>
              <a:t>EMNLP’23</a:t>
            </a:r>
            <a:r>
              <a:rPr lang="en-US" dirty="0">
                <a:solidFill>
                  <a:srgbClr val="FF0000"/>
                </a:solidFill>
                <a:latin typeface="Comic Sans MS"/>
                <a:ea typeface="Tahoma"/>
                <a:cs typeface="Tahoma"/>
                <a:sym typeface="Tahoma"/>
              </a:rPr>
              <a:t>)</a:t>
            </a:r>
            <a:endParaRPr dirty="0">
              <a:solidFill>
                <a:srgbClr val="FF0000"/>
              </a:solidFill>
              <a:latin typeface="Comic Sans MS"/>
              <a:ea typeface="Tahoma"/>
              <a:cs typeface="Tahoma"/>
            </a:endParaRPr>
          </a:p>
        </p:txBody>
      </p:sp>
      <p:sp>
        <p:nvSpPr>
          <p:cNvPr id="48" name="Curved Left Arrow 47">
            <a:extLst>
              <a:ext uri="{FF2B5EF4-FFF2-40B4-BE49-F238E27FC236}">
                <a16:creationId xmlns:a16="http://schemas.microsoft.com/office/drawing/2014/main" id="{4D3E48D2-F89F-1E10-AB28-92BCE99F5335}"/>
              </a:ext>
            </a:extLst>
          </p:cNvPr>
          <p:cNvSpPr/>
          <p:nvPr/>
        </p:nvSpPr>
        <p:spPr>
          <a:xfrm>
            <a:off x="9302683" y="3260651"/>
            <a:ext cx="731520" cy="1682921"/>
          </a:xfrm>
          <a:prstGeom prst="curvedLeft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Curved Left Arrow 48">
            <a:extLst>
              <a:ext uri="{FF2B5EF4-FFF2-40B4-BE49-F238E27FC236}">
                <a16:creationId xmlns:a16="http://schemas.microsoft.com/office/drawing/2014/main" id="{6A644868-DCCA-9FB6-0B6D-827374E48133}"/>
              </a:ext>
            </a:extLst>
          </p:cNvPr>
          <p:cNvSpPr/>
          <p:nvPr/>
        </p:nvSpPr>
        <p:spPr>
          <a:xfrm rot="10646915">
            <a:off x="1524148" y="3279117"/>
            <a:ext cx="731520" cy="1651181"/>
          </a:xfrm>
          <a:prstGeom prst="curved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3DC9AED-0C85-3620-A4E4-98FFD9DBCD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6239" y="102789"/>
            <a:ext cx="1251366" cy="125136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F1C384A-C50F-29AB-3405-A90DA9A3D73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8103" t="10817" r="30788" b="12728"/>
          <a:stretch/>
        </p:blipFill>
        <p:spPr>
          <a:xfrm>
            <a:off x="9235911" y="649805"/>
            <a:ext cx="1251366" cy="12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4" grpId="0" animBg="1"/>
      <p:bldP spid="38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33530</TotalTime>
  <Words>83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Comic Sans MS</vt:lpstr>
      <vt:lpstr>Tahoma</vt:lpstr>
      <vt:lpstr>Wingdings</vt:lpstr>
      <vt:lpstr>Blends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Joins on Graphics Processors</dc:title>
  <dc:subject>Sigmod 2008 presentation</dc:subject>
  <dc:creator>Bingsheng He</dc:creator>
  <cp:lastModifiedBy>Shuhao Zhang</cp:lastModifiedBy>
  <cp:revision>1591</cp:revision>
  <dcterms:created xsi:type="dcterms:W3CDTF">2006-08-04T02:29:35Z</dcterms:created>
  <dcterms:modified xsi:type="dcterms:W3CDTF">2023-10-08T02:26:53Z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2023-01-09T13:19:50Z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4dee943d-9a01-4d61-b695-837fa43ee77b</vt:lpwstr>
  </property>
  <property fmtid="{D5CDD505-2E9C-101B-9397-08002B2CF9AE}" pid="8" name="MSIP_Label_be298231-ee28-4c9e-9ffa-238d0040efda_ContentBits">
    <vt:lpwstr>0</vt:lpwstr>
  </property>
</Properties>
</file>