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4" r:id="rId3"/>
    <p:sldId id="285" r:id="rId4"/>
    <p:sldId id="286" r:id="rId5"/>
    <p:sldId id="288" r:id="rId6"/>
    <p:sldId id="287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089650" cy="89535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0">
          <p15:clr>
            <a:srgbClr val="A4A3A4"/>
          </p15:clr>
        </p15:guide>
        <p15:guide id="2" pos="19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E1B3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86446" autoAdjust="0"/>
  </p:normalViewPr>
  <p:slideViewPr>
    <p:cSldViewPr>
      <p:cViewPr varScale="1">
        <p:scale>
          <a:sx n="128" d="100"/>
          <a:sy n="128" d="100"/>
        </p:scale>
        <p:origin x="1688" y="176"/>
      </p:cViewPr>
      <p:guideLst>
        <p:guide orient="horz" pos="26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60" y="1536"/>
      </p:cViewPr>
      <p:guideLst>
        <p:guide orient="horz" pos="2820"/>
        <p:guide pos="19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39CCEF3-A308-0146-9C84-36603E20F2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ABDCE24-3543-B841-B1BC-1190FA3C03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F6AEA791-B29F-134E-817E-FEE682960E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8DC37D4-C020-1347-AC0E-BE6A4BC4E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8BD1B718-3123-AA4F-B4A0-58C36363F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6DF484-CB20-1649-B58D-D920C25835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B17B6C-485F-2E4D-8E17-5581AB5EB4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87B2BAB-16F0-8949-A879-82A6785423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6450" y="669925"/>
            <a:ext cx="4476750" cy="3357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5D6CB9C-D78E-9B49-B2FC-A81DD85E39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4252913"/>
            <a:ext cx="4872038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CB64232-8302-C644-9574-C364DB744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0E85E07-7321-0C4B-8083-492CA3462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D6961611-2A53-9A4C-B450-2F17633358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3449638" y="8504238"/>
            <a:ext cx="263842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669925"/>
            <a:ext cx="4476750" cy="3357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09600" y="4252913"/>
            <a:ext cx="4872038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  <a:endParaRPr lang="en-US" altLang="zh-CN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69D5DB7-A9F4-274C-A9B3-A8C66F24D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02128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736919-F7BA-7A4C-8DE4-AC478E2110DA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49643BA-06A7-E54C-B0DD-5500E59E1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021288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55265F6-64FB-FB4D-B27C-14D1801A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02128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D190F5-8E83-2A46-9744-C5DEB8741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E49C5C-3249-BD4F-94C4-C1DBFB23E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C75C4-5B95-3940-A23B-BDA4F0062ED6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0E4AC1-C921-2443-976B-1216EFFA6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9ED472-67E8-EA41-8DAD-08821B52E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C1F1E-A1DB-3C4F-83B5-DC3460E8FE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AC7FA-B074-3B49-A735-5C514E78B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98B5-C633-9345-8574-04AC7DE1E9AB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B92B0-F91F-754E-A9A8-6657C9926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C6B048-DF5D-3544-B5F9-D18F0EFE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796-4828-1A42-BA55-D73BD5E6BE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C74D529-3A96-BD4B-B93E-079D814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8A016-BB98-4041-BE5E-9E8EF43C7D73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DC7F50C-D2B8-824C-8C64-1B9F430D3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F9540F1-2470-D94C-8541-0F74DC7CD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C2626-19F0-6B4F-B260-EFB59BEE2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9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3B0BDA-11D4-E547-91BB-11AB969C7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4FE0-B641-A84F-B696-0A7CD1C49024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1DA0F9E-9FB5-F74C-A3D9-662B98568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18CB1AE-BF02-574A-8E7B-819312EB0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CD6E7-07EA-334D-B1B8-2B4D699CF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0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GB" altLang="zh-CN" noProof="0"/>
              <a:t>Click icon to add chart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0488D9A-45BA-4343-BE7D-48A970DA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ACC4-C932-2947-BFFE-1327C9ED9C90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FB5996F-F087-6A4A-A9EE-AA08C00F9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265670-9A35-E746-AB71-0CDBCC94A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06513-483E-BB46-85FF-6EBA7A690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7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D0A252A-84EF-AC47-A472-766F361D4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C7EC-CE50-9143-8C7E-E0F0D4CE0374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7607ED-D875-5141-B895-2F7A427FB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A1BA69-6338-0346-8F1B-1D5F3AF93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8774-ABAA-F244-9A0F-592B5A16B4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3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5159A7-0000-7D4A-930A-79C1378B0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F2B05-2448-9D49-8F1E-800F4BE43F8A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79EB45-16EC-1449-BB6E-CA67B8E39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82623-3A77-214B-84E1-3375A09FC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4B070-E53A-1540-8B1F-7317C0ACE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4EAE4D-DE6F-6A47-BE92-1E97EF2FF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80AA-E407-CC47-94DB-6FDCC1356688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A0394C-EBA6-204B-AADE-29CD77826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65529E-8113-154D-BBE0-74E146754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1DE57-0AF8-064B-AAFE-7A1DECEE5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D67081-B9D7-5D4A-98A2-7E2526B6D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07AB-B8F4-B146-80F5-BCEA10F79578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BE1A4A6-3169-AC45-BB9A-99232EC5E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5F9DD-8519-B342-A792-8902E1FB0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421E4-F999-9F4E-B3EE-1965973EC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5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0119EF1-B235-2447-9B38-6FEB56F7E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77C73-9800-B44D-8C63-C0BD39F20B6A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29DB7E-FDEC-9C4F-BC2E-D963DD559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F12723-FD30-1E4E-A6D5-89E46E626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8DF3C-DE8E-B846-99EA-C0509A54E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0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DE1328-DF3A-5648-8464-B98E0E6B8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762BE-E89F-1742-A0B2-9859FB3D8598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153E3A2-BA00-804A-9E32-C3FC1B8B0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975B93C-25FB-C945-BDA1-E57C1DF3C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26B2-B8E6-934B-B884-24818484A6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24E50D-D1AE-466F-ADFA-1FD65A8C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-27384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4BF1F3-2EA1-45C5-8C4A-BED5C6BC76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7" y="2017713"/>
            <a:ext cx="7761287" cy="3859559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DEE3C1-7279-5A41-A957-11A94AD3A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30111-074C-C64A-8A0A-A6A45C9A6597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584C35A-4FEE-7742-A0F0-4CC6960BC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1587AB0-CDA9-DD4E-B64F-6B258F453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F448D-A9BD-BE4C-9801-153FD36959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240C33-5D5D-8644-81DC-B36EF5A8C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10241-B92D-EB48-87A9-5869DD282321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ECDCBC-F0BE-424A-9DBF-59C24833F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808499-F8FB-3D4D-9AAB-3C296B3EA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EC158-8AFE-1B42-8022-A1FB7D159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2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>
            <a:extLst>
              <a:ext uri="{FF2B5EF4-FFF2-40B4-BE49-F238E27FC236}">
                <a16:creationId xmlns:a16="http://schemas.microsoft.com/office/drawing/2014/main" id="{CFD09831-8AF6-3D42-940D-4B858B7267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48903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15BC916A-C661-DF43-A1D9-AF810A302F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3947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5E5D5D0B-0D42-B34E-B569-69424A01A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7384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7A23828E-CE43-8644-983E-33943D4D9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7601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0EDB168C-7B06-9048-B608-1CBD67274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001941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142AD90-53DA-2243-80E3-438F74CCF6EE}" type="datetime1">
              <a:rPr lang="zh-CN" altLang="en-US"/>
              <a:pPr>
                <a:defRPr/>
              </a:pPr>
              <a:t>2023/11/10</a:t>
            </a:fld>
            <a:endParaRPr lang="en-US" altLang="zh-CN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AF56C527-7BAB-C048-9049-20EA9A2BC9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001941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AC324CF5-8352-3B4C-A9F8-CF394F7F9E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001941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DBBA7B-934C-3E46-9AC0-D157911036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sldNum" idx="12"/>
          </p:nvPr>
        </p:nvSpPr>
        <p:spPr>
          <a:xfrm>
            <a:off x="6858000" y="60212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500063" y="1785938"/>
            <a:ext cx="8101012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SG" sz="3600" dirty="0"/>
              <a:t>Transaction Scheduling: From Conflicts to Runtime Conflicts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28DF346A-759A-D01A-6E65-A5406E253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1752600"/>
          </a:xfrm>
        </p:spPr>
        <p:txBody>
          <a:bodyPr/>
          <a:lstStyle/>
          <a:p>
            <a:r>
              <a:rPr lang="en-US" sz="2800" dirty="0"/>
              <a:t>SIGMOD’23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Transaction Deferment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How to check </a:t>
            </a:r>
            <a:r>
              <a:rPr kumimoji="1" lang="en-US" altLang="zh-SG" sz="2400" dirty="0" err="1"/>
              <a:t>txn</a:t>
            </a:r>
            <a:r>
              <a:rPr kumimoji="1" lang="en-US" altLang="zh-SG" sz="2400" dirty="0"/>
              <a:t> conflicts at runtime?</a:t>
            </a:r>
          </a:p>
          <a:p>
            <a:pPr lvl="1"/>
            <a:r>
              <a:rPr kumimoji="1" lang="en-US" altLang="zh-SG" sz="2000" dirty="0"/>
              <a:t>User can tune the ratio of threads to be checked before executing new </a:t>
            </a:r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(E.g., only check for 50% of existing threads)</a:t>
            </a:r>
          </a:p>
          <a:p>
            <a:pPr lvl="1"/>
            <a:r>
              <a:rPr kumimoji="1" lang="en-US" altLang="zh-SG" sz="2000" dirty="0"/>
              <a:t>Again, missing checks are handled by CC protocol.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03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Experiments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Throughput improvement over existing partitioning and CC protocols by 131% and 109%, up to 294% and 152%</a:t>
            </a:r>
            <a:endParaRPr kumimoji="1" lang="en-US" altLang="zh-SG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97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Background on OLTP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There has been increasing demand on high volume of concurrent transactions from modern apps.</a:t>
            </a:r>
          </a:p>
          <a:p>
            <a:pPr lvl="1"/>
            <a:r>
              <a:rPr kumimoji="1" lang="en-US" altLang="zh-SG" sz="2000" dirty="0"/>
              <a:t>e.g., e-commerce, FinTech and cloud applications</a:t>
            </a:r>
          </a:p>
          <a:p>
            <a:r>
              <a:rPr kumimoji="1" lang="en-US" altLang="zh-SG" sz="2400" dirty="0"/>
              <a:t>Online Transaction Processing (OLTP) systems have been proven to guard against concurrency issues.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7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Two Common Approaches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Partitioning based</a:t>
            </a:r>
          </a:p>
          <a:p>
            <a:pPr lvl="1"/>
            <a:r>
              <a:rPr kumimoji="1" lang="en-US" altLang="zh-SG" sz="2000" dirty="0"/>
              <a:t>Decide transaction-to-thread assignment for batch of transactions prior to execution</a:t>
            </a:r>
          </a:p>
          <a:p>
            <a:pPr lvl="1"/>
            <a:r>
              <a:rPr kumimoji="1" lang="en-US" altLang="zh-SG" sz="2000" dirty="0"/>
              <a:t>Eliminate concurrency overhead</a:t>
            </a:r>
          </a:p>
          <a:p>
            <a:r>
              <a:rPr kumimoji="1" lang="en-US" altLang="zh-SG" sz="2400" dirty="0"/>
              <a:t>Concurrency-Control (CC) based</a:t>
            </a:r>
          </a:p>
          <a:p>
            <a:pPr lvl="1"/>
            <a:r>
              <a:rPr kumimoji="1" lang="en-US" altLang="zh-SG" sz="2000" dirty="0"/>
              <a:t>Use CC protocols to ensure concurrency correctness for transactions on-the-fly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753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More Details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Partitioning based</a:t>
            </a:r>
          </a:p>
          <a:p>
            <a:pPr lvl="1"/>
            <a:r>
              <a:rPr kumimoji="1" lang="en-US" altLang="zh-SG" sz="2000" b="1" dirty="0"/>
              <a:t>Try</a:t>
            </a:r>
            <a:r>
              <a:rPr kumimoji="1" lang="en-US" altLang="zh-SG" sz="2000" dirty="0"/>
              <a:t> to reduce synchronization among threads</a:t>
            </a:r>
          </a:p>
          <a:p>
            <a:pPr lvl="1"/>
            <a:r>
              <a:rPr kumimoji="1" lang="en-US" altLang="zh-SG" sz="2000" dirty="0"/>
              <a:t>Require prior knowledge to transaction structure and access set (table keys used during </a:t>
            </a:r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)</a:t>
            </a:r>
          </a:p>
          <a:p>
            <a:r>
              <a:rPr kumimoji="1" lang="en-US" altLang="zh-SG" sz="2400" dirty="0"/>
              <a:t>Concurrency-Control (CC) based</a:t>
            </a:r>
          </a:p>
          <a:p>
            <a:pPr lvl="1"/>
            <a:r>
              <a:rPr kumimoji="1" lang="en-US" altLang="zh-SG" sz="2000" dirty="0"/>
              <a:t>Aims to resolve synchronization conflicts for currently executing transactions</a:t>
            </a:r>
          </a:p>
          <a:p>
            <a:pPr lvl="1"/>
            <a:r>
              <a:rPr kumimoji="1" lang="en-US" altLang="zh-SG" sz="2000" dirty="0"/>
              <a:t>Do not require prior knowledges</a:t>
            </a:r>
          </a:p>
          <a:p>
            <a:pPr lvl="1"/>
            <a:r>
              <a:rPr kumimoji="1" lang="en-US" altLang="zh-SG" sz="2000" b="1" dirty="0"/>
              <a:t>CC can be costly!</a:t>
            </a:r>
          </a:p>
          <a:p>
            <a:pPr lvl="2"/>
            <a:r>
              <a:rPr kumimoji="1" lang="en-US" altLang="zh-SG" sz="1800" dirty="0"/>
              <a:t>Trade-off: CC overhead vs. synchronization conflict penalties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93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Motivation</a:t>
            </a:r>
            <a:endParaRPr kumimoji="1" lang="zh-SG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7226F-9FCB-4E6D-5439-ECAC375DD845}"/>
              </a:ext>
            </a:extLst>
          </p:cNvPr>
          <p:cNvSpPr/>
          <p:nvPr/>
        </p:nvSpPr>
        <p:spPr>
          <a:xfrm>
            <a:off x="1259632" y="2589549"/>
            <a:ext cx="2952328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Partition</a:t>
            </a:r>
            <a:r>
              <a:rPr lang="en-US" dirty="0"/>
              <a:t> achieves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dirty="0"/>
              <a:t>, yet requires </a:t>
            </a:r>
            <a:r>
              <a:rPr lang="en-US" dirty="0">
                <a:solidFill>
                  <a:srgbClr val="FF0000"/>
                </a:solidFill>
              </a:rPr>
              <a:t>prior knowledge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8B2A3-8727-94C3-4ECA-DC21808421E5}"/>
              </a:ext>
            </a:extLst>
          </p:cNvPr>
          <p:cNvSpPr/>
          <p:nvPr/>
        </p:nvSpPr>
        <p:spPr>
          <a:xfrm>
            <a:off x="4572000" y="2589549"/>
            <a:ext cx="2952328" cy="1512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CC</a:t>
            </a:r>
            <a:r>
              <a:rPr lang="en-US" dirty="0"/>
              <a:t> guarantees correctness </a:t>
            </a:r>
            <a:r>
              <a:rPr lang="en-US" dirty="0">
                <a:solidFill>
                  <a:srgbClr val="00B050"/>
                </a:solidFill>
              </a:rPr>
              <a:t>without prior knowledge</a:t>
            </a:r>
            <a:r>
              <a:rPr lang="en-US" dirty="0"/>
              <a:t>, yet could bring </a:t>
            </a:r>
            <a:r>
              <a:rPr lang="en-US" dirty="0">
                <a:solidFill>
                  <a:srgbClr val="FF0000"/>
                </a:solidFill>
              </a:rPr>
              <a:t>high CC overhead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C527D-88AA-CAA6-F178-7D6681C1091C}"/>
              </a:ext>
            </a:extLst>
          </p:cNvPr>
          <p:cNvSpPr txBox="1"/>
          <p:nvPr/>
        </p:nvSpPr>
        <p:spPr>
          <a:xfrm>
            <a:off x="1896765" y="4569600"/>
            <a:ext cx="535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How to combine their advantages?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3F4F8-19D9-1022-2C9F-071010290985}"/>
              </a:ext>
            </a:extLst>
          </p:cNvPr>
          <p:cNvSpPr txBox="1"/>
          <p:nvPr/>
        </p:nvSpPr>
        <p:spPr>
          <a:xfrm>
            <a:off x="971600" y="5131882"/>
            <a:ext cx="741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Answer: </a:t>
            </a:r>
            <a:r>
              <a:rPr lang="en-US" sz="2000" b="1" dirty="0"/>
              <a:t>Try-their-best</a:t>
            </a:r>
            <a:r>
              <a:rPr lang="en-US" sz="2000" dirty="0"/>
              <a:t> to utilize the serializability provided by partitioning, fix the other cases with various techniques.</a:t>
            </a:r>
          </a:p>
        </p:txBody>
      </p:sp>
    </p:spTree>
    <p:extLst>
      <p:ext uri="{BB962C8B-B14F-4D97-AF65-F5344CB8AC3E}">
        <p14:creationId xmlns:p14="http://schemas.microsoft.com/office/powerpoint/2010/main" val="26514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Definitions of </a:t>
            </a:r>
            <a:r>
              <a:rPr kumimoji="1" lang="en-US" altLang="zh-SG" dirty="0" err="1"/>
              <a:t>Txn</a:t>
            </a:r>
            <a:r>
              <a:rPr kumimoji="1" lang="en-US" altLang="zh-SG" dirty="0"/>
              <a:t> Conflicts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Conflicts</a:t>
            </a:r>
          </a:p>
          <a:p>
            <a:pPr lvl="1"/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A and B accessing the same key &amp; least one of them is updating it (assume A and B are executed by different threads)</a:t>
            </a:r>
          </a:p>
          <a:p>
            <a:pPr lvl="1"/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A = </a:t>
            </a:r>
            <a:r>
              <a:rPr kumimoji="1" lang="en-US" altLang="zh-SG" sz="2000" dirty="0">
                <a:highlight>
                  <a:srgbClr val="FFFF00"/>
                </a:highlight>
              </a:rPr>
              <a:t>R[x1] W[x1] </a:t>
            </a:r>
            <a:r>
              <a:rPr kumimoji="1" lang="en-US" altLang="zh-SG" sz="2000" dirty="0"/>
              <a:t>R[x2], </a:t>
            </a:r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B = </a:t>
            </a:r>
            <a:r>
              <a:rPr kumimoji="1" lang="en-US" altLang="zh-SG" sz="2000" dirty="0">
                <a:highlight>
                  <a:srgbClr val="FFFF00"/>
                </a:highlight>
              </a:rPr>
              <a:t>W[x1] </a:t>
            </a:r>
            <a:r>
              <a:rPr kumimoji="1" lang="en-US" altLang="zh-SG" sz="2000" dirty="0"/>
              <a:t>R[x3]</a:t>
            </a:r>
          </a:p>
          <a:p>
            <a:pPr lvl="1"/>
            <a:r>
              <a:rPr kumimoji="1" lang="en-US" altLang="zh-SG" sz="2000" dirty="0"/>
              <a:t>Requires concurrency control</a:t>
            </a:r>
            <a:endParaRPr kumimoji="1" lang="en-US" altLang="zh-SG" sz="1600" dirty="0"/>
          </a:p>
          <a:p>
            <a:r>
              <a:rPr kumimoji="1" lang="en-US" altLang="zh-SG" sz="2400" dirty="0"/>
              <a:t>Runtime conflicts</a:t>
            </a:r>
          </a:p>
          <a:p>
            <a:pPr lvl="1"/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A and B have conflict &amp; their </a:t>
            </a:r>
            <a:r>
              <a:rPr kumimoji="1" lang="en-US" altLang="zh-SG" sz="2000" dirty="0">
                <a:solidFill>
                  <a:srgbClr val="FF0000"/>
                </a:solidFill>
              </a:rPr>
              <a:t>execution time overlaps</a:t>
            </a:r>
          </a:p>
          <a:p>
            <a:pPr lvl="1"/>
            <a:r>
              <a:rPr kumimoji="1" lang="en-US" altLang="zh-SG" sz="2000" dirty="0"/>
              <a:t>Otherwise, </a:t>
            </a:r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A and B have no runtime conflicts, hence </a:t>
            </a:r>
            <a:r>
              <a:rPr kumimoji="1" lang="en-US" altLang="zh-SG" sz="2000" dirty="0">
                <a:solidFill>
                  <a:srgbClr val="FF0000"/>
                </a:solidFill>
              </a:rPr>
              <a:t>does not require concurrency control</a:t>
            </a:r>
          </a:p>
          <a:p>
            <a:pPr lvl="1"/>
            <a:r>
              <a:rPr kumimoji="1" lang="en-US" altLang="zh-SG" sz="2000" b="1" dirty="0"/>
              <a:t>Potential</a:t>
            </a:r>
            <a:r>
              <a:rPr kumimoji="1" lang="en-US" altLang="zh-SG" sz="2000" dirty="0"/>
              <a:t>: Predicting runtime conflicts by estimating </a:t>
            </a:r>
            <a:r>
              <a:rPr kumimoji="1" lang="en-US" altLang="zh-SG" sz="2000" dirty="0" err="1"/>
              <a:t>txn</a:t>
            </a:r>
            <a:r>
              <a:rPr kumimoji="1" lang="en-US" altLang="zh-SG" sz="2000" dirty="0"/>
              <a:t> execution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894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Solution</a:t>
            </a:r>
            <a:endParaRPr kumimoji="1" lang="zh-SG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8750F-0692-4262-1B53-CEF6DC5F422E}"/>
              </a:ext>
            </a:extLst>
          </p:cNvPr>
          <p:cNvSpPr/>
          <p:nvPr/>
        </p:nvSpPr>
        <p:spPr>
          <a:xfrm>
            <a:off x="899592" y="1826819"/>
            <a:ext cx="4392488" cy="1170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 bundled </a:t>
            </a:r>
            <a:r>
              <a:rPr lang="en-US" b="1" dirty="0" err="1">
                <a:solidFill>
                  <a:schemeClr val="tx1"/>
                </a:solidFill>
              </a:rPr>
              <a:t>txns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Estimate </a:t>
            </a:r>
            <a:r>
              <a:rPr lang="en-US" dirty="0" err="1">
                <a:solidFill>
                  <a:schemeClr val="tx1"/>
                </a:solidFill>
              </a:rPr>
              <a:t>txn</a:t>
            </a:r>
            <a:r>
              <a:rPr lang="en-US" dirty="0">
                <a:solidFill>
                  <a:schemeClr val="tx1"/>
                </a:solidFill>
              </a:rPr>
              <a:t> execution time, </a:t>
            </a:r>
            <a:r>
              <a:rPr lang="en-US" dirty="0">
                <a:solidFill>
                  <a:srgbClr val="FF0000"/>
                </a:solidFill>
              </a:rPr>
              <a:t>schedule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txns</a:t>
            </a:r>
            <a:r>
              <a:rPr lang="en-US" dirty="0">
                <a:solidFill>
                  <a:schemeClr val="tx1"/>
                </a:solidFill>
              </a:rPr>
              <a:t> within thread to avoid concurrency conflicts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17067-FD25-8987-FC01-3CF89F19EEA0}"/>
              </a:ext>
            </a:extLst>
          </p:cNvPr>
          <p:cNvSpPr/>
          <p:nvPr/>
        </p:nvSpPr>
        <p:spPr>
          <a:xfrm>
            <a:off x="2375756" y="3209054"/>
            <a:ext cx="4392488" cy="1170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 unbundled </a:t>
            </a:r>
            <a:r>
              <a:rPr lang="en-US" b="1" dirty="0" err="1">
                <a:solidFill>
                  <a:schemeClr val="tx1"/>
                </a:solidFill>
              </a:rPr>
              <a:t>txns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txn</a:t>
            </a:r>
            <a:r>
              <a:rPr lang="en-US" dirty="0">
                <a:solidFill>
                  <a:schemeClr val="tx1"/>
                </a:solidFill>
              </a:rPr>
              <a:t> analysis to determine runtime conflicts and perform </a:t>
            </a:r>
            <a:r>
              <a:rPr lang="en-US" dirty="0" err="1">
                <a:solidFill>
                  <a:schemeClr val="tx1"/>
                </a:solidFill>
              </a:rPr>
              <a:t>txn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deferment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4E340-2C34-DD2A-05A7-566486D97657}"/>
              </a:ext>
            </a:extLst>
          </p:cNvPr>
          <p:cNvSpPr/>
          <p:nvPr/>
        </p:nvSpPr>
        <p:spPr>
          <a:xfrm>
            <a:off x="4139952" y="4578636"/>
            <a:ext cx="4392488" cy="1170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both scheduling and deferment are not feasible, rely on </a:t>
            </a:r>
            <a:r>
              <a:rPr lang="en-US" dirty="0">
                <a:solidFill>
                  <a:srgbClr val="FF0000"/>
                </a:solidFill>
              </a:rPr>
              <a:t>CC protocol</a:t>
            </a:r>
          </a:p>
        </p:txBody>
      </p:sp>
    </p:spTree>
    <p:extLst>
      <p:ext uri="{BB962C8B-B14F-4D97-AF65-F5344CB8AC3E}">
        <p14:creationId xmlns:p14="http://schemas.microsoft.com/office/powerpoint/2010/main" val="7379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Transaction Scheduling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12308"/>
            <a:ext cx="8343528" cy="3559894"/>
          </a:xfrm>
        </p:spPr>
        <p:txBody>
          <a:bodyPr/>
          <a:lstStyle/>
          <a:p>
            <a:r>
              <a:rPr kumimoji="1" lang="en-US" altLang="zh-SG" sz="2400" b="1" dirty="0"/>
              <a:t>Purpose</a:t>
            </a:r>
            <a:r>
              <a:rPr kumimoji="1" lang="en-US" altLang="zh-SG" sz="2400" dirty="0"/>
              <a:t>: Try to stay in the partition-mode, only re-schedule thread local transactions to avoid cross-thread </a:t>
            </a:r>
            <a:r>
              <a:rPr kumimoji="1" lang="en-US" altLang="zh-SG" sz="2400" dirty="0">
                <a:solidFill>
                  <a:srgbClr val="FF0000"/>
                </a:solidFill>
              </a:rPr>
              <a:t>runtime conflicts</a:t>
            </a:r>
          </a:p>
          <a:p>
            <a:r>
              <a:rPr kumimoji="1" lang="en-US" altLang="zh-SG" sz="2400" dirty="0"/>
              <a:t>Rely on </a:t>
            </a:r>
            <a:r>
              <a:rPr kumimoji="1" lang="en-US" altLang="zh-SG" sz="2400" dirty="0" err="1"/>
              <a:t>txn</a:t>
            </a:r>
            <a:r>
              <a:rPr kumimoji="1" lang="en-US" altLang="zh-SG" sz="2400" dirty="0"/>
              <a:t> execution time estimation</a:t>
            </a:r>
          </a:p>
          <a:p>
            <a:pPr lvl="1"/>
            <a:r>
              <a:rPr kumimoji="1" lang="en-US" altLang="zh-SG" sz="2000" dirty="0"/>
              <a:t>Not actual execution time, but </a:t>
            </a:r>
            <a:r>
              <a:rPr kumimoji="1" lang="en-US" altLang="zh-SG" sz="2000" b="1" dirty="0"/>
              <a:t>relative </a:t>
            </a:r>
            <a:r>
              <a:rPr kumimoji="1" lang="en-US" altLang="zh-SG" sz="2000" b="1" dirty="0" err="1"/>
              <a:t>txn</a:t>
            </a:r>
            <a:r>
              <a:rPr kumimoji="1" lang="en-US" altLang="zh-SG" sz="2000" b="1" dirty="0"/>
              <a:t> length</a:t>
            </a:r>
          </a:p>
          <a:p>
            <a:pPr lvl="2"/>
            <a:r>
              <a:rPr kumimoji="1" lang="en-US" altLang="zh-SG" sz="1800" dirty="0"/>
              <a:t>If transaction T has the same structure as T’ (</a:t>
            </a:r>
            <a:r>
              <a:rPr kumimoji="1" lang="en-US" altLang="zh-SG" sz="1800" dirty="0">
                <a:solidFill>
                  <a:schemeClr val="tx2"/>
                </a:solidFill>
              </a:rPr>
              <a:t>in history</a:t>
            </a:r>
            <a:r>
              <a:rPr kumimoji="1" lang="en-US" altLang="zh-SG" sz="1800" dirty="0"/>
              <a:t>) and has the same parameters, use the cost of T’ to estimate T</a:t>
            </a:r>
          </a:p>
          <a:p>
            <a:pPr lvl="2"/>
            <a:r>
              <a:rPr kumimoji="1" lang="en-US" altLang="zh-SG" sz="1800" dirty="0"/>
              <a:t>Otherwise, use</a:t>
            </a:r>
            <a:r>
              <a:rPr kumimoji="1" lang="en-US" altLang="zh-SG" sz="1800" dirty="0">
                <a:solidFill>
                  <a:schemeClr val="tx2"/>
                </a:solidFill>
              </a:rPr>
              <a:t> dry-run </a:t>
            </a:r>
            <a:r>
              <a:rPr kumimoji="1" lang="en-US" altLang="zh-SG" sz="1800" dirty="0"/>
              <a:t>to generate estimates</a:t>
            </a:r>
          </a:p>
          <a:p>
            <a:pPr lvl="1"/>
            <a:r>
              <a:rPr kumimoji="1" lang="en-US" altLang="zh-SG" sz="2000" dirty="0"/>
              <a:t>For missing estimates, use CC as a backup to ensure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6" name="Picture 5" descr="A diagram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2EDAAD4E-B9A6-34D0-14E0-72E5736F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0" y="4941168"/>
            <a:ext cx="3870055" cy="17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dirty="0"/>
              <a:t>Transaction Deferment</a:t>
            </a:r>
            <a:endParaRPr kumimoji="1"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1772816"/>
            <a:ext cx="8343528" cy="4114800"/>
          </a:xfrm>
        </p:spPr>
        <p:txBody>
          <a:bodyPr/>
          <a:lstStyle/>
          <a:p>
            <a:r>
              <a:rPr kumimoji="1" lang="en-US" altLang="zh-SG" sz="2400" b="1" dirty="0"/>
              <a:t>Purpose</a:t>
            </a:r>
            <a:r>
              <a:rPr kumimoji="1" lang="en-US" altLang="zh-SG" sz="2400" dirty="0"/>
              <a:t>: For </a:t>
            </a:r>
            <a:r>
              <a:rPr kumimoji="1" lang="en-US" altLang="zh-SG" sz="2400" dirty="0" err="1"/>
              <a:t>txns</a:t>
            </a:r>
            <a:r>
              <a:rPr kumimoji="1" lang="en-US" altLang="zh-SG" sz="2400" dirty="0"/>
              <a:t> whose execution time is not predictable, reduce conflicts at runtime</a:t>
            </a:r>
            <a:endParaRPr kumimoji="1" lang="en-US" altLang="zh-SG" sz="2400" dirty="0">
              <a:solidFill>
                <a:srgbClr val="FF0000"/>
              </a:solidFill>
            </a:endParaRPr>
          </a:p>
          <a:p>
            <a:r>
              <a:rPr kumimoji="1" lang="en-US" altLang="zh-SG" sz="2400" dirty="0"/>
              <a:t>Before sending new </a:t>
            </a:r>
            <a:r>
              <a:rPr kumimoji="1" lang="en-US" altLang="zh-SG" sz="2400" dirty="0" err="1"/>
              <a:t>txn</a:t>
            </a:r>
            <a:r>
              <a:rPr kumimoji="1" lang="en-US" altLang="zh-SG" sz="2400" dirty="0"/>
              <a:t> A to thread, </a:t>
            </a:r>
            <a:r>
              <a:rPr kumimoji="1" lang="en-US" altLang="zh-SG" sz="2400" dirty="0">
                <a:solidFill>
                  <a:srgbClr val="FF0000"/>
                </a:solidFill>
              </a:rPr>
              <a:t>check</a:t>
            </a:r>
            <a:r>
              <a:rPr kumimoji="1" lang="en-US" altLang="zh-SG" sz="2400" dirty="0"/>
              <a:t> if any currently executing </a:t>
            </a:r>
            <a:r>
              <a:rPr kumimoji="1" lang="en-US" altLang="zh-SG" sz="2400" dirty="0" err="1"/>
              <a:t>txn</a:t>
            </a:r>
            <a:r>
              <a:rPr kumimoji="1" lang="en-US" altLang="zh-SG" sz="2400" dirty="0"/>
              <a:t> N has conflict with A</a:t>
            </a:r>
          </a:p>
          <a:p>
            <a:pPr lvl="1"/>
            <a:r>
              <a:rPr kumimoji="1" lang="en-US" altLang="zh-SG" sz="2000" dirty="0"/>
              <a:t>If yes, defer A’s execution by postponing it in thread local queue</a:t>
            </a:r>
          </a:p>
          <a:p>
            <a:pPr lvl="1"/>
            <a:r>
              <a:rPr kumimoji="1" lang="en-US" altLang="zh-SG" sz="2000" dirty="0"/>
              <a:t>If not, execute A directly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C05F8BCB-175B-854D-D8A3-EA926D95B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11" y="4295058"/>
            <a:ext cx="2806700" cy="216489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F57A9E-3AC3-9162-5720-BBAAAE614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639" y="4295058"/>
            <a:ext cx="2194511" cy="22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A42A075-1C84-F445-9DC6-A6854A01D7EF}" vid="{EBA11A67-642D-6740-BCB0-6FC25A175E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59</TotalTime>
  <Words>562</Words>
  <Application>Microsoft Macintosh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Tahoma</vt:lpstr>
      <vt:lpstr>Wingdings</vt:lpstr>
      <vt:lpstr>Blends</vt:lpstr>
      <vt:lpstr>Transaction Scheduling: From Conflicts to Runtime Conflicts</vt:lpstr>
      <vt:lpstr>Background on OLTP</vt:lpstr>
      <vt:lpstr>Two Common Approaches</vt:lpstr>
      <vt:lpstr>More Details</vt:lpstr>
      <vt:lpstr>Motivation</vt:lpstr>
      <vt:lpstr>Definitions of Txn Conflicts</vt:lpstr>
      <vt:lpstr>Solution</vt:lpstr>
      <vt:lpstr>Transaction Scheduling</vt:lpstr>
      <vt:lpstr>Transaction Deferment</vt:lpstr>
      <vt:lpstr>Transaction Deferment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Sigmod 2008 presentation</dc:subject>
  <dc:creator>Zhonghao Yang</dc:creator>
  <cp:lastModifiedBy>Zhonghao Yang</cp:lastModifiedBy>
  <cp:revision>22</cp:revision>
  <dcterms:created xsi:type="dcterms:W3CDTF">2023-11-10T05:48:05Z</dcterms:created>
  <dcterms:modified xsi:type="dcterms:W3CDTF">2023-11-10T06:47:53Z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2023-11-10T05:48:32Z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9ecc3dc5-b639-4504-9742-c37ce9a96b18</vt:lpwstr>
  </property>
  <property fmtid="{D5CDD505-2E9C-101B-9397-08002B2CF9AE}" pid="8" name="MSIP_Label_be298231-ee28-4c9e-9ffa-238d0040efda_ContentBits">
    <vt:lpwstr>0</vt:lpwstr>
  </property>
</Properties>
</file>