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1" r:id="rId9"/>
    <p:sldId id="290" r:id="rId10"/>
    <p:sldId id="292" r:id="rId11"/>
    <p:sldId id="293" r:id="rId12"/>
    <p:sldId id="294" r:id="rId13"/>
    <p:sldId id="295" r:id="rId14"/>
    <p:sldId id="296" r:id="rId15"/>
    <p:sldId id="297" r:id="rId16"/>
  </p:sldIdLst>
  <p:sldSz cx="9144000" cy="6858000" type="screen4x3"/>
  <p:notesSz cx="6089650" cy="89535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0">
          <p15:clr>
            <a:srgbClr val="A4A3A4"/>
          </p15:clr>
        </p15:guide>
        <p15:guide id="2" pos="19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5E1B3"/>
    <a:srgbClr val="FFD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5" autoAdjust="0"/>
    <p:restoredTop sz="86446" autoAdjust="0"/>
  </p:normalViewPr>
  <p:slideViewPr>
    <p:cSldViewPr>
      <p:cViewPr varScale="1">
        <p:scale>
          <a:sx n="128" d="100"/>
          <a:sy n="128" d="100"/>
        </p:scale>
        <p:origin x="464" y="176"/>
      </p:cViewPr>
      <p:guideLst>
        <p:guide orient="horz" pos="26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60" y="1536"/>
      </p:cViewPr>
      <p:guideLst>
        <p:guide orient="horz" pos="2820"/>
        <p:guide pos="19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39CCEF3-A308-0146-9C84-36603E20F2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8ABDCE24-3543-B841-B1BC-1190FA3C03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49638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F6AEA791-B29F-134E-817E-FEE682960E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E8DC37D4-C020-1347-AC0E-BE6A4BC4ED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49638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panose="020B0604020202020204" pitchFamily="34" charset="0"/>
              </a:defRPr>
            </a:lvl1pPr>
          </a:lstStyle>
          <a:p>
            <a:fld id="{8BD1B718-3123-AA4F-B4A0-58C36363F2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6DF484-CB20-1649-B58D-D920C25835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AB17B6C-485F-2E4D-8E17-5581AB5EB4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449638" y="0"/>
            <a:ext cx="2638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C87B2BAB-16F0-8949-A879-82A6785423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6450" y="669925"/>
            <a:ext cx="4476750" cy="3357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75D6CB9C-D78E-9B49-B2FC-A81DD85E39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09600" y="4252913"/>
            <a:ext cx="4872038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3CB64232-8302-C644-9574-C364DB7449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defTabSz="8667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E0E85E07-7321-0C4B-8083-492CA3462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449638" y="8504238"/>
            <a:ext cx="2638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17" tIns="43359" rIns="86717" bIns="43359" numCol="1" anchor="b" anchorCtr="0" compatLnSpc="1">
            <a:prstTxWarp prst="textNoShape">
              <a:avLst/>
            </a:prstTxWarp>
          </a:bodyPr>
          <a:lstStyle>
            <a:lvl1pPr algn="r" defTabSz="866775">
              <a:defRPr sz="1200">
                <a:latin typeface="Arial" panose="020B0604020202020204" pitchFamily="34" charset="0"/>
              </a:defRPr>
            </a:lvl1pPr>
          </a:lstStyle>
          <a:p>
            <a:fld id="{D6961611-2A53-9A4C-B450-2F176333584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sldNum" idx="12"/>
          </p:nvPr>
        </p:nvSpPr>
        <p:spPr>
          <a:xfrm>
            <a:off x="3449638" y="8504238"/>
            <a:ext cx="2638425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669925"/>
            <a:ext cx="4476750" cy="3357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09600" y="4252913"/>
            <a:ext cx="4872038" cy="403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700" tIns="43350" rIns="86700" bIns="43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  <a:endParaRPr lang="en-US" altLang="zh-CN"/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 altLang="zh-CN"/>
              <a:t>Click to edit Master subtitle style</a:t>
            </a:r>
            <a:endParaRPr lang="en-US" altLang="zh-CN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569D5DB7-A9F4-274C-A9B3-A8C66F24DB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021288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5736919-F7BA-7A4C-8DE4-AC478E2110DA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49643BA-06A7-E54C-B0DD-5500E59E1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021288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55265F6-64FB-FB4D-B27C-14D1801AC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021288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D190F5-8E83-2A46-9744-C5DEB87417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49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5E49C5C-3249-BD4F-94C4-C1DBFB23EE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C75C4-5B95-3940-A23B-BDA4F0062ED6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C0E4AC1-C921-2443-976B-1216EFFA65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9ED472-67E8-EA41-8DAD-08821B52E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C1F1E-A1DB-3C4F-83B5-DC3460E8FE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09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1AC7FA-B074-3B49-A735-5C514E78BC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598B5-C633-9345-8574-04AC7DE1E9AB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FB92B0-F91F-754E-A9A8-6657C99264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C6B048-DF5D-3544-B5F9-D18F0EFE6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48796-4828-1A42-BA55-D73BD5E6BE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63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C74D529-3A96-BD4B-B93E-079D814B75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8A016-BB98-4041-BE5E-9E8EF43C7D73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DC7F50C-D2B8-824C-8C64-1B9F430D3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F9540F1-2470-D94C-8541-0F74DC7CD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C2626-19F0-6B4F-B260-EFB59BEE22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09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53B0BDA-11D4-E547-91BB-11AB969C7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B4FE0-B641-A84F-B696-0A7CD1C49024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1DA0F9E-9FB5-F74C-A3D9-662B98568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18CB1AE-BF02-574A-8E7B-819312EB0D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CD6E7-07EA-334D-B1B8-2B4D699CFA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008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en-GB" altLang="zh-CN" noProof="0"/>
              <a:t>Click icon to add chart</a:t>
            </a:r>
            <a:endParaRPr 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0488D9A-45BA-4343-BE7D-48A970DA2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4ACC4-C932-2947-BFFE-1327C9ED9C90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FB5996F-F087-6A4A-A9EE-AA08C00F91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A265670-9A35-E746-AB71-0CDBCC94AB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06513-483E-BB46-85FF-6EBA7A6901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7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D0A252A-84EF-AC47-A472-766F361D4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2C7EC-CE50-9143-8C7E-E0F0D4CE0374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D7607ED-D875-5141-B895-2F7A427FB7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4A1BA69-6338-0346-8F1B-1D5F3AF93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28774-ABAA-F244-9A0F-592B5A16B4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32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C5159A7-0000-7D4A-930A-79C1378B0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F2B05-2448-9D49-8F1E-800F4BE43F8A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E79EB45-16EC-1449-BB6E-CA67B8E39B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582623-3A77-214B-84E1-3375A09FC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4B070-E53A-1540-8B1F-7317C0ACED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01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E4EAE4D-DE6F-6A47-BE92-1E97EF2FF8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880AA-E407-CC47-94DB-6FDCC1356688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6A0394C-EBA6-204B-AADE-29CD778267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065529E-8113-154D-BBE0-74E146754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B1DE57-0AF8-064B-AAFE-7A1DECEE5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9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ED67081-B9D7-5D4A-98A2-7E2526B6D2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807AB-B8F4-B146-80F5-BCEA10F79578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BE1A4A6-3169-AC45-BB9A-99232EC5E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4F5F9DD-8519-B342-A792-8902E1FB05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4421E4-F999-9F4E-B3EE-1965973EC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55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0119EF1-B235-2447-9B38-6FEB56F7E0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77C73-9800-B44D-8C63-C0BD39F20B6A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329DB7E-FDEC-9C4F-BC2E-D963DD5593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6F12723-FD30-1E4E-A6D5-89E46E626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8DF3C-DE8E-B846-99EA-C0509A54E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30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FDE1328-DF3A-5648-8464-B98E0E6B8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2762BE-E89F-1742-A0B2-9859FB3D8598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153E3A2-BA00-804A-9E32-C3FC1B8B0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975B93C-25FB-C945-BDA1-E57C1DF3CC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26B2-B8E6-934B-B884-24818484A6D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24E50D-D1AE-466F-ADFA-1FD65A8C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-27384"/>
            <a:ext cx="7793037" cy="1462087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4BF1F3-2EA1-45C5-8C4A-BED5C6BC76A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7" y="2017713"/>
            <a:ext cx="7761287" cy="3859559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70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DEE3C1-7279-5A41-A957-11A94AD3A1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30111-074C-C64A-8A0A-A6A45C9A6597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584C35A-4FEE-7742-A0F0-4CC6960BC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1587AB0-CDA9-DD4E-B64F-6B258F453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F448D-A9BD-BE4C-9801-153FD36959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6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altLang="zh-CN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5240C33-5D5D-8644-81DC-B36EF5A8C7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10241-B92D-EB48-87A9-5869DD282321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DECDCBC-F0BE-424A-9DBF-59C24833F0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5808499-F8FB-3D4D-9AAB-3C296B3EA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6EC158-8AFE-1B42-8022-A1FB7D1590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26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7">
            <a:extLst>
              <a:ext uri="{FF2B5EF4-FFF2-40B4-BE49-F238E27FC236}">
                <a16:creationId xmlns:a16="http://schemas.microsoft.com/office/drawing/2014/main" id="{CFD09831-8AF6-3D42-940D-4B858B7267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748903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15BC916A-C661-DF43-A1D9-AF810A302F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53947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5E5D5D0B-0D42-B34E-B569-69424A01A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-27384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5" name="Rectangle 10">
            <a:extLst>
              <a:ext uri="{FF2B5EF4-FFF2-40B4-BE49-F238E27FC236}">
                <a16:creationId xmlns:a16="http://schemas.microsoft.com/office/drawing/2014/main" id="{7A23828E-CE43-8644-983E-33943D4D9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77601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0EDB168C-7B06-9048-B608-1CBD67274D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001941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142AD90-53DA-2243-80E3-438F74CCF6EE}" type="datetime1">
              <a:rPr lang="zh-CN" altLang="en-US"/>
              <a:pPr>
                <a:defRPr/>
              </a:pPr>
              <a:t>2023/12/22</a:t>
            </a:fld>
            <a:endParaRPr lang="en-US" altLang="zh-CN"/>
          </a:p>
        </p:txBody>
      </p:sp>
      <p:sp>
        <p:nvSpPr>
          <p:cNvPr id="28684" name="Rectangle 12">
            <a:extLst>
              <a:ext uri="{FF2B5EF4-FFF2-40B4-BE49-F238E27FC236}">
                <a16:creationId xmlns:a16="http://schemas.microsoft.com/office/drawing/2014/main" id="{AF56C527-7BAB-C048-9049-20EA9A2BC9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001941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AC324CF5-8352-3B4C-A9F8-CF394F7F9E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001941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DBBA7B-934C-3E46-9AC0-D157911036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4" r:id="rId2"/>
    <p:sldLayoutId id="2147484165" r:id="rId3"/>
    <p:sldLayoutId id="2147484166" r:id="rId4"/>
    <p:sldLayoutId id="2147484167" r:id="rId5"/>
    <p:sldLayoutId id="2147484168" r:id="rId6"/>
    <p:sldLayoutId id="2147484169" r:id="rId7"/>
    <p:sldLayoutId id="2147484170" r:id="rId8"/>
    <p:sldLayoutId id="2147484171" r:id="rId9"/>
    <p:sldLayoutId id="2147484172" r:id="rId10"/>
    <p:sldLayoutId id="2147484173" r:id="rId11"/>
    <p:sldLayoutId id="2147484174" r:id="rId12"/>
    <p:sldLayoutId id="2147484175" r:id="rId13"/>
    <p:sldLayoutId id="2147484176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sldNum" idx="12"/>
          </p:nvPr>
        </p:nvSpPr>
        <p:spPr>
          <a:xfrm>
            <a:off x="6858000" y="602128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 sz="1400" b="0" i="0" u="none" strike="noStrike" cap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" name="Google Shape;165;p1"/>
          <p:cNvSpPr txBox="1">
            <a:spLocks noGrp="1"/>
          </p:cNvSpPr>
          <p:nvPr>
            <p:ph type="ctrTitle"/>
          </p:nvPr>
        </p:nvSpPr>
        <p:spPr>
          <a:xfrm>
            <a:off x="500063" y="1785938"/>
            <a:ext cx="8101012" cy="16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SG" sz="3200" dirty="0"/>
              <a:t>Fine-Grained Re-Execution for Efficient Batched Commit of Distributed Transactions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28DF346A-759A-D01A-6E65-A5406E253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91400" cy="1752600"/>
          </a:xfrm>
        </p:spPr>
        <p:txBody>
          <a:bodyPr/>
          <a:lstStyle/>
          <a:p>
            <a:r>
              <a:rPr lang="en-US" sz="2800" dirty="0"/>
              <a:t>Proceedings of VLDB Endowment,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Tier-2: Global Commit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3927346"/>
            <a:ext cx="8343528" cy="1882552"/>
          </a:xfrm>
        </p:spPr>
        <p:txBody>
          <a:bodyPr/>
          <a:lstStyle/>
          <a:p>
            <a:r>
              <a:rPr kumimoji="1" lang="en-US" altLang="zh-SG" sz="2400" dirty="0"/>
              <a:t>Upon receiving </a:t>
            </a:r>
            <a:r>
              <a:rPr kumimoji="1" lang="en-US" altLang="zh-SG" sz="2400" dirty="0" err="1"/>
              <a:t>txn</a:t>
            </a:r>
            <a:r>
              <a:rPr kumimoji="1" lang="en-US" altLang="zh-SG" sz="2400" dirty="0"/>
              <a:t>-batch from executors, timestamp server configures the </a:t>
            </a:r>
            <a:r>
              <a:rPr kumimoji="1" lang="en-US" altLang="zh-SG" sz="2400" b="1" dirty="0"/>
              <a:t>partial-timestamp</a:t>
            </a:r>
            <a:r>
              <a:rPr kumimoji="1" lang="en-US" altLang="zh-SG" sz="2400" dirty="0"/>
              <a:t> of each batch</a:t>
            </a:r>
          </a:p>
          <a:p>
            <a:pPr lvl="1"/>
            <a:r>
              <a:rPr kumimoji="1" lang="en-US" altLang="zh-SG" sz="2000" dirty="0"/>
              <a:t>Used to sort transactions’ global validation &amp; commit order</a:t>
            </a:r>
          </a:p>
          <a:p>
            <a:pPr lvl="1"/>
            <a:r>
              <a:rPr kumimoji="1" lang="en-US" altLang="zh-SG" sz="2000" dirty="0"/>
              <a:t>Ensuring conflicting transactions are handled in consistent order across multiple nodes</a:t>
            </a:r>
            <a:endParaRPr kumimoji="1" lang="en-US" altLang="zh-SG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5" name="Picture 4" descr="A diagram of a database&#10;&#10;Description automatically generated">
            <a:extLst>
              <a:ext uri="{FF2B5EF4-FFF2-40B4-BE49-F238E27FC236}">
                <a16:creationId xmlns:a16="http://schemas.microsoft.com/office/drawing/2014/main" id="{B95FC23A-F0D1-9010-AC07-CA009B6CE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5993961" cy="21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6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Partial-timestamp Assignment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3929401"/>
            <a:ext cx="8343528" cy="2811967"/>
          </a:xfrm>
        </p:spPr>
        <p:txBody>
          <a:bodyPr/>
          <a:lstStyle/>
          <a:p>
            <a:r>
              <a:rPr kumimoji="1" lang="en-US" altLang="zh-SG" sz="2400" dirty="0"/>
              <a:t>Timestamp server maintains </a:t>
            </a:r>
            <a:r>
              <a:rPr kumimoji="1" lang="en-US" altLang="zh-SG" sz="2400" b="1" dirty="0"/>
              <a:t>counter</a:t>
            </a:r>
            <a:r>
              <a:rPr kumimoji="1" lang="en-US" altLang="zh-SG" sz="2400" dirty="0"/>
              <a:t> for each data segment (partition of DB)</a:t>
            </a:r>
          </a:p>
          <a:p>
            <a:pPr lvl="1"/>
            <a:r>
              <a:rPr kumimoji="1" lang="en-US" altLang="zh-SG" sz="2000" dirty="0"/>
              <a:t>Counter: &lt;</a:t>
            </a:r>
            <a:r>
              <a:rPr kumimoji="1" lang="en-US" altLang="zh-SG" sz="2000" dirty="0">
                <a:solidFill>
                  <a:srgbClr val="FFC000"/>
                </a:solidFill>
              </a:rPr>
              <a:t>writers</a:t>
            </a:r>
            <a:r>
              <a:rPr kumimoji="1" lang="en-US" altLang="zh-SG" sz="2000" dirty="0"/>
              <a:t>, </a:t>
            </a:r>
            <a:r>
              <a:rPr kumimoji="1" lang="en-US" altLang="zh-SG" sz="2000" dirty="0">
                <a:solidFill>
                  <a:srgbClr val="00B0F0"/>
                </a:solidFill>
              </a:rPr>
              <a:t>readers</a:t>
            </a:r>
            <a:r>
              <a:rPr kumimoji="1" lang="en-US" altLang="zh-SG" sz="2000" dirty="0"/>
              <a:t>&gt;</a:t>
            </a:r>
          </a:p>
          <a:p>
            <a:pPr lvl="1"/>
            <a:r>
              <a:rPr kumimoji="1" lang="en-US" altLang="zh-SG" sz="2000" dirty="0"/>
              <a:t>Tracks the </a:t>
            </a:r>
            <a:r>
              <a:rPr kumimoji="1" lang="en-US" altLang="zh-SG" sz="2000" b="1" dirty="0"/>
              <a:t>set of batches </a:t>
            </a:r>
            <a:r>
              <a:rPr kumimoji="1" lang="en-US" altLang="zh-SG" sz="2000" dirty="0"/>
              <a:t>that have </a:t>
            </a:r>
            <a:r>
              <a:rPr kumimoji="1" lang="en-US" altLang="zh-SG" sz="2000" dirty="0">
                <a:solidFill>
                  <a:schemeClr val="accent2"/>
                </a:solidFill>
              </a:rPr>
              <a:t>written</a:t>
            </a:r>
            <a:r>
              <a:rPr kumimoji="1" lang="en-US" altLang="zh-SG" sz="2000" dirty="0"/>
              <a:t> / </a:t>
            </a:r>
            <a:r>
              <a:rPr kumimoji="1" lang="en-US" altLang="zh-SG" sz="2000" dirty="0">
                <a:solidFill>
                  <a:srgbClr val="00B0F0"/>
                </a:solidFill>
              </a:rPr>
              <a:t>read</a:t>
            </a:r>
            <a:r>
              <a:rPr kumimoji="1" lang="en-US" altLang="zh-SG" sz="2000" dirty="0"/>
              <a:t> each </a:t>
            </a:r>
            <a:r>
              <a:rPr kumimoji="1" lang="en-US" altLang="zh-SG" sz="2000" b="1" dirty="0"/>
              <a:t>segment</a:t>
            </a:r>
            <a:r>
              <a:rPr kumimoji="1" lang="en-US" altLang="zh-SG" sz="2000" dirty="0"/>
              <a:t> during Tier-1 local execution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6001941"/>
            <a:ext cx="558726" cy="457200"/>
          </a:xfrm>
        </p:spPr>
        <p:txBody>
          <a:bodyPr/>
          <a:lstStyle/>
          <a:p>
            <a:fld id="{14E28774-ABAA-F244-9A0F-592B5A16B4E0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6" name="Picture 5" descr="A diagram of a database&#10;&#10;Description automatically generated">
            <a:extLst>
              <a:ext uri="{FF2B5EF4-FFF2-40B4-BE49-F238E27FC236}">
                <a16:creationId xmlns:a16="http://schemas.microsoft.com/office/drawing/2014/main" id="{7AB9F4A3-5CC8-61AB-E18C-B955EB170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5993961" cy="21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Partial-timestamp Assignment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1628800"/>
            <a:ext cx="8343528" cy="4830341"/>
          </a:xfrm>
        </p:spPr>
        <p:txBody>
          <a:bodyPr/>
          <a:lstStyle/>
          <a:p>
            <a:r>
              <a:rPr kumimoji="1" lang="en-US" altLang="zh-SG" sz="2400" dirty="0"/>
              <a:t>Once receiving a batch of transactions, timestamp server configures the partial-timestamp of the entire batch</a:t>
            </a:r>
          </a:p>
          <a:p>
            <a:pPr lvl="1"/>
            <a:r>
              <a:rPr kumimoji="1" lang="en-US" altLang="zh-SG" sz="2000" dirty="0"/>
              <a:t>TS[segment s] = &lt;</a:t>
            </a:r>
            <a:r>
              <a:rPr kumimoji="1" lang="en-US" altLang="zh-SG" sz="2000" dirty="0">
                <a:solidFill>
                  <a:srgbClr val="FFC000"/>
                </a:solidFill>
              </a:rPr>
              <a:t>writers</a:t>
            </a:r>
            <a:r>
              <a:rPr kumimoji="1" lang="en-US" altLang="zh-SG" sz="2000" dirty="0"/>
              <a:t>, </a:t>
            </a:r>
            <a:r>
              <a:rPr kumimoji="1" lang="en-US" altLang="zh-SG" sz="2000" dirty="0">
                <a:solidFill>
                  <a:srgbClr val="00B0F0"/>
                </a:solidFill>
              </a:rPr>
              <a:t>readers</a:t>
            </a:r>
            <a:r>
              <a:rPr kumimoji="1" lang="en-US" altLang="zh-SG" sz="2000" dirty="0"/>
              <a:t>&gt;</a:t>
            </a:r>
          </a:p>
          <a:p>
            <a:pPr lvl="1"/>
            <a:r>
              <a:rPr kumimoji="1" lang="en-US" altLang="zh-SG" sz="2000" dirty="0"/>
              <a:t>If segment s is in </a:t>
            </a:r>
            <a:r>
              <a:rPr kumimoji="1" lang="en-US" altLang="zh-SG" sz="2000" dirty="0">
                <a:solidFill>
                  <a:srgbClr val="00B0F0"/>
                </a:solidFill>
              </a:rPr>
              <a:t>readers</a:t>
            </a:r>
            <a:r>
              <a:rPr kumimoji="1" lang="en-US" altLang="zh-SG" sz="2000" dirty="0"/>
              <a:t>, the batch must wait for other </a:t>
            </a:r>
            <a:r>
              <a:rPr kumimoji="1" lang="en-US" altLang="zh-SG" sz="2000" dirty="0">
                <a:solidFill>
                  <a:srgbClr val="FFC000"/>
                </a:solidFill>
              </a:rPr>
              <a:t>writer</a:t>
            </a:r>
            <a:r>
              <a:rPr kumimoji="1" lang="en-US" altLang="zh-SG" sz="2000" dirty="0"/>
              <a:t> batches of s.</a:t>
            </a:r>
          </a:p>
          <a:p>
            <a:pPr lvl="1"/>
            <a:r>
              <a:rPr kumimoji="1" lang="en-US" altLang="zh-SG" sz="2000" dirty="0"/>
              <a:t>If segment s is in </a:t>
            </a:r>
            <a:r>
              <a:rPr kumimoji="1" lang="en-US" altLang="zh-SG" sz="2000" dirty="0">
                <a:solidFill>
                  <a:srgbClr val="FFC000"/>
                </a:solidFill>
              </a:rPr>
              <a:t>writers</a:t>
            </a:r>
            <a:r>
              <a:rPr kumimoji="1" lang="en-US" altLang="zh-SG" sz="2000" dirty="0"/>
              <a:t>, the batch must wait for all </a:t>
            </a:r>
            <a:r>
              <a:rPr kumimoji="1" lang="en-US" altLang="zh-SG" sz="2000" dirty="0">
                <a:solidFill>
                  <a:srgbClr val="00B0F0"/>
                </a:solidFill>
              </a:rPr>
              <a:t>reader</a:t>
            </a:r>
            <a:r>
              <a:rPr kumimoji="1" lang="en-US" altLang="zh-SG" sz="2000" dirty="0"/>
              <a:t> batches that have read s.</a:t>
            </a:r>
          </a:p>
          <a:p>
            <a:pPr lvl="1"/>
            <a:r>
              <a:rPr kumimoji="1" lang="en-US" altLang="zh-SG" sz="2000" dirty="0"/>
              <a:t>Finally, this batch is sent to data storage node for validation</a:t>
            </a:r>
          </a:p>
          <a:p>
            <a:r>
              <a:rPr kumimoji="1" lang="en-US" altLang="zh-SG" sz="2400" dirty="0"/>
              <a:t>Validation</a:t>
            </a:r>
          </a:p>
          <a:p>
            <a:pPr lvl="1"/>
            <a:r>
              <a:rPr kumimoji="1" lang="en-US" altLang="zh-SG" sz="2000" dirty="0"/>
              <a:t>Data storage node checks the partial-timestamp of waiting-to-commit batch with its own version counter</a:t>
            </a:r>
          </a:p>
          <a:p>
            <a:pPr lvl="1"/>
            <a:r>
              <a:rPr kumimoji="1" lang="en-US" altLang="zh-SG" sz="2000" dirty="0"/>
              <a:t>If matches, commit successfully and update local caches</a:t>
            </a:r>
          </a:p>
          <a:p>
            <a:pPr lvl="1"/>
            <a:r>
              <a:rPr kumimoji="1" lang="en-US" altLang="zh-SG" sz="2000" dirty="0"/>
              <a:t>Otherwise, enter transaction recovery mode</a:t>
            </a:r>
          </a:p>
          <a:p>
            <a:pPr lvl="1"/>
            <a:endParaRPr kumimoji="1" lang="en-US" altLang="zh-SG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6001941"/>
            <a:ext cx="558726" cy="457200"/>
          </a:xfrm>
        </p:spPr>
        <p:txBody>
          <a:bodyPr/>
          <a:lstStyle/>
          <a:p>
            <a:fld id="{14E28774-ABAA-F244-9A0F-592B5A16B4E0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68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Transaction Recovery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398293"/>
          </a:xfrm>
        </p:spPr>
        <p:txBody>
          <a:bodyPr/>
          <a:lstStyle/>
          <a:p>
            <a:r>
              <a:rPr kumimoji="1" lang="en-US" altLang="zh-SG" sz="2400" dirty="0"/>
              <a:t>Motivation: Two-tier validation &amp; commit is costly</a:t>
            </a:r>
          </a:p>
          <a:p>
            <a:pPr lvl="1"/>
            <a:r>
              <a:rPr kumimoji="1" lang="en-US" altLang="zh-SG" sz="2000" dirty="0"/>
              <a:t>During global validation, a transaction could fail due to stale (outdated) cache</a:t>
            </a:r>
          </a:p>
          <a:p>
            <a:pPr lvl="1"/>
            <a:r>
              <a:rPr kumimoji="1" lang="en-US" altLang="zh-SG" sz="2000" dirty="0"/>
              <a:t>Local read operations failed to fetch the latest write by other nodes</a:t>
            </a:r>
          </a:p>
          <a:p>
            <a:pPr lvl="1"/>
            <a:r>
              <a:rPr kumimoji="1" lang="en-US" altLang="zh-SG" sz="2000" dirty="0"/>
              <a:t>Resulting in the entire batch to be re-executed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6001941"/>
            <a:ext cx="558726" cy="457200"/>
          </a:xfrm>
        </p:spPr>
        <p:txBody>
          <a:bodyPr/>
          <a:lstStyle/>
          <a:p>
            <a:fld id="{14E28774-ABAA-F244-9A0F-592B5A16B4E0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657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Fine-grained Dependency Resolution</a:t>
            </a:r>
            <a:endParaRPr kumimoji="1" lang="zh-SG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6001941"/>
            <a:ext cx="558726" cy="457200"/>
          </a:xfrm>
        </p:spPr>
        <p:txBody>
          <a:bodyPr/>
          <a:lstStyle/>
          <a:p>
            <a:fld id="{14E28774-ABAA-F244-9A0F-592B5A16B4E0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EC94DDCD-DE8E-7178-BEAC-055BFD186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16832"/>
            <a:ext cx="6696744" cy="389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97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Summary of System Mechanism</a:t>
            </a:r>
            <a:endParaRPr kumimoji="1" lang="zh-SG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6001941"/>
            <a:ext cx="558726" cy="457200"/>
          </a:xfrm>
        </p:spPr>
        <p:txBody>
          <a:bodyPr/>
          <a:lstStyle/>
          <a:p>
            <a:fld id="{14E28774-ABAA-F244-9A0F-592B5A16B4E0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9FBED-9816-3759-4919-09B4D280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398293"/>
          </a:xfrm>
        </p:spPr>
        <p:txBody>
          <a:bodyPr/>
          <a:lstStyle/>
          <a:p>
            <a:r>
              <a:rPr kumimoji="1" lang="en-US" altLang="zh-SG" sz="2400" dirty="0"/>
              <a:t>Goal: Exploit caching &amp; batching in distributed OLTP</a:t>
            </a:r>
          </a:p>
          <a:p>
            <a:r>
              <a:rPr kumimoji="1" lang="en-US" altLang="zh-SG" sz="2400" dirty="0"/>
              <a:t>Caching to exploit concurrent execution locally (tier-1)</a:t>
            </a:r>
          </a:p>
          <a:p>
            <a:r>
              <a:rPr kumimoji="1" lang="en-US" altLang="zh-SG" sz="2400" dirty="0"/>
              <a:t>Batching to reduce communication overhead (coarse-grained, partial-timestamp)</a:t>
            </a:r>
          </a:p>
          <a:p>
            <a:r>
              <a:rPr kumimoji="1" lang="en-US" altLang="zh-SG" sz="2400" dirty="0"/>
              <a:t>Global commit to ensure serializability (tier-2)</a:t>
            </a:r>
          </a:p>
          <a:p>
            <a:r>
              <a:rPr kumimoji="1" lang="en-US" altLang="zh-SG" sz="2400" dirty="0"/>
              <a:t>Finally, amortize batched-transaction recovery cost with fine-grained dependency tracking &amp; selective re-execution</a:t>
            </a:r>
          </a:p>
          <a:p>
            <a:r>
              <a:rPr kumimoji="1" lang="en-US" altLang="zh-SG" sz="2400" dirty="0"/>
              <a:t>(Experiment findings can be found in paper)</a:t>
            </a:r>
            <a:endParaRPr kumimoji="1" lang="en-US" altLang="zh-SG" sz="2000" dirty="0"/>
          </a:p>
        </p:txBody>
      </p:sp>
    </p:spTree>
    <p:extLst>
      <p:ext uri="{BB962C8B-B14F-4D97-AF65-F5344CB8AC3E}">
        <p14:creationId xmlns:p14="http://schemas.microsoft.com/office/powerpoint/2010/main" val="2255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Distributed Transaction Systems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Distributed support for Online Transaction Processing (OLTP) is crucial in cloud’s storage infrastructure</a:t>
            </a:r>
          </a:p>
          <a:p>
            <a:r>
              <a:rPr kumimoji="1" lang="en-US" altLang="zh-SG" sz="2400" dirty="0"/>
              <a:t>Data and executors are partitioned across multiple nodes</a:t>
            </a:r>
          </a:p>
          <a:p>
            <a:r>
              <a:rPr kumimoji="1" lang="en-US" altLang="zh-SG" sz="2400" dirty="0"/>
              <a:t>Requirements:</a:t>
            </a:r>
          </a:p>
          <a:p>
            <a:pPr lvl="1"/>
            <a:r>
              <a:rPr kumimoji="1" lang="en-US" altLang="zh-SG" sz="2000" dirty="0"/>
              <a:t>Serializable OLTP processing</a:t>
            </a:r>
          </a:p>
          <a:p>
            <a:pPr lvl="1"/>
            <a:r>
              <a:rPr kumimoji="1" lang="en-US" altLang="zh-SG" sz="2000" dirty="0"/>
              <a:t>Fault tolerance</a:t>
            </a:r>
          </a:p>
          <a:p>
            <a:pPr lvl="1"/>
            <a:r>
              <a:rPr kumimoji="1" lang="en-US" altLang="zh-SG" sz="2000" dirty="0"/>
              <a:t>Scalability</a:t>
            </a:r>
          </a:p>
          <a:p>
            <a:pPr lvl="1"/>
            <a:r>
              <a:rPr kumimoji="1" lang="en-US" altLang="zh-SG" sz="2000" dirty="0" err="1"/>
              <a:t>etc</a:t>
            </a:r>
            <a:endParaRPr kumimoji="1" lang="en-US" altLang="zh-SG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77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Performance Challenge in Distributed OLTP Systems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Two reasons for distributed OLTP being slow:</a:t>
            </a:r>
          </a:p>
          <a:p>
            <a:pPr lvl="1"/>
            <a:r>
              <a:rPr kumimoji="1" lang="en-US" altLang="zh-SG" sz="2000" dirty="0"/>
              <a:t>Executors must fetch data from remote data storage (concurrent read)</a:t>
            </a:r>
          </a:p>
          <a:p>
            <a:pPr lvl="1"/>
            <a:r>
              <a:rPr kumimoji="1" lang="en-US" altLang="zh-SG" sz="2000" dirty="0"/>
              <a:t>Executors must coordinate with each other to ensure serializability (concurrent write)</a:t>
            </a:r>
          </a:p>
          <a:p>
            <a:r>
              <a:rPr kumimoji="1" lang="en-US" altLang="zh-SG" sz="2400" dirty="0"/>
              <a:t>Consequently, executing and committing transactions require </a:t>
            </a:r>
            <a:r>
              <a:rPr kumimoji="1" lang="en-US" altLang="zh-SG" sz="2400" dirty="0">
                <a:solidFill>
                  <a:srgbClr val="FF0000"/>
                </a:solidFill>
              </a:rPr>
              <a:t>blocking communications</a:t>
            </a:r>
          </a:p>
          <a:p>
            <a:pPr lvl="1"/>
            <a:r>
              <a:rPr kumimoji="1" lang="en-US" altLang="zh-SG" sz="2000" dirty="0"/>
              <a:t>Only limited transactions (no conflicts) can be run concurrently</a:t>
            </a:r>
          </a:p>
          <a:p>
            <a:pPr lvl="1"/>
            <a:r>
              <a:rPr kumimoji="1" lang="en-US" altLang="zh-SG" sz="2000" dirty="0"/>
              <a:t>Throughput significantly reduced under contented workloads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86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Common Practices to Amortize OLTP Overhead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b="1" dirty="0"/>
              <a:t>Caching</a:t>
            </a:r>
            <a:r>
              <a:rPr kumimoji="1" lang="en-US" altLang="zh-SG" sz="2400" dirty="0"/>
              <a:t> data locally at each executor</a:t>
            </a:r>
          </a:p>
          <a:p>
            <a:pPr lvl="1"/>
            <a:r>
              <a:rPr kumimoji="1" lang="en-US" altLang="zh-SG" sz="2000" dirty="0"/>
              <a:t>Reduce remote reads from data storage</a:t>
            </a:r>
          </a:p>
          <a:p>
            <a:r>
              <a:rPr kumimoji="1" lang="en-US" altLang="zh-SG" sz="2400" b="1" dirty="0"/>
              <a:t>Batching</a:t>
            </a:r>
            <a:r>
              <a:rPr kumimoji="1" lang="en-US" altLang="zh-SG" sz="2400" dirty="0"/>
              <a:t> groups of transactions together for commit &amp; validation</a:t>
            </a:r>
          </a:p>
          <a:p>
            <a:pPr lvl="1"/>
            <a:r>
              <a:rPr kumimoji="1" lang="en-US" altLang="zh-SG" sz="2000" dirty="0"/>
              <a:t>Reduce communication overheads</a:t>
            </a:r>
          </a:p>
          <a:p>
            <a:r>
              <a:rPr kumimoji="1" lang="en-US" altLang="zh-SG" sz="2400" dirty="0"/>
              <a:t>Perform well on single-machine DB, but have seen limited use in </a:t>
            </a:r>
            <a:r>
              <a:rPr kumimoji="1" lang="en-US" altLang="zh-SG" sz="2400" b="1" dirty="0"/>
              <a:t>distributed settings</a:t>
            </a:r>
            <a:r>
              <a:rPr kumimoji="1" lang="en-US" altLang="zh-SG" sz="2400" dirty="0"/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594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Existing Solutions Revised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Some (E.g., Sinfonia) performs best-effort caching</a:t>
            </a:r>
            <a:endParaRPr kumimoji="1" lang="en-US" altLang="zh-SG" sz="1600" dirty="0"/>
          </a:p>
          <a:p>
            <a:pPr lvl="1"/>
            <a:r>
              <a:rPr kumimoji="1" lang="en-US" altLang="zh-SG" sz="2000" dirty="0"/>
              <a:t>Assume data is not updated for most of the time</a:t>
            </a:r>
          </a:p>
          <a:p>
            <a:pPr lvl="1"/>
            <a:r>
              <a:rPr kumimoji="1" lang="en-US" altLang="zh-SG" sz="2000" dirty="0"/>
              <a:t>Incur severe recovery overhead under frequent aborts</a:t>
            </a:r>
          </a:p>
          <a:p>
            <a:r>
              <a:rPr kumimoji="1" lang="en-US" altLang="zh-SG" sz="2400" dirty="0"/>
              <a:t>Some (E.g., Aurora, COCO) batches transactions for validation and commits</a:t>
            </a:r>
          </a:p>
          <a:p>
            <a:pPr lvl="1"/>
            <a:r>
              <a:rPr kumimoji="1" lang="en-US" altLang="zh-SG" sz="2000" dirty="0"/>
              <a:t>However, per-batch validation &amp; commit raises many concerns:</a:t>
            </a:r>
          </a:p>
          <a:p>
            <a:pPr lvl="1"/>
            <a:r>
              <a:rPr kumimoji="1" lang="en-US" altLang="zh-SG" sz="2000" dirty="0"/>
              <a:t>Should we permit reading uncommitted writes before batch is validated? </a:t>
            </a:r>
          </a:p>
          <a:p>
            <a:pPr lvl="1"/>
            <a:r>
              <a:rPr kumimoji="1" lang="en-US" altLang="zh-SG" sz="2000" dirty="0"/>
              <a:t>Does a single-transaction failure cause the entire batch to be aborted?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043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Performance Impact of Caching and Batching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Experiments on the TPC-C benchmark to quantify the performance impacts</a:t>
            </a:r>
            <a:endParaRPr kumimoji="1" lang="en-US" altLang="zh-SG" sz="1600" dirty="0"/>
          </a:p>
          <a:p>
            <a:pPr lvl="1"/>
            <a:r>
              <a:rPr kumimoji="1" lang="en-US" altLang="zh-SG" sz="2000" dirty="0"/>
              <a:t>Caching and batching increases throughput by 60% and 200% under </a:t>
            </a:r>
            <a:r>
              <a:rPr kumimoji="1" lang="en-US" altLang="zh-SG" sz="2000" b="1" dirty="0"/>
              <a:t>low-conflict</a:t>
            </a:r>
            <a:r>
              <a:rPr kumimoji="1" lang="en-US" altLang="zh-SG" sz="2000" dirty="0"/>
              <a:t> transactions</a:t>
            </a:r>
          </a:p>
          <a:p>
            <a:pPr lvl="1"/>
            <a:r>
              <a:rPr kumimoji="1" lang="en-US" altLang="zh-SG" sz="2000" dirty="0"/>
              <a:t>Each transaction only access data in one data storage node</a:t>
            </a:r>
          </a:p>
          <a:p>
            <a:pPr lvl="1"/>
            <a:r>
              <a:rPr kumimoji="1" lang="en-US" altLang="zh-SG" sz="2000" dirty="0"/>
              <a:t>However, the throughput drops to 30% when </a:t>
            </a:r>
            <a:r>
              <a:rPr kumimoji="1" lang="en-US" altLang="zh-SG" sz="2000" b="1" dirty="0"/>
              <a:t>transaction conflicts</a:t>
            </a:r>
            <a:r>
              <a:rPr kumimoji="1" lang="en-US" altLang="zh-SG" sz="2000" dirty="0"/>
              <a:t> increases</a:t>
            </a:r>
          </a:p>
          <a:p>
            <a:endParaRPr kumimoji="1" lang="en-US" altLang="zh-SG" sz="2000" dirty="0"/>
          </a:p>
          <a:p>
            <a:pPr lvl="1"/>
            <a:endParaRPr kumimoji="1" lang="en-US" altLang="zh-SG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93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Proposed System: </a:t>
            </a:r>
            <a:r>
              <a:rPr kumimoji="1" lang="en-US" altLang="zh-SG" sz="4000" dirty="0" err="1"/>
              <a:t>Hackwrench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2060848"/>
            <a:ext cx="8343528" cy="4114800"/>
          </a:xfrm>
        </p:spPr>
        <p:txBody>
          <a:bodyPr/>
          <a:lstStyle/>
          <a:p>
            <a:r>
              <a:rPr kumimoji="1" lang="en-US" altLang="zh-SG" sz="2400" dirty="0"/>
              <a:t>Goal: </a:t>
            </a:r>
            <a:r>
              <a:rPr kumimoji="1" lang="en-US" altLang="zh-SG" sz="2400" b="1" dirty="0"/>
              <a:t>Exploit</a:t>
            </a:r>
            <a:r>
              <a:rPr kumimoji="1" lang="en-US" altLang="zh-SG" sz="2400" dirty="0"/>
              <a:t> caching and batching more effectively</a:t>
            </a:r>
          </a:p>
          <a:p>
            <a:r>
              <a:rPr kumimoji="1" lang="en-US" altLang="zh-SG" sz="2400" dirty="0"/>
              <a:t>Two-tiered commit:</a:t>
            </a:r>
            <a:endParaRPr kumimoji="1" lang="en-US" altLang="zh-SG" sz="1600" dirty="0"/>
          </a:p>
          <a:p>
            <a:pPr lvl="1"/>
            <a:r>
              <a:rPr kumimoji="1" lang="en-US" altLang="zh-SG" sz="2000" dirty="0"/>
              <a:t>Local commit: Each node executes &amp; commit transaction locally</a:t>
            </a:r>
          </a:p>
          <a:p>
            <a:pPr lvl="1"/>
            <a:r>
              <a:rPr kumimoji="1" lang="en-US" altLang="zh-SG" sz="2000" dirty="0"/>
              <a:t>Global commit: Batches of local committed transactions are validated and committed</a:t>
            </a:r>
          </a:p>
          <a:p>
            <a:r>
              <a:rPr kumimoji="1" lang="en-US" altLang="zh-SG" sz="2400" dirty="0"/>
              <a:t>In case of global transaction validation failure</a:t>
            </a:r>
          </a:p>
          <a:p>
            <a:pPr lvl="1"/>
            <a:r>
              <a:rPr kumimoji="1" lang="en-US" altLang="zh-SG" sz="2000" dirty="0"/>
              <a:t>Fast transaction recovery with fine-grained re-execution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16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 err="1"/>
              <a:t>Hackwrench</a:t>
            </a:r>
            <a:r>
              <a:rPr kumimoji="1" lang="en-US" altLang="zh-SG" sz="4000" dirty="0"/>
              <a:t> Architecture</a:t>
            </a:r>
            <a:endParaRPr kumimoji="1" lang="zh-SG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6" name="Picture 5" descr="A diagram of a database&#10;&#10;Description automatically generated">
            <a:extLst>
              <a:ext uri="{FF2B5EF4-FFF2-40B4-BE49-F238E27FC236}">
                <a16:creationId xmlns:a16="http://schemas.microsoft.com/office/drawing/2014/main" id="{36860F9E-91C8-1578-A267-50875381D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35" y="2190440"/>
            <a:ext cx="7047621" cy="2476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C1AF54-1735-7EFE-5B24-B87ED94D8693}"/>
              </a:ext>
            </a:extLst>
          </p:cNvPr>
          <p:cNvSpPr txBox="1"/>
          <p:nvPr/>
        </p:nvSpPr>
        <p:spPr>
          <a:xfrm>
            <a:off x="1979712" y="477696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Dashed lines: Communication links</a:t>
            </a:r>
          </a:p>
          <a:p>
            <a:r>
              <a:rPr lang="en-US" dirty="0"/>
              <a:t>Stacked boxes: Replicas</a:t>
            </a:r>
          </a:p>
        </p:txBody>
      </p:sp>
    </p:spTree>
    <p:extLst>
      <p:ext uri="{BB962C8B-B14F-4D97-AF65-F5344CB8AC3E}">
        <p14:creationId xmlns:p14="http://schemas.microsoft.com/office/powerpoint/2010/main" val="42799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262A-E1B4-6EF8-1992-FC384695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44624"/>
            <a:ext cx="7793037" cy="1390079"/>
          </a:xfrm>
        </p:spPr>
        <p:txBody>
          <a:bodyPr/>
          <a:lstStyle/>
          <a:p>
            <a:r>
              <a:rPr kumimoji="1" lang="en-US" altLang="zh-SG" sz="4000" dirty="0"/>
              <a:t>Tier-1: Transaction Execution </a:t>
            </a:r>
            <a:br>
              <a:rPr kumimoji="1" lang="en-US" altLang="zh-SG" sz="4000" dirty="0"/>
            </a:br>
            <a:r>
              <a:rPr kumimoji="1" lang="en-US" altLang="zh-SG" sz="4000" dirty="0"/>
              <a:t>&amp; Local Commit</a:t>
            </a:r>
            <a:endParaRPr kumimoji="1" lang="zh-SG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DF82B-8A48-6F28-33BD-EE34A2A1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47" y="3140968"/>
            <a:ext cx="8343528" cy="3034680"/>
          </a:xfrm>
        </p:spPr>
        <p:txBody>
          <a:bodyPr/>
          <a:lstStyle/>
          <a:p>
            <a:r>
              <a:rPr kumimoji="1" lang="en-US" altLang="zh-SG" sz="2400" dirty="0"/>
              <a:t>Transactions are represented as stored procedures</a:t>
            </a:r>
          </a:p>
          <a:p>
            <a:pPr lvl="1"/>
            <a:r>
              <a:rPr kumimoji="1" lang="en-US" altLang="zh-SG" sz="2000" dirty="0"/>
              <a:t>Assume transactions are deterministic</a:t>
            </a:r>
          </a:p>
          <a:p>
            <a:r>
              <a:rPr kumimoji="1" lang="en-US" altLang="zh-SG" sz="2400" dirty="0"/>
              <a:t>Each database node (executor) interacts with local cache</a:t>
            </a:r>
          </a:p>
          <a:p>
            <a:pPr lvl="1"/>
            <a:r>
              <a:rPr kumimoji="1" lang="en-US" altLang="zh-SG" sz="2000" dirty="0"/>
              <a:t>Local cache is updated during the last global commit</a:t>
            </a:r>
          </a:p>
          <a:p>
            <a:pPr lvl="1"/>
            <a:r>
              <a:rPr kumimoji="1" lang="en-US" altLang="zh-SG" sz="2000" dirty="0"/>
              <a:t>Ensures serializability with two-phase locking</a:t>
            </a:r>
          </a:p>
          <a:p>
            <a:r>
              <a:rPr kumimoji="1" lang="en-US" altLang="zh-SG" sz="2400" dirty="0"/>
              <a:t>Processed transactions are grouped into </a:t>
            </a:r>
            <a:r>
              <a:rPr kumimoji="1" lang="en-US" altLang="zh-SG" sz="2400" b="1" dirty="0"/>
              <a:t>batches</a:t>
            </a:r>
            <a:r>
              <a:rPr kumimoji="1" lang="en-US" altLang="zh-SG" sz="2400" dirty="0"/>
              <a:t>, submitted to timestamp server, waiting for global commit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2028-9350-6406-1340-AEB1DF7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8774-ABAA-F244-9A0F-592B5A16B4E0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6" name="Picture 5" descr="A diagram of a database&#10;&#10;Description automatically generated">
            <a:extLst>
              <a:ext uri="{FF2B5EF4-FFF2-40B4-BE49-F238E27FC236}">
                <a16:creationId xmlns:a16="http://schemas.microsoft.com/office/drawing/2014/main" id="{C5882129-4227-801D-D3D5-E0A7D6EA4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3"/>
          <a:stretch/>
        </p:blipFill>
        <p:spPr>
          <a:xfrm>
            <a:off x="1130717" y="1744658"/>
            <a:ext cx="6753651" cy="118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5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A42A075-1C84-F445-9DC6-A6854A01D7EF}" vid="{EBA11A67-642D-6740-BCB0-6FC25A175EC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113</TotalTime>
  <Words>723</Words>
  <Application>Microsoft Macintosh PowerPoint</Application>
  <PresentationFormat>On-screen Show (4:3)</PresentationFormat>
  <Paragraphs>100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Tahoma</vt:lpstr>
      <vt:lpstr>Wingdings</vt:lpstr>
      <vt:lpstr>Blends</vt:lpstr>
      <vt:lpstr>Fine-Grained Re-Execution for Efficient Batched Commit of Distributed Transactions</vt:lpstr>
      <vt:lpstr>Distributed Transaction Systems</vt:lpstr>
      <vt:lpstr>Performance Challenge in Distributed OLTP Systems</vt:lpstr>
      <vt:lpstr>Common Practices to Amortize OLTP Overhead</vt:lpstr>
      <vt:lpstr>Existing Solutions Revised</vt:lpstr>
      <vt:lpstr>Performance Impact of Caching and Batching</vt:lpstr>
      <vt:lpstr>Proposed System: Hackwrench</vt:lpstr>
      <vt:lpstr>Hackwrench Architecture</vt:lpstr>
      <vt:lpstr>Tier-1: Transaction Execution  &amp; Local Commit</vt:lpstr>
      <vt:lpstr>Tier-2: Global Commit</vt:lpstr>
      <vt:lpstr>Partial-timestamp Assignment</vt:lpstr>
      <vt:lpstr>Partial-timestamp Assignment</vt:lpstr>
      <vt:lpstr>Transaction Recovery</vt:lpstr>
      <vt:lpstr>Fine-grained Dependency Resolution</vt:lpstr>
      <vt:lpstr>Summary of System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Sigmod 2008 presentation</dc:subject>
  <dc:creator>Zhonghao Yang</dc:creator>
  <cp:lastModifiedBy>Zhonghao Yang</cp:lastModifiedBy>
  <cp:revision>17</cp:revision>
  <dcterms:created xsi:type="dcterms:W3CDTF">2023-12-22T05:32:00Z</dcterms:created>
  <dcterms:modified xsi:type="dcterms:W3CDTF">2023-12-22T07:26:32Z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2023-12-22T05:32:44Z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abae0d72-101a-4f28-ac63-6f871a2e616d</vt:lpwstr>
  </property>
  <property fmtid="{D5CDD505-2E9C-101B-9397-08002B2CF9AE}" pid="8" name="MSIP_Label_be298231-ee28-4c9e-9ffa-238d0040efda_ContentBits">
    <vt:lpwstr>0</vt:lpwstr>
  </property>
</Properties>
</file>