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2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3.xml" ContentType="application/vnd.openxmlformats-officedocument.themeOverride+xml"/>
  <Override PartName="/ppt/notesSlides/notesSlide19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4.xml" ContentType="application/vnd.openxmlformats-officedocument.themeOverr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Override5.xml" ContentType="application/vnd.openxmlformats-officedocument.themeOverr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theme/themeOverride6.xml" ContentType="application/vnd.openxmlformats-officedocument.themeOverr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theme/themeOverride7.xml" ContentType="application/vnd.openxmlformats-officedocument.themeOverr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theme/themeOverride8.xml" ContentType="application/vnd.openxmlformats-officedocument.themeOverr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theme/themeOverride9.xml" ContentType="application/vnd.openxmlformats-officedocument.themeOverr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theme/themeOverride10.xml" ContentType="application/vnd.openxmlformats-officedocument.themeOverr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theme/themeOverride11.xml" ContentType="application/vnd.openxmlformats-officedocument.themeOverride+xml"/>
  <Override PartName="/ppt/notesSlides/notesSlide36.xml" ContentType="application/vnd.openxmlformats-officedocument.presentationml.notesSlid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256" r:id="rId2"/>
    <p:sldId id="258" r:id="rId3"/>
    <p:sldId id="259" r:id="rId4"/>
    <p:sldId id="262" r:id="rId5"/>
    <p:sldId id="285" r:id="rId6"/>
    <p:sldId id="263" r:id="rId7"/>
    <p:sldId id="311" r:id="rId8"/>
    <p:sldId id="288" r:id="rId9"/>
    <p:sldId id="294" r:id="rId10"/>
    <p:sldId id="309" r:id="rId11"/>
    <p:sldId id="312" r:id="rId12"/>
    <p:sldId id="302" r:id="rId13"/>
    <p:sldId id="264" r:id="rId14"/>
    <p:sldId id="266" r:id="rId15"/>
    <p:sldId id="289" r:id="rId16"/>
    <p:sldId id="267" r:id="rId17"/>
    <p:sldId id="305" r:id="rId18"/>
    <p:sldId id="268" r:id="rId19"/>
    <p:sldId id="304" r:id="rId20"/>
    <p:sldId id="306" r:id="rId21"/>
    <p:sldId id="269" r:id="rId22"/>
    <p:sldId id="270" r:id="rId23"/>
    <p:sldId id="271" r:id="rId24"/>
    <p:sldId id="273" r:id="rId25"/>
    <p:sldId id="274" r:id="rId26"/>
    <p:sldId id="307" r:id="rId27"/>
    <p:sldId id="281" r:id="rId28"/>
    <p:sldId id="284" r:id="rId29"/>
    <p:sldId id="301" r:id="rId30"/>
    <p:sldId id="310" r:id="rId31"/>
    <p:sldId id="295" r:id="rId32"/>
    <p:sldId id="296" r:id="rId33"/>
    <p:sldId id="297" r:id="rId34"/>
    <p:sldId id="300" r:id="rId35"/>
    <p:sldId id="298" r:id="rId36"/>
    <p:sldId id="308" r:id="rId37"/>
  </p:sldIdLst>
  <p:sldSz cx="12192000" cy="6858000"/>
  <p:notesSz cx="9872663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3CA600A-08E9-4F5A-B540-62F52A7AD4EA}">
          <p14:sldIdLst>
            <p14:sldId id="256"/>
            <p14:sldId id="258"/>
            <p14:sldId id="259"/>
            <p14:sldId id="262"/>
            <p14:sldId id="285"/>
            <p14:sldId id="263"/>
            <p14:sldId id="311"/>
            <p14:sldId id="288"/>
            <p14:sldId id="294"/>
            <p14:sldId id="309"/>
            <p14:sldId id="312"/>
            <p14:sldId id="302"/>
            <p14:sldId id="264"/>
            <p14:sldId id="266"/>
            <p14:sldId id="289"/>
            <p14:sldId id="267"/>
            <p14:sldId id="305"/>
            <p14:sldId id="268"/>
            <p14:sldId id="304"/>
            <p14:sldId id="306"/>
            <p14:sldId id="269"/>
            <p14:sldId id="270"/>
            <p14:sldId id="271"/>
            <p14:sldId id="273"/>
            <p14:sldId id="274"/>
            <p14:sldId id="307"/>
            <p14:sldId id="281"/>
            <p14:sldId id="284"/>
            <p14:sldId id="301"/>
          </p14:sldIdLst>
        </p14:section>
        <p14:section name="backup" id="{E6B0EFC0-9508-4809-B197-1138FBB2BE2A}">
          <p14:sldIdLst>
            <p14:sldId id="310"/>
            <p14:sldId id="295"/>
            <p14:sldId id="296"/>
            <p14:sldId id="297"/>
            <p14:sldId id="300"/>
            <p14:sldId id="298"/>
            <p14:sldId id="30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11" autoAdjust="0"/>
    <p:restoredTop sz="73502" autoAdjust="0"/>
  </p:normalViewPr>
  <p:slideViewPr>
    <p:cSldViewPr snapToGrid="0">
      <p:cViewPr>
        <p:scale>
          <a:sx n="84" d="100"/>
          <a:sy n="84" d="100"/>
        </p:scale>
        <p:origin x="2312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file:////C:\Users\szhang026\Documents\Profile-experiments\ExperimentResults\StormResults\rawResults\stormExecutionTimeBreakdown_APP.xlsm" TargetMode="Externa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1.xml"/><Relationship Id="rId2" Type="http://schemas.microsoft.com/office/2011/relationships/chartColorStyle" Target="colors10.xml"/><Relationship Id="rId1" Type="http://schemas.microsoft.com/office/2011/relationships/chartStyle" Target="style10.xml"/><Relationship Id="rId4" Type="http://schemas.openxmlformats.org/officeDocument/2006/relationships/oleObject" Target="file:////C:\Users\I309939\Documents\myworkingonpapers\profiling\experimentResults(VLDBSubmission)\StormResults\storm-ExecutionTime.xlsx" TargetMode="Externa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/C:\Users\szhang026\Documents\Profile-experiments\ExperimentResults\StormResults\storm-ExecutionTime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oleObject" Target="file:////C:\Users\szhang026\Documents\Profile-experiments\ExperimentResults\FlinkResults\rawResults\Flink_ExecutionTimeBreakdown_APP.xlsx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4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oleObject" Target="file:////C:\Users\szhang026\Documents\Profile-experiments\ExperimentResults\StormResults\rawResults\stormExecutionTimeBreakdown_APP.xlsm" TargetMode="Externa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5.xm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oleObject" Target="file:////C:\Users\szhang026\Documents\Profile-experiments\ExperimentResults\FlinkResults\rawResults\Flink_ExecutionTimeBreakdown_APP.xlsx" TargetMode="Externa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6.xml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oleObject" Target="file:////C:\Users\szhang026\Documents\Profile-experiments\ExperimentResults\FlinkResults\rawResults\Flink_ExecutionTimeBreakdown_APP.xlsx" TargetMode="Externa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7.xml"/><Relationship Id="rId2" Type="http://schemas.microsoft.com/office/2011/relationships/chartColorStyle" Target="colors6.xml"/><Relationship Id="rId1" Type="http://schemas.microsoft.com/office/2011/relationships/chartStyle" Target="style6.xml"/><Relationship Id="rId4" Type="http://schemas.openxmlformats.org/officeDocument/2006/relationships/oleObject" Target="file:////C:\Users\szhang026\Documents\Profile-experiments\ExperimentResults\StormResults\rawResults\stormExecutionTimeBreakdown_APP.xlsm" TargetMode="Externa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8.xml"/><Relationship Id="rId2" Type="http://schemas.microsoft.com/office/2011/relationships/chartColorStyle" Target="colors7.xml"/><Relationship Id="rId1" Type="http://schemas.microsoft.com/office/2011/relationships/chartStyle" Target="style7.xml"/><Relationship Id="rId4" Type="http://schemas.openxmlformats.org/officeDocument/2006/relationships/oleObject" Target="file:////C:\Users\I309939\Documents\myworkingonpapers\profiling\experimentResults(VLDBSubmission)\StormResults\storm-ExecutionTime.xlsx" TargetMode="Externa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9.xml"/><Relationship Id="rId2" Type="http://schemas.microsoft.com/office/2011/relationships/chartColorStyle" Target="colors8.xml"/><Relationship Id="rId1" Type="http://schemas.microsoft.com/office/2011/relationships/chartStyle" Target="style8.xml"/><Relationship Id="rId4" Type="http://schemas.openxmlformats.org/officeDocument/2006/relationships/oleObject" Target="file:////C:\Users\I309939\Documents\myworkingonpapers\profiling\experimentResults(VLDBSubmission)\StormResults\storm-ExecutionTime.xlsx" TargetMode="Externa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0.xml"/><Relationship Id="rId2" Type="http://schemas.microsoft.com/office/2011/relationships/chartColorStyle" Target="colors9.xml"/><Relationship Id="rId1" Type="http://schemas.microsoft.com/office/2011/relationships/chartStyle" Target="style9.xml"/><Relationship Id="rId4" Type="http://schemas.openxmlformats.org/officeDocument/2006/relationships/oleObject" Target="file:////C:\Users\I309939\Documents\myworkingonpapers\profiling\experimentResults(VLDBSubmission)\StormResults\storm-ExecutionTime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2311806318198566"/>
          <c:y val="4.5430592009332166E-2"/>
          <c:w val="0.75736118081537651"/>
          <c:h val="0.65140559557714861"/>
        </c:manualLayout>
      </c:layout>
      <c:barChart>
        <c:barDir val="col"/>
        <c:grouping val="stacked"/>
        <c:varyColors val="0"/>
        <c:ser>
          <c:idx val="2"/>
          <c:order val="0"/>
          <c:tx>
            <c:strRef>
              <c:f>appBreakdown!$A$2</c:f>
              <c:strCache>
                <c:ptCount val="1"/>
                <c:pt idx="0">
                  <c:v>Computation</c:v>
                </c:pt>
              </c:strCache>
            </c:strRef>
          </c:tx>
          <c:spPr>
            <a:pattFill prst="pct90">
              <a:fgClr>
                <a:sysClr val="windowText" lastClr="000000"/>
              </a:fgClr>
              <a:bgClr>
                <a:sysClr val="window" lastClr="FFFFFF"/>
              </a:bgClr>
            </a:pattFill>
            <a:ln w="25400">
              <a:solidFill>
                <a:sysClr val="windowText" lastClr="000000"/>
              </a:solidFill>
            </a:ln>
            <a:effectLst/>
          </c:spPr>
          <c:invertIfNegative val="0"/>
          <c:cat>
            <c:strRef>
              <c:f>appBreakdown!$B$1:$H$1</c:f>
              <c:strCache>
                <c:ptCount val="7"/>
                <c:pt idx="0">
                  <c:v>WC</c:v>
                </c:pt>
                <c:pt idx="1">
                  <c:v>FD</c:v>
                </c:pt>
                <c:pt idx="2">
                  <c:v>LG</c:v>
                </c:pt>
                <c:pt idx="3">
                  <c:v>SD</c:v>
                </c:pt>
                <c:pt idx="4">
                  <c:v>VS</c:v>
                </c:pt>
                <c:pt idx="5">
                  <c:v>TM</c:v>
                </c:pt>
                <c:pt idx="6">
                  <c:v>LR</c:v>
                </c:pt>
              </c:strCache>
            </c:strRef>
          </c:cat>
          <c:val>
            <c:numRef>
              <c:f>appBreakdown!$B$2:$H$2</c:f>
              <c:numCache>
                <c:formatCode>0%</c:formatCode>
                <c:ptCount val="7"/>
                <c:pt idx="0">
                  <c:v>0.25416350930369624</c:v>
                </c:pt>
                <c:pt idx="1">
                  <c:v>0.2489402825360221</c:v>
                </c:pt>
                <c:pt idx="2">
                  <c:v>0.24194745859508851</c:v>
                </c:pt>
                <c:pt idx="3">
                  <c:v>0.24623733918585111</c:v>
                </c:pt>
                <c:pt idx="4">
                  <c:v>0.25403725554818019</c:v>
                </c:pt>
                <c:pt idx="5">
                  <c:v>0.40991612811571049</c:v>
                </c:pt>
                <c:pt idx="6">
                  <c:v>0.22850921416772146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8D1-524E-84B0-570F8A2F1AC7}"/>
            </c:ext>
          </c:extLst>
        </c:ser>
        <c:ser>
          <c:idx val="1"/>
          <c:order val="1"/>
          <c:tx>
            <c:strRef>
              <c:f>appBreakdown!$A$3</c:f>
              <c:strCache>
                <c:ptCount val="1"/>
                <c:pt idx="0">
                  <c:v>Front-end stalls</c:v>
                </c:pt>
              </c:strCache>
            </c:strRef>
          </c:tx>
          <c:spPr>
            <a:pattFill prst="wdUpDiag">
              <a:fgClr>
                <a:sysClr val="windowText" lastClr="000000"/>
              </a:fgClr>
              <a:bgClr>
                <a:sysClr val="window" lastClr="FFFFFF"/>
              </a:bgClr>
            </a:pattFill>
            <a:ln w="25400">
              <a:solidFill>
                <a:sysClr val="windowText" lastClr="000000"/>
              </a:solidFill>
            </a:ln>
            <a:effectLst/>
          </c:spPr>
          <c:invertIfNegative val="0"/>
          <c:cat>
            <c:strRef>
              <c:f>appBreakdown!$B$1:$H$1</c:f>
              <c:strCache>
                <c:ptCount val="7"/>
                <c:pt idx="0">
                  <c:v>WC</c:v>
                </c:pt>
                <c:pt idx="1">
                  <c:v>FD</c:v>
                </c:pt>
                <c:pt idx="2">
                  <c:v>LG</c:v>
                </c:pt>
                <c:pt idx="3">
                  <c:v>SD</c:v>
                </c:pt>
                <c:pt idx="4">
                  <c:v>VS</c:v>
                </c:pt>
                <c:pt idx="5">
                  <c:v>TM</c:v>
                </c:pt>
                <c:pt idx="6">
                  <c:v>LR</c:v>
                </c:pt>
              </c:strCache>
            </c:strRef>
          </c:cat>
          <c:val>
            <c:numRef>
              <c:f>appBreakdown!$B$3:$H$3</c:f>
              <c:numCache>
                <c:formatCode>0%</c:formatCode>
                <c:ptCount val="7"/>
                <c:pt idx="0">
                  <c:v>0.4684740815581937</c:v>
                </c:pt>
                <c:pt idx="1">
                  <c:v>0.53128758782589947</c:v>
                </c:pt>
                <c:pt idx="2">
                  <c:v>0.5239862935465448</c:v>
                </c:pt>
                <c:pt idx="3">
                  <c:v>0.54827638453980299</c:v>
                </c:pt>
                <c:pt idx="4">
                  <c:v>0.51547363192855256</c:v>
                </c:pt>
                <c:pt idx="5">
                  <c:v>0.43668530486317547</c:v>
                </c:pt>
                <c:pt idx="6">
                  <c:v>0.33120052345912082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8D1-524E-84B0-570F8A2F1AC7}"/>
            </c:ext>
          </c:extLst>
        </c:ser>
        <c:ser>
          <c:idx val="0"/>
          <c:order val="2"/>
          <c:tx>
            <c:strRef>
              <c:f>appBreakdown!$A$5</c:f>
              <c:strCache>
                <c:ptCount val="1"/>
                <c:pt idx="0">
                  <c:v>Back-end stalls</c:v>
                </c:pt>
              </c:strCache>
            </c:strRef>
          </c:tx>
          <c:spPr>
            <a:pattFill prst="ltHorz">
              <a:fgClr>
                <a:sysClr val="windowText" lastClr="000000"/>
              </a:fgClr>
              <a:bgClr>
                <a:sysClr val="window" lastClr="FFFFFF"/>
              </a:bgClr>
            </a:pattFill>
            <a:ln w="25400">
              <a:solidFill>
                <a:sysClr val="windowText" lastClr="000000"/>
              </a:solidFill>
            </a:ln>
            <a:effectLst/>
          </c:spPr>
          <c:invertIfNegative val="0"/>
          <c:cat>
            <c:strRef>
              <c:f>appBreakdown!$B$1:$H$1</c:f>
              <c:strCache>
                <c:ptCount val="7"/>
                <c:pt idx="0">
                  <c:v>WC</c:v>
                </c:pt>
                <c:pt idx="1">
                  <c:v>FD</c:v>
                </c:pt>
                <c:pt idx="2">
                  <c:v>LG</c:v>
                </c:pt>
                <c:pt idx="3">
                  <c:v>SD</c:v>
                </c:pt>
                <c:pt idx="4">
                  <c:v>VS</c:v>
                </c:pt>
                <c:pt idx="5">
                  <c:v>TM</c:v>
                </c:pt>
                <c:pt idx="6">
                  <c:v>LR</c:v>
                </c:pt>
              </c:strCache>
            </c:strRef>
          </c:cat>
          <c:val>
            <c:numRef>
              <c:f>appBreakdown!$B$5:$H$5</c:f>
              <c:numCache>
                <c:formatCode>0%</c:formatCode>
                <c:ptCount val="7"/>
                <c:pt idx="0">
                  <c:v>0.20903426791277258</c:v>
                </c:pt>
                <c:pt idx="1">
                  <c:v>0.1646647477001435</c:v>
                </c:pt>
                <c:pt idx="2">
                  <c:v>0.1804111936036551</c:v>
                </c:pt>
                <c:pt idx="3">
                  <c:v>0.14676443309855913</c:v>
                </c:pt>
                <c:pt idx="4">
                  <c:v>0.17204812677841164</c:v>
                </c:pt>
                <c:pt idx="5">
                  <c:v>0.12895670774039114</c:v>
                </c:pt>
                <c:pt idx="6">
                  <c:v>0.39850470898676338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8D1-524E-84B0-570F8A2F1AC7}"/>
            </c:ext>
          </c:extLst>
        </c:ser>
        <c:ser>
          <c:idx val="3"/>
          <c:order val="3"/>
          <c:tx>
            <c:strRef>
              <c:f>appBreakdown!$A$4</c:f>
              <c:strCache>
                <c:ptCount val="1"/>
                <c:pt idx="0">
                  <c:v>Bad speculation</c:v>
                </c:pt>
              </c:strCache>
            </c:strRef>
          </c:tx>
          <c:spPr>
            <a:pattFill prst="pct5">
              <a:fgClr>
                <a:sysClr val="windowText" lastClr="000000"/>
              </a:fgClr>
              <a:bgClr>
                <a:sysClr val="window" lastClr="FFFFFF"/>
              </a:bgClr>
            </a:pattFill>
            <a:ln w="25400">
              <a:solidFill>
                <a:sysClr val="windowText" lastClr="000000"/>
              </a:solidFill>
            </a:ln>
            <a:effectLst/>
          </c:spPr>
          <c:invertIfNegative val="0"/>
          <c:cat>
            <c:strRef>
              <c:f>appBreakdown!$B$1:$H$1</c:f>
              <c:strCache>
                <c:ptCount val="7"/>
                <c:pt idx="0">
                  <c:v>WC</c:v>
                </c:pt>
                <c:pt idx="1">
                  <c:v>FD</c:v>
                </c:pt>
                <c:pt idx="2">
                  <c:v>LG</c:v>
                </c:pt>
                <c:pt idx="3">
                  <c:v>SD</c:v>
                </c:pt>
                <c:pt idx="4">
                  <c:v>VS</c:v>
                </c:pt>
                <c:pt idx="5">
                  <c:v>TM</c:v>
                </c:pt>
                <c:pt idx="6">
                  <c:v>LR</c:v>
                </c:pt>
              </c:strCache>
            </c:strRef>
          </c:cat>
          <c:val>
            <c:numRef>
              <c:f>appBreakdown!$B$4:$H$4</c:f>
              <c:numCache>
                <c:formatCode>0%</c:formatCode>
                <c:ptCount val="7"/>
                <c:pt idx="0">
                  <c:v>6.8328141225337494E-2</c:v>
                </c:pt>
                <c:pt idx="1">
                  <c:v>5.5107381937934984E-2</c:v>
                </c:pt>
                <c:pt idx="2">
                  <c:v>5.3655054254711593E-2</c:v>
                </c:pt>
                <c:pt idx="3">
                  <c:v>5.8721843175786735E-2</c:v>
                </c:pt>
                <c:pt idx="4">
                  <c:v>5.8440985744855664E-2</c:v>
                </c:pt>
                <c:pt idx="5">
                  <c:v>2.4441859280722868E-2</c:v>
                </c:pt>
                <c:pt idx="6">
                  <c:v>4.178555338639435E-2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8D1-524E-84B0-570F8A2F1AC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314681744"/>
        <c:axId val="-314681200"/>
      </c:barChart>
      <c:catAx>
        <c:axId val="-31468174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314681200"/>
        <c:crosses val="autoZero"/>
        <c:auto val="1"/>
        <c:lblAlgn val="ctr"/>
        <c:lblOffset val="100"/>
        <c:noMultiLvlLbl val="0"/>
      </c:catAx>
      <c:valAx>
        <c:axId val="-314681200"/>
        <c:scaling>
          <c:orientation val="minMax"/>
          <c:max val="1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SG" sz="1400" b="1" i="0" baseline="0">
                    <a:solidFill>
                      <a:sysClr val="windowText" lastClr="000000"/>
                    </a:solidFill>
                    <a:effectLst/>
                  </a:rPr>
                  <a:t>Percentage of different components</a:t>
                </a:r>
                <a:endParaRPr lang="en-SG" sz="1400">
                  <a:solidFill>
                    <a:sysClr val="windowText" lastClr="000000"/>
                  </a:solidFill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1"/>
        <c:majorTickMark val="out"/>
        <c:minorTickMark val="none"/>
        <c:tickLblPos val="nextTo"/>
        <c:spPr>
          <a:noFill/>
          <a:ln w="63500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314681744"/>
        <c:crosses val="autoZero"/>
        <c:crossBetween val="between"/>
      </c:valAx>
      <c:spPr>
        <a:noFill/>
        <a:ln w="25400">
          <a:solidFill>
            <a:sysClr val="windowText" lastClr="000000"/>
          </a:solidFill>
        </a:ln>
        <a:effectLst/>
      </c:spPr>
    </c:plotArea>
    <c:legend>
      <c:legendPos val="b"/>
      <c:layout>
        <c:manualLayout>
          <c:xMode val="edge"/>
          <c:yMode val="edge"/>
          <c:x val="0.2182647361283786"/>
          <c:y val="0.80922280553984538"/>
          <c:w val="0.61983000576229641"/>
          <c:h val="0.1614256994471435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4092781563739509"/>
          <c:y val="3.6171327475746903E-2"/>
          <c:w val="0.84962666101714879"/>
          <c:h val="0.851091156154687"/>
        </c:manualLayout>
      </c:layout>
      <c:barChart>
        <c:barDir val="col"/>
        <c:grouping val="clustered"/>
        <c:varyColors val="0"/>
        <c:ser>
          <c:idx val="3"/>
          <c:order val="0"/>
          <c:tx>
            <c:strRef>
              <c:f>Grouping!$A$17</c:f>
              <c:strCache>
                <c:ptCount val="1"/>
                <c:pt idx="0">
                  <c:v>Single socket (w/o optimizations)</c:v>
                </c:pt>
              </c:strCache>
            </c:strRef>
          </c:tx>
          <c:spPr>
            <a:pattFill prst="pct90">
              <a:fgClr>
                <a:sysClr val="windowText" lastClr="000000"/>
              </a:fgClr>
              <a:bgClr>
                <a:sysClr val="window" lastClr="FFFFFF"/>
              </a:bgClr>
            </a:pattFill>
            <a:ln w="25400">
              <a:solidFill>
                <a:sysClr val="windowText" lastClr="000000"/>
              </a:solidFill>
            </a:ln>
            <a:effectLst/>
          </c:spPr>
          <c:invertIfNegative val="0"/>
          <c:cat>
            <c:strRef>
              <c:f>Grouping!$B$16:$H$16</c:f>
              <c:strCache>
                <c:ptCount val="7"/>
                <c:pt idx="0">
                  <c:v>WC</c:v>
                </c:pt>
                <c:pt idx="1">
                  <c:v>FD</c:v>
                </c:pt>
                <c:pt idx="2">
                  <c:v>LG</c:v>
                </c:pt>
                <c:pt idx="3">
                  <c:v>SD</c:v>
                </c:pt>
                <c:pt idx="4">
                  <c:v>VS</c:v>
                </c:pt>
                <c:pt idx="5">
                  <c:v>TM</c:v>
                </c:pt>
                <c:pt idx="6">
                  <c:v>LR</c:v>
                </c:pt>
              </c:strCache>
            </c:strRef>
          </c:cat>
          <c:val>
            <c:numRef>
              <c:f>Grouping!$B$17:$H$17</c:f>
              <c:numCache>
                <c:formatCode>0%</c:formatCode>
                <c:ptCount val="7"/>
                <c:pt idx="0">
                  <c:v>0.98529411764705899</c:v>
                </c:pt>
                <c:pt idx="1">
                  <c:v>1.3072625698324021</c:v>
                </c:pt>
                <c:pt idx="2">
                  <c:v>0.644067796610169</c:v>
                </c:pt>
                <c:pt idx="3">
                  <c:v>1.182648401826484</c:v>
                </c:pt>
                <c:pt idx="4">
                  <c:v>1.367816091954023</c:v>
                </c:pt>
                <c:pt idx="5">
                  <c:v>0.26684636118598398</c:v>
                </c:pt>
                <c:pt idx="6">
                  <c:v>0.88461538461538503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BA5-0146-9B65-F7AF9DAA1F93}"/>
            </c:ext>
          </c:extLst>
        </c:ser>
        <c:ser>
          <c:idx val="0"/>
          <c:order val="1"/>
          <c:tx>
            <c:strRef>
              <c:f>Grouping!$A$18</c:f>
              <c:strCache>
                <c:ptCount val="1"/>
                <c:pt idx="0">
                  <c:v>Four sockets (w/o optimizations)</c:v>
                </c:pt>
              </c:strCache>
            </c:strRef>
          </c:tx>
          <c:spPr>
            <a:pattFill prst="solidDmnd">
              <a:fgClr>
                <a:sysClr val="windowText" lastClr="000000"/>
              </a:fgClr>
              <a:bgClr>
                <a:sysClr val="window" lastClr="FFFFFF"/>
              </a:bgClr>
            </a:pattFill>
            <a:ln w="25400">
              <a:solidFill>
                <a:sysClr val="windowText" lastClr="000000"/>
              </a:solidFill>
            </a:ln>
            <a:effectLst/>
          </c:spPr>
          <c:invertIfNegative val="0"/>
          <c:cat>
            <c:strRef>
              <c:f>Grouping!$B$16:$H$16</c:f>
              <c:strCache>
                <c:ptCount val="7"/>
                <c:pt idx="0">
                  <c:v>WC</c:v>
                </c:pt>
                <c:pt idx="1">
                  <c:v>FD</c:v>
                </c:pt>
                <c:pt idx="2">
                  <c:v>LG</c:v>
                </c:pt>
                <c:pt idx="3">
                  <c:v>SD</c:v>
                </c:pt>
                <c:pt idx="4">
                  <c:v>VS</c:v>
                </c:pt>
                <c:pt idx="5">
                  <c:v>TM</c:v>
                </c:pt>
                <c:pt idx="6">
                  <c:v>LR</c:v>
                </c:pt>
              </c:strCache>
            </c:strRef>
          </c:cat>
          <c:val>
            <c:numRef>
              <c:f>Grouping!$B$18:$H$18</c:f>
              <c:numCache>
                <c:formatCode>0%</c:formatCode>
                <c:ptCount val="7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BA5-0146-9B65-F7AF9DAA1F93}"/>
            </c:ext>
          </c:extLst>
        </c:ser>
        <c:ser>
          <c:idx val="1"/>
          <c:order val="2"/>
          <c:tx>
            <c:strRef>
              <c:f>Grouping!$A$19</c:f>
              <c:strCache>
                <c:ptCount val="1"/>
                <c:pt idx="0">
                  <c:v>Four sockets (executor grouping)</c:v>
                </c:pt>
              </c:strCache>
            </c:strRef>
          </c:tx>
          <c:spPr>
            <a:pattFill prst="pct5">
              <a:fgClr>
                <a:sysClr val="windowText" lastClr="000000"/>
              </a:fgClr>
              <a:bgClr>
                <a:sysClr val="window" lastClr="FFFFFF"/>
              </a:bgClr>
            </a:pattFill>
            <a:ln w="25400">
              <a:solidFill>
                <a:sysClr val="windowText" lastClr="000000"/>
              </a:solidFill>
            </a:ln>
            <a:effectLst/>
          </c:spPr>
          <c:invertIfNegative val="0"/>
          <c:cat>
            <c:strRef>
              <c:f>Grouping!$B$16:$H$16</c:f>
              <c:strCache>
                <c:ptCount val="7"/>
                <c:pt idx="0">
                  <c:v>WC</c:v>
                </c:pt>
                <c:pt idx="1">
                  <c:v>FD</c:v>
                </c:pt>
                <c:pt idx="2">
                  <c:v>LG</c:v>
                </c:pt>
                <c:pt idx="3">
                  <c:v>SD</c:v>
                </c:pt>
                <c:pt idx="4">
                  <c:v>VS</c:v>
                </c:pt>
                <c:pt idx="5">
                  <c:v>TM</c:v>
                </c:pt>
                <c:pt idx="6">
                  <c:v>LR</c:v>
                </c:pt>
              </c:strCache>
            </c:strRef>
          </c:cat>
          <c:val>
            <c:numRef>
              <c:f>Grouping!$B$19:$H$19</c:f>
              <c:numCache>
                <c:formatCode>0%</c:formatCode>
                <c:ptCount val="7"/>
                <c:pt idx="0">
                  <c:v>1.0669854154467331</c:v>
                </c:pt>
                <c:pt idx="1">
                  <c:v>1.1837205935099719</c:v>
                </c:pt>
                <c:pt idx="2">
                  <c:v>1.1989224547425461</c:v>
                </c:pt>
                <c:pt idx="3">
                  <c:v>1.148113192442173</c:v>
                </c:pt>
                <c:pt idx="4">
                  <c:v>1.2071715686437421</c:v>
                </c:pt>
                <c:pt idx="5">
                  <c:v>1.3157894736842111</c:v>
                </c:pt>
                <c:pt idx="6">
                  <c:v>1.288679299744119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BA5-0146-9B65-F7AF9DAA1F9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308317536"/>
        <c:axId val="-308320256"/>
      </c:barChart>
      <c:catAx>
        <c:axId val="-30831753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25400" cap="flat" cmpd="sng" algn="ctr">
            <a:solidFill>
              <a:sysClr val="windowText" lastClr="000000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308320256"/>
        <c:crosses val="autoZero"/>
        <c:auto val="1"/>
        <c:lblAlgn val="ctr"/>
        <c:lblOffset val="100"/>
        <c:noMultiLvlLbl val="0"/>
      </c:catAx>
      <c:valAx>
        <c:axId val="-308320256"/>
        <c:scaling>
          <c:orientation val="minMax"/>
          <c:max val="2"/>
          <c:min val="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SG"/>
                  <a:t>Normalized throughput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1"/>
        <c:majorTickMark val="out"/>
        <c:minorTickMark val="none"/>
        <c:tickLblPos val="nextTo"/>
        <c:spPr>
          <a:noFill/>
          <a:ln w="25400">
            <a:solidFill>
              <a:sysClr val="windowText" lastClr="000000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308317536"/>
        <c:crosses val="autoZero"/>
        <c:crossBetween val="between"/>
        <c:majorUnit val="0.4"/>
      </c:valAx>
      <c:spPr>
        <a:noFill/>
        <a:ln w="25400">
          <a:solidFill>
            <a:sysClr val="windowText" lastClr="000000"/>
          </a:solidFill>
        </a:ln>
        <a:effectLst/>
      </c:spPr>
    </c:plotArea>
    <c:legend>
      <c:legendPos val="t"/>
      <c:layout>
        <c:manualLayout>
          <c:xMode val="edge"/>
          <c:yMode val="edge"/>
          <c:x val="0.4893331214764074"/>
          <c:y val="5.1851859412636203E-2"/>
          <c:w val="0.49033720560714666"/>
          <c:h val="0.23321889810039645"/>
        </c:manualLayout>
      </c:layout>
      <c:overlay val="1"/>
      <c:spPr>
        <a:noFill/>
        <a:ln>
          <a:solidFill>
            <a:sysClr val="windowText" lastClr="000000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000" b="1">
          <a:solidFill>
            <a:schemeClr val="tx1"/>
          </a:solidFill>
        </a:defRPr>
      </a:pPr>
      <a:endParaRPr lang="en-US"/>
    </a:p>
  </c:txPr>
  <c:externalData r:id="rId4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8178214076952173"/>
          <c:y val="3.6384222805482647E-2"/>
          <c:w val="0.63177141289513428"/>
          <c:h val="0.8508782443861183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'tm analysis'!$A$2</c:f>
              <c:strCache>
                <c:ptCount val="1"/>
                <c:pt idx="0">
                  <c:v>Mean execution latency</c:v>
                </c:pt>
              </c:strCache>
            </c:strRef>
          </c:tx>
          <c:spPr>
            <a:solidFill>
              <a:schemeClr val="bg2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numRef>
              <c:f>'tm analysis'!$B$1:$E$1</c:f>
              <c:numCache>
                <c:formatCode>General</c:formatCode>
                <c:ptCount val="4"/>
                <c:pt idx="0">
                  <c:v>32</c:v>
                </c:pt>
                <c:pt idx="1">
                  <c:v>40</c:v>
                </c:pt>
                <c:pt idx="2">
                  <c:v>48</c:v>
                </c:pt>
                <c:pt idx="3">
                  <c:v>56</c:v>
                </c:pt>
              </c:numCache>
            </c:numRef>
          </c:cat>
          <c:val>
            <c:numRef>
              <c:f>'tm analysis'!$B$2:$E$2</c:f>
              <c:numCache>
                <c:formatCode>General</c:formatCode>
                <c:ptCount val="4"/>
                <c:pt idx="0">
                  <c:v>43.310281249999996</c:v>
                </c:pt>
                <c:pt idx="1">
                  <c:v>59.240200000000002</c:v>
                </c:pt>
                <c:pt idx="2">
                  <c:v>65.735937500000006</c:v>
                </c:pt>
                <c:pt idx="3">
                  <c:v>81.256642857142879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F46-6544-9D10-FF5AB0556CA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308318624"/>
        <c:axId val="-307805360"/>
      </c:barChart>
      <c:lineChart>
        <c:grouping val="standard"/>
        <c:varyColors val="0"/>
        <c:ser>
          <c:idx val="1"/>
          <c:order val="1"/>
          <c:tx>
            <c:strRef>
              <c:f>'tm analysis'!$A$3</c:f>
              <c:strCache>
                <c:ptCount val="1"/>
                <c:pt idx="0">
                  <c:v>Standard deviation</c:v>
                </c:pt>
              </c:strCache>
            </c:strRef>
          </c:tx>
          <c:spPr>
            <a:ln w="28575" cap="rnd">
              <a:solidFill>
                <a:schemeClr val="tx1">
                  <a:lumMod val="95000"/>
                  <a:lumOff val="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'tm analysis'!$B$1:$E$1</c:f>
              <c:numCache>
                <c:formatCode>General</c:formatCode>
                <c:ptCount val="4"/>
                <c:pt idx="0">
                  <c:v>32</c:v>
                </c:pt>
                <c:pt idx="1">
                  <c:v>40</c:v>
                </c:pt>
                <c:pt idx="2">
                  <c:v>48</c:v>
                </c:pt>
                <c:pt idx="3">
                  <c:v>56</c:v>
                </c:pt>
              </c:numCache>
            </c:numRef>
          </c:cat>
          <c:val>
            <c:numRef>
              <c:f>'tm analysis'!$B$3:$E$3</c:f>
              <c:numCache>
                <c:formatCode>General</c:formatCode>
                <c:ptCount val="4"/>
                <c:pt idx="0">
                  <c:v>4.4741682466121686</c:v>
                </c:pt>
                <c:pt idx="1">
                  <c:v>6.507570062075378</c:v>
                </c:pt>
                <c:pt idx="2">
                  <c:v>8.5486664442317899</c:v>
                </c:pt>
                <c:pt idx="3">
                  <c:v>16.732703410798962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F46-6544-9D10-FF5AB0556CA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307808080"/>
        <c:axId val="-307806448"/>
      </c:lineChart>
      <c:catAx>
        <c:axId val="-30831862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254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307805360"/>
        <c:crosses val="autoZero"/>
        <c:auto val="1"/>
        <c:lblAlgn val="ctr"/>
        <c:lblOffset val="100"/>
        <c:noMultiLvlLbl val="0"/>
      </c:catAx>
      <c:valAx>
        <c:axId val="-30780536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Process latency (ms/event)</a:t>
                </a:r>
                <a:endParaRPr lang="en-SG"/>
              </a:p>
            </c:rich>
          </c:tx>
          <c:layout>
            <c:manualLayout>
              <c:xMode val="edge"/>
              <c:yMode val="edge"/>
              <c:x val="1.3541666666666667E-2"/>
              <c:y val="8.268051910177894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25400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308318624"/>
        <c:crosses val="autoZero"/>
        <c:crossBetween val="between"/>
      </c:valAx>
      <c:valAx>
        <c:axId val="-307806448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Standard deviation</a:t>
                </a:r>
                <a:endParaRPr lang="en-GB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25400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307808080"/>
        <c:crosses val="max"/>
        <c:crossBetween val="between"/>
      </c:valAx>
      <c:catAx>
        <c:axId val="-30780808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-307806448"/>
        <c:crosses val="autoZero"/>
        <c:auto val="1"/>
        <c:lblAlgn val="ctr"/>
        <c:lblOffset val="100"/>
        <c:noMultiLvlLbl val="0"/>
      </c:catAx>
      <c:spPr>
        <a:noFill/>
        <a:ln w="25400">
          <a:solidFill>
            <a:schemeClr val="tx1"/>
          </a:solidFill>
        </a:ln>
        <a:effectLst/>
      </c:spPr>
    </c:plotArea>
    <c:legend>
      <c:legendPos val="tr"/>
      <c:layout>
        <c:manualLayout>
          <c:xMode val="edge"/>
          <c:yMode val="edge"/>
          <c:x val="0.18503627548739815"/>
          <c:y val="6.6395286457314018E-2"/>
          <c:w val="0.39283682334468017"/>
          <c:h val="0.2531714076838304"/>
        </c:manualLayout>
      </c:layout>
      <c:overlay val="1"/>
      <c:spPr>
        <a:noFill/>
        <a:ln>
          <a:solidFill>
            <a:schemeClr val="tx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400" b="1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23657235642154906"/>
          <c:y val="4.9949110527850685E-2"/>
          <c:w val="0.75301103251924018"/>
          <c:h val="0.63970484294047325"/>
        </c:manualLayout>
      </c:layout>
      <c:barChart>
        <c:barDir val="col"/>
        <c:grouping val="stacked"/>
        <c:varyColors val="0"/>
        <c:ser>
          <c:idx val="3"/>
          <c:order val="0"/>
          <c:tx>
            <c:strRef>
              <c:f>appBreakdown!$A$2</c:f>
              <c:strCache>
                <c:ptCount val="1"/>
                <c:pt idx="0">
                  <c:v>Computation</c:v>
                </c:pt>
              </c:strCache>
            </c:strRef>
          </c:tx>
          <c:spPr>
            <a:pattFill prst="pct90">
              <a:fgClr>
                <a:sysClr val="windowText" lastClr="000000"/>
              </a:fgClr>
              <a:bgClr>
                <a:sysClr val="window" lastClr="FFFFFF"/>
              </a:bgClr>
            </a:pattFill>
            <a:ln w="25400">
              <a:solidFill>
                <a:sysClr val="windowText" lastClr="000000"/>
              </a:solidFill>
            </a:ln>
            <a:effectLst/>
          </c:spPr>
          <c:invertIfNegative val="0"/>
          <c:cat>
            <c:strRef>
              <c:f>appBreakdown!$B$1:$H$1</c:f>
              <c:strCache>
                <c:ptCount val="7"/>
                <c:pt idx="0">
                  <c:v>WC</c:v>
                </c:pt>
                <c:pt idx="1">
                  <c:v>FD</c:v>
                </c:pt>
                <c:pt idx="2">
                  <c:v>LG</c:v>
                </c:pt>
                <c:pt idx="3">
                  <c:v>SD</c:v>
                </c:pt>
                <c:pt idx="4">
                  <c:v>VS</c:v>
                </c:pt>
                <c:pt idx="5">
                  <c:v>TM</c:v>
                </c:pt>
                <c:pt idx="6">
                  <c:v>LR</c:v>
                </c:pt>
              </c:strCache>
            </c:strRef>
          </c:cat>
          <c:val>
            <c:numRef>
              <c:f>appBreakdown!$B$2:$H$2</c:f>
              <c:numCache>
                <c:formatCode>0%</c:formatCode>
                <c:ptCount val="7"/>
                <c:pt idx="0">
                  <c:v>0.33007637929633543</c:v>
                </c:pt>
                <c:pt idx="1">
                  <c:v>0.31240605091742024</c:v>
                </c:pt>
                <c:pt idx="2">
                  <c:v>0.33173861881297345</c:v>
                </c:pt>
                <c:pt idx="3">
                  <c:v>0.33939633040488021</c:v>
                </c:pt>
                <c:pt idx="4">
                  <c:v>0.39399669977780682</c:v>
                </c:pt>
                <c:pt idx="5">
                  <c:v>0.4214375880843988</c:v>
                </c:pt>
                <c:pt idx="6">
                  <c:v>0.34835910007512555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973-0E48-ACF9-91C201CCA82F}"/>
            </c:ext>
          </c:extLst>
        </c:ser>
        <c:ser>
          <c:idx val="0"/>
          <c:order val="1"/>
          <c:tx>
            <c:strRef>
              <c:f>appBreakdown!$A$3</c:f>
              <c:strCache>
                <c:ptCount val="1"/>
                <c:pt idx="0">
                  <c:v>Front-end stalls</c:v>
                </c:pt>
              </c:strCache>
            </c:strRef>
          </c:tx>
          <c:spPr>
            <a:pattFill prst="wdUpDiag">
              <a:fgClr>
                <a:sysClr val="windowText" lastClr="000000"/>
              </a:fgClr>
              <a:bgClr>
                <a:sysClr val="window" lastClr="FFFFFF"/>
              </a:bgClr>
            </a:pattFill>
            <a:ln w="25400">
              <a:solidFill>
                <a:sysClr val="windowText" lastClr="000000"/>
              </a:solidFill>
            </a:ln>
            <a:effectLst/>
          </c:spPr>
          <c:invertIfNegative val="0"/>
          <c:cat>
            <c:strRef>
              <c:f>appBreakdown!$B$1:$H$1</c:f>
              <c:strCache>
                <c:ptCount val="7"/>
                <c:pt idx="0">
                  <c:v>WC</c:v>
                </c:pt>
                <c:pt idx="1">
                  <c:v>FD</c:v>
                </c:pt>
                <c:pt idx="2">
                  <c:v>LG</c:v>
                </c:pt>
                <c:pt idx="3">
                  <c:v>SD</c:v>
                </c:pt>
                <c:pt idx="4">
                  <c:v>VS</c:v>
                </c:pt>
                <c:pt idx="5">
                  <c:v>TM</c:v>
                </c:pt>
                <c:pt idx="6">
                  <c:v>LR</c:v>
                </c:pt>
              </c:strCache>
            </c:strRef>
          </c:cat>
          <c:val>
            <c:numRef>
              <c:f>appBreakdown!$B$3:$H$3</c:f>
              <c:numCache>
                <c:formatCode>0%</c:formatCode>
                <c:ptCount val="7"/>
                <c:pt idx="0">
                  <c:v>0.24928902250751606</c:v>
                </c:pt>
                <c:pt idx="1">
                  <c:v>0.43173033332537997</c:v>
                </c:pt>
                <c:pt idx="2">
                  <c:v>0.42899904390674415</c:v>
                </c:pt>
                <c:pt idx="3">
                  <c:v>0.55739336269637518</c:v>
                </c:pt>
                <c:pt idx="4">
                  <c:v>0.43310514965364005</c:v>
                </c:pt>
                <c:pt idx="5">
                  <c:v>0.43742712441826276</c:v>
                </c:pt>
                <c:pt idx="6">
                  <c:v>0.40672966667984661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973-0E48-ACF9-91C201CCA82F}"/>
            </c:ext>
          </c:extLst>
        </c:ser>
        <c:ser>
          <c:idx val="1"/>
          <c:order val="2"/>
          <c:tx>
            <c:strRef>
              <c:f>appBreakdown!$A$5</c:f>
              <c:strCache>
                <c:ptCount val="1"/>
                <c:pt idx="0">
                  <c:v>Back-end stalls</c:v>
                </c:pt>
              </c:strCache>
            </c:strRef>
          </c:tx>
          <c:spPr>
            <a:pattFill prst="dkHorz">
              <a:fgClr>
                <a:sysClr val="windowText" lastClr="000000"/>
              </a:fgClr>
              <a:bgClr>
                <a:sysClr val="window" lastClr="FFFFFF"/>
              </a:bgClr>
            </a:pattFill>
            <a:ln w="25400">
              <a:solidFill>
                <a:sysClr val="windowText" lastClr="000000"/>
              </a:solidFill>
            </a:ln>
            <a:effectLst/>
          </c:spPr>
          <c:invertIfNegative val="0"/>
          <c:cat>
            <c:strRef>
              <c:f>appBreakdown!$B$1:$H$1</c:f>
              <c:strCache>
                <c:ptCount val="7"/>
                <c:pt idx="0">
                  <c:v>WC</c:v>
                </c:pt>
                <c:pt idx="1">
                  <c:v>FD</c:v>
                </c:pt>
                <c:pt idx="2">
                  <c:v>LG</c:v>
                </c:pt>
                <c:pt idx="3">
                  <c:v>SD</c:v>
                </c:pt>
                <c:pt idx="4">
                  <c:v>VS</c:v>
                </c:pt>
                <c:pt idx="5">
                  <c:v>TM</c:v>
                </c:pt>
                <c:pt idx="6">
                  <c:v>LR</c:v>
                </c:pt>
              </c:strCache>
            </c:strRef>
          </c:cat>
          <c:val>
            <c:numRef>
              <c:f>appBreakdown!$B$5:$H$5</c:f>
              <c:numCache>
                <c:formatCode>0%</c:formatCode>
                <c:ptCount val="7"/>
                <c:pt idx="0">
                  <c:v>0.39676606809133019</c:v>
                </c:pt>
                <c:pt idx="1">
                  <c:v>0.24077807735439394</c:v>
                </c:pt>
                <c:pt idx="2">
                  <c:v>0.20611164227403111</c:v>
                </c:pt>
                <c:pt idx="3">
                  <c:v>7.456956450055352E-2</c:v>
                </c:pt>
                <c:pt idx="4">
                  <c:v>0.13280126780812973</c:v>
                </c:pt>
                <c:pt idx="5">
                  <c:v>0.1185742747929065</c:v>
                </c:pt>
                <c:pt idx="6">
                  <c:v>0.20805820252263652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973-0E48-ACF9-91C201CCA82F}"/>
            </c:ext>
          </c:extLst>
        </c:ser>
        <c:ser>
          <c:idx val="2"/>
          <c:order val="3"/>
          <c:tx>
            <c:strRef>
              <c:f>appBreakdown!$A$4</c:f>
              <c:strCache>
                <c:ptCount val="1"/>
                <c:pt idx="0">
                  <c:v>Bad speculation</c:v>
                </c:pt>
              </c:strCache>
            </c:strRef>
          </c:tx>
          <c:spPr>
            <a:pattFill prst="pct5">
              <a:fgClr>
                <a:sysClr val="windowText" lastClr="000000"/>
              </a:fgClr>
              <a:bgClr>
                <a:sysClr val="window" lastClr="FFFFFF"/>
              </a:bgClr>
            </a:pattFill>
            <a:ln w="25400">
              <a:solidFill>
                <a:sysClr val="windowText" lastClr="000000"/>
              </a:solidFill>
            </a:ln>
            <a:effectLst/>
          </c:spPr>
          <c:invertIfNegative val="0"/>
          <c:cat>
            <c:strRef>
              <c:f>appBreakdown!$B$1:$H$1</c:f>
              <c:strCache>
                <c:ptCount val="7"/>
                <c:pt idx="0">
                  <c:v>WC</c:v>
                </c:pt>
                <c:pt idx="1">
                  <c:v>FD</c:v>
                </c:pt>
                <c:pt idx="2">
                  <c:v>LG</c:v>
                </c:pt>
                <c:pt idx="3">
                  <c:v>SD</c:v>
                </c:pt>
                <c:pt idx="4">
                  <c:v>VS</c:v>
                </c:pt>
                <c:pt idx="5">
                  <c:v>TM</c:v>
                </c:pt>
                <c:pt idx="6">
                  <c:v>LR</c:v>
                </c:pt>
              </c:strCache>
            </c:strRef>
          </c:cat>
          <c:val>
            <c:numRef>
              <c:f>appBreakdown!$B$4:$H$4</c:f>
              <c:numCache>
                <c:formatCode>0%</c:formatCode>
                <c:ptCount val="7"/>
                <c:pt idx="0">
                  <c:v>2.3868530104818396E-2</c:v>
                </c:pt>
                <c:pt idx="1">
                  <c:v>1.5085538402805946E-2</c:v>
                </c:pt>
                <c:pt idx="2">
                  <c:v>3.3150695006251382E-2</c:v>
                </c:pt>
                <c:pt idx="3">
                  <c:v>2.8640742398191112E-2</c:v>
                </c:pt>
                <c:pt idx="4">
                  <c:v>4.0096882760423475E-2</c:v>
                </c:pt>
                <c:pt idx="5">
                  <c:v>2.2561012704431848E-2</c:v>
                </c:pt>
                <c:pt idx="6">
                  <c:v>3.6853030722391364E-2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973-0E48-ACF9-91C201CCA82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314677936"/>
        <c:axId val="-314675760"/>
      </c:barChart>
      <c:catAx>
        <c:axId val="-31467793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314675760"/>
        <c:crosses val="autoZero"/>
        <c:auto val="1"/>
        <c:lblAlgn val="ctr"/>
        <c:lblOffset val="100"/>
        <c:noMultiLvlLbl val="0"/>
      </c:catAx>
      <c:valAx>
        <c:axId val="-314675760"/>
        <c:scaling>
          <c:orientation val="minMax"/>
          <c:max val="1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 algn="ctr" rtl="0">
                  <a:defRPr sz="14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SG" sz="1400" b="1">
                    <a:solidFill>
                      <a:schemeClr val="tx1"/>
                    </a:solidFill>
                  </a:rPr>
                  <a:t>Percentage of different components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 algn="ctr" rtl="0">
                <a:defRPr sz="14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1"/>
        <c:majorTickMark val="out"/>
        <c:minorTickMark val="none"/>
        <c:tickLblPos val="nextTo"/>
        <c:spPr>
          <a:noFill/>
          <a:ln w="63500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314677936"/>
        <c:crosses val="autoZero"/>
        <c:crossBetween val="between"/>
      </c:valAx>
      <c:spPr>
        <a:noFill/>
        <a:ln w="25400">
          <a:solidFill>
            <a:sysClr val="windowText" lastClr="000000"/>
          </a:solidFill>
        </a:ln>
        <a:effectLst/>
      </c:spPr>
    </c:plotArea>
    <c:legend>
      <c:legendPos val="b"/>
      <c:layout>
        <c:manualLayout>
          <c:xMode val="edge"/>
          <c:yMode val="edge"/>
          <c:x val="0.23196027403354241"/>
          <c:y val="0.80151597245699002"/>
          <c:w val="0.62614684816940258"/>
          <c:h val="0.1581911125039526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900"/>
      </a:pPr>
      <a:endParaRPr lang="en-US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2311806318198566"/>
          <c:y val="4.5430592009332166E-2"/>
          <c:w val="0.75736118081537651"/>
          <c:h val="0.65140559557714861"/>
        </c:manualLayout>
      </c:layout>
      <c:barChart>
        <c:barDir val="col"/>
        <c:grouping val="stacked"/>
        <c:varyColors val="0"/>
        <c:ser>
          <c:idx val="2"/>
          <c:order val="0"/>
          <c:tx>
            <c:strRef>
              <c:f>appBreakdown!$A$2</c:f>
              <c:strCache>
                <c:ptCount val="1"/>
                <c:pt idx="0">
                  <c:v>Computation</c:v>
                </c:pt>
              </c:strCache>
            </c:strRef>
          </c:tx>
          <c:spPr>
            <a:pattFill prst="pct90">
              <a:fgClr>
                <a:sysClr val="windowText" lastClr="000000"/>
              </a:fgClr>
              <a:bgClr>
                <a:sysClr val="window" lastClr="FFFFFF"/>
              </a:bgClr>
            </a:pattFill>
            <a:ln w="25400">
              <a:solidFill>
                <a:sysClr val="windowText" lastClr="000000"/>
              </a:solidFill>
            </a:ln>
            <a:effectLst/>
          </c:spPr>
          <c:invertIfNegative val="0"/>
          <c:cat>
            <c:strRef>
              <c:f>appBreakdown!$B$1:$H$1</c:f>
              <c:strCache>
                <c:ptCount val="7"/>
                <c:pt idx="0">
                  <c:v>WC</c:v>
                </c:pt>
                <c:pt idx="1">
                  <c:v>FD</c:v>
                </c:pt>
                <c:pt idx="2">
                  <c:v>LG</c:v>
                </c:pt>
                <c:pt idx="3">
                  <c:v>SD</c:v>
                </c:pt>
                <c:pt idx="4">
                  <c:v>VS</c:v>
                </c:pt>
                <c:pt idx="5">
                  <c:v>TM</c:v>
                </c:pt>
                <c:pt idx="6">
                  <c:v>LR</c:v>
                </c:pt>
              </c:strCache>
            </c:strRef>
          </c:cat>
          <c:val>
            <c:numRef>
              <c:f>appBreakdown!$B$2:$H$2</c:f>
              <c:numCache>
                <c:formatCode>0%</c:formatCode>
                <c:ptCount val="7"/>
                <c:pt idx="0">
                  <c:v>0.25416350930369624</c:v>
                </c:pt>
                <c:pt idx="1">
                  <c:v>0.2489402825360221</c:v>
                </c:pt>
                <c:pt idx="2">
                  <c:v>0.24194745859508851</c:v>
                </c:pt>
                <c:pt idx="3">
                  <c:v>0.24623733918585111</c:v>
                </c:pt>
                <c:pt idx="4">
                  <c:v>0.25403725554818019</c:v>
                </c:pt>
                <c:pt idx="5">
                  <c:v>0.40991612811571049</c:v>
                </c:pt>
                <c:pt idx="6">
                  <c:v>0.22850921416772146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8CD-0C41-B30B-D6DB91C990BE}"/>
            </c:ext>
          </c:extLst>
        </c:ser>
        <c:ser>
          <c:idx val="1"/>
          <c:order val="1"/>
          <c:tx>
            <c:strRef>
              <c:f>appBreakdown!$A$3</c:f>
              <c:strCache>
                <c:ptCount val="1"/>
                <c:pt idx="0">
                  <c:v>Front-end stalls</c:v>
                </c:pt>
              </c:strCache>
            </c:strRef>
          </c:tx>
          <c:spPr>
            <a:pattFill prst="wdUpDiag">
              <a:fgClr>
                <a:sysClr val="windowText" lastClr="000000"/>
              </a:fgClr>
              <a:bgClr>
                <a:sysClr val="window" lastClr="FFFFFF"/>
              </a:bgClr>
            </a:pattFill>
            <a:ln w="25400">
              <a:solidFill>
                <a:sysClr val="windowText" lastClr="000000"/>
              </a:solidFill>
            </a:ln>
            <a:effectLst/>
          </c:spPr>
          <c:invertIfNegative val="0"/>
          <c:cat>
            <c:strRef>
              <c:f>appBreakdown!$B$1:$H$1</c:f>
              <c:strCache>
                <c:ptCount val="7"/>
                <c:pt idx="0">
                  <c:v>WC</c:v>
                </c:pt>
                <c:pt idx="1">
                  <c:v>FD</c:v>
                </c:pt>
                <c:pt idx="2">
                  <c:v>LG</c:v>
                </c:pt>
                <c:pt idx="3">
                  <c:v>SD</c:v>
                </c:pt>
                <c:pt idx="4">
                  <c:v>VS</c:v>
                </c:pt>
                <c:pt idx="5">
                  <c:v>TM</c:v>
                </c:pt>
                <c:pt idx="6">
                  <c:v>LR</c:v>
                </c:pt>
              </c:strCache>
            </c:strRef>
          </c:cat>
          <c:val>
            <c:numRef>
              <c:f>appBreakdown!$B$3:$H$3</c:f>
              <c:numCache>
                <c:formatCode>0%</c:formatCode>
                <c:ptCount val="7"/>
                <c:pt idx="0">
                  <c:v>0.4684740815581937</c:v>
                </c:pt>
                <c:pt idx="1">
                  <c:v>0.53128758782589947</c:v>
                </c:pt>
                <c:pt idx="2">
                  <c:v>0.5239862935465448</c:v>
                </c:pt>
                <c:pt idx="3">
                  <c:v>0.54827638453980299</c:v>
                </c:pt>
                <c:pt idx="4">
                  <c:v>0.51547363192855256</c:v>
                </c:pt>
                <c:pt idx="5">
                  <c:v>0.43668530486317547</c:v>
                </c:pt>
                <c:pt idx="6">
                  <c:v>0.33120052345912082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8CD-0C41-B30B-D6DB91C990BE}"/>
            </c:ext>
          </c:extLst>
        </c:ser>
        <c:ser>
          <c:idx val="0"/>
          <c:order val="2"/>
          <c:tx>
            <c:strRef>
              <c:f>appBreakdown!$A$5</c:f>
              <c:strCache>
                <c:ptCount val="1"/>
                <c:pt idx="0">
                  <c:v>Back-end stalls</c:v>
                </c:pt>
              </c:strCache>
            </c:strRef>
          </c:tx>
          <c:spPr>
            <a:pattFill prst="ltHorz">
              <a:fgClr>
                <a:sysClr val="windowText" lastClr="000000"/>
              </a:fgClr>
              <a:bgClr>
                <a:sysClr val="window" lastClr="FFFFFF"/>
              </a:bgClr>
            </a:pattFill>
            <a:ln w="25400">
              <a:solidFill>
                <a:sysClr val="windowText" lastClr="000000"/>
              </a:solidFill>
            </a:ln>
            <a:effectLst/>
          </c:spPr>
          <c:invertIfNegative val="0"/>
          <c:cat>
            <c:strRef>
              <c:f>appBreakdown!$B$1:$H$1</c:f>
              <c:strCache>
                <c:ptCount val="7"/>
                <c:pt idx="0">
                  <c:v>WC</c:v>
                </c:pt>
                <c:pt idx="1">
                  <c:v>FD</c:v>
                </c:pt>
                <c:pt idx="2">
                  <c:v>LG</c:v>
                </c:pt>
                <c:pt idx="3">
                  <c:v>SD</c:v>
                </c:pt>
                <c:pt idx="4">
                  <c:v>VS</c:v>
                </c:pt>
                <c:pt idx="5">
                  <c:v>TM</c:v>
                </c:pt>
                <c:pt idx="6">
                  <c:v>LR</c:v>
                </c:pt>
              </c:strCache>
            </c:strRef>
          </c:cat>
          <c:val>
            <c:numRef>
              <c:f>appBreakdown!$B$5:$H$5</c:f>
              <c:numCache>
                <c:formatCode>0%</c:formatCode>
                <c:ptCount val="7"/>
                <c:pt idx="0">
                  <c:v>0.20903426791277258</c:v>
                </c:pt>
                <c:pt idx="1">
                  <c:v>0.1646647477001435</c:v>
                </c:pt>
                <c:pt idx="2">
                  <c:v>0.1804111936036551</c:v>
                </c:pt>
                <c:pt idx="3">
                  <c:v>0.14676443309855913</c:v>
                </c:pt>
                <c:pt idx="4">
                  <c:v>0.17204812677841164</c:v>
                </c:pt>
                <c:pt idx="5">
                  <c:v>0.12895670774039114</c:v>
                </c:pt>
                <c:pt idx="6">
                  <c:v>0.39850470898676338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8CD-0C41-B30B-D6DB91C990BE}"/>
            </c:ext>
          </c:extLst>
        </c:ser>
        <c:ser>
          <c:idx val="3"/>
          <c:order val="3"/>
          <c:tx>
            <c:strRef>
              <c:f>appBreakdown!$A$4</c:f>
              <c:strCache>
                <c:ptCount val="1"/>
                <c:pt idx="0">
                  <c:v>Bad speculation</c:v>
                </c:pt>
              </c:strCache>
            </c:strRef>
          </c:tx>
          <c:spPr>
            <a:pattFill prst="pct5">
              <a:fgClr>
                <a:sysClr val="windowText" lastClr="000000"/>
              </a:fgClr>
              <a:bgClr>
                <a:sysClr val="window" lastClr="FFFFFF"/>
              </a:bgClr>
            </a:pattFill>
            <a:ln w="25400">
              <a:solidFill>
                <a:sysClr val="windowText" lastClr="000000"/>
              </a:solidFill>
            </a:ln>
            <a:effectLst/>
          </c:spPr>
          <c:invertIfNegative val="0"/>
          <c:cat>
            <c:strRef>
              <c:f>appBreakdown!$B$1:$H$1</c:f>
              <c:strCache>
                <c:ptCount val="7"/>
                <c:pt idx="0">
                  <c:v>WC</c:v>
                </c:pt>
                <c:pt idx="1">
                  <c:v>FD</c:v>
                </c:pt>
                <c:pt idx="2">
                  <c:v>LG</c:v>
                </c:pt>
                <c:pt idx="3">
                  <c:v>SD</c:v>
                </c:pt>
                <c:pt idx="4">
                  <c:v>VS</c:v>
                </c:pt>
                <c:pt idx="5">
                  <c:v>TM</c:v>
                </c:pt>
                <c:pt idx="6">
                  <c:v>LR</c:v>
                </c:pt>
              </c:strCache>
            </c:strRef>
          </c:cat>
          <c:val>
            <c:numRef>
              <c:f>appBreakdown!$B$4:$H$4</c:f>
              <c:numCache>
                <c:formatCode>0%</c:formatCode>
                <c:ptCount val="7"/>
                <c:pt idx="0">
                  <c:v>6.8328141225337494E-2</c:v>
                </c:pt>
                <c:pt idx="1">
                  <c:v>5.5107381937934984E-2</c:v>
                </c:pt>
                <c:pt idx="2">
                  <c:v>5.3655054254711593E-2</c:v>
                </c:pt>
                <c:pt idx="3">
                  <c:v>5.8721843175786735E-2</c:v>
                </c:pt>
                <c:pt idx="4">
                  <c:v>5.8440985744855664E-2</c:v>
                </c:pt>
                <c:pt idx="5">
                  <c:v>2.4441859280722868E-2</c:v>
                </c:pt>
                <c:pt idx="6">
                  <c:v>4.178555338639435E-2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8CD-0C41-B30B-D6DB91C990B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314676304"/>
        <c:axId val="-314450560"/>
      </c:barChart>
      <c:catAx>
        <c:axId val="-31467630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314450560"/>
        <c:crosses val="autoZero"/>
        <c:auto val="1"/>
        <c:lblAlgn val="ctr"/>
        <c:lblOffset val="100"/>
        <c:noMultiLvlLbl val="0"/>
      </c:catAx>
      <c:valAx>
        <c:axId val="-314450560"/>
        <c:scaling>
          <c:orientation val="minMax"/>
          <c:max val="1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SG" sz="1400" b="1" i="0" baseline="0">
                    <a:solidFill>
                      <a:sysClr val="windowText" lastClr="000000"/>
                    </a:solidFill>
                    <a:effectLst/>
                  </a:rPr>
                  <a:t>Percentage of different components</a:t>
                </a:r>
                <a:endParaRPr lang="en-SG" sz="1400">
                  <a:solidFill>
                    <a:sysClr val="windowText" lastClr="000000"/>
                  </a:solidFill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1"/>
        <c:majorTickMark val="out"/>
        <c:minorTickMark val="none"/>
        <c:tickLblPos val="nextTo"/>
        <c:spPr>
          <a:noFill/>
          <a:ln w="63500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314676304"/>
        <c:crosses val="autoZero"/>
        <c:crossBetween val="between"/>
      </c:valAx>
      <c:spPr>
        <a:noFill/>
        <a:ln w="25400">
          <a:solidFill>
            <a:sysClr val="windowText" lastClr="000000"/>
          </a:solidFill>
        </a:ln>
        <a:effectLst/>
      </c:spPr>
    </c:plotArea>
    <c:legend>
      <c:legendPos val="b"/>
      <c:layout>
        <c:manualLayout>
          <c:xMode val="edge"/>
          <c:yMode val="edge"/>
          <c:x val="0.2182647361283786"/>
          <c:y val="0.80922280553984538"/>
          <c:w val="0.61983000576229641"/>
          <c:h val="0.1614256994471435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23657235642154906"/>
          <c:y val="4.9949110527850685E-2"/>
          <c:w val="0.75301103251924018"/>
          <c:h val="0.63970484294047325"/>
        </c:manualLayout>
      </c:layout>
      <c:barChart>
        <c:barDir val="col"/>
        <c:grouping val="stacked"/>
        <c:varyColors val="0"/>
        <c:ser>
          <c:idx val="3"/>
          <c:order val="0"/>
          <c:tx>
            <c:strRef>
              <c:f>appBreakdown!$A$2</c:f>
              <c:strCache>
                <c:ptCount val="1"/>
                <c:pt idx="0">
                  <c:v>Computation</c:v>
                </c:pt>
              </c:strCache>
            </c:strRef>
          </c:tx>
          <c:spPr>
            <a:pattFill prst="pct90">
              <a:fgClr>
                <a:sysClr val="windowText" lastClr="000000"/>
              </a:fgClr>
              <a:bgClr>
                <a:sysClr val="window" lastClr="FFFFFF"/>
              </a:bgClr>
            </a:pattFill>
            <a:ln w="25400">
              <a:solidFill>
                <a:sysClr val="windowText" lastClr="000000"/>
              </a:solidFill>
            </a:ln>
            <a:effectLst/>
          </c:spPr>
          <c:invertIfNegative val="0"/>
          <c:cat>
            <c:strRef>
              <c:f>appBreakdown!$B$1:$H$1</c:f>
              <c:strCache>
                <c:ptCount val="7"/>
                <c:pt idx="0">
                  <c:v>WC</c:v>
                </c:pt>
                <c:pt idx="1">
                  <c:v>FD</c:v>
                </c:pt>
                <c:pt idx="2">
                  <c:v>LG</c:v>
                </c:pt>
                <c:pt idx="3">
                  <c:v>SD</c:v>
                </c:pt>
                <c:pt idx="4">
                  <c:v>VS</c:v>
                </c:pt>
                <c:pt idx="5">
                  <c:v>TM</c:v>
                </c:pt>
                <c:pt idx="6">
                  <c:v>LR</c:v>
                </c:pt>
              </c:strCache>
            </c:strRef>
          </c:cat>
          <c:val>
            <c:numRef>
              <c:f>appBreakdown!$B$2:$H$2</c:f>
              <c:numCache>
                <c:formatCode>0%</c:formatCode>
                <c:ptCount val="7"/>
                <c:pt idx="0">
                  <c:v>0.33007637929633543</c:v>
                </c:pt>
                <c:pt idx="1">
                  <c:v>0.31240605091742024</c:v>
                </c:pt>
                <c:pt idx="2">
                  <c:v>0.33173861881297345</c:v>
                </c:pt>
                <c:pt idx="3">
                  <c:v>0.33939633040488021</c:v>
                </c:pt>
                <c:pt idx="4">
                  <c:v>0.39399669977780682</c:v>
                </c:pt>
                <c:pt idx="5">
                  <c:v>0.4214375880843988</c:v>
                </c:pt>
                <c:pt idx="6">
                  <c:v>0.34835910007512555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2C5-7E4F-A3E5-1A9518358D6F}"/>
            </c:ext>
          </c:extLst>
        </c:ser>
        <c:ser>
          <c:idx val="0"/>
          <c:order val="1"/>
          <c:tx>
            <c:strRef>
              <c:f>appBreakdown!$A$3</c:f>
              <c:strCache>
                <c:ptCount val="1"/>
                <c:pt idx="0">
                  <c:v>Front-end stalls</c:v>
                </c:pt>
              </c:strCache>
            </c:strRef>
          </c:tx>
          <c:spPr>
            <a:pattFill prst="wdUpDiag">
              <a:fgClr>
                <a:sysClr val="windowText" lastClr="000000"/>
              </a:fgClr>
              <a:bgClr>
                <a:sysClr val="window" lastClr="FFFFFF"/>
              </a:bgClr>
            </a:pattFill>
            <a:ln w="25400">
              <a:solidFill>
                <a:sysClr val="windowText" lastClr="000000"/>
              </a:solidFill>
            </a:ln>
            <a:effectLst/>
          </c:spPr>
          <c:invertIfNegative val="0"/>
          <c:cat>
            <c:strRef>
              <c:f>appBreakdown!$B$1:$H$1</c:f>
              <c:strCache>
                <c:ptCount val="7"/>
                <c:pt idx="0">
                  <c:v>WC</c:v>
                </c:pt>
                <c:pt idx="1">
                  <c:v>FD</c:v>
                </c:pt>
                <c:pt idx="2">
                  <c:v>LG</c:v>
                </c:pt>
                <c:pt idx="3">
                  <c:v>SD</c:v>
                </c:pt>
                <c:pt idx="4">
                  <c:v>VS</c:v>
                </c:pt>
                <c:pt idx="5">
                  <c:v>TM</c:v>
                </c:pt>
                <c:pt idx="6">
                  <c:v>LR</c:v>
                </c:pt>
              </c:strCache>
            </c:strRef>
          </c:cat>
          <c:val>
            <c:numRef>
              <c:f>appBreakdown!$B$3:$H$3</c:f>
              <c:numCache>
                <c:formatCode>0%</c:formatCode>
                <c:ptCount val="7"/>
                <c:pt idx="0">
                  <c:v>0.24928902250751606</c:v>
                </c:pt>
                <c:pt idx="1">
                  <c:v>0.43173033332537997</c:v>
                </c:pt>
                <c:pt idx="2">
                  <c:v>0.42899904390674415</c:v>
                </c:pt>
                <c:pt idx="3">
                  <c:v>0.55739336269637518</c:v>
                </c:pt>
                <c:pt idx="4">
                  <c:v>0.43310514965364005</c:v>
                </c:pt>
                <c:pt idx="5">
                  <c:v>0.43742712441826276</c:v>
                </c:pt>
                <c:pt idx="6">
                  <c:v>0.40672966667984661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2C5-7E4F-A3E5-1A9518358D6F}"/>
            </c:ext>
          </c:extLst>
        </c:ser>
        <c:ser>
          <c:idx val="1"/>
          <c:order val="2"/>
          <c:tx>
            <c:strRef>
              <c:f>appBreakdown!$A$5</c:f>
              <c:strCache>
                <c:ptCount val="1"/>
                <c:pt idx="0">
                  <c:v>Back-end stalls</c:v>
                </c:pt>
              </c:strCache>
            </c:strRef>
          </c:tx>
          <c:spPr>
            <a:pattFill prst="dkHorz">
              <a:fgClr>
                <a:sysClr val="windowText" lastClr="000000"/>
              </a:fgClr>
              <a:bgClr>
                <a:sysClr val="window" lastClr="FFFFFF"/>
              </a:bgClr>
            </a:pattFill>
            <a:ln w="25400">
              <a:solidFill>
                <a:sysClr val="windowText" lastClr="000000"/>
              </a:solidFill>
            </a:ln>
            <a:effectLst/>
          </c:spPr>
          <c:invertIfNegative val="0"/>
          <c:cat>
            <c:strRef>
              <c:f>appBreakdown!$B$1:$H$1</c:f>
              <c:strCache>
                <c:ptCount val="7"/>
                <c:pt idx="0">
                  <c:v>WC</c:v>
                </c:pt>
                <c:pt idx="1">
                  <c:v>FD</c:v>
                </c:pt>
                <c:pt idx="2">
                  <c:v>LG</c:v>
                </c:pt>
                <c:pt idx="3">
                  <c:v>SD</c:v>
                </c:pt>
                <c:pt idx="4">
                  <c:v>VS</c:v>
                </c:pt>
                <c:pt idx="5">
                  <c:v>TM</c:v>
                </c:pt>
                <c:pt idx="6">
                  <c:v>LR</c:v>
                </c:pt>
              </c:strCache>
            </c:strRef>
          </c:cat>
          <c:val>
            <c:numRef>
              <c:f>appBreakdown!$B$5:$H$5</c:f>
              <c:numCache>
                <c:formatCode>0%</c:formatCode>
                <c:ptCount val="7"/>
                <c:pt idx="0">
                  <c:v>0.39676606809133019</c:v>
                </c:pt>
                <c:pt idx="1">
                  <c:v>0.24077807735439394</c:v>
                </c:pt>
                <c:pt idx="2">
                  <c:v>0.20611164227403111</c:v>
                </c:pt>
                <c:pt idx="3">
                  <c:v>7.456956450055352E-2</c:v>
                </c:pt>
                <c:pt idx="4">
                  <c:v>0.13280126780812973</c:v>
                </c:pt>
                <c:pt idx="5">
                  <c:v>0.1185742747929065</c:v>
                </c:pt>
                <c:pt idx="6">
                  <c:v>0.20805820252263652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2C5-7E4F-A3E5-1A9518358D6F}"/>
            </c:ext>
          </c:extLst>
        </c:ser>
        <c:ser>
          <c:idx val="2"/>
          <c:order val="3"/>
          <c:tx>
            <c:strRef>
              <c:f>appBreakdown!$A$4</c:f>
              <c:strCache>
                <c:ptCount val="1"/>
                <c:pt idx="0">
                  <c:v>Bad speculation</c:v>
                </c:pt>
              </c:strCache>
            </c:strRef>
          </c:tx>
          <c:spPr>
            <a:pattFill prst="pct5">
              <a:fgClr>
                <a:sysClr val="windowText" lastClr="000000"/>
              </a:fgClr>
              <a:bgClr>
                <a:sysClr val="window" lastClr="FFFFFF"/>
              </a:bgClr>
            </a:pattFill>
            <a:ln w="25400">
              <a:solidFill>
                <a:sysClr val="windowText" lastClr="000000"/>
              </a:solidFill>
            </a:ln>
            <a:effectLst/>
          </c:spPr>
          <c:invertIfNegative val="0"/>
          <c:cat>
            <c:strRef>
              <c:f>appBreakdown!$B$1:$H$1</c:f>
              <c:strCache>
                <c:ptCount val="7"/>
                <c:pt idx="0">
                  <c:v>WC</c:v>
                </c:pt>
                <c:pt idx="1">
                  <c:v>FD</c:v>
                </c:pt>
                <c:pt idx="2">
                  <c:v>LG</c:v>
                </c:pt>
                <c:pt idx="3">
                  <c:v>SD</c:v>
                </c:pt>
                <c:pt idx="4">
                  <c:v>VS</c:v>
                </c:pt>
                <c:pt idx="5">
                  <c:v>TM</c:v>
                </c:pt>
                <c:pt idx="6">
                  <c:v>LR</c:v>
                </c:pt>
              </c:strCache>
            </c:strRef>
          </c:cat>
          <c:val>
            <c:numRef>
              <c:f>appBreakdown!$B$4:$H$4</c:f>
              <c:numCache>
                <c:formatCode>0%</c:formatCode>
                <c:ptCount val="7"/>
                <c:pt idx="0">
                  <c:v>2.3868530104818396E-2</c:v>
                </c:pt>
                <c:pt idx="1">
                  <c:v>1.5085538402805946E-2</c:v>
                </c:pt>
                <c:pt idx="2">
                  <c:v>3.3150695006251382E-2</c:v>
                </c:pt>
                <c:pt idx="3">
                  <c:v>2.8640742398191112E-2</c:v>
                </c:pt>
                <c:pt idx="4">
                  <c:v>4.0096882760423475E-2</c:v>
                </c:pt>
                <c:pt idx="5">
                  <c:v>2.2561012704431848E-2</c:v>
                </c:pt>
                <c:pt idx="6">
                  <c:v>3.6853030722391364E-2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2C5-7E4F-A3E5-1A9518358D6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314452736"/>
        <c:axId val="-314451648"/>
      </c:barChart>
      <c:catAx>
        <c:axId val="-31445273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314451648"/>
        <c:crosses val="autoZero"/>
        <c:auto val="1"/>
        <c:lblAlgn val="ctr"/>
        <c:lblOffset val="100"/>
        <c:noMultiLvlLbl val="0"/>
      </c:catAx>
      <c:valAx>
        <c:axId val="-314451648"/>
        <c:scaling>
          <c:orientation val="minMax"/>
          <c:max val="1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 algn="ctr" rtl="0">
                  <a:defRPr sz="14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SG" sz="1400" b="1">
                    <a:solidFill>
                      <a:schemeClr val="tx1"/>
                    </a:solidFill>
                  </a:rPr>
                  <a:t>Percentage of different components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 algn="ctr" rtl="0">
                <a:defRPr sz="14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1"/>
        <c:majorTickMark val="out"/>
        <c:minorTickMark val="none"/>
        <c:tickLblPos val="nextTo"/>
        <c:spPr>
          <a:noFill/>
          <a:ln w="63500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314452736"/>
        <c:crosses val="autoZero"/>
        <c:crossBetween val="between"/>
      </c:valAx>
      <c:spPr>
        <a:noFill/>
        <a:ln w="25400">
          <a:solidFill>
            <a:sysClr val="windowText" lastClr="000000"/>
          </a:solidFill>
        </a:ln>
        <a:effectLst/>
      </c:spPr>
    </c:plotArea>
    <c:legend>
      <c:legendPos val="b"/>
      <c:layout>
        <c:manualLayout>
          <c:xMode val="edge"/>
          <c:yMode val="edge"/>
          <c:x val="0.23196027403354241"/>
          <c:y val="0.80151597245699002"/>
          <c:w val="0.62614684816940258"/>
          <c:h val="0.1581911125039526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900"/>
      </a:pPr>
      <a:endParaRPr lang="en-US"/>
    </a:p>
  </c:txPr>
  <c:externalData r:id="rId4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24294471255609179"/>
          <c:y val="5.0123152907580702E-2"/>
          <c:w val="0.75705528744390815"/>
          <c:h val="0.70365416029910566"/>
        </c:manualLayout>
      </c:layout>
      <c:barChart>
        <c:barDir val="col"/>
        <c:grouping val="stacked"/>
        <c:varyColors val="0"/>
        <c:ser>
          <c:idx val="1"/>
          <c:order val="0"/>
          <c:tx>
            <c:strRef>
              <c:f>appfrontBreakdown!$J$2</c:f>
              <c:strCache>
                <c:ptCount val="1"/>
                <c:pt idx="0">
                  <c:v>I-Decoding stalls</c:v>
                </c:pt>
              </c:strCache>
            </c:strRef>
          </c:tx>
          <c:spPr>
            <a:pattFill prst="pct90">
              <a:fgClr>
                <a:sysClr val="windowText" lastClr="000000"/>
              </a:fgClr>
              <a:bgClr>
                <a:sysClr val="window" lastClr="FFFFFF"/>
              </a:bgClr>
            </a:pattFill>
            <a:ln w="19050">
              <a:solidFill>
                <a:schemeClr val="tx1"/>
              </a:solidFill>
            </a:ln>
            <a:effectLst/>
          </c:spPr>
          <c:invertIfNegative val="0"/>
          <c:cat>
            <c:strRef>
              <c:f>appfrontBreakdown!$K$1:$Q$1</c:f>
              <c:strCache>
                <c:ptCount val="7"/>
                <c:pt idx="0">
                  <c:v>WC</c:v>
                </c:pt>
                <c:pt idx="1">
                  <c:v>FD</c:v>
                </c:pt>
                <c:pt idx="2">
                  <c:v>LG</c:v>
                </c:pt>
                <c:pt idx="3">
                  <c:v>SD</c:v>
                </c:pt>
                <c:pt idx="4">
                  <c:v>VS</c:v>
                </c:pt>
                <c:pt idx="5">
                  <c:v>TM</c:v>
                </c:pt>
                <c:pt idx="6">
                  <c:v>LR</c:v>
                </c:pt>
              </c:strCache>
            </c:strRef>
          </c:cat>
          <c:val>
            <c:numRef>
              <c:f>appfrontBreakdown!$K$2:$Q$2</c:f>
              <c:numCache>
                <c:formatCode>0%</c:formatCode>
                <c:ptCount val="7"/>
                <c:pt idx="0">
                  <c:v>0.85585841294022302</c:v>
                </c:pt>
                <c:pt idx="1">
                  <c:v>0.53261577514682901</c:v>
                </c:pt>
                <c:pt idx="2">
                  <c:v>0.70371438060301905</c:v>
                </c:pt>
                <c:pt idx="3">
                  <c:v>0.53401899163691902</c:v>
                </c:pt>
                <c:pt idx="4">
                  <c:v>0.71327552040654196</c:v>
                </c:pt>
                <c:pt idx="5">
                  <c:v>0.65581199725912298</c:v>
                </c:pt>
                <c:pt idx="6">
                  <c:v>0.63441741043715105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949-6348-8E0C-9E3F5B14145A}"/>
            </c:ext>
          </c:extLst>
        </c:ser>
        <c:ser>
          <c:idx val="2"/>
          <c:order val="1"/>
          <c:tx>
            <c:strRef>
              <c:f>appfrontBreakdown!$J$3</c:f>
              <c:strCache>
                <c:ptCount val="1"/>
                <c:pt idx="0">
                  <c:v>L1-I cache miss stalls</c:v>
                </c:pt>
              </c:strCache>
            </c:strRef>
          </c:tx>
          <c:spPr>
            <a:pattFill prst="wdUpDiag">
              <a:fgClr>
                <a:sysClr val="windowText" lastClr="000000"/>
              </a:fgClr>
              <a:bgClr>
                <a:sysClr val="window" lastClr="FFFFFF"/>
              </a:bgClr>
            </a:pattFill>
            <a:ln w="19050">
              <a:solidFill>
                <a:schemeClr val="tx1"/>
              </a:solidFill>
            </a:ln>
            <a:effectLst/>
          </c:spPr>
          <c:invertIfNegative val="0"/>
          <c:cat>
            <c:strRef>
              <c:f>appfrontBreakdown!$K$1:$Q$1</c:f>
              <c:strCache>
                <c:ptCount val="7"/>
                <c:pt idx="0">
                  <c:v>WC</c:v>
                </c:pt>
                <c:pt idx="1">
                  <c:v>FD</c:v>
                </c:pt>
                <c:pt idx="2">
                  <c:v>LG</c:v>
                </c:pt>
                <c:pt idx="3">
                  <c:v>SD</c:v>
                </c:pt>
                <c:pt idx="4">
                  <c:v>VS</c:v>
                </c:pt>
                <c:pt idx="5">
                  <c:v>TM</c:v>
                </c:pt>
                <c:pt idx="6">
                  <c:v>LR</c:v>
                </c:pt>
              </c:strCache>
            </c:strRef>
          </c:cat>
          <c:val>
            <c:numRef>
              <c:f>appfrontBreakdown!$K$3:$Q$3</c:f>
              <c:numCache>
                <c:formatCode>General</c:formatCode>
                <c:ptCount val="7"/>
                <c:pt idx="0">
                  <c:v>0.14307526792795</c:v>
                </c:pt>
                <c:pt idx="1">
                  <c:v>0.45407302959965901</c:v>
                </c:pt>
                <c:pt idx="2">
                  <c:v>0.27424552907503802</c:v>
                </c:pt>
                <c:pt idx="3">
                  <c:v>0.43865753121516898</c:v>
                </c:pt>
                <c:pt idx="4">
                  <c:v>0.26262134901547302</c:v>
                </c:pt>
                <c:pt idx="5">
                  <c:v>0.34110973128240701</c:v>
                </c:pt>
                <c:pt idx="6">
                  <c:v>0.34715923715976998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949-6348-8E0C-9E3F5B14145A}"/>
            </c:ext>
          </c:extLst>
        </c:ser>
        <c:ser>
          <c:idx val="0"/>
          <c:order val="2"/>
          <c:tx>
            <c:strRef>
              <c:f>appfrontBreakdown!$J$4</c:f>
              <c:strCache>
                <c:ptCount val="1"/>
                <c:pt idx="0">
                  <c:v>ITLB stalls</c:v>
                </c:pt>
              </c:strCache>
            </c:strRef>
          </c:tx>
          <c:spPr>
            <a:pattFill prst="pct5">
              <a:fgClr>
                <a:sysClr val="windowText" lastClr="000000"/>
              </a:fgClr>
              <a:bgClr>
                <a:sysClr val="window" lastClr="FFFFFF"/>
              </a:bgClr>
            </a:pattFill>
            <a:ln w="19050">
              <a:solidFill>
                <a:sysClr val="windowText" lastClr="000000"/>
              </a:solidFill>
            </a:ln>
            <a:effectLst/>
          </c:spPr>
          <c:invertIfNegative val="0"/>
          <c:cat>
            <c:strRef>
              <c:f>appfrontBreakdown!$K$1:$Q$1</c:f>
              <c:strCache>
                <c:ptCount val="7"/>
                <c:pt idx="0">
                  <c:v>WC</c:v>
                </c:pt>
                <c:pt idx="1">
                  <c:v>FD</c:v>
                </c:pt>
                <c:pt idx="2">
                  <c:v>LG</c:v>
                </c:pt>
                <c:pt idx="3">
                  <c:v>SD</c:v>
                </c:pt>
                <c:pt idx="4">
                  <c:v>VS</c:v>
                </c:pt>
                <c:pt idx="5">
                  <c:v>TM</c:v>
                </c:pt>
                <c:pt idx="6">
                  <c:v>LR</c:v>
                </c:pt>
              </c:strCache>
            </c:strRef>
          </c:cat>
          <c:val>
            <c:numRef>
              <c:f>appfrontBreakdown!$K$4:$Q$4</c:f>
              <c:numCache>
                <c:formatCode>General</c:formatCode>
                <c:ptCount val="7"/>
                <c:pt idx="0">
                  <c:v>1.0663191318271001E-3</c:v>
                </c:pt>
                <c:pt idx="1">
                  <c:v>1.33111952535119E-2</c:v>
                </c:pt>
                <c:pt idx="2">
                  <c:v>2.20400903219427E-2</c:v>
                </c:pt>
                <c:pt idx="3">
                  <c:v>2.7323477147912001E-2</c:v>
                </c:pt>
                <c:pt idx="4">
                  <c:v>2.41031305779849E-2</c:v>
                </c:pt>
                <c:pt idx="5">
                  <c:v>3.07827145846993E-3</c:v>
                </c:pt>
                <c:pt idx="6">
                  <c:v>1.8423352403079199E-2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949-6348-8E0C-9E3F5B14145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308944320"/>
        <c:axId val="-308938880"/>
      </c:barChart>
      <c:catAx>
        <c:axId val="-30894432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308938880"/>
        <c:crosses val="autoZero"/>
        <c:auto val="1"/>
        <c:lblAlgn val="ctr"/>
        <c:lblOffset val="100"/>
        <c:noMultiLvlLbl val="0"/>
      </c:catAx>
      <c:valAx>
        <c:axId val="-308938880"/>
        <c:scaling>
          <c:orientation val="minMax"/>
          <c:max val="1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SG" sz="1400"/>
                  <a:t>Percentage of Front-end components stall time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1"/>
        <c:majorTickMark val="out"/>
        <c:minorTickMark val="none"/>
        <c:tickLblPos val="nextTo"/>
        <c:spPr>
          <a:noFill/>
          <a:ln w="63500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308944320"/>
        <c:crosses val="autoZero"/>
        <c:crossBetween val="between"/>
      </c:valAx>
      <c:spPr>
        <a:noFill/>
        <a:ln w="25400">
          <a:solidFill>
            <a:sysClr val="windowText" lastClr="000000"/>
          </a:solidFill>
        </a:ln>
        <a:effectLst/>
      </c:spPr>
    </c:plotArea>
    <c:legend>
      <c:legendPos val="b"/>
      <c:layout>
        <c:manualLayout>
          <c:xMode val="edge"/>
          <c:yMode val="edge"/>
          <c:x val="0.05"/>
          <c:y val="0.88465674852123999"/>
          <c:w val="0.9"/>
          <c:h val="0.1153432514787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 b="1">
          <a:solidFill>
            <a:schemeClr val="tx1"/>
          </a:solidFill>
        </a:defRPr>
      </a:pPr>
      <a:endParaRPr lang="en-US"/>
    </a:p>
  </c:txPr>
  <c:externalData r:id="rId4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23647655447748384"/>
          <c:y val="5.0123152907580702E-2"/>
          <c:w val="0.76352344552251616"/>
          <c:h val="0.68860443320858944"/>
        </c:manualLayout>
      </c:layout>
      <c:barChart>
        <c:barDir val="col"/>
        <c:grouping val="stacked"/>
        <c:varyColors val="0"/>
        <c:ser>
          <c:idx val="1"/>
          <c:order val="0"/>
          <c:tx>
            <c:strRef>
              <c:f>appfrontBreakdown!$J$2</c:f>
              <c:strCache>
                <c:ptCount val="1"/>
                <c:pt idx="0">
                  <c:v>I-Decoding stalls</c:v>
                </c:pt>
              </c:strCache>
            </c:strRef>
          </c:tx>
          <c:spPr>
            <a:pattFill prst="pct90">
              <a:fgClr>
                <a:sysClr val="windowText" lastClr="000000"/>
              </a:fgClr>
              <a:bgClr>
                <a:sysClr val="window" lastClr="FFFFFF"/>
              </a:bgClr>
            </a:pattFill>
            <a:ln w="19050">
              <a:solidFill>
                <a:schemeClr val="tx1"/>
              </a:solidFill>
            </a:ln>
            <a:effectLst/>
          </c:spPr>
          <c:invertIfNegative val="0"/>
          <c:cat>
            <c:strRef>
              <c:f>appfrontBreakdown!$K$1:$Q$1</c:f>
              <c:strCache>
                <c:ptCount val="7"/>
                <c:pt idx="0">
                  <c:v>WC</c:v>
                </c:pt>
                <c:pt idx="1">
                  <c:v>FD</c:v>
                </c:pt>
                <c:pt idx="2">
                  <c:v>LG</c:v>
                </c:pt>
                <c:pt idx="3">
                  <c:v>SD</c:v>
                </c:pt>
                <c:pt idx="4">
                  <c:v>VS</c:v>
                </c:pt>
                <c:pt idx="5">
                  <c:v>TM</c:v>
                </c:pt>
                <c:pt idx="6">
                  <c:v>LR</c:v>
                </c:pt>
              </c:strCache>
            </c:strRef>
          </c:cat>
          <c:val>
            <c:numRef>
              <c:f>appfrontBreakdown!$K$2:$Q$2</c:f>
              <c:numCache>
                <c:formatCode>0%</c:formatCode>
                <c:ptCount val="7"/>
                <c:pt idx="0">
                  <c:v>0.52304861039000095</c:v>
                </c:pt>
                <c:pt idx="1">
                  <c:v>0.40737008788002899</c:v>
                </c:pt>
                <c:pt idx="2">
                  <c:v>0.53717095484302302</c:v>
                </c:pt>
                <c:pt idx="3">
                  <c:v>0.45185437961353297</c:v>
                </c:pt>
                <c:pt idx="4">
                  <c:v>0.50419594018241998</c:v>
                </c:pt>
                <c:pt idx="5">
                  <c:v>0.51549169475012002</c:v>
                </c:pt>
                <c:pt idx="6">
                  <c:v>0.53777815369906801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BB7-F047-9C82-8D0BADFB5815}"/>
            </c:ext>
          </c:extLst>
        </c:ser>
        <c:ser>
          <c:idx val="2"/>
          <c:order val="1"/>
          <c:tx>
            <c:strRef>
              <c:f>appfrontBreakdown!$J$3</c:f>
              <c:strCache>
                <c:ptCount val="1"/>
                <c:pt idx="0">
                  <c:v>L1-I cache miss stalls</c:v>
                </c:pt>
              </c:strCache>
            </c:strRef>
          </c:tx>
          <c:spPr>
            <a:pattFill prst="wdUpDiag">
              <a:fgClr>
                <a:sysClr val="windowText" lastClr="000000"/>
              </a:fgClr>
              <a:bgClr>
                <a:sysClr val="window" lastClr="FFFFFF"/>
              </a:bgClr>
            </a:pattFill>
            <a:ln w="19050">
              <a:solidFill>
                <a:schemeClr val="tx1"/>
              </a:solidFill>
            </a:ln>
            <a:effectLst/>
          </c:spPr>
          <c:invertIfNegative val="0"/>
          <c:cat>
            <c:strRef>
              <c:f>appfrontBreakdown!$K$1:$Q$1</c:f>
              <c:strCache>
                <c:ptCount val="7"/>
                <c:pt idx="0">
                  <c:v>WC</c:v>
                </c:pt>
                <c:pt idx="1">
                  <c:v>FD</c:v>
                </c:pt>
                <c:pt idx="2">
                  <c:v>LG</c:v>
                </c:pt>
                <c:pt idx="3">
                  <c:v>SD</c:v>
                </c:pt>
                <c:pt idx="4">
                  <c:v>VS</c:v>
                </c:pt>
                <c:pt idx="5">
                  <c:v>TM</c:v>
                </c:pt>
                <c:pt idx="6">
                  <c:v>LR</c:v>
                </c:pt>
              </c:strCache>
            </c:strRef>
          </c:cat>
          <c:val>
            <c:numRef>
              <c:f>appfrontBreakdown!$K$3:$Q$3</c:f>
              <c:numCache>
                <c:formatCode>General</c:formatCode>
                <c:ptCount val="7"/>
                <c:pt idx="0">
                  <c:v>0.46984255370419598</c:v>
                </c:pt>
                <c:pt idx="1">
                  <c:v>0.576785087615033</c:v>
                </c:pt>
                <c:pt idx="2">
                  <c:v>0.43481059283406498</c:v>
                </c:pt>
                <c:pt idx="3">
                  <c:v>0.527568913663231</c:v>
                </c:pt>
                <c:pt idx="4">
                  <c:v>0.476696905284406</c:v>
                </c:pt>
                <c:pt idx="5">
                  <c:v>0.48284482999076</c:v>
                </c:pt>
                <c:pt idx="6">
                  <c:v>0.454591339229374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BB7-F047-9C82-8D0BADFB5815}"/>
            </c:ext>
          </c:extLst>
        </c:ser>
        <c:ser>
          <c:idx val="0"/>
          <c:order val="2"/>
          <c:tx>
            <c:strRef>
              <c:f>appfrontBreakdown!$J$4</c:f>
              <c:strCache>
                <c:ptCount val="1"/>
                <c:pt idx="0">
                  <c:v>ITLB stalls</c:v>
                </c:pt>
              </c:strCache>
            </c:strRef>
          </c:tx>
          <c:spPr>
            <a:pattFill prst="pct5">
              <a:fgClr>
                <a:sysClr val="windowText" lastClr="000000"/>
              </a:fgClr>
              <a:bgClr>
                <a:sysClr val="window" lastClr="FFFFFF"/>
              </a:bgClr>
            </a:pattFill>
            <a:ln w="19050">
              <a:solidFill>
                <a:sysClr val="windowText" lastClr="000000"/>
              </a:solidFill>
            </a:ln>
            <a:effectLst/>
          </c:spPr>
          <c:invertIfNegative val="0"/>
          <c:cat>
            <c:strRef>
              <c:f>appfrontBreakdown!$K$1:$Q$1</c:f>
              <c:strCache>
                <c:ptCount val="7"/>
                <c:pt idx="0">
                  <c:v>WC</c:v>
                </c:pt>
                <c:pt idx="1">
                  <c:v>FD</c:v>
                </c:pt>
                <c:pt idx="2">
                  <c:v>LG</c:v>
                </c:pt>
                <c:pt idx="3">
                  <c:v>SD</c:v>
                </c:pt>
                <c:pt idx="4">
                  <c:v>VS</c:v>
                </c:pt>
                <c:pt idx="5">
                  <c:v>TM</c:v>
                </c:pt>
                <c:pt idx="6">
                  <c:v>LR</c:v>
                </c:pt>
              </c:strCache>
            </c:strRef>
          </c:cat>
          <c:val>
            <c:numRef>
              <c:f>appfrontBreakdown!$K$4:$Q$4</c:f>
              <c:numCache>
                <c:formatCode>General</c:formatCode>
                <c:ptCount val="7"/>
                <c:pt idx="0">
                  <c:v>7.1088359058023498E-3</c:v>
                </c:pt>
                <c:pt idx="1">
                  <c:v>1.5844824504937301E-2</c:v>
                </c:pt>
                <c:pt idx="2">
                  <c:v>2.8018452322911901E-2</c:v>
                </c:pt>
                <c:pt idx="3">
                  <c:v>2.0576706723235999E-2</c:v>
                </c:pt>
                <c:pt idx="4">
                  <c:v>1.91071545331736E-2</c:v>
                </c:pt>
                <c:pt idx="5">
                  <c:v>1.66347525912031E-3</c:v>
                </c:pt>
                <c:pt idx="6">
                  <c:v>7.6305070715583902E-3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BB7-F047-9C82-8D0BADFB581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308939424"/>
        <c:axId val="-308943232"/>
      </c:barChart>
      <c:catAx>
        <c:axId val="-30893942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308943232"/>
        <c:crosses val="autoZero"/>
        <c:auto val="1"/>
        <c:lblAlgn val="ctr"/>
        <c:lblOffset val="100"/>
        <c:noMultiLvlLbl val="0"/>
      </c:catAx>
      <c:valAx>
        <c:axId val="-308943232"/>
        <c:scaling>
          <c:orientation val="minMax"/>
          <c:max val="1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 algn="ctr" rtl="0">
                  <a:defRPr sz="14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SG" sz="1400"/>
                  <a:t>Percentage of Front-end components stall time</a:t>
                </a:r>
              </a:p>
              <a:p>
                <a:pPr algn="ctr" rtl="0">
                  <a:defRPr sz="1400"/>
                </a:pPr>
                <a:endParaRPr lang="en-SG" sz="14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 algn="ctr" rtl="0">
                <a:defRPr sz="14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1"/>
        <c:majorTickMark val="out"/>
        <c:minorTickMark val="none"/>
        <c:tickLblPos val="nextTo"/>
        <c:spPr>
          <a:noFill/>
          <a:ln w="63500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308939424"/>
        <c:crosses val="autoZero"/>
        <c:crossBetween val="between"/>
      </c:valAx>
      <c:spPr>
        <a:noFill/>
        <a:ln w="25400">
          <a:solidFill>
            <a:sysClr val="windowText" lastClr="000000"/>
          </a:solidFill>
        </a:ln>
        <a:effectLst/>
      </c:spPr>
    </c:plotArea>
    <c:legend>
      <c:legendPos val="b"/>
      <c:layout>
        <c:manualLayout>
          <c:xMode val="edge"/>
          <c:yMode val="edge"/>
          <c:x val="0.05"/>
          <c:y val="0.87988425417366412"/>
          <c:w val="0.9"/>
          <c:h val="0.12011566942973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 b="1">
          <a:solidFill>
            <a:schemeClr val="tx1"/>
          </a:solidFill>
        </a:defRPr>
      </a:pPr>
      <a:endParaRPr lang="en-US"/>
    </a:p>
  </c:txPr>
  <c:externalData r:id="rId4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4153078398832433"/>
          <c:y val="3.6171338024400403E-2"/>
          <c:w val="0.84701081647305299"/>
          <c:h val="0.85109111272836302"/>
        </c:manualLayout>
      </c:layout>
      <c:barChart>
        <c:barDir val="col"/>
        <c:grouping val="clustered"/>
        <c:varyColors val="0"/>
        <c:ser>
          <c:idx val="3"/>
          <c:order val="0"/>
          <c:tx>
            <c:strRef>
              <c:f>'HP+Batch (four socket)'!$A$27</c:f>
              <c:strCache>
                <c:ptCount val="1"/>
                <c:pt idx="0">
                  <c:v>Single socket (w/o optimizations)</c:v>
                </c:pt>
              </c:strCache>
            </c:strRef>
          </c:tx>
          <c:spPr>
            <a:pattFill prst="pct90">
              <a:fgClr>
                <a:sysClr val="windowText" lastClr="000000"/>
              </a:fgClr>
              <a:bgClr>
                <a:sysClr val="window" lastClr="FFFFFF"/>
              </a:bgClr>
            </a:pattFill>
            <a:ln w="25400">
              <a:solidFill>
                <a:sysClr val="windowText" lastClr="000000"/>
              </a:solidFill>
            </a:ln>
            <a:effectLst/>
          </c:spPr>
          <c:invertIfNegative val="0"/>
          <c:cat>
            <c:strRef>
              <c:f>'HP+Batch (four socket)'!$B$26:$H$26</c:f>
              <c:strCache>
                <c:ptCount val="7"/>
                <c:pt idx="0">
                  <c:v>WC</c:v>
                </c:pt>
                <c:pt idx="1">
                  <c:v>FD</c:v>
                </c:pt>
                <c:pt idx="2">
                  <c:v>LG</c:v>
                </c:pt>
                <c:pt idx="3">
                  <c:v>SD</c:v>
                </c:pt>
                <c:pt idx="4">
                  <c:v>VS</c:v>
                </c:pt>
                <c:pt idx="5">
                  <c:v>TM</c:v>
                </c:pt>
                <c:pt idx="6">
                  <c:v>LR</c:v>
                </c:pt>
              </c:strCache>
            </c:strRef>
          </c:cat>
          <c:val>
            <c:numRef>
              <c:f>'HP+Batch (four socket)'!$B$27:$H$27</c:f>
              <c:numCache>
                <c:formatCode>0%</c:formatCode>
                <c:ptCount val="7"/>
                <c:pt idx="0">
                  <c:v>0.98529411764705899</c:v>
                </c:pt>
                <c:pt idx="1">
                  <c:v>1.3072625698324021</c:v>
                </c:pt>
                <c:pt idx="2">
                  <c:v>0.644067796610169</c:v>
                </c:pt>
                <c:pt idx="3">
                  <c:v>1.182648401826484</c:v>
                </c:pt>
                <c:pt idx="4">
                  <c:v>1.367816091954023</c:v>
                </c:pt>
                <c:pt idx="5">
                  <c:v>0.26684636118598398</c:v>
                </c:pt>
                <c:pt idx="6">
                  <c:v>0.88461538461538503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FB9-9447-B2CB-1D725BF2B20E}"/>
            </c:ext>
          </c:extLst>
        </c:ser>
        <c:ser>
          <c:idx val="0"/>
          <c:order val="1"/>
          <c:tx>
            <c:strRef>
              <c:f>'HP+Batch (four socket)'!$A$29</c:f>
              <c:strCache>
                <c:ptCount val="1"/>
                <c:pt idx="0">
                  <c:v>Four sockets (w/o optimizations)</c:v>
                </c:pt>
              </c:strCache>
            </c:strRef>
          </c:tx>
          <c:spPr>
            <a:pattFill prst="solidDmnd">
              <a:fgClr>
                <a:sysClr val="windowText" lastClr="000000"/>
              </a:fgClr>
              <a:bgClr>
                <a:sysClr val="window" lastClr="FFFFFF"/>
              </a:bgClr>
            </a:pattFill>
            <a:ln w="25400">
              <a:solidFill>
                <a:sysClr val="windowText" lastClr="000000"/>
              </a:solidFill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'HP+Batch (four socket)'!$K$30:$Q$30</c:f>
                <c:numCache>
                  <c:formatCode>General</c:formatCode>
                  <c:ptCount val="7"/>
                  <c:pt idx="0">
                    <c:v>7.0000000000000007E-2</c:v>
                  </c:pt>
                  <c:pt idx="1">
                    <c:v>0.04</c:v>
                  </c:pt>
                  <c:pt idx="2">
                    <c:v>0.05</c:v>
                  </c:pt>
                  <c:pt idx="3">
                    <c:v>7.0000000000000007E-2</c:v>
                  </c:pt>
                  <c:pt idx="4">
                    <c:v>0.05</c:v>
                  </c:pt>
                  <c:pt idx="5">
                    <c:v>0.05</c:v>
                  </c:pt>
                  <c:pt idx="6">
                    <c:v>0.04</c:v>
                  </c:pt>
                </c:numCache>
              </c:numRef>
            </c:plus>
            <c:minus>
              <c:numRef>
                <c:f>'HP+Batch (four socket)'!$K$30:$Q$30</c:f>
                <c:numCache>
                  <c:formatCode>General</c:formatCode>
                  <c:ptCount val="7"/>
                  <c:pt idx="0">
                    <c:v>7.0000000000000007E-2</c:v>
                  </c:pt>
                  <c:pt idx="1">
                    <c:v>0.04</c:v>
                  </c:pt>
                  <c:pt idx="2">
                    <c:v>0.05</c:v>
                  </c:pt>
                  <c:pt idx="3">
                    <c:v>7.0000000000000007E-2</c:v>
                  </c:pt>
                  <c:pt idx="4">
                    <c:v>0.05</c:v>
                  </c:pt>
                  <c:pt idx="5">
                    <c:v>0.05</c:v>
                  </c:pt>
                  <c:pt idx="6">
                    <c:v>0.04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'HP+Batch (four socket)'!$B$26:$H$26</c:f>
              <c:strCache>
                <c:ptCount val="7"/>
                <c:pt idx="0">
                  <c:v>WC</c:v>
                </c:pt>
                <c:pt idx="1">
                  <c:v>FD</c:v>
                </c:pt>
                <c:pt idx="2">
                  <c:v>LG</c:v>
                </c:pt>
                <c:pt idx="3">
                  <c:v>SD</c:v>
                </c:pt>
                <c:pt idx="4">
                  <c:v>VS</c:v>
                </c:pt>
                <c:pt idx="5">
                  <c:v>TM</c:v>
                </c:pt>
                <c:pt idx="6">
                  <c:v>LR</c:v>
                </c:pt>
              </c:strCache>
            </c:strRef>
          </c:cat>
          <c:val>
            <c:numRef>
              <c:f>'HP+Batch (four socket)'!$B$29:$H$29</c:f>
              <c:numCache>
                <c:formatCode>0%</c:formatCode>
                <c:ptCount val="7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FB9-9447-B2CB-1D725BF2B20E}"/>
            </c:ext>
          </c:extLst>
        </c:ser>
        <c:ser>
          <c:idx val="1"/>
          <c:order val="2"/>
          <c:tx>
            <c:strRef>
              <c:f>'HP+Batch (four socket)'!$A$32</c:f>
              <c:strCache>
                <c:ptCount val="1"/>
                <c:pt idx="0">
                  <c:v>Four sockets (w/ both optimizations)</c:v>
                </c:pt>
              </c:strCache>
            </c:strRef>
          </c:tx>
          <c:spPr>
            <a:pattFill prst="pct5">
              <a:fgClr>
                <a:sysClr val="windowText" lastClr="000000"/>
              </a:fgClr>
              <a:bgClr>
                <a:sysClr val="window" lastClr="FFFFFF"/>
              </a:bgClr>
            </a:pattFill>
            <a:ln w="25400">
              <a:solidFill>
                <a:sysClr val="windowText" lastClr="000000"/>
              </a:solidFill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Lit>
                <c:ptCount val="0"/>
              </c:numLit>
            </c:plus>
            <c:minus>
              <c:numLit>
                <c:ptCount val="0"/>
              </c:numLit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'HP+Batch (four socket)'!$B$26:$H$26</c:f>
              <c:strCache>
                <c:ptCount val="7"/>
                <c:pt idx="0">
                  <c:v>WC</c:v>
                </c:pt>
                <c:pt idx="1">
                  <c:v>FD</c:v>
                </c:pt>
                <c:pt idx="2">
                  <c:v>LG</c:v>
                </c:pt>
                <c:pt idx="3">
                  <c:v>SD</c:v>
                </c:pt>
                <c:pt idx="4">
                  <c:v>VS</c:v>
                </c:pt>
                <c:pt idx="5">
                  <c:v>TM</c:v>
                </c:pt>
                <c:pt idx="6">
                  <c:v>LR</c:v>
                </c:pt>
              </c:strCache>
            </c:strRef>
          </c:cat>
          <c:val>
            <c:numRef>
              <c:f>'HP+Batch (four socket)'!$B$32:$H$32</c:f>
              <c:numCache>
                <c:formatCode>0%</c:formatCode>
                <c:ptCount val="7"/>
                <c:pt idx="0">
                  <c:v>1.818058149589828</c:v>
                </c:pt>
                <c:pt idx="1">
                  <c:v>3.2037735553016842</c:v>
                </c:pt>
                <c:pt idx="2">
                  <c:v>3.08408690253101</c:v>
                </c:pt>
                <c:pt idx="3">
                  <c:v>2.9945957975005641</c:v>
                </c:pt>
                <c:pt idx="4">
                  <c:v>2.9911119919109961</c:v>
                </c:pt>
                <c:pt idx="5">
                  <c:v>1.32</c:v>
                </c:pt>
                <c:pt idx="6">
                  <c:v>2.377762578140616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FB9-9447-B2CB-1D725BF2B20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308941600"/>
        <c:axId val="-308941056"/>
      </c:barChart>
      <c:catAx>
        <c:axId val="-30894160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25400" cap="flat" cmpd="sng" algn="ctr">
            <a:solidFill>
              <a:sysClr val="windowText" lastClr="000000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308941056"/>
        <c:crosses val="autoZero"/>
        <c:auto val="1"/>
        <c:lblAlgn val="ctr"/>
        <c:lblOffset val="100"/>
        <c:noMultiLvlLbl val="0"/>
      </c:catAx>
      <c:valAx>
        <c:axId val="-308941056"/>
        <c:scaling>
          <c:orientation val="minMax"/>
          <c:max val="4.5"/>
          <c:min val="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Normalized throughput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1"/>
        <c:majorTickMark val="out"/>
        <c:minorTickMark val="none"/>
        <c:tickLblPos val="nextTo"/>
        <c:spPr>
          <a:noFill/>
          <a:ln w="25400">
            <a:solidFill>
              <a:sysClr val="windowText" lastClr="000000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308941600"/>
        <c:crosses val="autoZero"/>
        <c:crossBetween val="between"/>
        <c:majorUnit val="0.5"/>
      </c:valAx>
      <c:spPr>
        <a:noFill/>
        <a:ln w="25400">
          <a:solidFill>
            <a:sysClr val="windowText" lastClr="000000"/>
          </a:solidFill>
        </a:ln>
        <a:effectLst/>
      </c:spPr>
    </c:plotArea>
    <c:legend>
      <c:legendPos val="t"/>
      <c:layout>
        <c:manualLayout>
          <c:xMode val="edge"/>
          <c:yMode val="edge"/>
          <c:x val="0.4058366243370326"/>
          <c:y val="4.2592598803236903E-2"/>
          <c:w val="0.57800027547279986"/>
          <c:h val="0.22364713202394529"/>
        </c:manualLayout>
      </c:layout>
      <c:overlay val="1"/>
      <c:spPr>
        <a:noFill/>
        <a:ln>
          <a:solidFill>
            <a:sysClr val="windowText" lastClr="000000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000" b="1">
          <a:solidFill>
            <a:schemeClr val="tx1"/>
          </a:solidFill>
        </a:defRPr>
      </a:pPr>
      <a:endParaRPr lang="en-US"/>
    </a:p>
  </c:txPr>
  <c:externalData r:id="rId4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906645397773554"/>
          <c:y val="4.5430598633799703E-2"/>
          <c:w val="0.79787718345551628"/>
          <c:h val="0.83257259150956398"/>
        </c:manualLayout>
      </c:layout>
      <c:barChart>
        <c:barDir val="col"/>
        <c:grouping val="clustered"/>
        <c:varyColors val="0"/>
        <c:ser>
          <c:idx val="3"/>
          <c:order val="0"/>
          <c:tx>
            <c:strRef>
              <c:f>Batch!$A$40</c:f>
              <c:strCache>
                <c:ptCount val="1"/>
                <c:pt idx="0">
                  <c:v>non-batch</c:v>
                </c:pt>
              </c:strCache>
            </c:strRef>
          </c:tx>
          <c:spPr>
            <a:pattFill prst="pct90">
              <a:fgClr>
                <a:sysClr val="windowText" lastClr="000000"/>
              </a:fgClr>
              <a:bgClr>
                <a:sysClr val="window" lastClr="FFFFFF"/>
              </a:bgClr>
            </a:pattFill>
            <a:ln w="25400">
              <a:solidFill>
                <a:sysClr val="windowText" lastClr="000000"/>
              </a:solidFill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Batch!$K$40:$Q$40</c:f>
                <c:numCache>
                  <c:formatCode>General</c:formatCode>
                  <c:ptCount val="7"/>
                  <c:pt idx="0">
                    <c:v>0.04</c:v>
                  </c:pt>
                  <c:pt idx="1">
                    <c:v>0.04</c:v>
                  </c:pt>
                  <c:pt idx="2">
                    <c:v>0.05</c:v>
                  </c:pt>
                  <c:pt idx="3">
                    <c:v>7.0000000000000007E-2</c:v>
                  </c:pt>
                  <c:pt idx="4">
                    <c:v>0.05</c:v>
                  </c:pt>
                  <c:pt idx="5">
                    <c:v>0.03</c:v>
                  </c:pt>
                  <c:pt idx="6">
                    <c:v>0.04</c:v>
                  </c:pt>
                </c:numCache>
              </c:numRef>
            </c:plus>
            <c:minus>
              <c:numRef>
                <c:f>Batch!$K$40:$Q$40</c:f>
                <c:numCache>
                  <c:formatCode>General</c:formatCode>
                  <c:ptCount val="7"/>
                  <c:pt idx="0">
                    <c:v>0.04</c:v>
                  </c:pt>
                  <c:pt idx="1">
                    <c:v>0.04</c:v>
                  </c:pt>
                  <c:pt idx="2">
                    <c:v>0.05</c:v>
                  </c:pt>
                  <c:pt idx="3">
                    <c:v>7.0000000000000007E-2</c:v>
                  </c:pt>
                  <c:pt idx="4">
                    <c:v>0.05</c:v>
                  </c:pt>
                  <c:pt idx="5">
                    <c:v>0.03</c:v>
                  </c:pt>
                  <c:pt idx="6">
                    <c:v>0.04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Batch!$B$39:$H$39</c:f>
              <c:strCache>
                <c:ptCount val="7"/>
                <c:pt idx="0">
                  <c:v>WC</c:v>
                </c:pt>
                <c:pt idx="1">
                  <c:v>FD</c:v>
                </c:pt>
                <c:pt idx="2">
                  <c:v>LG</c:v>
                </c:pt>
                <c:pt idx="3">
                  <c:v>SD</c:v>
                </c:pt>
                <c:pt idx="4">
                  <c:v>VS</c:v>
                </c:pt>
                <c:pt idx="5">
                  <c:v>TM</c:v>
                </c:pt>
                <c:pt idx="6">
                  <c:v>LR</c:v>
                </c:pt>
              </c:strCache>
            </c:strRef>
          </c:cat>
          <c:val>
            <c:numRef>
              <c:f>Batch!$B$40:$H$40</c:f>
              <c:numCache>
                <c:formatCode>0%</c:formatCode>
                <c:ptCount val="7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510-3044-9A41-8E35F5413578}"/>
            </c:ext>
          </c:extLst>
        </c:ser>
        <c:ser>
          <c:idx val="0"/>
          <c:order val="1"/>
          <c:tx>
            <c:strRef>
              <c:f>Batch!$A$41</c:f>
              <c:strCache>
                <c:ptCount val="1"/>
                <c:pt idx="0">
                  <c:v>batch size (S)=2</c:v>
                </c:pt>
              </c:strCache>
            </c:strRef>
          </c:tx>
          <c:spPr>
            <a:pattFill prst="wdDnDiag">
              <a:fgClr>
                <a:sysClr val="windowText" lastClr="000000"/>
              </a:fgClr>
              <a:bgClr>
                <a:sysClr val="window" lastClr="FFFFFF"/>
              </a:bgClr>
            </a:pattFill>
            <a:ln w="25400">
              <a:solidFill>
                <a:sysClr val="windowText" lastClr="000000"/>
              </a:solidFill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Batch!$K$41:$Q$41</c:f>
                <c:numCache>
                  <c:formatCode>General</c:formatCode>
                  <c:ptCount val="7"/>
                  <c:pt idx="0">
                    <c:v>0.04</c:v>
                  </c:pt>
                  <c:pt idx="1">
                    <c:v>0.04</c:v>
                  </c:pt>
                  <c:pt idx="2">
                    <c:v>0.05</c:v>
                  </c:pt>
                  <c:pt idx="3">
                    <c:v>7.0000000000000007E-2</c:v>
                  </c:pt>
                  <c:pt idx="4">
                    <c:v>0.05</c:v>
                  </c:pt>
                  <c:pt idx="5">
                    <c:v>0.04</c:v>
                  </c:pt>
                  <c:pt idx="6">
                    <c:v>0.04</c:v>
                  </c:pt>
                </c:numCache>
              </c:numRef>
            </c:plus>
            <c:minus>
              <c:numRef>
                <c:f>Batch!$K$41:$Q$41</c:f>
                <c:numCache>
                  <c:formatCode>General</c:formatCode>
                  <c:ptCount val="7"/>
                  <c:pt idx="0">
                    <c:v>0.04</c:v>
                  </c:pt>
                  <c:pt idx="1">
                    <c:v>0.04</c:v>
                  </c:pt>
                  <c:pt idx="2">
                    <c:v>0.05</c:v>
                  </c:pt>
                  <c:pt idx="3">
                    <c:v>7.0000000000000007E-2</c:v>
                  </c:pt>
                  <c:pt idx="4">
                    <c:v>0.05</c:v>
                  </c:pt>
                  <c:pt idx="5">
                    <c:v>0.04</c:v>
                  </c:pt>
                  <c:pt idx="6">
                    <c:v>0.04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Batch!$B$39:$H$39</c:f>
              <c:strCache>
                <c:ptCount val="7"/>
                <c:pt idx="0">
                  <c:v>WC</c:v>
                </c:pt>
                <c:pt idx="1">
                  <c:v>FD</c:v>
                </c:pt>
                <c:pt idx="2">
                  <c:v>LG</c:v>
                </c:pt>
                <c:pt idx="3">
                  <c:v>SD</c:v>
                </c:pt>
                <c:pt idx="4">
                  <c:v>VS</c:v>
                </c:pt>
                <c:pt idx="5">
                  <c:v>TM</c:v>
                </c:pt>
                <c:pt idx="6">
                  <c:v>LR</c:v>
                </c:pt>
              </c:strCache>
            </c:strRef>
          </c:cat>
          <c:val>
            <c:numRef>
              <c:f>Batch!$B$41:$H$41</c:f>
              <c:numCache>
                <c:formatCode>0%</c:formatCode>
                <c:ptCount val="7"/>
                <c:pt idx="0">
                  <c:v>1.6451612903225801</c:v>
                </c:pt>
                <c:pt idx="1">
                  <c:v>1.2344827586206899</c:v>
                </c:pt>
                <c:pt idx="2">
                  <c:v>3.0256410256410251</c:v>
                </c:pt>
                <c:pt idx="3">
                  <c:v>1.825</c:v>
                </c:pt>
                <c:pt idx="4">
                  <c:v>1.487179487179487</c:v>
                </c:pt>
                <c:pt idx="5">
                  <c:v>1.24915824915825</c:v>
                </c:pt>
                <c:pt idx="6">
                  <c:v>1.114285714285715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510-3044-9A41-8E35F5413578}"/>
            </c:ext>
          </c:extLst>
        </c:ser>
        <c:ser>
          <c:idx val="1"/>
          <c:order val="2"/>
          <c:tx>
            <c:strRef>
              <c:f>Batch!$A$42</c:f>
              <c:strCache>
                <c:ptCount val="1"/>
                <c:pt idx="0">
                  <c:v>batch size (S)=4</c:v>
                </c:pt>
              </c:strCache>
            </c:strRef>
          </c:tx>
          <c:spPr>
            <a:pattFill prst="solidDmnd">
              <a:fgClr>
                <a:sysClr val="windowText" lastClr="000000"/>
              </a:fgClr>
              <a:bgClr>
                <a:sysClr val="window" lastClr="FFFFFF"/>
              </a:bgClr>
            </a:pattFill>
            <a:ln w="25400">
              <a:solidFill>
                <a:sysClr val="windowText" lastClr="000000"/>
              </a:solidFill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Batch!$K$42:$Q$42</c:f>
                <c:numCache>
                  <c:formatCode>General</c:formatCode>
                  <c:ptCount val="7"/>
                  <c:pt idx="0">
                    <c:v>0.04</c:v>
                  </c:pt>
                  <c:pt idx="1">
                    <c:v>0.04</c:v>
                  </c:pt>
                  <c:pt idx="2">
                    <c:v>0.05</c:v>
                  </c:pt>
                  <c:pt idx="3">
                    <c:v>7.0000000000000007E-2</c:v>
                  </c:pt>
                  <c:pt idx="4">
                    <c:v>0.05</c:v>
                  </c:pt>
                  <c:pt idx="5">
                    <c:v>0.03</c:v>
                  </c:pt>
                  <c:pt idx="6">
                    <c:v>0.04</c:v>
                  </c:pt>
                </c:numCache>
              </c:numRef>
            </c:plus>
            <c:minus>
              <c:numRef>
                <c:f>Batch!$K$42:$Q$42</c:f>
                <c:numCache>
                  <c:formatCode>General</c:formatCode>
                  <c:ptCount val="7"/>
                  <c:pt idx="0">
                    <c:v>0.04</c:v>
                  </c:pt>
                  <c:pt idx="1">
                    <c:v>0.04</c:v>
                  </c:pt>
                  <c:pt idx="2">
                    <c:v>0.05</c:v>
                  </c:pt>
                  <c:pt idx="3">
                    <c:v>7.0000000000000007E-2</c:v>
                  </c:pt>
                  <c:pt idx="4">
                    <c:v>0.05</c:v>
                  </c:pt>
                  <c:pt idx="5">
                    <c:v>0.03</c:v>
                  </c:pt>
                  <c:pt idx="6">
                    <c:v>0.04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Batch!$B$39:$H$39</c:f>
              <c:strCache>
                <c:ptCount val="7"/>
                <c:pt idx="0">
                  <c:v>WC</c:v>
                </c:pt>
                <c:pt idx="1">
                  <c:v>FD</c:v>
                </c:pt>
                <c:pt idx="2">
                  <c:v>LG</c:v>
                </c:pt>
                <c:pt idx="3">
                  <c:v>SD</c:v>
                </c:pt>
                <c:pt idx="4">
                  <c:v>VS</c:v>
                </c:pt>
                <c:pt idx="5">
                  <c:v>TM</c:v>
                </c:pt>
                <c:pt idx="6">
                  <c:v>LR</c:v>
                </c:pt>
              </c:strCache>
            </c:strRef>
          </c:cat>
          <c:val>
            <c:numRef>
              <c:f>Batch!$B$42:$H$42</c:f>
              <c:numCache>
                <c:formatCode>0%</c:formatCode>
                <c:ptCount val="7"/>
                <c:pt idx="0">
                  <c:v>1.5692307692307701</c:v>
                </c:pt>
                <c:pt idx="1">
                  <c:v>1.2517482517482521</c:v>
                </c:pt>
                <c:pt idx="2">
                  <c:v>3.933333333333334</c:v>
                </c:pt>
                <c:pt idx="3">
                  <c:v>2.3297872340425529</c:v>
                </c:pt>
                <c:pt idx="4">
                  <c:v>1.870967741935484</c:v>
                </c:pt>
                <c:pt idx="5">
                  <c:v>1.2408026755852839</c:v>
                </c:pt>
                <c:pt idx="6">
                  <c:v>2.3636363636363642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510-3044-9A41-8E35F5413578}"/>
            </c:ext>
          </c:extLst>
        </c:ser>
        <c:ser>
          <c:idx val="2"/>
          <c:order val="3"/>
          <c:tx>
            <c:strRef>
              <c:f>Batch!$A$43</c:f>
              <c:strCache>
                <c:ptCount val="1"/>
                <c:pt idx="0">
                  <c:v>batch size (S)=8</c:v>
                </c:pt>
              </c:strCache>
            </c:strRef>
          </c:tx>
          <c:spPr>
            <a:pattFill prst="pct5">
              <a:fgClr>
                <a:sysClr val="windowText" lastClr="000000"/>
              </a:fgClr>
              <a:bgClr>
                <a:sysClr val="window" lastClr="FFFFFF"/>
              </a:bgClr>
            </a:pattFill>
            <a:ln w="25400">
              <a:solidFill>
                <a:sysClr val="windowText" lastClr="000000"/>
              </a:solidFill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Batch!$K$43:$Q$43</c:f>
                <c:numCache>
                  <c:formatCode>General</c:formatCode>
                  <c:ptCount val="7"/>
                  <c:pt idx="0">
                    <c:v>0.04</c:v>
                  </c:pt>
                  <c:pt idx="1">
                    <c:v>0.04</c:v>
                  </c:pt>
                  <c:pt idx="2">
                    <c:v>0.05</c:v>
                  </c:pt>
                  <c:pt idx="3">
                    <c:v>7.0000000000000007E-2</c:v>
                  </c:pt>
                  <c:pt idx="4">
                    <c:v>0.05</c:v>
                  </c:pt>
                  <c:pt idx="5">
                    <c:v>0.04</c:v>
                  </c:pt>
                  <c:pt idx="6">
                    <c:v>0.04</c:v>
                  </c:pt>
                </c:numCache>
              </c:numRef>
            </c:plus>
            <c:minus>
              <c:numRef>
                <c:f>Batch!$K$43:$Q$43</c:f>
                <c:numCache>
                  <c:formatCode>General</c:formatCode>
                  <c:ptCount val="7"/>
                  <c:pt idx="0">
                    <c:v>0.04</c:v>
                  </c:pt>
                  <c:pt idx="1">
                    <c:v>0.04</c:v>
                  </c:pt>
                  <c:pt idx="2">
                    <c:v>0.05</c:v>
                  </c:pt>
                  <c:pt idx="3">
                    <c:v>7.0000000000000007E-2</c:v>
                  </c:pt>
                  <c:pt idx="4">
                    <c:v>0.05</c:v>
                  </c:pt>
                  <c:pt idx="5">
                    <c:v>0.04</c:v>
                  </c:pt>
                  <c:pt idx="6">
                    <c:v>0.04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Batch!$B$39:$H$39</c:f>
              <c:strCache>
                <c:ptCount val="7"/>
                <c:pt idx="0">
                  <c:v>WC</c:v>
                </c:pt>
                <c:pt idx="1">
                  <c:v>FD</c:v>
                </c:pt>
                <c:pt idx="2">
                  <c:v>LG</c:v>
                </c:pt>
                <c:pt idx="3">
                  <c:v>SD</c:v>
                </c:pt>
                <c:pt idx="4">
                  <c:v>VS</c:v>
                </c:pt>
                <c:pt idx="5">
                  <c:v>TM</c:v>
                </c:pt>
                <c:pt idx="6">
                  <c:v>LR</c:v>
                </c:pt>
              </c:strCache>
            </c:strRef>
          </c:cat>
          <c:val>
            <c:numRef>
              <c:f>Batch!$B$43:$H$43</c:f>
              <c:numCache>
                <c:formatCode>0%</c:formatCode>
                <c:ptCount val="7"/>
                <c:pt idx="0">
                  <c:v>1.59375</c:v>
                </c:pt>
                <c:pt idx="1">
                  <c:v>1.7549019607843139</c:v>
                </c:pt>
                <c:pt idx="2">
                  <c:v>4.5384615384615383</c:v>
                </c:pt>
                <c:pt idx="3">
                  <c:v>2.7721518987341782</c:v>
                </c:pt>
                <c:pt idx="4">
                  <c:v>2.2894736842105261</c:v>
                </c:pt>
                <c:pt idx="5">
                  <c:v>1.2325581395348839</c:v>
                </c:pt>
                <c:pt idx="6">
                  <c:v>2.1081081081081079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510-3044-9A41-8E35F541357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308319168"/>
        <c:axId val="-308324064"/>
      </c:barChart>
      <c:catAx>
        <c:axId val="-30831916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25400" cap="flat" cmpd="sng" algn="ctr">
            <a:solidFill>
              <a:sysClr val="windowText" lastClr="000000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308324064"/>
        <c:crosses val="autoZero"/>
        <c:auto val="1"/>
        <c:lblAlgn val="ctr"/>
        <c:lblOffset val="100"/>
        <c:noMultiLvlLbl val="0"/>
      </c:catAx>
      <c:valAx>
        <c:axId val="-308324064"/>
        <c:scaling>
          <c:orientation val="minMax"/>
          <c:max val="5"/>
          <c:min val="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SG" sz="1400"/>
                  <a:t>Normalized throughput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1"/>
        <c:majorTickMark val="out"/>
        <c:minorTickMark val="none"/>
        <c:tickLblPos val="nextTo"/>
        <c:spPr>
          <a:noFill/>
          <a:ln w="25400">
            <a:solidFill>
              <a:sysClr val="windowText" lastClr="000000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308319168"/>
        <c:crosses val="autoZero"/>
        <c:crossBetween val="between"/>
      </c:valAx>
      <c:spPr>
        <a:noFill/>
        <a:ln w="25400">
          <a:solidFill>
            <a:sysClr val="windowText" lastClr="000000"/>
          </a:solidFill>
        </a:ln>
        <a:effectLst/>
      </c:spPr>
    </c:plotArea>
    <c:legend>
      <c:legendPos val="tr"/>
      <c:layout>
        <c:manualLayout>
          <c:xMode val="edge"/>
          <c:yMode val="edge"/>
          <c:x val="0.19415422210154762"/>
          <c:y val="5.6504608435573471E-2"/>
          <c:w val="0.26827382568558239"/>
          <c:h val="0.28871757309406093"/>
        </c:manualLayout>
      </c:layout>
      <c:overlay val="1"/>
      <c:spPr>
        <a:noFill/>
        <a:ln>
          <a:solidFill>
            <a:sysClr val="windowText" lastClr="000000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400" b="1" i="0">
          <a:solidFill>
            <a:schemeClr val="tx1"/>
          </a:solidFill>
        </a:defRPr>
      </a:pPr>
      <a:endParaRPr lang="en-US"/>
    </a:p>
  </c:txPr>
  <c:externalData r:id="rId4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8505204857867344"/>
          <c:y val="7.060094298556216E-2"/>
          <c:w val="0.78387450509364298"/>
          <c:h val="0.82265227155023024"/>
        </c:manualLayout>
      </c:layout>
      <c:barChart>
        <c:barDir val="col"/>
        <c:grouping val="clustered"/>
        <c:varyColors val="0"/>
        <c:ser>
          <c:idx val="3"/>
          <c:order val="0"/>
          <c:tx>
            <c:strRef>
              <c:f>Batch!$A$32</c:f>
              <c:strCache>
                <c:ptCount val="1"/>
                <c:pt idx="0">
                  <c:v>non-batch</c:v>
                </c:pt>
              </c:strCache>
            </c:strRef>
          </c:tx>
          <c:spPr>
            <a:pattFill prst="pct90">
              <a:fgClr>
                <a:sysClr val="windowText" lastClr="000000"/>
              </a:fgClr>
              <a:bgClr>
                <a:sysClr val="window" lastClr="FFFFFF"/>
              </a:bgClr>
            </a:pattFill>
            <a:ln w="25400">
              <a:solidFill>
                <a:sysClr val="windowText" lastClr="000000"/>
              </a:solidFill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Batch!$K$40:$Q$40</c:f>
                <c:numCache>
                  <c:formatCode>General</c:formatCode>
                  <c:ptCount val="7"/>
                  <c:pt idx="0">
                    <c:v>0.04</c:v>
                  </c:pt>
                  <c:pt idx="1">
                    <c:v>0.04</c:v>
                  </c:pt>
                  <c:pt idx="2">
                    <c:v>0.05</c:v>
                  </c:pt>
                  <c:pt idx="3">
                    <c:v>7.0000000000000007E-2</c:v>
                  </c:pt>
                  <c:pt idx="4">
                    <c:v>0.05</c:v>
                  </c:pt>
                  <c:pt idx="5">
                    <c:v>0.03</c:v>
                  </c:pt>
                  <c:pt idx="6">
                    <c:v>0.04</c:v>
                  </c:pt>
                </c:numCache>
              </c:numRef>
            </c:plus>
            <c:minus>
              <c:numRef>
                <c:f>Batch!$K$40:$Q$40</c:f>
                <c:numCache>
                  <c:formatCode>General</c:formatCode>
                  <c:ptCount val="7"/>
                  <c:pt idx="0">
                    <c:v>0.04</c:v>
                  </c:pt>
                  <c:pt idx="1">
                    <c:v>0.04</c:v>
                  </c:pt>
                  <c:pt idx="2">
                    <c:v>0.05</c:v>
                  </c:pt>
                  <c:pt idx="3">
                    <c:v>7.0000000000000007E-2</c:v>
                  </c:pt>
                  <c:pt idx="4">
                    <c:v>0.05</c:v>
                  </c:pt>
                  <c:pt idx="5">
                    <c:v>0.03</c:v>
                  </c:pt>
                  <c:pt idx="6">
                    <c:v>0.04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Batch!$B$31:$H$31</c:f>
              <c:strCache>
                <c:ptCount val="7"/>
                <c:pt idx="0">
                  <c:v>WC</c:v>
                </c:pt>
                <c:pt idx="1">
                  <c:v>FD</c:v>
                </c:pt>
                <c:pt idx="2">
                  <c:v>LG</c:v>
                </c:pt>
                <c:pt idx="3">
                  <c:v>SD</c:v>
                </c:pt>
                <c:pt idx="4">
                  <c:v>VS</c:v>
                </c:pt>
                <c:pt idx="5">
                  <c:v>TM</c:v>
                </c:pt>
                <c:pt idx="6">
                  <c:v>LR</c:v>
                </c:pt>
              </c:strCache>
            </c:strRef>
          </c:cat>
          <c:val>
            <c:numRef>
              <c:f>Batch!$B$32:$H$32</c:f>
              <c:numCache>
                <c:formatCode>0%</c:formatCode>
                <c:ptCount val="7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68D-2946-B6F5-9ACD2367E933}"/>
            </c:ext>
          </c:extLst>
        </c:ser>
        <c:ser>
          <c:idx val="0"/>
          <c:order val="1"/>
          <c:tx>
            <c:strRef>
              <c:f>Batch!$A$33</c:f>
              <c:strCache>
                <c:ptCount val="1"/>
                <c:pt idx="0">
                  <c:v>batch size (S)=2</c:v>
                </c:pt>
              </c:strCache>
            </c:strRef>
          </c:tx>
          <c:spPr>
            <a:pattFill prst="wdDnDiag">
              <a:fgClr>
                <a:sysClr val="windowText" lastClr="000000"/>
              </a:fgClr>
              <a:bgClr>
                <a:sysClr val="window" lastClr="FFFFFF"/>
              </a:bgClr>
            </a:pattFill>
            <a:ln w="25400">
              <a:solidFill>
                <a:sysClr val="windowText" lastClr="000000"/>
              </a:solidFill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Batch!$K$41:$Q$41</c:f>
                <c:numCache>
                  <c:formatCode>General</c:formatCode>
                  <c:ptCount val="7"/>
                  <c:pt idx="0">
                    <c:v>0.04</c:v>
                  </c:pt>
                  <c:pt idx="1">
                    <c:v>0.04</c:v>
                  </c:pt>
                  <c:pt idx="2">
                    <c:v>0.05</c:v>
                  </c:pt>
                  <c:pt idx="3">
                    <c:v>7.0000000000000007E-2</c:v>
                  </c:pt>
                  <c:pt idx="4">
                    <c:v>0.05</c:v>
                  </c:pt>
                  <c:pt idx="5">
                    <c:v>0.04</c:v>
                  </c:pt>
                  <c:pt idx="6">
                    <c:v>0.04</c:v>
                  </c:pt>
                </c:numCache>
              </c:numRef>
            </c:plus>
            <c:minus>
              <c:numRef>
                <c:f>Batch!$K$41:$Q$41</c:f>
                <c:numCache>
                  <c:formatCode>General</c:formatCode>
                  <c:ptCount val="7"/>
                  <c:pt idx="0">
                    <c:v>0.04</c:v>
                  </c:pt>
                  <c:pt idx="1">
                    <c:v>0.04</c:v>
                  </c:pt>
                  <c:pt idx="2">
                    <c:v>0.05</c:v>
                  </c:pt>
                  <c:pt idx="3">
                    <c:v>7.0000000000000007E-2</c:v>
                  </c:pt>
                  <c:pt idx="4">
                    <c:v>0.05</c:v>
                  </c:pt>
                  <c:pt idx="5">
                    <c:v>0.04</c:v>
                  </c:pt>
                  <c:pt idx="6">
                    <c:v>0.04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Batch!$B$31:$H$31</c:f>
              <c:strCache>
                <c:ptCount val="7"/>
                <c:pt idx="0">
                  <c:v>WC</c:v>
                </c:pt>
                <c:pt idx="1">
                  <c:v>FD</c:v>
                </c:pt>
                <c:pt idx="2">
                  <c:v>LG</c:v>
                </c:pt>
                <c:pt idx="3">
                  <c:v>SD</c:v>
                </c:pt>
                <c:pt idx="4">
                  <c:v>VS</c:v>
                </c:pt>
                <c:pt idx="5">
                  <c:v>TM</c:v>
                </c:pt>
                <c:pt idx="6">
                  <c:v>LR</c:v>
                </c:pt>
              </c:strCache>
            </c:strRef>
          </c:cat>
          <c:val>
            <c:numRef>
              <c:f>Batch!$B$33:$H$33</c:f>
              <c:numCache>
                <c:formatCode>0%</c:formatCode>
                <c:ptCount val="7"/>
                <c:pt idx="0">
                  <c:v>1.215686274509804</c:v>
                </c:pt>
                <c:pt idx="1">
                  <c:v>1.6201117318435754</c:v>
                </c:pt>
                <c:pt idx="2">
                  <c:v>0.66101694915254239</c:v>
                </c:pt>
                <c:pt idx="3">
                  <c:v>1.095890410958904</c:v>
                </c:pt>
                <c:pt idx="4">
                  <c:v>1.3448275862068966</c:v>
                </c:pt>
                <c:pt idx="5">
                  <c:v>1.6010781671159027</c:v>
                </c:pt>
                <c:pt idx="6">
                  <c:v>1.7948717948717945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68D-2946-B6F5-9ACD2367E933}"/>
            </c:ext>
          </c:extLst>
        </c:ser>
        <c:ser>
          <c:idx val="1"/>
          <c:order val="2"/>
          <c:tx>
            <c:strRef>
              <c:f>Batch!$A$34</c:f>
              <c:strCache>
                <c:ptCount val="1"/>
                <c:pt idx="0">
                  <c:v>batch size (S)=4</c:v>
                </c:pt>
              </c:strCache>
            </c:strRef>
          </c:tx>
          <c:spPr>
            <a:pattFill prst="solidDmnd">
              <a:fgClr>
                <a:sysClr val="windowText" lastClr="000000"/>
              </a:fgClr>
              <a:bgClr>
                <a:sysClr val="window" lastClr="FFFFFF"/>
              </a:bgClr>
            </a:pattFill>
            <a:ln w="25400">
              <a:solidFill>
                <a:sysClr val="windowText" lastClr="000000"/>
              </a:solidFill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Batch!$K$42:$Q$42</c:f>
                <c:numCache>
                  <c:formatCode>General</c:formatCode>
                  <c:ptCount val="7"/>
                  <c:pt idx="0">
                    <c:v>0.04</c:v>
                  </c:pt>
                  <c:pt idx="1">
                    <c:v>0.04</c:v>
                  </c:pt>
                  <c:pt idx="2">
                    <c:v>0.05</c:v>
                  </c:pt>
                  <c:pt idx="3">
                    <c:v>7.0000000000000007E-2</c:v>
                  </c:pt>
                  <c:pt idx="4">
                    <c:v>0.05</c:v>
                  </c:pt>
                  <c:pt idx="5">
                    <c:v>0.03</c:v>
                  </c:pt>
                  <c:pt idx="6">
                    <c:v>0.04</c:v>
                  </c:pt>
                </c:numCache>
              </c:numRef>
            </c:plus>
            <c:minus>
              <c:numRef>
                <c:f>Batch!$K$42:$Q$42</c:f>
                <c:numCache>
                  <c:formatCode>General</c:formatCode>
                  <c:ptCount val="7"/>
                  <c:pt idx="0">
                    <c:v>0.04</c:v>
                  </c:pt>
                  <c:pt idx="1">
                    <c:v>0.04</c:v>
                  </c:pt>
                  <c:pt idx="2">
                    <c:v>0.05</c:v>
                  </c:pt>
                  <c:pt idx="3">
                    <c:v>7.0000000000000007E-2</c:v>
                  </c:pt>
                  <c:pt idx="4">
                    <c:v>0.05</c:v>
                  </c:pt>
                  <c:pt idx="5">
                    <c:v>0.03</c:v>
                  </c:pt>
                  <c:pt idx="6">
                    <c:v>0.04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Batch!$B$31:$H$31</c:f>
              <c:strCache>
                <c:ptCount val="7"/>
                <c:pt idx="0">
                  <c:v>WC</c:v>
                </c:pt>
                <c:pt idx="1">
                  <c:v>FD</c:v>
                </c:pt>
                <c:pt idx="2">
                  <c:v>LG</c:v>
                </c:pt>
                <c:pt idx="3">
                  <c:v>SD</c:v>
                </c:pt>
                <c:pt idx="4">
                  <c:v>VS</c:v>
                </c:pt>
                <c:pt idx="5">
                  <c:v>TM</c:v>
                </c:pt>
                <c:pt idx="6">
                  <c:v>LR</c:v>
                </c:pt>
              </c:strCache>
            </c:strRef>
          </c:cat>
          <c:val>
            <c:numRef>
              <c:f>Batch!$B$34:$H$34</c:f>
              <c:numCache>
                <c:formatCode>0%</c:formatCode>
                <c:ptCount val="7"/>
                <c:pt idx="0">
                  <c:v>2.5490196078431375</c:v>
                </c:pt>
                <c:pt idx="1">
                  <c:v>3.1955307262569836</c:v>
                </c:pt>
                <c:pt idx="2">
                  <c:v>1.0169491525423728</c:v>
                </c:pt>
                <c:pt idx="3">
                  <c:v>1.7168949771689499</c:v>
                </c:pt>
                <c:pt idx="4">
                  <c:v>2.1379310344827585</c:v>
                </c:pt>
                <c:pt idx="5">
                  <c:v>3.223719676549865</c:v>
                </c:pt>
                <c:pt idx="6">
                  <c:v>1.6923076923076923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68D-2946-B6F5-9ACD2367E933}"/>
            </c:ext>
          </c:extLst>
        </c:ser>
        <c:ser>
          <c:idx val="2"/>
          <c:order val="3"/>
          <c:tx>
            <c:strRef>
              <c:f>Batch!$A$35</c:f>
              <c:strCache>
                <c:ptCount val="1"/>
                <c:pt idx="0">
                  <c:v>batch size (S)=8</c:v>
                </c:pt>
              </c:strCache>
            </c:strRef>
          </c:tx>
          <c:spPr>
            <a:pattFill prst="pct5">
              <a:fgClr>
                <a:sysClr val="windowText" lastClr="000000"/>
              </a:fgClr>
              <a:bgClr>
                <a:sysClr val="window" lastClr="FFFFFF"/>
              </a:bgClr>
            </a:pattFill>
            <a:ln w="25400">
              <a:solidFill>
                <a:sysClr val="windowText" lastClr="000000"/>
              </a:solidFill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Batch!$K$43:$Q$43</c:f>
                <c:numCache>
                  <c:formatCode>General</c:formatCode>
                  <c:ptCount val="7"/>
                  <c:pt idx="0">
                    <c:v>0.04</c:v>
                  </c:pt>
                  <c:pt idx="1">
                    <c:v>0.04</c:v>
                  </c:pt>
                  <c:pt idx="2">
                    <c:v>0.05</c:v>
                  </c:pt>
                  <c:pt idx="3">
                    <c:v>7.0000000000000007E-2</c:v>
                  </c:pt>
                  <c:pt idx="4">
                    <c:v>0.05</c:v>
                  </c:pt>
                  <c:pt idx="5">
                    <c:v>0.04</c:v>
                  </c:pt>
                  <c:pt idx="6">
                    <c:v>0.04</c:v>
                  </c:pt>
                </c:numCache>
              </c:numRef>
            </c:plus>
            <c:minus>
              <c:numRef>
                <c:f>Batch!$K$43:$Q$43</c:f>
                <c:numCache>
                  <c:formatCode>General</c:formatCode>
                  <c:ptCount val="7"/>
                  <c:pt idx="0">
                    <c:v>0.04</c:v>
                  </c:pt>
                  <c:pt idx="1">
                    <c:v>0.04</c:v>
                  </c:pt>
                  <c:pt idx="2">
                    <c:v>0.05</c:v>
                  </c:pt>
                  <c:pt idx="3">
                    <c:v>7.0000000000000007E-2</c:v>
                  </c:pt>
                  <c:pt idx="4">
                    <c:v>0.05</c:v>
                  </c:pt>
                  <c:pt idx="5">
                    <c:v>0.04</c:v>
                  </c:pt>
                  <c:pt idx="6">
                    <c:v>0.04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Batch!$B$31:$H$31</c:f>
              <c:strCache>
                <c:ptCount val="7"/>
                <c:pt idx="0">
                  <c:v>WC</c:v>
                </c:pt>
                <c:pt idx="1">
                  <c:v>FD</c:v>
                </c:pt>
                <c:pt idx="2">
                  <c:v>LG</c:v>
                </c:pt>
                <c:pt idx="3">
                  <c:v>SD</c:v>
                </c:pt>
                <c:pt idx="4">
                  <c:v>VS</c:v>
                </c:pt>
                <c:pt idx="5">
                  <c:v>TM</c:v>
                </c:pt>
                <c:pt idx="6">
                  <c:v>LR</c:v>
                </c:pt>
              </c:strCache>
            </c:strRef>
          </c:cat>
          <c:val>
            <c:numRef>
              <c:f>Batch!$B$35:$H$35</c:f>
              <c:numCache>
                <c:formatCode>0%</c:formatCode>
                <c:ptCount val="7"/>
                <c:pt idx="0">
                  <c:v>5.0196078431372557</c:v>
                </c:pt>
                <c:pt idx="1">
                  <c:v>4.5586592178770946</c:v>
                </c:pt>
                <c:pt idx="2">
                  <c:v>1.7627118644067796</c:v>
                </c:pt>
                <c:pt idx="3">
                  <c:v>2.8858447488584473</c:v>
                </c:pt>
                <c:pt idx="4">
                  <c:v>3.4942528735632186</c:v>
                </c:pt>
                <c:pt idx="5">
                  <c:v>6.4905660377358476</c:v>
                </c:pt>
                <c:pt idx="6">
                  <c:v>3.7948717948717943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68D-2946-B6F5-9ACD2367E93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308323520"/>
        <c:axId val="-308321888"/>
      </c:barChart>
      <c:catAx>
        <c:axId val="-30832352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25400" cap="flat" cmpd="sng" algn="ctr">
            <a:solidFill>
              <a:sysClr val="windowText" lastClr="000000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308321888"/>
        <c:crosses val="autoZero"/>
        <c:auto val="1"/>
        <c:lblAlgn val="ctr"/>
        <c:lblOffset val="100"/>
        <c:noMultiLvlLbl val="0"/>
      </c:catAx>
      <c:valAx>
        <c:axId val="-308321888"/>
        <c:scaling>
          <c:orientation val="minMax"/>
          <c:max val="8"/>
          <c:min val="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SG" sz="1600" b="1" i="0" baseline="0">
                    <a:solidFill>
                      <a:sysClr val="windowText" lastClr="000000"/>
                    </a:solidFill>
                    <a:effectLst/>
                  </a:rPr>
                  <a:t>Normalized latency</a:t>
                </a:r>
                <a:endParaRPr lang="en-SG" sz="1600">
                  <a:solidFill>
                    <a:sysClr val="windowText" lastClr="000000"/>
                  </a:solidFill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1"/>
        <c:majorTickMark val="out"/>
        <c:minorTickMark val="none"/>
        <c:tickLblPos val="nextTo"/>
        <c:spPr>
          <a:noFill/>
          <a:ln w="25400">
            <a:solidFill>
              <a:sysClr val="windowText" lastClr="000000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308323520"/>
        <c:crosses val="autoZero"/>
        <c:crossBetween val="between"/>
      </c:valAx>
      <c:spPr>
        <a:noFill/>
        <a:ln w="25400">
          <a:solidFill>
            <a:sysClr val="windowText" lastClr="000000"/>
          </a:solidFill>
        </a:ln>
        <a:effectLst/>
      </c:spPr>
    </c:plotArea>
    <c:legend>
      <c:legendPos val="l"/>
      <c:layout>
        <c:manualLayout>
          <c:xMode val="edge"/>
          <c:yMode val="edge"/>
          <c:x val="0.19433271052982784"/>
          <c:y val="8.4582066755399768E-2"/>
          <c:w val="0.28506161306107924"/>
          <c:h val="0.27059243880122813"/>
        </c:manualLayout>
      </c:layout>
      <c:overlay val="1"/>
      <c:spPr>
        <a:noFill/>
        <a:ln>
          <a:solidFill>
            <a:sysClr val="windowText" lastClr="000000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277135" cy="3432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593177" y="0"/>
            <a:ext cx="4277135" cy="3432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EB4973-50B9-46D6-BA53-A3AD5735AC36}" type="datetimeFigureOut">
              <a:rPr lang="en-US" smtClean="0"/>
              <a:t>5/21/22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6514716"/>
            <a:ext cx="4277135" cy="3432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593177" y="6514716"/>
            <a:ext cx="4277135" cy="3432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C7B17F-02A3-44DA-B9D1-27D4635DB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5987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278154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592225" y="1"/>
            <a:ext cx="4278154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530703-1659-41D7-BBE8-BB7B6D61F400}" type="datetimeFigureOut">
              <a:rPr lang="en-US" smtClean="0"/>
              <a:t>5/21/22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79725" y="857250"/>
            <a:ext cx="4113213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87267" y="3300412"/>
            <a:ext cx="789813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1"/>
            <a:ext cx="4278154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592225" y="6513911"/>
            <a:ext cx="4278154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C97D51-C29A-4204-BCA9-7887F111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8949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Good afternoon,</a:t>
            </a:r>
            <a:r>
              <a:rPr lang="en-US" baseline="0" dirty="0"/>
              <a:t> t</a:t>
            </a:r>
            <a:r>
              <a:rPr lang="en-US" dirty="0"/>
              <a:t>hanks</a:t>
            </a:r>
            <a:r>
              <a:rPr lang="en-US" baseline="0" dirty="0"/>
              <a:t> for coming to my talk. I’m going to present my recent work on data stream processing system.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My name is Shuhao, and </a:t>
            </a:r>
            <a:r>
              <a:rPr lang="en-US" altLang="zh-CN" dirty="0"/>
              <a:t>this a joint</a:t>
            </a:r>
            <a:r>
              <a:rPr lang="en-US" altLang="zh-CN" baseline="0" dirty="0"/>
              <a:t> work with </a:t>
            </a:r>
            <a:r>
              <a:rPr lang="en-US" altLang="zh-CN" baseline="0" dirty="0" err="1"/>
              <a:t>BingSheng</a:t>
            </a:r>
            <a:r>
              <a:rPr lang="en-US" altLang="zh-CN" baseline="0" dirty="0"/>
              <a:t> from NUS, Daniel and Thomas from SAP, Amelie from </a:t>
            </a:r>
            <a:r>
              <a:rPr lang="en-US" altLang="zh-CN" baseline="0" dirty="0" err="1"/>
              <a:t>Inria</a:t>
            </a:r>
            <a:r>
              <a:rPr lang="en-US" altLang="zh-CN" baseline="0" dirty="0"/>
              <a:t>.</a:t>
            </a:r>
            <a:endParaRPr lang="en-US" dirty="0"/>
          </a:p>
          <a:p>
            <a:endParaRPr lang="en-US" baseline="0" dirty="0"/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C97D51-C29A-4204-BCA9-7887F111546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4723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dirty="0"/>
              <a:t>Modern </a:t>
            </a:r>
            <a:r>
              <a:rPr lang="en-US" dirty="0"/>
              <a:t>machine scales to multiple sockets.</a:t>
            </a:r>
            <a:r>
              <a:rPr lang="en-US" baseline="0" dirty="0"/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[Click]</a:t>
            </a:r>
            <a:r>
              <a:rPr lang="en-US" altLang="zh-CN" baseline="0" dirty="0"/>
              <a:t> </a:t>
            </a:r>
            <a:r>
              <a:rPr lang="en-US" baseline="0" dirty="0"/>
              <a:t>Subsequently,</a:t>
            </a:r>
            <a:r>
              <a:rPr lang="en-US" dirty="0"/>
              <a:t> </a:t>
            </a:r>
            <a:r>
              <a:rPr lang="en-US" altLang="zh-CN" baseline="0" dirty="0"/>
              <a:t>non-uniform memory access brings performance issues to data management systems.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[Click]</a:t>
            </a:r>
            <a:r>
              <a:rPr lang="en-US" altLang="zh-CN" baseline="0" dirty="0"/>
              <a:t> Even a single CPU socket is getting more and more complex.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[Click]</a:t>
            </a:r>
            <a:r>
              <a:rPr lang="en-US" altLang="zh-CN" baseline="0" dirty="0"/>
              <a:t> Specifically, m</a:t>
            </a:r>
            <a:r>
              <a:rPr lang="en-US" altLang="zh-CN" dirty="0"/>
              <a:t>ore CPU cores are being put on the same die, and the on-chip cache hierarchies are getting larger, deeper, and more complex.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[Click]</a:t>
            </a:r>
            <a:r>
              <a:rPr lang="en-US" altLang="zh-CN" baseline="0" dirty="0"/>
              <a:t> and t</a:t>
            </a:r>
            <a:r>
              <a:rPr lang="en-US" altLang="zh-CN" dirty="0"/>
              <a:t>he execution involves</a:t>
            </a:r>
            <a:r>
              <a:rPr lang="en-US" altLang="zh-CN" baseline="0" dirty="0"/>
              <a:t> </a:t>
            </a:r>
            <a:r>
              <a:rPr lang="en-US" dirty="0"/>
              <a:t>deep and complex</a:t>
            </a:r>
            <a:r>
              <a:rPr lang="en-US" baseline="0" dirty="0"/>
              <a:t> </a:t>
            </a:r>
            <a:r>
              <a:rPr lang="en-US" dirty="0"/>
              <a:t>execution pipelines,</a:t>
            </a:r>
            <a:r>
              <a:rPr lang="en-US" baseline="0" dirty="0"/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[Click]</a:t>
            </a:r>
            <a:r>
              <a:rPr lang="en-US" altLang="zh-CN" baseline="0" dirty="0"/>
              <a:t> </a:t>
            </a:r>
            <a:r>
              <a:rPr lang="en-US" baseline="0" dirty="0"/>
              <a:t>which can be divided into front-end and back-end.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[Click] </a:t>
            </a:r>
            <a:r>
              <a:rPr lang="en-US" altLang="en-US" dirty="0"/>
              <a:t>However, there is a lack of detailed studies on profiling the aforementioned</a:t>
            </a:r>
            <a:r>
              <a:rPr lang="en-US" altLang="en-US" baseline="0" dirty="0"/>
              <a:t> </a:t>
            </a:r>
            <a:r>
              <a:rPr lang="en-US" altLang="en-US" dirty="0"/>
              <a:t>common design aspects of DSP systems on such scale-up architectures.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C97D51-C29A-4204-BCA9-7887F111546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0047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dirty="0"/>
              <a:t>Modern </a:t>
            </a:r>
            <a:r>
              <a:rPr lang="en-US" dirty="0"/>
              <a:t>machine scales to multiple sockets.</a:t>
            </a:r>
            <a:r>
              <a:rPr lang="en-US" baseline="0" dirty="0"/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[Click]</a:t>
            </a:r>
            <a:r>
              <a:rPr lang="en-US" altLang="zh-CN" baseline="0" dirty="0"/>
              <a:t> </a:t>
            </a:r>
            <a:r>
              <a:rPr lang="en-US" baseline="0" dirty="0"/>
              <a:t>Subsequently,</a:t>
            </a:r>
            <a:r>
              <a:rPr lang="en-US" dirty="0"/>
              <a:t> </a:t>
            </a:r>
            <a:r>
              <a:rPr lang="en-US" altLang="zh-CN" baseline="0" dirty="0"/>
              <a:t>non-uniform memory access brings performance issues to data management systems.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[Click]</a:t>
            </a:r>
            <a:r>
              <a:rPr lang="en-US" altLang="zh-CN" baseline="0" dirty="0"/>
              <a:t> Even a single CPU socket is getting more and more complex.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[Click]</a:t>
            </a:r>
            <a:r>
              <a:rPr lang="en-US" altLang="zh-CN" baseline="0" dirty="0"/>
              <a:t> Specifically, m</a:t>
            </a:r>
            <a:r>
              <a:rPr lang="en-US" altLang="zh-CN" dirty="0"/>
              <a:t>ore CPU cores are being put on the same die, and the on-chip cache hierarchies are getting larger, deeper, and more complex.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[Click]</a:t>
            </a:r>
            <a:r>
              <a:rPr lang="en-US" altLang="zh-CN" baseline="0" dirty="0"/>
              <a:t> and t</a:t>
            </a:r>
            <a:r>
              <a:rPr lang="en-US" altLang="zh-CN" dirty="0"/>
              <a:t>he execution involves</a:t>
            </a:r>
            <a:r>
              <a:rPr lang="en-US" altLang="zh-CN" baseline="0" dirty="0"/>
              <a:t> </a:t>
            </a:r>
            <a:r>
              <a:rPr lang="en-US" dirty="0"/>
              <a:t>deep and complex</a:t>
            </a:r>
            <a:r>
              <a:rPr lang="en-US" baseline="0" dirty="0"/>
              <a:t> </a:t>
            </a:r>
            <a:r>
              <a:rPr lang="en-US" dirty="0"/>
              <a:t>execution pipelines,</a:t>
            </a:r>
            <a:r>
              <a:rPr lang="en-US" baseline="0" dirty="0"/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[Click]</a:t>
            </a:r>
            <a:r>
              <a:rPr lang="en-US" altLang="zh-CN" baseline="0" dirty="0"/>
              <a:t> </a:t>
            </a:r>
            <a:r>
              <a:rPr lang="en-US" baseline="0" dirty="0"/>
              <a:t>which can be divided into front-end and back-end.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[Click] </a:t>
            </a:r>
            <a:r>
              <a:rPr lang="en-US" altLang="en-US" dirty="0"/>
              <a:t>However, there is a lack of detailed studies on profiling the aforementioned</a:t>
            </a:r>
            <a:r>
              <a:rPr lang="en-US" altLang="en-US" baseline="0" dirty="0"/>
              <a:t> </a:t>
            </a:r>
            <a:r>
              <a:rPr lang="en-US" altLang="en-US" dirty="0"/>
              <a:t>common design aspects of DSP systems on such scale-up architectures.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C97D51-C29A-4204-BCA9-7887F111546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2487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There are two major goals, 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first, we want to identify the common design aspects of modern DSP systems and to understand how those designs interact with modern processors.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Second, we want to develop some hardware and software approaches to resolving the bottleneck.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[Click] Our contributions can be summarized as follows: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[Click] We design a micro-benchmark covering a wide range of applications;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[Click] We conduct detailed profiling studies on two state-of-the-art DSP systems on multi-socket multi-core processors, and identify common performance issues;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[Click] We design optimization techniques to solve the identified performance issues.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C97D51-C29A-4204-BCA9-7887F111546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4236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1200" dirty="0"/>
              <a:t>There has been no standard benchmark for DSP systems, especially on scale-up architectures.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[Click]</a:t>
            </a:r>
            <a:r>
              <a:rPr lang="en-US" sz="1200" baseline="0" dirty="0"/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Hence, we design our micro benchmark with seven streaming applications according to the four criteria proposed by Jim Gray including relevance, portability, scalability and Simplicity.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C97D51-C29A-4204-BCA9-7887F111546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5795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briefly describe how the micro-benchmark achieves the four criteria. 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[Click] First, the applications covers a wide range of memory and computational behaviors, as well as different application complexities. 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example, TM has high CPU and memory bandwidth consumption.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[Click] Second, we describe the high level functionality of each application, and they can be easily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applied to other DSP systems; 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[Click] Third, the benchmark includes different data sizes; 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[Click] Finally, we choose the applications with simplicity in mind so that the benchmark is understandable.</a:t>
            </a:r>
            <a:endParaRPr lang="en-US" altLang="zh-CN" baseline="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C97D51-C29A-4204-BCA9-7887F111546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4801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Here’s the outline of our profiling</a:t>
            </a:r>
            <a:r>
              <a:rPr lang="en-US" baseline="0" dirty="0"/>
              <a:t> experiments.</a:t>
            </a:r>
          </a:p>
          <a:p>
            <a:r>
              <a:rPr lang="en-US" baseline="0" dirty="0"/>
              <a:t>We first show the scalability test results on varying number of CPU cores.</a:t>
            </a:r>
          </a:p>
          <a:p>
            <a:r>
              <a:rPr lang="en-US" baseline="0" dirty="0"/>
              <a:t>Then, we show the execution time breakdown of execution on a single socket.</a:t>
            </a:r>
          </a:p>
          <a:p>
            <a:r>
              <a:rPr lang="en-US" baseline="0" dirty="0"/>
              <a:t>Finally, we go through the study on the impact of each design aspects.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C97D51-C29A-4204-BCA9-7887F111546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5978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These two figures show the normalized throughput of running different applications with varying number of cores/sockets on Storm and </a:t>
            </a:r>
            <a:r>
              <a:rPr lang="en-US" altLang="zh-CN" dirty="0" err="1"/>
              <a:t>Flink</a:t>
            </a:r>
            <a:r>
              <a:rPr lang="en-US" altLang="zh-CN" dirty="0"/>
              <a:t>, respectively.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The performance results are normalized to their throughputs on a single core.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r>
              <a:rPr lang="en-US" altLang="zh-CN" dirty="0"/>
              <a:t>We have the following observations.</a:t>
            </a:r>
          </a:p>
          <a:p>
            <a:r>
              <a:rPr lang="en-US" altLang="zh-CN" dirty="0"/>
              <a:t>[Click] Firstly, on a single socket, most of the applications scale well with the increasing number of CPU cores for both Storm and </a:t>
            </a:r>
            <a:r>
              <a:rPr lang="en-US" altLang="zh-CN" dirty="0" err="1"/>
              <a:t>Flink</a:t>
            </a:r>
            <a:r>
              <a:rPr lang="en-US" altLang="zh-CN" dirty="0"/>
              <a:t>.</a:t>
            </a:r>
          </a:p>
          <a:p>
            <a:r>
              <a:rPr lang="en-US" altLang="zh-CN" dirty="0"/>
              <a:t>[Click] Secondly, most applications perform not better or even worse on multiple sockets than on a single socket. </a:t>
            </a:r>
          </a:p>
          <a:p>
            <a:r>
              <a:rPr lang="en-US" altLang="zh-CN" dirty="0"/>
              <a:t>[Click] Multiple sockets essentially</a:t>
            </a:r>
            <a:r>
              <a:rPr lang="en-US" altLang="zh-CN" baseline="0" dirty="0"/>
              <a:t> brings more resources but also additional overhead of remote memory access. Applications scale poorly or become even worse due to the greater negative impact of overhead.</a:t>
            </a:r>
            <a:endParaRPr lang="en-US" altLang="zh-CN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C97D51-C29A-4204-BCA9-7887F111546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4806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Here’s the outline of our profiling</a:t>
            </a:r>
            <a:r>
              <a:rPr lang="en-US" baseline="0" dirty="0"/>
              <a:t> experiments.</a:t>
            </a:r>
          </a:p>
          <a:p>
            <a:r>
              <a:rPr lang="en-US" baseline="0" dirty="0"/>
              <a:t>We first show the scalability test results on varying number of CPU cores.</a:t>
            </a:r>
          </a:p>
          <a:p>
            <a:r>
              <a:rPr lang="en-US" baseline="0" dirty="0"/>
              <a:t>Then, we show the execution time breakdown of execution on a single socket.</a:t>
            </a:r>
          </a:p>
          <a:p>
            <a:r>
              <a:rPr lang="en-US" baseline="0" dirty="0"/>
              <a:t>Finally, we go through the study on the impact of each design aspects.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C97D51-C29A-4204-BCA9-7887F111546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6655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 seems that both DSP systems scale well on a single socket, but [Click] we find </a:t>
            </a:r>
            <a:r>
              <a:rPr lang="en-US" altLang="zh-CN" baseline="0" dirty="0"/>
              <a:t>about </a:t>
            </a:r>
            <a:r>
              <a:rPr lang="en-US" altLang="zh-CN" dirty="0"/>
              <a:t>70% of their execution times are spent in processor stalls as shown</a:t>
            </a:r>
            <a:r>
              <a:rPr lang="en-US" altLang="zh-CN" baseline="0" dirty="0"/>
              <a:t> in these figures</a:t>
            </a:r>
            <a:r>
              <a:rPr lang="en-US" altLang="zh-CN" dirty="0"/>
              <a:t>.</a:t>
            </a:r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C97D51-C29A-4204-BCA9-7887F111546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7700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Front-end stalls is a major bottleneck.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C97D51-C29A-4204-BCA9-7887F111546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8163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There is an increasing demand for handling real-time data streams, such as stock market monitoring and </a:t>
            </a:r>
            <a:r>
              <a:rPr lang="en-US" altLang="zh-CN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IoT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(Internet of Things).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Many data stream processing (DSP) systems have been proposed such as Apache Storm, </a:t>
            </a:r>
            <a:r>
              <a:rPr lang="en-US" altLang="zh-CN" dirty="0"/>
              <a:t>Twitter 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Heron and Apache </a:t>
            </a:r>
            <a:r>
              <a:rPr lang="en-US" altLang="zh-CN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Flink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so 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C97D51-C29A-4204-BCA9-7887F111546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0822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C97D51-C29A-4204-BCA9-7887F111546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37689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[Click] The design of supporting both pipelined and data parallel processing results in a very complex massively parallel threading model in DSP systems.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[Click] The high front-end stalls are mainly caused by </a:t>
            </a:r>
            <a:r>
              <a:rPr lang="en-GB" altLang="zh-CN" dirty="0"/>
              <a:t>this threading model,</a:t>
            </a:r>
            <a:r>
              <a:rPr lang="en-GB" altLang="zh-CN" baseline="0" dirty="0"/>
              <a:t> which causes frequent instruction cache miss.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dirty="0"/>
              <a:t>[Click] The figures further illustrate the breakdown on front stalls, where I-cache miss stalls are I-Decoding stalls dominate front-end stalls, and I-Decoding stalls are caused by frequent instruction cache misses.</a:t>
            </a:r>
            <a:endParaRPr lang="en-GB" altLang="zh-CN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C97D51-C29A-4204-BCA9-7887F111546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77243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figure further illustrates the cumulative density function of the instruction footprints on a log scale, which stands for the percentage that instruction footprint is no larger than a certain number of distinct instructions.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There are two major observations: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First, the common range of their instruction footprints during execution are between 1KB to 10MB and 1KB to 1MB on Storm and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Flink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respectively.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Second, the cross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over points of L1-ICache line and different CDF curves are between 0.3~0.5 for Storm and 0.6~0.8 for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Flink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 means, around 50~70% and 20~40% of the instruction footprints between two consecutive calls to the same functions are larger than the L1-ICache in Storm and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Flink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respectively.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explains why the instruction cache miss issue is so serious.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C97D51-C29A-4204-BCA9-7887F111546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53348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 main problem of scaling DSP systems on multi-socket processors is the high remote memory access overhead due to the heavy pipelined message passing design.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[Click] This table shows the LLC miss stalls for executing different applications on Storm on four sockets.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[Click] </a:t>
            </a:r>
            <a:r>
              <a:rPr lang="en-US" sz="1200" dirty="0">
                <a:solidFill>
                  <a:srgbClr val="FF0000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Up to 24% of the total execution time are wasted due to remote memory access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C97D51-C29A-4204-BCA9-7887F111546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63837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Now, let’s do a recap.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C97D51-C29A-4204-BCA9-7887F111546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71779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We present our initial attempt at addressing the aforementioned performance issues.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We present two optimization techniques.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[Click]</a:t>
            </a:r>
            <a:r>
              <a:rPr lang="en-US" altLang="zh-CN" baseline="0" dirty="0"/>
              <a:t> </a:t>
            </a:r>
            <a:r>
              <a:rPr lang="en-US" altLang="zh-CN" dirty="0"/>
              <a:t>non-blocking tuple batching to reduce instruction cache misses,</a:t>
            </a:r>
            <a:r>
              <a:rPr lang="en-US" altLang="zh-CN" baseline="0" dirty="0"/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dirty="0"/>
              <a:t>[Click] the main idea of non-blocking tuple batching is to batch and only batch tuples that can be batched.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[Click] NUMA-aware executor placement to reduce remote memory </a:t>
            </a:r>
            <a:r>
              <a:rPr lang="en-GB" altLang="zh-CN" dirty="0"/>
              <a:t>accesses.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dirty="0"/>
              <a:t>[Click] the main idea of NUMA-aware executor placement is to convert it into a min-cut graph partition problem.</a:t>
            </a:r>
            <a:endParaRPr lang="zh-CN" altLang="en-US" dirty="0"/>
          </a:p>
          <a:p>
            <a:endParaRPr lang="zh-CN" alt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C97D51-C29A-4204-BCA9-7887F111546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55012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Finally, this</a:t>
            </a:r>
            <a:r>
              <a:rPr lang="en-US" altLang="zh-CN" baseline="0" dirty="0"/>
              <a:t> figure shows the evaluation results on Storm by combining both techniques, and the batch size is set to 8.</a:t>
            </a:r>
          </a:p>
          <a:p>
            <a:r>
              <a:rPr lang="en-US" altLang="zh-CN" baseline="0" dirty="0"/>
              <a:t>【</a:t>
            </a:r>
            <a:r>
              <a:rPr lang="en-US" altLang="zh-CN" baseline="0" dirty="0" err="1"/>
              <a:t>click】Our</a:t>
            </a:r>
            <a:r>
              <a:rPr lang="en-US" altLang="zh-CN" baseline="0" dirty="0"/>
              <a:t> techniques improves throughput by up to 3.2 times on four sockets.</a:t>
            </a:r>
          </a:p>
          <a:p>
            <a:r>
              <a:rPr lang="en-US" altLang="zh-CN" baseline="0" dirty="0"/>
              <a:t>Although our techniques improves the performance significantly, it still has space to linear scale up.</a:t>
            </a:r>
            <a:endParaRPr lang="zh-CN" alt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C97D51-C29A-4204-BCA9-7887F111546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774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/>
              <a:t>【</a:t>
            </a:r>
            <a:r>
              <a:rPr lang="en-US" altLang="zh-CN" sz="1200" dirty="0" err="1"/>
              <a:t>click】</a:t>
            </a:r>
            <a:r>
              <a:rPr lang="en-US" altLang="en-US" sz="1200" dirty="0" err="1"/>
              <a:t>There</a:t>
            </a:r>
            <a:r>
              <a:rPr lang="en-US" altLang="en-US" sz="1200" dirty="0"/>
              <a:t> is a lack of detailed analysis on the common design aspects of modern DSP systems when running on modern multi-socket multi-core processors</a:t>
            </a:r>
          </a:p>
          <a:p>
            <a:r>
              <a:rPr lang="en-US" altLang="zh-CN" sz="1200" dirty="0"/>
              <a:t>【</a:t>
            </a:r>
            <a:r>
              <a:rPr lang="en-US" altLang="zh-CN" sz="1200" dirty="0" err="1"/>
              <a:t>click】</a:t>
            </a:r>
            <a:r>
              <a:rPr lang="en-US" altLang="en-US" sz="1200" dirty="0" err="1"/>
              <a:t>We</a:t>
            </a:r>
            <a:r>
              <a:rPr lang="en-US" altLang="en-US" sz="1200" dirty="0"/>
              <a:t> design micro-benchmark and conducted extensive evaluations based on two state-of-the-art DSP systems and identify several common performance issues</a:t>
            </a:r>
          </a:p>
          <a:p>
            <a:r>
              <a:rPr lang="en-US" altLang="zh-CN" sz="1200" dirty="0"/>
              <a:t>【</a:t>
            </a:r>
            <a:r>
              <a:rPr lang="en-US" altLang="zh-CN" sz="1200" dirty="0" err="1"/>
              <a:t>click】</a:t>
            </a:r>
            <a:r>
              <a:rPr lang="en-US" altLang="en-US" sz="1200" dirty="0" err="1"/>
              <a:t>We</a:t>
            </a:r>
            <a:r>
              <a:rPr lang="en-US" altLang="en-US" sz="1200" dirty="0"/>
              <a:t> present two optimization techniques to address the found performance issues and demonstrate promising performance improvements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C97D51-C29A-4204-BCA9-7887F111546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75200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acknowledge the funding</a:t>
            </a:r>
            <a:r>
              <a:rPr lang="en-US" baseline="0" dirty="0"/>
              <a:t> received from varies parties.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C97D51-C29A-4204-BCA9-7887F111546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14657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</a:t>
            </a:r>
            <a:r>
              <a:rPr lang="en-US" baseline="0" dirty="0"/>
              <a:t> interested, please check out our code in this link.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C97D51-C29A-4204-BCA9-7887F111546D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2180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[click] Recent DSP systems are mostly aimed at scaling out using a cluster of commodity machines,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[click] Further, they are mostly built around a number of key designs including a) pipelined processing with message passing, b) on-demand data parallelism, and c) </a:t>
            </a:r>
            <a:r>
              <a:rPr lang="en-GB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JVM based implementation.</a:t>
            </a:r>
          </a:p>
          <a:p>
            <a:endParaRPr lang="en-US" alt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altLang="zh-CN" sz="1200" dirty="0"/>
              <a:t>In this paper, we study the three design aspects on scale-up architectures (i.e., multi-socket multi-core architectures).</a:t>
            </a:r>
          </a:p>
          <a:p>
            <a:r>
              <a:rPr lang="en-US" dirty="0"/>
              <a:t>In</a:t>
            </a:r>
            <a:r>
              <a:rPr lang="en-US" baseline="0" dirty="0"/>
              <a:t> the following slides, we are going to explain each design in detail.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C97D51-C29A-4204-BCA9-7887F111546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74502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600" dirty="0"/>
              <a:t>The overhead of JVM runtime contains two major and moderate components. </a:t>
            </a:r>
          </a:p>
          <a:p>
            <a:r>
              <a:rPr lang="en-US" altLang="zh-CN" sz="3200" dirty="0"/>
              <a:t>【</a:t>
            </a:r>
            <a:r>
              <a:rPr lang="en-US" altLang="zh-CN" sz="3200" dirty="0" err="1"/>
              <a:t>Click】</a:t>
            </a:r>
            <a:r>
              <a:rPr lang="en-US" sz="3200" dirty="0" err="1"/>
              <a:t>First</a:t>
            </a:r>
            <a:r>
              <a:rPr lang="en-US" sz="3200" dirty="0"/>
              <a:t>, the frequent pointer referencing during tuple transmission and the frequent method table search stress TLB (stalls account for 5~10% and 3~8%). </a:t>
            </a:r>
          </a:p>
          <a:p>
            <a:r>
              <a:rPr lang="en-US" altLang="zh-CN" sz="3200" dirty="0"/>
              <a:t>【</a:t>
            </a:r>
            <a:r>
              <a:rPr lang="en-US" altLang="zh-CN" sz="3200" dirty="0" err="1"/>
              <a:t>Click】</a:t>
            </a:r>
            <a:r>
              <a:rPr lang="en-US" sz="3200" dirty="0" err="1"/>
              <a:t>Second</a:t>
            </a:r>
            <a:r>
              <a:rPr lang="en-US" sz="3200" dirty="0"/>
              <a:t>, the overhead of GC in running streaming applications (1~3%) is insignificant.</a:t>
            </a:r>
          </a:p>
          <a:p>
            <a:r>
              <a:rPr lang="en-US" sz="3200" dirty="0"/>
              <a:t>[Click] It suggest</a:t>
            </a:r>
            <a:r>
              <a:rPr lang="en-US" sz="3200" baseline="0" dirty="0"/>
              <a:t>s that we can enable huge page optimizations to reduce the TLB overhead when running DSP systems on multi-core processors.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C97D51-C29A-4204-BCA9-7887F111546D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24026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latin typeface="NimbusRomNo9L-Regu"/>
              </a:rPr>
              <a:t>Recall</a:t>
            </a:r>
            <a:r>
              <a:rPr lang="en-US" altLang="zh-CN" baseline="0" dirty="0">
                <a:latin typeface="NimbusRomNo9L-Regu"/>
              </a:rPr>
              <a:t> that in the original design, each tuple are executed independently and transmitted one by one.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C97D51-C29A-4204-BCA9-7887F111546D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29004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>
                <a:latin typeface="NimbusRomNo9L-Regu"/>
              </a:rPr>
              <a:t>The idea of tuple batching is to combine multiple tuples into one, and hence the executor works on multiple tuples after a single fetch.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【</a:t>
            </a:r>
            <a:r>
              <a:rPr lang="en-US" altLang="zh-CN" dirty="0" err="1"/>
              <a:t>click】</a:t>
            </a:r>
            <a:r>
              <a:rPr lang="en-US" altLang="zh-CN" baseline="0" dirty="0" err="1"/>
              <a:t>This</a:t>
            </a:r>
            <a:r>
              <a:rPr lang="en-US" altLang="zh-CN" baseline="0" dirty="0"/>
              <a:t> batching is initiated at Data source, and performs at each executor. Say, once the split receives multiple tuples in a batch from data source, it will process on them and potentially generate multiple outputs correspondingly, which are going to be batched and transmitted further downstream.</a:t>
            </a:r>
            <a:endParaRPr lang="en-US" altLang="zh-CN" dirty="0"/>
          </a:p>
          <a:p>
            <a:endParaRPr lang="en-US" baseline="0" dirty="0">
              <a:latin typeface="NimbusRomNo9L-Regu"/>
            </a:endParaRPr>
          </a:p>
          <a:p>
            <a:r>
              <a:rPr lang="en-US" baseline="0" dirty="0">
                <a:latin typeface="NimbusRomNo9L-Regu"/>
              </a:rPr>
              <a:t>However, </a:t>
            </a:r>
            <a:r>
              <a:rPr lang="en-US" altLang="zh-CN" dirty="0"/>
              <a:t>tuples aimed at different consumers may be grouped together, which results in wrong final results.</a:t>
            </a:r>
          </a:p>
          <a:p>
            <a:endParaRPr lang="en-US" altLang="zh-CN" dirty="0"/>
          </a:p>
          <a:p>
            <a:r>
              <a:rPr lang="en-US" altLang="zh-CN" dirty="0"/>
              <a:t>【</a:t>
            </a:r>
            <a:r>
              <a:rPr lang="en-US" altLang="zh-CN" dirty="0" err="1"/>
              <a:t>click】Our</a:t>
            </a:r>
            <a:r>
              <a:rPr lang="en-US" altLang="zh-CN" dirty="0"/>
              <a:t> solution to this problem is </a:t>
            </a:r>
            <a:r>
              <a:rPr lang="en-US" altLang="zh-CN" baseline="0" dirty="0"/>
              <a:t>re-generating the hash value of the keys in each tuple, and combines whenever possible. The larger the targeted batch size, the higher chances that more tuples are combined.</a:t>
            </a:r>
          </a:p>
          <a:p>
            <a:endParaRPr lang="en-US" altLang="zh-CN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C97D51-C29A-4204-BCA9-7887F111546D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82161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figure illustrates</a:t>
            </a:r>
            <a:r>
              <a:rPr lang="en-US" baseline="0" dirty="0"/>
              <a:t> the normalized throughput and latency of Storm with tuple batching optimization for different applications on a single socket.</a:t>
            </a:r>
          </a:p>
          <a:p>
            <a:r>
              <a:rPr lang="en-US" baseline="0" dirty="0"/>
              <a:t>As expected, tuple batching significantly increase performance of most applications, and larger initial batch sizes enables greater opportunities of batching more tuples together.</a:t>
            </a:r>
          </a:p>
          <a:p>
            <a:r>
              <a:rPr lang="en-US" baseline="0" dirty="0"/>
              <a:t>However, with tuple batching, the processing latency of each tuple may be increased as they are not emitted until all tuples in the same batch are processed. </a:t>
            </a:r>
          </a:p>
          <a:p>
            <a:endParaRPr lang="en-US" baseline="0" dirty="0"/>
          </a:p>
          <a:p>
            <a:r>
              <a:rPr lang="en-US" baseline="0" dirty="0"/>
              <a:t>The figure on the right shows the normalized average latency per output tuple under different batch sizes. Comparing both figures, we observe a clear trade-off between the throughput and latency. Meanwhile, our non-blocking tuple batching scheme preservers a sublinear increase in process latency for most applications, which is due to the much-improved performance and no explicit buffering delay.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C97D51-C29A-4204-BCA9-7887F111546D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26847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</a:t>
            </a:r>
            <a:r>
              <a:rPr lang="en-US" baseline="0" dirty="0"/>
              <a:t> let DSP systems to scale on multiple sockets, </a:t>
            </a:r>
            <a:r>
              <a:rPr lang="en-US" dirty="0"/>
              <a:t>the executors in a topology should be placed in an NUMA-aware manner,</a:t>
            </a:r>
            <a:r>
              <a:rPr lang="en-US" baseline="0" dirty="0"/>
              <a:t> so that remote memory access overhead can be reduced.</a:t>
            </a:r>
            <a:endParaRPr lang="en-US" dirty="0"/>
          </a:p>
          <a:p>
            <a:r>
              <a:rPr lang="en-US" dirty="0"/>
              <a:t>We</a:t>
            </a:r>
            <a:r>
              <a:rPr lang="en-US" baseline="0" dirty="0"/>
              <a:t> strategically map executors into different sockets. The formulated optimization problem is mapped to the minimum k-cut problem, where k stands for how many sockets we are going to use.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C97D51-C29A-4204-BCA9-7887F111546D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19909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</a:t>
            </a:r>
            <a:r>
              <a:rPr lang="en-US" baseline="0" dirty="0"/>
              <a:t> figure shows the effectiveness of the NUMA-aware executor placement.</a:t>
            </a:r>
          </a:p>
          <a:p>
            <a:r>
              <a:rPr lang="en-US" baseline="0" dirty="0"/>
              <a:t>Results are normalized to four sockets without optimization. </a:t>
            </a:r>
          </a:p>
          <a:p>
            <a:r>
              <a:rPr lang="en-US" altLang="zh-CN" baseline="0" dirty="0"/>
              <a:t>【</a:t>
            </a:r>
            <a:r>
              <a:rPr lang="en-US" altLang="zh-CN" baseline="0" dirty="0" err="1"/>
              <a:t>click】</a:t>
            </a:r>
            <a:r>
              <a:rPr lang="en-US" baseline="0" dirty="0" err="1"/>
              <a:t>The</a:t>
            </a:r>
            <a:r>
              <a:rPr lang="en-US" baseline="0" dirty="0"/>
              <a:t> placement strategy improves the throughput of all applications by up to 32%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C97D51-C29A-4204-BCA9-7887F111546D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76792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Font typeface="Arial" panose="020B0604020202020204" pitchFamily="34" charset="0"/>
              <a:buNone/>
            </a:pPr>
            <a:r>
              <a:rPr lang="en-US" altLang="zh-CN" dirty="0"/>
              <a:t>Furthermore, the current design of data parallelism creates serious process speed unbalance due to the NUMA effect.</a:t>
            </a:r>
          </a:p>
          <a:p>
            <a:pPr marL="0" indent="0" algn="l">
              <a:buFont typeface="Arial" panose="020B0604020202020204" pitchFamily="34" charset="0"/>
              <a:buNone/>
            </a:pPr>
            <a:r>
              <a:rPr lang="en-US" altLang="zh-CN" dirty="0"/>
              <a:t>【</a:t>
            </a:r>
            <a:r>
              <a:rPr lang="en-US" altLang="zh-CN" dirty="0" err="1"/>
              <a:t>Click】We</a:t>
            </a:r>
            <a:r>
              <a:rPr lang="en-US" altLang="zh-CN" baseline="0" dirty="0"/>
              <a:t> take traffic-monitoring application as an example to further study the impact of the current design of stream partitioning under the NUMA effect.</a:t>
            </a:r>
          </a:p>
          <a:p>
            <a:pPr marL="0" indent="0" algn="l">
              <a:buFont typeface="Arial" panose="020B0604020202020204" pitchFamily="34" charset="0"/>
              <a:buNone/>
            </a:pPr>
            <a:r>
              <a:rPr lang="en-US" altLang="zh-CN" dirty="0"/>
              <a:t>【</a:t>
            </a:r>
            <a:r>
              <a:rPr lang="en-US" altLang="zh-CN" dirty="0" err="1"/>
              <a:t>Click】When</a:t>
            </a:r>
            <a:r>
              <a:rPr lang="en-US" altLang="zh-CN" dirty="0"/>
              <a:t> the</a:t>
            </a:r>
            <a:r>
              <a:rPr lang="en-US" altLang="zh-CN" baseline="0" dirty="0"/>
              <a:t> </a:t>
            </a:r>
            <a:r>
              <a:rPr lang="en-US" altLang="zh-CN" dirty="0"/>
              <a:t>threads of </a:t>
            </a:r>
            <a:r>
              <a:rPr lang="en-US" altLang="zh-CN" dirty="0" err="1"/>
              <a:t>MapMatcher</a:t>
            </a:r>
            <a:r>
              <a:rPr lang="en-US" altLang="zh-CN" dirty="0"/>
              <a:t> bolt</a:t>
            </a:r>
            <a:r>
              <a:rPr lang="en-US" altLang="zh-CN" baseline="0" dirty="0"/>
              <a:t> is configured to be 56, we observe up to 3 times of difference in average execution latency among them.</a:t>
            </a:r>
            <a:endParaRPr lang="en-US" altLang="zh-CN" dirty="0"/>
          </a:p>
          <a:p>
            <a:endParaRPr lang="zh-CN" altLang="en-US" dirty="0"/>
          </a:p>
          <a:p>
            <a:endParaRPr lang="zh-CN" alt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C97D51-C29A-4204-BCA9-7887F111546D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1904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altLang="zh-CN" dirty="0"/>
              <a:t>A </a:t>
            </a:r>
            <a:r>
              <a:rPr lang="en-US" altLang="zh-CN" dirty="0"/>
              <a:t>streaming application is represented by a graph,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where 【</a:t>
            </a:r>
            <a:r>
              <a:rPr lang="en-US" altLang="zh-CN" dirty="0" err="1"/>
              <a:t>click】nodes</a:t>
            </a:r>
            <a:r>
              <a:rPr lang="en-US" altLang="zh-CN" dirty="0"/>
              <a:t> in the graph represent operators, and </a:t>
            </a:r>
            <a:r>
              <a:rPr lang="en-US" altLang="zh-CN" dirty="0" err="1"/>
              <a:t>edges【click</a:t>
            </a:r>
            <a:r>
              <a:rPr lang="en-US" altLang="zh-CN" dirty="0"/>
              <a:t>】 represent the data dependency </a:t>
            </a:r>
            <a:r>
              <a:rPr lang="en-GB" altLang="zh-CN" dirty="0"/>
              <a:t>between operators.</a:t>
            </a:r>
            <a:r>
              <a:rPr lang="en-US" altLang="zh-CN" dirty="0"/>
              <a:t>【</a:t>
            </a:r>
            <a:r>
              <a:rPr lang="en-US" altLang="zh-CN" dirty="0" err="1"/>
              <a:t>click】Each</a:t>
            </a:r>
            <a:r>
              <a:rPr lang="en-US" altLang="zh-CN" baseline="0" dirty="0"/>
              <a:t> operator executes independently and continuously perform</a:t>
            </a:r>
            <a:r>
              <a:rPr lang="en-US" altLang="zh-CN" dirty="0"/>
              <a:t> </a:t>
            </a:r>
            <a:r>
              <a:rPr lang="en-US" altLang="zh-CN" baseline="0" dirty="0"/>
              <a:t>fetch, process and output operations in a pipelining way.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C97D51-C29A-4204-BCA9-7887F111546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0258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Let me explain how the message passing between operators are achieved in most modern DSP systems in a shared memory environment.</a:t>
            </a:r>
          </a:p>
          <a:p>
            <a:endParaRPr lang="en-US" altLang="zh-CN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[Click] In this example, there are two operators, which are denoted as producer and consumer.</a:t>
            </a:r>
          </a:p>
          <a:p>
            <a:endParaRPr lang="en-US" altLang="zh-CN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[Click] The producer first writes its output data to the local memory</a:t>
            </a:r>
          </a:p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[Click] emits a tuple containing a reference to the output data to its output queue</a:t>
            </a:r>
          </a:p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[Click] The consumer fetches from the corresponding queue to obtain the tuple and </a:t>
            </a:r>
          </a:p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then [Click] accesses the data by the </a:t>
            </a:r>
            <a:r>
              <a:rPr lang="en-GB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reference.</a:t>
            </a:r>
            <a:endParaRPr lang="zh-CN" altLang="en-US" dirty="0"/>
          </a:p>
          <a:p>
            <a:endParaRPr lang="en-US" dirty="0"/>
          </a:p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[Click] When they are scheduled to different sockets, this data fetch comes with remote memory access overhead.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C97D51-C29A-4204-BCA9-7887F111546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7199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[Click] Modern DSP systems such as Storm and </a:t>
            </a:r>
            <a:r>
              <a:rPr lang="en-US" sz="1200" dirty="0" err="1"/>
              <a:t>Flink</a:t>
            </a:r>
            <a:r>
              <a:rPr lang="en-US" sz="1200" dirty="0"/>
              <a:t> are also designed to support </a:t>
            </a:r>
            <a:r>
              <a:rPr lang="en-US" dirty="0">
                <a:solidFill>
                  <a:srgbClr val="FF0000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data parallelism</a:t>
            </a:r>
            <a:r>
              <a:rPr lang="en-US" sz="1200" dirty="0"/>
              <a:t>. </a:t>
            </a:r>
          </a:p>
          <a:p>
            <a:r>
              <a:rPr lang="en-US" altLang="zh-CN" dirty="0"/>
              <a:t>The actual execution of an operator is carried out by one or more physical threads, which are referred as executors. </a:t>
            </a:r>
          </a:p>
          <a:p>
            <a:endParaRPr lang="en-US" dirty="0"/>
          </a:p>
          <a:p>
            <a:r>
              <a:rPr lang="en-US" dirty="0"/>
              <a:t>[Click] In</a:t>
            </a:r>
            <a:r>
              <a:rPr lang="en-US" baseline="0" dirty="0"/>
              <a:t> this example, split operator is carried out by three split executors.</a:t>
            </a:r>
          </a:p>
          <a:p>
            <a:r>
              <a:rPr lang="en-US" dirty="0"/>
              <a:t>[Click] The</a:t>
            </a:r>
            <a:r>
              <a:rPr lang="en-US" baseline="0" dirty="0"/>
              <a:t> output stream of each operator is partitioned before passing downstream</a:t>
            </a:r>
          </a:p>
          <a:p>
            <a:r>
              <a:rPr lang="en-US" altLang="zh-CN" baseline="0" dirty="0"/>
              <a:t>[C</a:t>
            </a:r>
            <a:r>
              <a:rPr lang="en-US" altLang="zh-CN" dirty="0"/>
              <a:t>lick] The way</a:t>
            </a:r>
            <a:r>
              <a:rPr lang="en-US" altLang="zh-CN" baseline="0" dirty="0"/>
              <a:t> of partition stream is specified by grouping strategies such as shuffle grouping, which equally distribute streams, and fields grouping, which distribute tuples according to keys in the tuple.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C97D51-C29A-4204-BCA9-7887F111546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2162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[Click] Modern DSP systems such as Storm and </a:t>
            </a:r>
            <a:r>
              <a:rPr lang="en-US" sz="1200" dirty="0" err="1"/>
              <a:t>Flink</a:t>
            </a:r>
            <a:r>
              <a:rPr lang="en-US" sz="1200" dirty="0"/>
              <a:t> are also designed to support </a:t>
            </a:r>
            <a:r>
              <a:rPr lang="en-US" dirty="0">
                <a:solidFill>
                  <a:srgbClr val="FF0000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data parallelism</a:t>
            </a:r>
            <a:r>
              <a:rPr lang="en-US" sz="1200" dirty="0"/>
              <a:t>. </a:t>
            </a:r>
          </a:p>
          <a:p>
            <a:r>
              <a:rPr lang="en-US" altLang="zh-CN" dirty="0"/>
              <a:t>The actual execution of an operator is carried out by one or more physical threads, which are referred as executors. </a:t>
            </a:r>
          </a:p>
          <a:p>
            <a:endParaRPr lang="en-US" dirty="0"/>
          </a:p>
          <a:p>
            <a:r>
              <a:rPr lang="en-US" dirty="0"/>
              <a:t>[Click] In</a:t>
            </a:r>
            <a:r>
              <a:rPr lang="en-US" baseline="0" dirty="0"/>
              <a:t> this example, split operator is carried out by three split executors.</a:t>
            </a:r>
          </a:p>
          <a:p>
            <a:r>
              <a:rPr lang="en-US" dirty="0"/>
              <a:t>[Click] The</a:t>
            </a:r>
            <a:r>
              <a:rPr lang="en-US" baseline="0" dirty="0"/>
              <a:t> output stream of each operator is partitioned before passing downstream</a:t>
            </a:r>
          </a:p>
          <a:p>
            <a:r>
              <a:rPr lang="en-US" altLang="zh-CN" baseline="0" dirty="0"/>
              <a:t>[C</a:t>
            </a:r>
            <a:r>
              <a:rPr lang="en-US" altLang="zh-CN" dirty="0"/>
              <a:t>lick] The way</a:t>
            </a:r>
            <a:r>
              <a:rPr lang="en-US" altLang="zh-CN" baseline="0" dirty="0"/>
              <a:t> of partition stream is specified by grouping strategies such as shuffle grouping, which equally distribute streams, and fields grouping, which distribute tuples according to keys in the tuple.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C97D51-C29A-4204-BCA9-7887F111546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9169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Font typeface="Arial" panose="020B0604020202020204" pitchFamily="34" charset="0"/>
              <a:buNone/>
            </a:pPr>
            <a:r>
              <a:rPr lang="en-US" altLang="zh-CN" dirty="0"/>
              <a:t> Many</a:t>
            </a:r>
            <a:r>
              <a:rPr lang="en-US" altLang="zh-CN" baseline="0" dirty="0"/>
              <a:t> DSP systems </a:t>
            </a:r>
            <a:r>
              <a:rPr lang="en-US" altLang="zh-CN" dirty="0"/>
              <a:t>are implemented with JVM-based programming languages (i.e., Closure, Java, and Scala), and their execution relies on JVM. </a:t>
            </a:r>
          </a:p>
          <a:p>
            <a:endParaRPr lang="en-US" altLang="zh-CN" dirty="0"/>
          </a:p>
          <a:p>
            <a:r>
              <a:rPr lang="en-US" altLang="zh-CN" dirty="0"/>
              <a:t>[Click] We consider three aspects of JVM primarily, including </a:t>
            </a:r>
          </a:p>
          <a:p>
            <a:r>
              <a:rPr lang="en-US" altLang="zh-CN" dirty="0"/>
              <a:t>data reference, </a:t>
            </a:r>
          </a:p>
          <a:p>
            <a:r>
              <a:rPr lang="en-US" altLang="zh-CN" dirty="0"/>
              <a:t>method table</a:t>
            </a:r>
            <a:r>
              <a:rPr lang="en-US" altLang="zh-CN" baseline="0" dirty="0"/>
              <a:t> and </a:t>
            </a:r>
          </a:p>
          <a:p>
            <a:r>
              <a:rPr lang="en-US" altLang="zh-CN" baseline="0" dirty="0"/>
              <a:t>garbage collection.</a:t>
            </a: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C97D51-C29A-4204-BCA9-7887F111546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3453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[Click] 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Recent DSP systems are mostly aimed at scaling out using a cluster of commodity machines. 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[Click] On the other hand, modern servers are being deployed in the cluster environment, where a single large machine consist of hundreds or thousands of CPU cores.</a:t>
            </a:r>
          </a:p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[Click] I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t’s naturally to ask whether DSP systems can perform well on scale-up architectures?</a:t>
            </a:r>
          </a:p>
          <a:p>
            <a:endParaRPr lang="en-US" altLang="zh-CN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C97D51-C29A-4204-BCA9-7887F111546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8505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Revisiting the Design of Data Stream Processing Systems on Multi-Core Processors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fld id="{12D8FB24-4664-4497-A38E-DB90968F754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105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98433FB-CE42-4DBD-8B36-5A7D1679B643}" type="datetime1">
              <a:rPr lang="en-US" smtClean="0"/>
              <a:t>5/21/22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Revisiting the Design of Data Stream Processing Systems on Multi-Core Processors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8FB24-4664-4497-A38E-DB90968F7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589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B9EBC07-D1D1-4587-BEFE-9BAA22FE51D5}" type="datetime1">
              <a:rPr lang="en-US" smtClean="0"/>
              <a:t>5/21/22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Revisiting the Design of Data Stream Processing Systems on Multi-Core Processors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8FB24-4664-4497-A38E-DB90968F7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079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F97D64-F2C2-49E8-AF9B-D0DCF2D5950C}" type="datetime1">
              <a:rPr lang="en-US" smtClean="0"/>
              <a:t>5/21/22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Revisiting the Design of Data Stream Processing Systems on Multi-Core Processors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fld id="{12D8FB24-4664-4497-A38E-DB90968F754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986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B460182-5689-4E55-808D-C7A8500BC18F}" type="datetime1">
              <a:rPr lang="en-US" smtClean="0"/>
              <a:t>5/21/22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Revisiting the Design of Data Stream Processing Systems on Multi-Core Processors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8FB24-4664-4497-A38E-DB90968F7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119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7B31DB7-CA1C-4B40-85FC-0EACCB335B89}" type="datetime1">
              <a:rPr lang="en-US" smtClean="0"/>
              <a:t>5/21/22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Revisiting the Design of Data Stream Processing Systems on Multi-Core Processors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8FB24-4664-4497-A38E-DB90968F7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472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0AFC520-DEB0-464F-B9E4-FFB644DAAA4F}" type="datetime1">
              <a:rPr lang="en-US" smtClean="0"/>
              <a:t>5/21/22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Revisiting the Design of Data Stream Processing Systems on Multi-Core Processors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8FB24-4664-4497-A38E-DB90968F7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038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CE90BEB-45C9-4ACC-BBF7-50D68BD46B96}" type="datetime1">
              <a:rPr lang="en-US" smtClean="0"/>
              <a:t>5/21/22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Revisiting the Design of Data Stream Processing Systems on Multi-Core Processors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8FB24-4664-4497-A38E-DB90968F7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229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A9026D0-D18A-4C3D-849C-5C3FCC99D228}" type="datetime1">
              <a:rPr lang="en-US" smtClean="0"/>
              <a:t>5/21/22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Revisiting the Design of Data Stream Processing Systems on Multi-Core Processors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8FB24-4664-4497-A38E-DB90968F7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686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90134E5-49A9-42DC-8444-400CBBCA56A1}" type="datetime1">
              <a:rPr lang="en-US" smtClean="0"/>
              <a:t>5/21/22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Revisiting the Design of Data Stream Processing Systems on Multi-Core Processors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8FB24-4664-4497-A38E-DB90968F7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773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39B89C7-7AE0-491C-8FAB-255516883C98}" type="datetime1">
              <a:rPr lang="en-US" smtClean="0"/>
              <a:t>5/21/22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Revisiting the Design of Data Stream Processing Systems on Multi-Core Processors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8FB24-4664-4497-A38E-DB90968F7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987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68772" y="6356350"/>
            <a:ext cx="54846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/>
              <a:t>Revisiting the Design of Data Stream Processing Systems on Multi-Core Processors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D8FB24-4664-4497-A38E-DB90968F754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10822714" y="0"/>
            <a:ext cx="1369286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charset="0"/>
              </a:rPr>
              <a:t>ICDE2017</a:t>
            </a:r>
          </a:p>
        </p:txBody>
      </p:sp>
      <p:pic>
        <p:nvPicPr>
          <p:cNvPr id="1026" name="Picture 2" descr="http://www.nus.edu.sg/identity/images/identity/logo/fullcolorlogo.jp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359" y="6194387"/>
            <a:ext cx="1080976" cy="527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3295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v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v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v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v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v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2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3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9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Revisiting the Design of Data Stream Processing Systems on Multi-Core Processors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Shuhao Zhang</a:t>
            </a:r>
            <a:r>
              <a:rPr lang="en-US" b="1" baseline="30000" dirty="0"/>
              <a:t>1,2</a:t>
            </a:r>
            <a:r>
              <a:rPr lang="en-US" dirty="0"/>
              <a:t>, Bingsheng He</a:t>
            </a:r>
            <a:r>
              <a:rPr lang="en-US" baseline="30000" dirty="0"/>
              <a:t>1</a:t>
            </a:r>
            <a:r>
              <a:rPr lang="en-US" dirty="0"/>
              <a:t>, Daniel Dahlmeier</a:t>
            </a:r>
            <a:r>
              <a:rPr lang="en-US" baseline="30000" dirty="0"/>
              <a:t>2</a:t>
            </a:r>
            <a:r>
              <a:rPr lang="en-US" dirty="0"/>
              <a:t>, Amelie Chi Zhou</a:t>
            </a:r>
            <a:r>
              <a:rPr lang="en-US" baseline="30000" dirty="0"/>
              <a:t>3</a:t>
            </a:r>
            <a:r>
              <a:rPr lang="en-US" dirty="0"/>
              <a:t>, Thomas Heinze</a:t>
            </a:r>
            <a:r>
              <a:rPr lang="en-US" baseline="30000" dirty="0"/>
              <a:t>2</a:t>
            </a:r>
          </a:p>
          <a:p>
            <a:endParaRPr lang="en-US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56" t="19476" r="12821" b="21317"/>
          <a:stretch/>
        </p:blipFill>
        <p:spPr bwMode="auto">
          <a:xfrm>
            <a:off x="2262962" y="4520582"/>
            <a:ext cx="2286000" cy="1066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" descr="Image result for sap 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8562" y="4512326"/>
            <a:ext cx="2209800" cy="1087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Image result for inria franc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5562" y="4538927"/>
            <a:ext cx="2209800" cy="1072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106509" y="44301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45656" y="44301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631009" y="44301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977556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Scale-up architecture is complex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149996" cy="4351338"/>
          </a:xfrm>
        </p:spPr>
        <p:txBody>
          <a:bodyPr/>
          <a:lstStyle/>
          <a:p>
            <a:r>
              <a:rPr lang="en-US" dirty="0"/>
              <a:t>Non-uniform memory access (NUMA) brings performance issues</a:t>
            </a:r>
          </a:p>
          <a:p>
            <a:r>
              <a:rPr lang="en-US" dirty="0"/>
              <a:t>Complex memory subsystem and deep execution pipelines</a:t>
            </a:r>
            <a:endParaRPr lang="en-US" altLang="zh-C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Revisiting the Design of Data Stream Processing Systems on Multi-Core Processors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68913" y="5846126"/>
            <a:ext cx="2743200" cy="365125"/>
          </a:xfrm>
        </p:spPr>
        <p:txBody>
          <a:bodyPr/>
          <a:lstStyle/>
          <a:p>
            <a:fld id="{12D8FB24-4664-4497-A38E-DB90968F7542}" type="slidenum">
              <a:rPr lang="en-US" smtClean="0"/>
              <a:t>10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68101" y="4843739"/>
            <a:ext cx="5890194" cy="1200329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en-US" sz="2400" dirty="0">
                <a:solidFill>
                  <a:srgbClr val="FF0000"/>
                </a:solidFill>
              </a:rPr>
              <a:t>There is a lack of detailed studies on profiling the aforementioned common design aspects of DSP systems on scale-up architectures.</a:t>
            </a:r>
            <a:endParaRPr lang="en-US" sz="2400" dirty="0">
              <a:solidFill>
                <a:srgbClr val="FF0000"/>
              </a:solidFill>
            </a:endParaRPr>
          </a:p>
        </p:txBody>
      </p:sp>
      <p:grpSp>
        <p:nvGrpSpPr>
          <p:cNvPr id="98" name="Group 97"/>
          <p:cNvGrpSpPr/>
          <p:nvPr/>
        </p:nvGrpSpPr>
        <p:grpSpPr>
          <a:xfrm>
            <a:off x="6858295" y="1998026"/>
            <a:ext cx="839789" cy="4213226"/>
            <a:chOff x="6858143" y="2539999"/>
            <a:chExt cx="839789" cy="4213226"/>
          </a:xfrm>
        </p:grpSpPr>
        <p:sp>
          <p:nvSpPr>
            <p:cNvPr id="99" name="Left Brace 98"/>
            <p:cNvSpPr/>
            <p:nvPr/>
          </p:nvSpPr>
          <p:spPr>
            <a:xfrm>
              <a:off x="7583744" y="2539999"/>
              <a:ext cx="113791" cy="2838435"/>
            </a:xfrm>
            <a:prstGeom prst="leftBrac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 sz="1050" b="1"/>
            </a:p>
          </p:txBody>
        </p:sp>
        <p:sp>
          <p:nvSpPr>
            <p:cNvPr id="100" name="Left Brace 99"/>
            <p:cNvSpPr/>
            <p:nvPr/>
          </p:nvSpPr>
          <p:spPr>
            <a:xfrm>
              <a:off x="7579116" y="5447081"/>
              <a:ext cx="118816" cy="1306144"/>
            </a:xfrm>
            <a:prstGeom prst="leftBrac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 sz="1050" b="1"/>
            </a:p>
          </p:txBody>
        </p:sp>
        <p:sp>
          <p:nvSpPr>
            <p:cNvPr id="101" name="TextBox 100"/>
            <p:cNvSpPr txBox="1"/>
            <p:nvPr/>
          </p:nvSpPr>
          <p:spPr>
            <a:xfrm rot="16200000">
              <a:off x="6864624" y="3344459"/>
              <a:ext cx="602593" cy="61555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2000" b="1" dirty="0"/>
                <a:t>Front end</a:t>
              </a:r>
              <a:endParaRPr lang="en-SG" sz="2000" b="1" dirty="0"/>
            </a:p>
          </p:txBody>
        </p:sp>
        <p:sp>
          <p:nvSpPr>
            <p:cNvPr id="102" name="TextBox 101"/>
            <p:cNvSpPr txBox="1"/>
            <p:nvPr/>
          </p:nvSpPr>
          <p:spPr>
            <a:xfrm rot="16200000">
              <a:off x="6884836" y="5700502"/>
              <a:ext cx="562168" cy="61555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2000" b="1" dirty="0"/>
                <a:t>Back end</a:t>
              </a:r>
              <a:endParaRPr lang="en-SG" sz="2000" b="1" dirty="0"/>
            </a:p>
          </p:txBody>
        </p:sp>
      </p:grpSp>
      <p:grpSp>
        <p:nvGrpSpPr>
          <p:cNvPr id="140" name="Group 139"/>
          <p:cNvGrpSpPr/>
          <p:nvPr/>
        </p:nvGrpSpPr>
        <p:grpSpPr>
          <a:xfrm>
            <a:off x="7785433" y="1910981"/>
            <a:ext cx="2136623" cy="4300271"/>
            <a:chOff x="7915737" y="1991385"/>
            <a:chExt cx="2136623" cy="4300271"/>
          </a:xfrm>
        </p:grpSpPr>
        <p:cxnSp>
          <p:nvCxnSpPr>
            <p:cNvPr id="97" name="Elbow Connector 96"/>
            <p:cNvCxnSpPr>
              <a:stCxn id="119" idx="3"/>
              <a:endCxn id="127" idx="2"/>
            </p:cNvCxnSpPr>
            <p:nvPr/>
          </p:nvCxnSpPr>
          <p:spPr>
            <a:xfrm flipV="1">
              <a:off x="9362282" y="5757230"/>
              <a:ext cx="606421" cy="70563"/>
            </a:xfrm>
            <a:prstGeom prst="bentConnector2">
              <a:avLst/>
            </a:prstGeom>
            <a:ln w="31750">
              <a:solidFill>
                <a:schemeClr val="tx1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9" name="Group 138"/>
            <p:cNvGrpSpPr/>
            <p:nvPr/>
          </p:nvGrpSpPr>
          <p:grpSpPr>
            <a:xfrm>
              <a:off x="7915737" y="1991385"/>
              <a:ext cx="2136623" cy="4300271"/>
              <a:chOff x="7915737" y="1991385"/>
              <a:chExt cx="2136623" cy="4300271"/>
            </a:xfrm>
          </p:grpSpPr>
          <p:cxnSp>
            <p:nvCxnSpPr>
              <p:cNvPr id="96" name="Elbow Connector 95"/>
              <p:cNvCxnSpPr>
                <a:stCxn id="123" idx="0"/>
                <a:endCxn id="104" idx="3"/>
              </p:cNvCxnSpPr>
              <p:nvPr/>
            </p:nvCxnSpPr>
            <p:spPr>
              <a:xfrm rot="16200000" flipV="1">
                <a:off x="9266696" y="2256859"/>
                <a:ext cx="735635" cy="557681"/>
              </a:xfrm>
              <a:prstGeom prst="bentConnector2">
                <a:avLst/>
              </a:prstGeom>
              <a:ln w="31750">
                <a:solidFill>
                  <a:schemeClr val="tx1"/>
                </a:solidFill>
                <a:headEnd type="triangle"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8" name="Group 137"/>
              <p:cNvGrpSpPr/>
              <p:nvPr/>
            </p:nvGrpSpPr>
            <p:grpSpPr>
              <a:xfrm>
                <a:off x="7915737" y="1991385"/>
                <a:ext cx="2136623" cy="4300271"/>
                <a:chOff x="7915737" y="1991385"/>
                <a:chExt cx="2136623" cy="4300271"/>
              </a:xfrm>
            </p:grpSpPr>
            <p:grpSp>
              <p:nvGrpSpPr>
                <p:cNvPr id="137" name="Group 136"/>
                <p:cNvGrpSpPr/>
                <p:nvPr/>
              </p:nvGrpSpPr>
              <p:grpSpPr>
                <a:xfrm>
                  <a:off x="7915737" y="1991385"/>
                  <a:ext cx="1789849" cy="4300271"/>
                  <a:chOff x="7915737" y="1991385"/>
                  <a:chExt cx="1789849" cy="4300271"/>
                </a:xfrm>
              </p:grpSpPr>
              <p:cxnSp>
                <p:nvCxnSpPr>
                  <p:cNvPr id="95" name="Elbow Connector 94"/>
                  <p:cNvCxnSpPr>
                    <a:stCxn id="109" idx="2"/>
                    <a:endCxn id="124" idx="1"/>
                  </p:cNvCxnSpPr>
                  <p:nvPr/>
                </p:nvCxnSpPr>
                <p:spPr>
                  <a:xfrm rot="16200000" flipH="1">
                    <a:off x="9122448" y="3677531"/>
                    <a:ext cx="153446" cy="1012831"/>
                  </a:xfrm>
                  <a:prstGeom prst="bentConnector2">
                    <a:avLst/>
                  </a:prstGeom>
                  <a:ln w="31750">
                    <a:solidFill>
                      <a:schemeClr val="tx1"/>
                    </a:solidFill>
                    <a:headEnd w="lg" len="lg"/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03" name="Group 102"/>
                  <p:cNvGrpSpPr/>
                  <p:nvPr/>
                </p:nvGrpSpPr>
                <p:grpSpPr>
                  <a:xfrm>
                    <a:off x="7915737" y="1991385"/>
                    <a:ext cx="1547679" cy="4300271"/>
                    <a:chOff x="7785281" y="2452954"/>
                    <a:chExt cx="1547679" cy="4300271"/>
                  </a:xfrm>
                </p:grpSpPr>
                <p:sp>
                  <p:nvSpPr>
                    <p:cNvPr id="104" name="Rectangle 103"/>
                    <p:cNvSpPr/>
                    <p:nvPr/>
                  </p:nvSpPr>
                  <p:spPr>
                    <a:xfrm>
                      <a:off x="7904785" y="2452954"/>
                      <a:ext cx="1320431" cy="352993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 w="254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Instruction Fetch Units</a:t>
                      </a:r>
                      <a:endParaRPr lang="en-SG" sz="1200" b="1" dirty="0">
                        <a:solidFill>
                          <a:schemeClr val="tx1"/>
                        </a:solidFill>
                      </a:endParaRPr>
                    </a:p>
                  </p:txBody>
                </p:sp>
                <p:cxnSp>
                  <p:nvCxnSpPr>
                    <p:cNvPr id="105" name="Straight Arrow Connector 104"/>
                    <p:cNvCxnSpPr>
                      <a:stCxn id="104" idx="2"/>
                      <a:endCxn id="106" idx="0"/>
                    </p:cNvCxnSpPr>
                    <p:nvPr/>
                  </p:nvCxnSpPr>
                  <p:spPr>
                    <a:xfrm>
                      <a:off x="8565001" y="2805947"/>
                      <a:ext cx="4226" cy="221172"/>
                    </a:xfrm>
                    <a:prstGeom prst="straightConnector1">
                      <a:avLst/>
                    </a:prstGeom>
                    <a:ln w="31750">
                      <a:solidFill>
                        <a:schemeClr val="tx1"/>
                      </a:solidFill>
                      <a:headEnd w="lg" len="lg"/>
                      <a:tailEnd type="triangl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06" name="Rectangle 105"/>
                    <p:cNvSpPr/>
                    <p:nvPr/>
                  </p:nvSpPr>
                  <p:spPr>
                    <a:xfrm>
                      <a:off x="7905181" y="3027119"/>
                      <a:ext cx="1328092" cy="370175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 w="254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/>
                      <a:r>
                        <a:rPr lang="en-SG" sz="1200" b="1" dirty="0">
                          <a:solidFill>
                            <a:schemeClr val="tx1"/>
                          </a:solidFill>
                        </a:rPr>
                        <a:t>Instruction Length Decoder (ILD)</a:t>
                      </a:r>
                    </a:p>
                  </p:txBody>
                </p:sp>
                <p:cxnSp>
                  <p:nvCxnSpPr>
                    <p:cNvPr id="107" name="Straight Arrow Connector 106"/>
                    <p:cNvCxnSpPr>
                      <a:stCxn id="106" idx="2"/>
                      <a:endCxn id="108" idx="1"/>
                    </p:cNvCxnSpPr>
                    <p:nvPr/>
                  </p:nvCxnSpPr>
                  <p:spPr>
                    <a:xfrm flipH="1">
                      <a:off x="8559121" y="3397294"/>
                      <a:ext cx="10106" cy="229111"/>
                    </a:xfrm>
                    <a:prstGeom prst="straightConnector1">
                      <a:avLst/>
                    </a:prstGeom>
                    <a:ln w="31750">
                      <a:solidFill>
                        <a:schemeClr val="tx1"/>
                      </a:solidFill>
                      <a:headEnd w="lg" len="lg"/>
                      <a:tailEnd type="triangl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08" name="Flowchart: Magnetic Disk 107"/>
                    <p:cNvSpPr/>
                    <p:nvPr/>
                  </p:nvSpPr>
                  <p:spPr>
                    <a:xfrm>
                      <a:off x="7785281" y="3626405"/>
                      <a:ext cx="1547679" cy="311432"/>
                    </a:xfrm>
                    <a:prstGeom prst="flowChartMagneticDisk">
                      <a:avLst/>
                    </a:prstGeom>
                    <a:solidFill>
                      <a:schemeClr val="bg2"/>
                    </a:solidFill>
                    <a:ln w="254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Instruction Queue (IQ)</a:t>
                      </a:r>
                      <a:endParaRPr lang="en-SG" sz="1200" b="1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09" name="Rectangle 108"/>
                    <p:cNvSpPr/>
                    <p:nvPr/>
                  </p:nvSpPr>
                  <p:spPr>
                    <a:xfrm>
                      <a:off x="7898254" y="4173993"/>
                      <a:ext cx="1328092" cy="39480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 w="254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Instruction Decoders</a:t>
                      </a:r>
                      <a:endParaRPr lang="en-SG" sz="1200" b="1" dirty="0">
                        <a:solidFill>
                          <a:schemeClr val="tx1"/>
                        </a:solidFill>
                      </a:endParaRPr>
                    </a:p>
                  </p:txBody>
                </p:sp>
                <p:cxnSp>
                  <p:nvCxnSpPr>
                    <p:cNvPr id="110" name="Straight Arrow Connector 109"/>
                    <p:cNvCxnSpPr>
                      <a:stCxn id="108" idx="3"/>
                      <a:endCxn id="109" idx="0"/>
                    </p:cNvCxnSpPr>
                    <p:nvPr/>
                  </p:nvCxnSpPr>
                  <p:spPr>
                    <a:xfrm>
                      <a:off x="8559121" y="3937837"/>
                      <a:ext cx="3179" cy="236156"/>
                    </a:xfrm>
                    <a:prstGeom prst="straightConnector1">
                      <a:avLst/>
                    </a:prstGeom>
                    <a:ln w="31750">
                      <a:solidFill>
                        <a:schemeClr val="tx1"/>
                      </a:solidFill>
                      <a:headEnd w="lg" len="lg"/>
                      <a:tailEnd type="triangl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11" name="Can 110"/>
                    <p:cNvSpPr/>
                    <p:nvPr/>
                  </p:nvSpPr>
                  <p:spPr>
                    <a:xfrm>
                      <a:off x="7899384" y="4800698"/>
                      <a:ext cx="1325832" cy="442343"/>
                    </a:xfrm>
                    <a:prstGeom prst="can">
                      <a:avLst/>
                    </a:prstGeom>
                    <a:solidFill>
                      <a:schemeClr val="bg2"/>
                    </a:solidFill>
                    <a:ln w="254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Instruction Decode Queue (IDQ)</a:t>
                      </a:r>
                      <a:endParaRPr lang="en-SG" sz="1200" b="1" dirty="0">
                        <a:solidFill>
                          <a:schemeClr val="tx1"/>
                        </a:solidFill>
                      </a:endParaRPr>
                    </a:p>
                  </p:txBody>
                </p:sp>
                <p:cxnSp>
                  <p:nvCxnSpPr>
                    <p:cNvPr id="112" name="Straight Arrow Connector 111"/>
                    <p:cNvCxnSpPr>
                      <a:stCxn id="109" idx="2"/>
                      <a:endCxn id="111" idx="1"/>
                    </p:cNvCxnSpPr>
                    <p:nvPr/>
                  </p:nvCxnSpPr>
                  <p:spPr>
                    <a:xfrm>
                      <a:off x="8562300" y="4568793"/>
                      <a:ext cx="0" cy="231905"/>
                    </a:xfrm>
                    <a:prstGeom prst="straightConnector1">
                      <a:avLst/>
                    </a:prstGeom>
                    <a:ln w="31750">
                      <a:solidFill>
                        <a:schemeClr val="tx1"/>
                      </a:solidFill>
                      <a:headEnd w="lg" len="lg"/>
                      <a:tailEnd type="triangl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13" name="Rectangle 112"/>
                    <p:cNvSpPr/>
                    <p:nvPr/>
                  </p:nvSpPr>
                  <p:spPr>
                    <a:xfrm>
                      <a:off x="7905994" y="5467616"/>
                      <a:ext cx="1325832" cy="153605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 w="254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/>
                      <a:r>
                        <a:rPr lang="en-US" sz="1200" b="1" dirty="0" err="1">
                          <a:solidFill>
                            <a:schemeClr val="tx1"/>
                          </a:solidFill>
                        </a:rPr>
                        <a:t>Renamer</a:t>
                      </a:r>
                      <a:endParaRPr lang="en-SG" sz="1200" b="1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14" name="Rectangle 113"/>
                    <p:cNvSpPr/>
                    <p:nvPr/>
                  </p:nvSpPr>
                  <p:spPr>
                    <a:xfrm>
                      <a:off x="7905181" y="6566366"/>
                      <a:ext cx="1325832" cy="186859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 w="254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Retirement</a:t>
                      </a:r>
                      <a:endParaRPr lang="en-SG" sz="1200" b="1" dirty="0">
                        <a:solidFill>
                          <a:schemeClr val="tx1"/>
                        </a:solidFill>
                      </a:endParaRPr>
                    </a:p>
                  </p:txBody>
                </p:sp>
                <p:cxnSp>
                  <p:nvCxnSpPr>
                    <p:cNvPr id="115" name="Straight Arrow Connector 114"/>
                    <p:cNvCxnSpPr>
                      <a:stCxn id="111" idx="3"/>
                      <a:endCxn id="113" idx="0"/>
                    </p:cNvCxnSpPr>
                    <p:nvPr/>
                  </p:nvCxnSpPr>
                  <p:spPr>
                    <a:xfrm>
                      <a:off x="8562300" y="5243041"/>
                      <a:ext cx="6610" cy="224575"/>
                    </a:xfrm>
                    <a:prstGeom prst="straightConnector1">
                      <a:avLst/>
                    </a:prstGeom>
                    <a:ln w="31750">
                      <a:solidFill>
                        <a:schemeClr val="tx1"/>
                      </a:solidFill>
                      <a:headEnd w="lg" len="lg"/>
                      <a:tailEnd type="triangl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6" name="Straight Arrow Connector 115"/>
                    <p:cNvCxnSpPr>
                      <a:stCxn id="113" idx="2"/>
                      <a:endCxn id="117" idx="0"/>
                    </p:cNvCxnSpPr>
                    <p:nvPr/>
                  </p:nvCxnSpPr>
                  <p:spPr>
                    <a:xfrm flipH="1">
                      <a:off x="8568097" y="5621221"/>
                      <a:ext cx="813" cy="201423"/>
                    </a:xfrm>
                    <a:prstGeom prst="straightConnector1">
                      <a:avLst/>
                    </a:prstGeom>
                    <a:ln w="31750">
                      <a:solidFill>
                        <a:schemeClr val="tx1"/>
                      </a:solidFill>
                      <a:headEnd w="lg" len="lg"/>
                      <a:tailEnd type="triangl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17" name="Rectangle 116"/>
                    <p:cNvSpPr/>
                    <p:nvPr/>
                  </p:nvSpPr>
                  <p:spPr>
                    <a:xfrm>
                      <a:off x="7905181" y="5822644"/>
                      <a:ext cx="1325832" cy="196134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 w="254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Scheduler</a:t>
                      </a:r>
                      <a:endParaRPr lang="en-SG" sz="1200" b="1" dirty="0">
                        <a:solidFill>
                          <a:schemeClr val="tx1"/>
                        </a:solidFill>
                      </a:endParaRPr>
                    </a:p>
                  </p:txBody>
                </p:sp>
                <p:cxnSp>
                  <p:nvCxnSpPr>
                    <p:cNvPr id="118" name="Straight Arrow Connector 117"/>
                    <p:cNvCxnSpPr>
                      <a:stCxn id="119" idx="2"/>
                      <a:endCxn id="114" idx="0"/>
                    </p:cNvCxnSpPr>
                    <p:nvPr/>
                  </p:nvCxnSpPr>
                  <p:spPr>
                    <a:xfrm flipH="1">
                      <a:off x="8568097" y="6370232"/>
                      <a:ext cx="813" cy="196134"/>
                    </a:xfrm>
                    <a:prstGeom prst="straightConnector1">
                      <a:avLst/>
                    </a:prstGeom>
                    <a:ln w="31750">
                      <a:solidFill>
                        <a:schemeClr val="tx1"/>
                      </a:solidFill>
                      <a:headEnd w="lg" len="lg"/>
                      <a:tailEnd type="triangl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19" name="Rectangle 118"/>
                    <p:cNvSpPr/>
                    <p:nvPr/>
                  </p:nvSpPr>
                  <p:spPr>
                    <a:xfrm>
                      <a:off x="7905994" y="6208492"/>
                      <a:ext cx="1325832" cy="1617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 w="254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Execution Core</a:t>
                      </a:r>
                      <a:endParaRPr lang="en-SG" sz="1200" b="1" dirty="0">
                        <a:solidFill>
                          <a:schemeClr val="tx1"/>
                        </a:solidFill>
                      </a:endParaRPr>
                    </a:p>
                  </p:txBody>
                </p:sp>
                <p:cxnSp>
                  <p:nvCxnSpPr>
                    <p:cNvPr id="120" name="Straight Arrow Connector 119"/>
                    <p:cNvCxnSpPr>
                      <a:stCxn id="117" idx="2"/>
                      <a:endCxn id="119" idx="0"/>
                    </p:cNvCxnSpPr>
                    <p:nvPr/>
                  </p:nvCxnSpPr>
                  <p:spPr>
                    <a:xfrm>
                      <a:off x="8568097" y="6018778"/>
                      <a:ext cx="813" cy="189714"/>
                    </a:xfrm>
                    <a:prstGeom prst="straightConnector1">
                      <a:avLst/>
                    </a:prstGeom>
                    <a:ln w="31750">
                      <a:solidFill>
                        <a:schemeClr val="tx1"/>
                      </a:solidFill>
                      <a:headEnd w="lg" len="lg"/>
                      <a:tailEnd type="triangl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121" name="Elbow Connector 120"/>
                <p:cNvCxnSpPr>
                  <a:stCxn id="124" idx="2"/>
                  <a:endCxn id="113" idx="3"/>
                </p:cNvCxnSpPr>
                <p:nvPr/>
              </p:nvCxnSpPr>
              <p:spPr>
                <a:xfrm rot="5400000">
                  <a:off x="9410678" y="4441168"/>
                  <a:ext cx="593286" cy="690078"/>
                </a:xfrm>
                <a:prstGeom prst="bentConnector2">
                  <a:avLst/>
                </a:prstGeom>
                <a:ln w="31750">
                  <a:solidFill>
                    <a:schemeClr val="tx1"/>
                  </a:solidFill>
                  <a:headEnd w="lg" len="lg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122" name="Group 121"/>
          <p:cNvGrpSpPr/>
          <p:nvPr/>
        </p:nvGrpSpPr>
        <p:grpSpPr>
          <a:xfrm>
            <a:off x="9575283" y="2759153"/>
            <a:ext cx="2519334" cy="3096488"/>
            <a:chOff x="9575131" y="3301126"/>
            <a:chExt cx="2519334" cy="3096488"/>
          </a:xfrm>
        </p:grpSpPr>
        <p:sp>
          <p:nvSpPr>
            <p:cNvPr id="123" name="Rectangle 122"/>
            <p:cNvSpPr/>
            <p:nvPr/>
          </p:nvSpPr>
          <p:spPr>
            <a:xfrm>
              <a:off x="9604538" y="3365086"/>
              <a:ext cx="356718" cy="25989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ITLB</a:t>
              </a:r>
              <a:endParaRPr lang="en-SG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9575131" y="4493344"/>
              <a:ext cx="693545" cy="457789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1.5k </a:t>
              </a:r>
            </a:p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D-</a:t>
              </a:r>
              <a:r>
                <a:rPr lang="en-US" sz="1400" b="1" dirty="0" err="1">
                  <a:solidFill>
                    <a:schemeClr val="tx1"/>
                  </a:solidFill>
                </a:rPr>
                <a:t>ICache</a:t>
              </a:r>
              <a:endParaRPr lang="en-SG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10411938" y="4493507"/>
              <a:ext cx="458148" cy="764926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L2 cache</a:t>
              </a:r>
              <a:endParaRPr lang="en-SG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11349793" y="5114485"/>
              <a:ext cx="744672" cy="527900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LLC cache</a:t>
              </a:r>
              <a:endParaRPr lang="en-SG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9629418" y="5815954"/>
              <a:ext cx="417658" cy="402845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b="1">
                  <a:solidFill>
                    <a:schemeClr val="tx1"/>
                  </a:solidFill>
                </a:rPr>
                <a:t>DTLB</a:t>
              </a:r>
              <a:endParaRPr lang="en-SG" sz="1400" b="1">
                <a:solidFill>
                  <a:schemeClr val="tx1"/>
                </a:solidFill>
              </a:endParaRPr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10433763" y="5637140"/>
              <a:ext cx="458148" cy="760474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L1-D cache</a:t>
              </a:r>
              <a:endParaRPr lang="en-SG" sz="14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29" name="Straight Arrow Connector 128"/>
            <p:cNvCxnSpPr>
              <a:stCxn id="127" idx="3"/>
              <a:endCxn id="128" idx="1"/>
            </p:cNvCxnSpPr>
            <p:nvPr/>
          </p:nvCxnSpPr>
          <p:spPr>
            <a:xfrm>
              <a:off x="10047076" y="6017377"/>
              <a:ext cx="386687" cy="0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/>
            <p:cNvCxnSpPr>
              <a:stCxn id="125" idx="2"/>
              <a:endCxn id="128" idx="0"/>
            </p:cNvCxnSpPr>
            <p:nvPr/>
          </p:nvCxnSpPr>
          <p:spPr>
            <a:xfrm>
              <a:off x="10641012" y="5258433"/>
              <a:ext cx="21825" cy="378707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Elbow Connector 130"/>
            <p:cNvCxnSpPr>
              <a:stCxn id="125" idx="3"/>
              <a:endCxn id="126" idx="1"/>
            </p:cNvCxnSpPr>
            <p:nvPr/>
          </p:nvCxnSpPr>
          <p:spPr>
            <a:xfrm>
              <a:off x="10870086" y="4875970"/>
              <a:ext cx="479707" cy="502465"/>
            </a:xfrm>
            <a:prstGeom prst="bentConnector3">
              <a:avLst/>
            </a:prstGeom>
            <a:ln w="31750">
              <a:solidFill>
                <a:schemeClr val="tx1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Rectangle 131"/>
            <p:cNvSpPr/>
            <p:nvPr/>
          </p:nvSpPr>
          <p:spPr>
            <a:xfrm>
              <a:off x="11251290" y="3900364"/>
              <a:ext cx="843175" cy="495593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Memory</a:t>
              </a:r>
              <a:endParaRPr lang="en-SG" sz="14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33" name="Elbow Connector 132"/>
            <p:cNvCxnSpPr>
              <a:stCxn id="132" idx="2"/>
              <a:endCxn id="126" idx="0"/>
            </p:cNvCxnSpPr>
            <p:nvPr/>
          </p:nvCxnSpPr>
          <p:spPr>
            <a:xfrm rot="16200000" flipH="1">
              <a:off x="11338239" y="4730595"/>
              <a:ext cx="718528" cy="49251"/>
            </a:xfrm>
            <a:prstGeom prst="bentConnector3">
              <a:avLst/>
            </a:prstGeom>
            <a:ln w="31750">
              <a:solidFill>
                <a:schemeClr val="tx1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Elbow Connector 133"/>
            <p:cNvCxnSpPr>
              <a:stCxn id="136" idx="0"/>
              <a:endCxn id="123" idx="3"/>
            </p:cNvCxnSpPr>
            <p:nvPr/>
          </p:nvCxnSpPr>
          <p:spPr>
            <a:xfrm rot="16200000" flipH="1" flipV="1">
              <a:off x="10204181" y="3058201"/>
              <a:ext cx="193905" cy="679756"/>
            </a:xfrm>
            <a:prstGeom prst="bentConnector4">
              <a:avLst>
                <a:gd name="adj1" fmla="val -117893"/>
                <a:gd name="adj2" fmla="val 66850"/>
              </a:avLst>
            </a:prstGeom>
            <a:ln w="31750">
              <a:solidFill>
                <a:schemeClr val="tx1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/>
            <p:cNvCxnSpPr>
              <a:stCxn id="136" idx="2"/>
              <a:endCxn id="125" idx="0"/>
            </p:cNvCxnSpPr>
            <p:nvPr/>
          </p:nvCxnSpPr>
          <p:spPr>
            <a:xfrm>
              <a:off x="10641012" y="4061601"/>
              <a:ext cx="0" cy="431906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Rectangle 135"/>
            <p:cNvSpPr/>
            <p:nvPr/>
          </p:nvSpPr>
          <p:spPr>
            <a:xfrm>
              <a:off x="10411938" y="3301127"/>
              <a:ext cx="458148" cy="760474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L1-I cache</a:t>
              </a:r>
              <a:endParaRPr lang="en-SG" sz="14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28785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Scale-up architecture is complex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149996" cy="4351338"/>
          </a:xfrm>
        </p:spPr>
        <p:txBody>
          <a:bodyPr/>
          <a:lstStyle/>
          <a:p>
            <a:r>
              <a:rPr lang="en-US" dirty="0"/>
              <a:t>Non-uniform memory access (NUMA) brings performance issues</a:t>
            </a:r>
          </a:p>
          <a:p>
            <a:r>
              <a:rPr lang="en-US" dirty="0"/>
              <a:t>Complex memory subsystem and deep execution pipelines</a:t>
            </a:r>
            <a:endParaRPr lang="en-US" altLang="zh-C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Revisiting the Design of Data Stream Processing Systems on Multi-Core Processors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68101" y="4843739"/>
            <a:ext cx="5890194" cy="1200329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en-US" sz="2400" dirty="0">
                <a:solidFill>
                  <a:srgbClr val="FF0000"/>
                </a:solidFill>
              </a:rPr>
              <a:t>There is a lack of detailed studies on profiling the aforementioned common design aspects of DSP systems on scale-up architectures.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8827905" y="2364613"/>
            <a:ext cx="1237024" cy="74611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Socket 0</a:t>
            </a:r>
          </a:p>
          <a:p>
            <a:pPr algn="ctr"/>
            <a:r>
              <a:rPr lang="en-US" sz="2000" b="1" dirty="0">
                <a:solidFill>
                  <a:schemeClr val="tx1"/>
                </a:solidFill>
              </a:rPr>
              <a:t>(8 Cores)</a:t>
            </a:r>
            <a:endParaRPr lang="en-SG" sz="2000" b="1" dirty="0">
              <a:solidFill>
                <a:schemeClr val="tx1"/>
              </a:solidFill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7378545" y="1310513"/>
            <a:ext cx="4762383" cy="2126455"/>
            <a:chOff x="7582500" y="1361255"/>
            <a:chExt cx="4762383" cy="2126455"/>
          </a:xfrm>
        </p:grpSpPr>
        <p:sp>
          <p:nvSpPr>
            <p:cNvPr id="13" name="Rectangle 12"/>
            <p:cNvSpPr/>
            <p:nvPr/>
          </p:nvSpPr>
          <p:spPr>
            <a:xfrm>
              <a:off x="9035245" y="1367917"/>
              <a:ext cx="1237024" cy="746117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</a:rPr>
                <a:t>Socket 0</a:t>
              </a:r>
            </a:p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(8 Cores)</a:t>
              </a:r>
              <a:endParaRPr lang="en-SG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7591009" y="1367917"/>
              <a:ext cx="936624" cy="746117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DRAM</a:t>
              </a:r>
            </a:p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(128 GB)</a:t>
              </a:r>
              <a:endParaRPr lang="en-SG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5" name="Left-Right Arrow 14"/>
            <p:cNvSpPr/>
            <p:nvPr/>
          </p:nvSpPr>
          <p:spPr>
            <a:xfrm>
              <a:off x="10280778" y="1604328"/>
              <a:ext cx="386266" cy="287314"/>
            </a:xfrm>
            <a:prstGeom prst="leftRightArrow">
              <a:avLst/>
            </a:prstGeom>
            <a:solidFill>
              <a:schemeClr val="bg2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1000"/>
            </a:p>
          </p:txBody>
        </p:sp>
        <p:sp>
          <p:nvSpPr>
            <p:cNvPr id="18" name="Left-Right Arrow 17"/>
            <p:cNvSpPr/>
            <p:nvPr/>
          </p:nvSpPr>
          <p:spPr>
            <a:xfrm>
              <a:off x="8558239" y="1542822"/>
              <a:ext cx="468497" cy="373030"/>
            </a:xfrm>
            <a:prstGeom prst="left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1000"/>
            </a:p>
          </p:txBody>
        </p:sp>
        <p:sp>
          <p:nvSpPr>
            <p:cNvPr id="19" name="Left-Right Arrow 18"/>
            <p:cNvSpPr/>
            <p:nvPr/>
          </p:nvSpPr>
          <p:spPr>
            <a:xfrm>
              <a:off x="11883608" y="1546187"/>
              <a:ext cx="461275" cy="381304"/>
            </a:xfrm>
            <a:prstGeom prst="left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100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306969" y="3179933"/>
              <a:ext cx="9540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51.2 GB/S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0661311" y="1361255"/>
              <a:ext cx="1237024" cy="746117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</a:rPr>
                <a:t>Socket 1</a:t>
              </a:r>
            </a:p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(8 Cores)</a:t>
              </a:r>
              <a:endParaRPr lang="en-SG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7582500" y="2433816"/>
              <a:ext cx="936624" cy="746117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DRAM</a:t>
              </a:r>
            </a:p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(128 GB)</a:t>
              </a:r>
              <a:endParaRPr lang="en-SG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34" name="Left-Right Arrow 33"/>
            <p:cNvSpPr/>
            <p:nvPr/>
          </p:nvSpPr>
          <p:spPr>
            <a:xfrm>
              <a:off x="10272269" y="2670227"/>
              <a:ext cx="386266" cy="287314"/>
            </a:xfrm>
            <a:prstGeom prst="leftRightArrow">
              <a:avLst/>
            </a:prstGeom>
            <a:solidFill>
              <a:schemeClr val="bg2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1000"/>
            </a:p>
          </p:txBody>
        </p:sp>
        <p:sp>
          <p:nvSpPr>
            <p:cNvPr id="35" name="Left-Right Arrow 34"/>
            <p:cNvSpPr/>
            <p:nvPr/>
          </p:nvSpPr>
          <p:spPr>
            <a:xfrm>
              <a:off x="8549730" y="2608721"/>
              <a:ext cx="468497" cy="373030"/>
            </a:xfrm>
            <a:prstGeom prst="left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1000"/>
            </a:p>
          </p:txBody>
        </p:sp>
        <p:sp>
          <p:nvSpPr>
            <p:cNvPr id="36" name="Left-Right Arrow 35"/>
            <p:cNvSpPr/>
            <p:nvPr/>
          </p:nvSpPr>
          <p:spPr>
            <a:xfrm>
              <a:off x="11875099" y="2612086"/>
              <a:ext cx="461275" cy="381304"/>
            </a:xfrm>
            <a:prstGeom prst="left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100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10652802" y="2427154"/>
              <a:ext cx="1237024" cy="746117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</a:rPr>
                <a:t>Socket 1</a:t>
              </a:r>
            </a:p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(8 Cores)</a:t>
              </a:r>
              <a:endParaRPr lang="en-SG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39" name="Left-Right Arrow 38"/>
            <p:cNvSpPr/>
            <p:nvPr/>
          </p:nvSpPr>
          <p:spPr>
            <a:xfrm rot="5400000">
              <a:off x="9460624" y="2106799"/>
              <a:ext cx="386266" cy="287314"/>
            </a:xfrm>
            <a:prstGeom prst="leftRightArrow">
              <a:avLst/>
            </a:prstGeom>
            <a:solidFill>
              <a:schemeClr val="bg2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1000"/>
            </a:p>
          </p:txBody>
        </p:sp>
        <p:sp>
          <p:nvSpPr>
            <p:cNvPr id="40" name="Left-Right Arrow 39"/>
            <p:cNvSpPr/>
            <p:nvPr/>
          </p:nvSpPr>
          <p:spPr>
            <a:xfrm rot="5400000">
              <a:off x="11086690" y="2112838"/>
              <a:ext cx="386266" cy="287314"/>
            </a:xfrm>
            <a:prstGeom prst="leftRightArrow">
              <a:avLst/>
            </a:prstGeom>
            <a:solidFill>
              <a:schemeClr val="bg2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100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9745946" y="2106264"/>
              <a:ext cx="9540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16 GB/S</a:t>
              </a:r>
            </a:p>
          </p:txBody>
        </p:sp>
      </p:grpSp>
      <p:sp>
        <p:nvSpPr>
          <p:cNvPr id="70" name="Slide Number Placeholder 4">
            <a:extLst>
              <a:ext uri="{FF2B5EF4-FFF2-40B4-BE49-F238E27FC236}">
                <a16:creationId xmlns:a16="http://schemas.microsoft.com/office/drawing/2014/main" id="{17CAFBC5-13D3-0347-B9B1-C9E0F5D03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68913" y="5846126"/>
            <a:ext cx="2743200" cy="365125"/>
          </a:xfrm>
        </p:spPr>
        <p:txBody>
          <a:bodyPr/>
          <a:lstStyle/>
          <a:p>
            <a:fld id="{12D8FB24-4664-4497-A38E-DB90968F754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211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3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 animBg="1"/>
      <p:bldP spid="32" grpId="0" animBg="1"/>
      <p:bldP spid="32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&amp; Contributions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200" dirty="0"/>
              <a:t>Goals</a:t>
            </a:r>
          </a:p>
          <a:p>
            <a:pPr marL="817024" lvl="2" indent="-457200">
              <a:lnSpc>
                <a:spcPct val="100000"/>
              </a:lnSpc>
              <a:buFont typeface="Wingdings" panose="05000000000000000000" pitchFamily="2" charset="2"/>
              <a:buAutoNum type="alphaLcParenR"/>
            </a:pPr>
            <a:r>
              <a:rPr lang="en-US" sz="2800" dirty="0"/>
              <a:t>Identify the common design aspects of modern DSP systems and to understand how those designs </a:t>
            </a:r>
            <a:r>
              <a:rPr lang="en-US" altLang="zh-CN" sz="2800" dirty="0"/>
              <a:t>i</a:t>
            </a:r>
            <a:r>
              <a:rPr lang="en-US" sz="2800" dirty="0"/>
              <a:t>nteract with modern processors </a:t>
            </a:r>
          </a:p>
          <a:p>
            <a:pPr marL="817024" lvl="2" indent="-457200">
              <a:lnSpc>
                <a:spcPct val="100000"/>
              </a:lnSpc>
              <a:buFont typeface="Wingdings" panose="05000000000000000000" pitchFamily="2" charset="2"/>
              <a:buAutoNum type="alphaLcParenR"/>
            </a:pPr>
            <a:r>
              <a:rPr lang="en-US" sz="2800" dirty="0"/>
              <a:t>Develop some hardware and software approaches to resolving the bottleneck</a:t>
            </a:r>
          </a:p>
          <a:p>
            <a:r>
              <a:rPr lang="en-US" sz="3200" dirty="0"/>
              <a:t>Contributions</a:t>
            </a:r>
          </a:p>
          <a:p>
            <a:pPr marL="817024" lvl="2" indent="-457200">
              <a:lnSpc>
                <a:spcPct val="110000"/>
              </a:lnSpc>
              <a:buFont typeface="Wingdings" panose="05000000000000000000" pitchFamily="2" charset="2"/>
              <a:buAutoNum type="alphaLcParenR"/>
            </a:pPr>
            <a:r>
              <a:rPr lang="en-US" sz="2800" dirty="0"/>
              <a:t>We design a micro-benchmark covering a wide range of applications.</a:t>
            </a:r>
          </a:p>
          <a:p>
            <a:pPr marL="817024" lvl="2" indent="-457200">
              <a:lnSpc>
                <a:spcPct val="110000"/>
              </a:lnSpc>
              <a:buFont typeface="Wingdings" panose="05000000000000000000" pitchFamily="2" charset="2"/>
              <a:buAutoNum type="alphaLcParenR"/>
            </a:pPr>
            <a:r>
              <a:rPr lang="en-US" sz="2800" dirty="0"/>
              <a:t>We conduct detailed profiling study on two state-of-the-art DSP systems.</a:t>
            </a:r>
          </a:p>
          <a:p>
            <a:pPr marL="817024" lvl="2" indent="-457200">
              <a:lnSpc>
                <a:spcPct val="110000"/>
              </a:lnSpc>
              <a:buFont typeface="Wingdings" panose="05000000000000000000" pitchFamily="2" charset="2"/>
              <a:buAutoNum type="alphaLcParenR"/>
            </a:pPr>
            <a:r>
              <a:rPr lang="en-US" sz="2800" dirty="0"/>
              <a:t>We design optimization techniques to solve the identified performance issues.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Revisiting the Design of Data Stream Processing Systems on Multi-Core Processors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8FB24-4664-4497-A38E-DB90968F7542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073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There has been no standard benchmark for DSP systems, especially on scale-up architectures.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We design our benchmark according to the four criteria proposed by Jim Gray [1].</a:t>
            </a:r>
          </a:p>
          <a:p>
            <a:pPr marL="817024" lvl="2" indent="-457200">
              <a:buFont typeface="Wingdings" panose="05000000000000000000" pitchFamily="2" charset="2"/>
              <a:buAutoNum type="alphaLcParenR"/>
            </a:pPr>
            <a:r>
              <a:rPr lang="en-US" sz="2600" dirty="0"/>
              <a:t>Relevance</a:t>
            </a:r>
          </a:p>
          <a:p>
            <a:pPr marL="817024" lvl="2" indent="-457200">
              <a:buFont typeface="Wingdings" panose="05000000000000000000" pitchFamily="2" charset="2"/>
              <a:buAutoNum type="alphaLcParenR"/>
            </a:pPr>
            <a:r>
              <a:rPr lang="en-US" sz="2600" dirty="0"/>
              <a:t>Portability</a:t>
            </a:r>
          </a:p>
          <a:p>
            <a:pPr marL="817024" lvl="2" indent="-457200">
              <a:buFont typeface="Wingdings" panose="05000000000000000000" pitchFamily="2" charset="2"/>
              <a:buAutoNum type="alphaLcParenR"/>
            </a:pPr>
            <a:r>
              <a:rPr lang="en-US" sz="2600" dirty="0"/>
              <a:t>Scalability</a:t>
            </a:r>
          </a:p>
          <a:p>
            <a:pPr marL="817024" lvl="2" indent="-457200">
              <a:buFont typeface="Wingdings" panose="05000000000000000000" pitchFamily="2" charset="2"/>
              <a:buAutoNum type="alphaLcParenR"/>
            </a:pPr>
            <a:r>
              <a:rPr lang="en-US" sz="2600" dirty="0"/>
              <a:t>Simplicity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altLang="zh-CN" sz="3200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Revisiting the Design of Data Stream Processing Systems on Multi-Core Processors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8FB24-4664-4497-A38E-DB90968F7542}" type="slidenum">
              <a:rPr lang="en-US" smtClean="0"/>
              <a:t>13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341828" y="5530632"/>
            <a:ext cx="80119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NimbusRomNo9L-Regu"/>
              </a:rPr>
              <a:t>1: J. Gray, </a:t>
            </a:r>
            <a:r>
              <a:rPr lang="en-US" dirty="0">
                <a:latin typeface="NimbusRomNo9L-ReguItal"/>
              </a:rPr>
              <a:t>Benchmark Handbook: For Database and Transaction Processing Systems</a:t>
            </a:r>
            <a:r>
              <a:rPr lang="en-US" dirty="0">
                <a:latin typeface="NimbusRomNo9L-Regu"/>
              </a:rPr>
              <a:t>. San Francisco, CA, USA: Morgan Kaufmann Publishers Inc., 1992.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40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838200" y="1683775"/>
            <a:ext cx="8859477" cy="461665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b) Portability: Describe the high level functionality of each application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1658191"/>
            <a:ext cx="9990042" cy="461665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a) Relevance: Cover a wide range of CPU and memory bandwidth consumption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38200" y="1674375"/>
            <a:ext cx="5216364" cy="461665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c) Scalability: Include different data sizes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38200" y="1674374"/>
            <a:ext cx="7657224" cy="461665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d) Simplicity: Choose the applications with simplicity in mind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Benchmark</a:t>
            </a:r>
            <a:endParaRPr lang="en-US" dirty="0"/>
          </a:p>
        </p:txBody>
      </p:sp>
      <p:pic>
        <p:nvPicPr>
          <p:cNvPr id="6" name="Content Placeholder 7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838200" y="2406077"/>
            <a:ext cx="10515600" cy="3190434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Revisiting the Design of Data Stream Processing Systems on Multi-Core Processors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8FB24-4664-4497-A38E-DB90968F7542}" type="slidenum">
              <a:rPr lang="en-US" smtClean="0"/>
              <a:t>14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712014" y="5870978"/>
            <a:ext cx="4333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https://github.com/shzhang1/ProfilingStudy</a:t>
            </a:r>
          </a:p>
        </p:txBody>
      </p:sp>
    </p:spTree>
    <p:extLst>
      <p:ext uri="{BB962C8B-B14F-4D97-AF65-F5344CB8AC3E}">
        <p14:creationId xmlns:p14="http://schemas.microsoft.com/office/powerpoint/2010/main" val="27156641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3" grpId="0" animBg="1"/>
      <p:bldP spid="3" grpId="1" animBg="1"/>
      <p:bldP spid="8" grpId="0" animBg="1"/>
      <p:bldP spid="8" grpId="1" animBg="1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Profiling 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Scalability on varying number of CPU cores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Execution time breakdown of overall execution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Study the impact of common designs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Revisiting the Design of Data Stream Processing Systems on Multi-Core Processors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8FB24-4664-4497-A38E-DB90968F7542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3346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Scalability on varying number of cores/sockets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Revisiting the Design of Data Stream Processing Systems on Multi-Core Processors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8FB24-4664-4497-A38E-DB90968F7542}" type="slidenum">
              <a:rPr lang="en-US" smtClean="0"/>
              <a:t>16</a:t>
            </a:fld>
            <a:endParaRPr lang="en-US"/>
          </a:p>
        </p:txBody>
      </p:sp>
      <p:pic>
        <p:nvPicPr>
          <p:cNvPr id="9" name="Content Placeholder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420" y="1712348"/>
            <a:ext cx="9781228" cy="272758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413717" y="4618951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(a) Storm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206710" y="4618951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(b) </a:t>
            </a:r>
            <a:r>
              <a:rPr lang="en-US" dirty="0" err="1"/>
              <a:t>Flink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419600" y="4425903"/>
            <a:ext cx="8270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(2sockets)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067540" y="4418613"/>
            <a:ext cx="8270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(4sockets)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224937" y="4425903"/>
            <a:ext cx="8270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(2sockets)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872877" y="4411015"/>
            <a:ext cx="8270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(4sockets)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002765" y="5437839"/>
            <a:ext cx="3670364" cy="461665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Scale well on a single socket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178879" y="5439817"/>
            <a:ext cx="4181209" cy="461665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Scale poorly on multiple sockets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994242" y="5439817"/>
            <a:ext cx="5232715" cy="461665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Overhead &gt; Additional resource benefits</a:t>
            </a:r>
          </a:p>
        </p:txBody>
      </p:sp>
      <p:sp>
        <p:nvSpPr>
          <p:cNvPr id="6" name="Right Arrow 5"/>
          <p:cNvSpPr/>
          <p:nvPr/>
        </p:nvSpPr>
        <p:spPr>
          <a:xfrm>
            <a:off x="5458399" y="5550906"/>
            <a:ext cx="379548" cy="23948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2127112" y="3076138"/>
            <a:ext cx="2025788" cy="680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6972162" y="3073749"/>
            <a:ext cx="2025788" cy="680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4152900" y="2897115"/>
            <a:ext cx="1328150" cy="680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&quot;No&quot; Symbol 17"/>
          <p:cNvSpPr/>
          <p:nvPr/>
        </p:nvSpPr>
        <p:spPr>
          <a:xfrm>
            <a:off x="4514850" y="2566948"/>
            <a:ext cx="608151" cy="660375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8981662" y="2731473"/>
            <a:ext cx="1328150" cy="680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&quot;No&quot; Symbol 23"/>
          <p:cNvSpPr/>
          <p:nvPr/>
        </p:nvSpPr>
        <p:spPr>
          <a:xfrm>
            <a:off x="9343612" y="2401306"/>
            <a:ext cx="608151" cy="660375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5655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20" grpId="0" animBg="1"/>
      <p:bldP spid="21" grpId="0" animBg="1"/>
      <p:bldP spid="6" grpId="0" animBg="1"/>
      <p:bldP spid="18" grpId="0" animBg="1"/>
      <p:bldP spid="2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Profiling 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Scalability on varying number of CPU cores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Execution time breakdown of overall execution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Study the impact of common designs</a:t>
            </a:r>
          </a:p>
          <a:p>
            <a:pPr lvl="1">
              <a:lnSpc>
                <a:spcPct val="100000"/>
              </a:lnSpc>
            </a:pP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Revisiting the Design of Data Stream Processing Systems on Multi-Core Processors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8FB24-4664-4497-A38E-DB90968F7542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4254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Are there any problems when running on a single socket?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Revisiting the Design of Data Stream Processing Systems on Multi-Core Processors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8FB24-4664-4497-A38E-DB90968F7542}" type="slidenum">
              <a:rPr lang="en-US" smtClean="0"/>
              <a:t>18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670216" y="4727070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(a) Storm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404016" y="4727070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(b) </a:t>
            </a:r>
            <a:r>
              <a:rPr lang="en-US" dirty="0" err="1"/>
              <a:t>Flink</a:t>
            </a:r>
            <a:endParaRPr lang="en-US" dirty="0"/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84504154"/>
              </p:ext>
            </p:extLst>
          </p:nvPr>
        </p:nvGraphicFramePr>
        <p:xfrm>
          <a:off x="1488930" y="1828379"/>
          <a:ext cx="4467286" cy="28042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96067874"/>
              </p:ext>
            </p:extLst>
          </p:nvPr>
        </p:nvGraphicFramePr>
        <p:xfrm>
          <a:off x="5956216" y="1828379"/>
          <a:ext cx="4495800" cy="28367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0" name="Rectangle 9"/>
          <p:cNvSpPr/>
          <p:nvPr/>
        </p:nvSpPr>
        <p:spPr>
          <a:xfrm>
            <a:off x="3169129" y="5345966"/>
            <a:ext cx="5853742" cy="830997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70% of the execution times are spent in processor stalls.</a:t>
            </a:r>
            <a:endParaRPr lang="en-US" sz="2400" dirty="0">
              <a:solidFill>
                <a:srgbClr val="FF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" name="Right Brace 10"/>
          <p:cNvSpPr/>
          <p:nvPr/>
        </p:nvSpPr>
        <p:spPr>
          <a:xfrm>
            <a:off x="10619509" y="1953490"/>
            <a:ext cx="515666" cy="1191491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1047060" y="2226069"/>
            <a:ext cx="11122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Processor stalls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107382" y="1971726"/>
            <a:ext cx="3344634" cy="127490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611581" y="1974473"/>
            <a:ext cx="3230419" cy="127490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419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/>
      <p:bldP spid="13" grpId="0" animBg="1"/>
      <p:bldP spid="1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Chart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7279390"/>
              </p:ext>
            </p:extLst>
          </p:nvPr>
        </p:nvGraphicFramePr>
        <p:xfrm>
          <a:off x="1488930" y="1828379"/>
          <a:ext cx="4467286" cy="28042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5" name="Chart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69028011"/>
              </p:ext>
            </p:extLst>
          </p:nvPr>
        </p:nvGraphicFramePr>
        <p:xfrm>
          <a:off x="5956216" y="1828379"/>
          <a:ext cx="4495800" cy="28367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Are there any problems when running on a single socket?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Revisiting the Design of Data Stream Processing Systems on Multi-Core Processors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8FB24-4664-4497-A38E-DB90968F7542}" type="slidenum">
              <a:rPr lang="en-US" smtClean="0"/>
              <a:t>19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670216" y="4727070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(a) Storm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404016" y="4727070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(b) </a:t>
            </a:r>
            <a:r>
              <a:rPr lang="en-US" dirty="0" err="1"/>
              <a:t>Flink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169129" y="5345966"/>
            <a:ext cx="5853742" cy="461665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Front-end stalls is a major bottleneck.</a:t>
            </a:r>
            <a:endParaRPr lang="en-US" sz="2400" dirty="0">
              <a:solidFill>
                <a:srgbClr val="FF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107382" y="2371547"/>
            <a:ext cx="3344634" cy="8750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611581" y="2404009"/>
            <a:ext cx="3230419" cy="8453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610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Importance of d</a:t>
            </a:r>
            <a:r>
              <a:rPr lang="en-US" dirty="0"/>
              <a:t>ata stream processing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/>
              <a:t>Data stream processing (DSP) has attracted much attention for </a:t>
            </a:r>
            <a:r>
              <a:rPr lang="en-US" sz="3200" i="1" dirty="0"/>
              <a:t>real-time</a:t>
            </a:r>
            <a:r>
              <a:rPr lang="en-US" sz="3200" dirty="0"/>
              <a:t> </a:t>
            </a:r>
            <a:r>
              <a:rPr lang="en-US" altLang="zh-CN" sz="3200" dirty="0"/>
              <a:t>analysis applications, e.g., stock market monitoring and </a:t>
            </a:r>
            <a:r>
              <a:rPr lang="en-US" altLang="zh-CN" sz="3200" dirty="0" err="1"/>
              <a:t>IoT</a:t>
            </a:r>
            <a:r>
              <a:rPr lang="en-US" altLang="zh-CN" sz="3200" dirty="0"/>
              <a:t> (Internet of Things).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Many DSP systems have been proposed recently.</a:t>
            </a:r>
          </a:p>
          <a:p>
            <a:pPr>
              <a:lnSpc>
                <a:spcPct val="100000"/>
              </a:lnSpc>
            </a:pPr>
            <a:endParaRPr lang="en-US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Revisiting the Design of Data Stream Processing Systems on Multi-Core Processors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8FB24-4664-4497-A38E-DB90968F7542}" type="slidenum">
              <a:rPr lang="en-US" smtClean="0"/>
              <a:t>2</a:t>
            </a:fld>
            <a:endParaRPr lang="en-US"/>
          </a:p>
        </p:txBody>
      </p:sp>
      <p:pic>
        <p:nvPicPr>
          <p:cNvPr id="12" name="Picture 2" descr="Image result for apache stor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110214"/>
            <a:ext cx="2295178" cy="169741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232860" y="5802137"/>
            <a:ext cx="1504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Apache Storm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071821" y="5798943"/>
            <a:ext cx="1481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Twitter Heron</a:t>
            </a:r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308969" y="5807631"/>
            <a:ext cx="1375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Apache </a:t>
            </a:r>
            <a:r>
              <a:rPr lang="en-US" altLang="zh-CN" dirty="0" err="1"/>
              <a:t>Flink</a:t>
            </a:r>
            <a:endParaRPr lang="zh-CN" altLang="en-US" dirty="0"/>
          </a:p>
        </p:txBody>
      </p:sp>
      <p:pic>
        <p:nvPicPr>
          <p:cNvPr id="17" name="Picture 16" descr="Image result for apache flink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711" y="4115708"/>
            <a:ext cx="2295178" cy="169192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 descr="Image result for apache her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1201" y="4530296"/>
            <a:ext cx="2466975" cy="857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0011645" y="4666533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189019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4" grpId="0"/>
      <p:bldP spid="15" grpId="0"/>
      <p:bldP spid="16" grpId="0"/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Profiling 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Scalability on varying number of CPU cores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Execution time breakdown of overall execution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Study the impact of common designs</a:t>
            </a:r>
          </a:p>
          <a:p>
            <a:pPr marL="817024" lvl="2" indent="-457200">
              <a:lnSpc>
                <a:spcPct val="100000"/>
              </a:lnSpc>
              <a:buAutoNum type="alphaLcParenR"/>
            </a:pPr>
            <a:r>
              <a:rPr lang="en-US" altLang="zh-CN" sz="2800" dirty="0"/>
              <a:t>Pipelined processing with message passing </a:t>
            </a:r>
          </a:p>
          <a:p>
            <a:pPr marL="817024" lvl="2" indent="-457200">
              <a:lnSpc>
                <a:spcPct val="100000"/>
              </a:lnSpc>
              <a:buAutoNum type="alphaLcParenR"/>
            </a:pPr>
            <a:r>
              <a:rPr lang="en-US" altLang="zh-CN" sz="2800" dirty="0"/>
              <a:t>On-demand data parallelism</a:t>
            </a:r>
          </a:p>
          <a:p>
            <a:pPr marL="817024" lvl="2" indent="-457200">
              <a:lnSpc>
                <a:spcPct val="100000"/>
              </a:lnSpc>
              <a:buAutoNum type="alphaLcParenR"/>
            </a:pPr>
            <a:r>
              <a:rPr lang="en-GB" altLang="zh-CN" sz="2800" dirty="0"/>
              <a:t>JVM based implementation</a:t>
            </a: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Revisiting the Design of Data Stream Processing Systems on Multi-Core Processors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8FB24-4664-4497-A38E-DB90968F7542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467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>
              <a:defRPr/>
            </a:pPr>
            <a:r>
              <a:rPr lang="en-US" altLang="zh-CN" dirty="0"/>
              <a:t>The design of supporting both pipelined and data parallel processing results in a very complex massively parallel threading model. </a:t>
            </a:r>
          </a:p>
          <a:p>
            <a:pPr lvl="0">
              <a:defRPr/>
            </a:pPr>
            <a:r>
              <a:rPr lang="en-US" altLang="zh-CN" i="1" dirty="0"/>
              <a:t>This threading model poorly utilizes instruction cache.</a:t>
            </a:r>
          </a:p>
          <a:p>
            <a:pPr lvl="0">
              <a:defRPr/>
            </a:pPr>
            <a:endParaRPr lang="en-US" altLang="zh-CN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Impact of pipelined and data parallel processing model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Revisiting the Design of Data Stream Processing Systems on Multi-Core Processors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8FB24-4664-4497-A38E-DB90968F7542}" type="slidenum">
              <a:rPr lang="en-US" smtClean="0"/>
              <a:t>21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558910" y="6047289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(a) Storm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265723" y="6047289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(b) </a:t>
            </a:r>
            <a:r>
              <a:rPr lang="en-US" dirty="0" err="1"/>
              <a:t>Flink</a:t>
            </a:r>
            <a:endParaRPr lang="en-US" dirty="0"/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38301337"/>
              </p:ext>
            </p:extLst>
          </p:nvPr>
        </p:nvGraphicFramePr>
        <p:xfrm>
          <a:off x="1275240" y="3484882"/>
          <a:ext cx="4724400" cy="25820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77427826"/>
              </p:ext>
            </p:extLst>
          </p:nvPr>
        </p:nvGraphicFramePr>
        <p:xfrm>
          <a:off x="5999640" y="3510063"/>
          <a:ext cx="4532166" cy="25569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519639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Graphic spid="8" grpId="0">
        <p:bldAsOne/>
      </p:bldGraphic>
      <p:bldGraphic spid="9" grpId="0">
        <p:bldAsOne/>
      </p:bldGraphic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Instruction footprint between two consecutive invocations of the same function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Revisiting the Design of Data Stream Processing Systems on Multi-Core Processors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8FB24-4664-4497-A38E-DB90968F7542}" type="slidenum">
              <a:rPr lang="en-US" smtClean="0"/>
              <a:t>22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853087" y="5666647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(a) Storm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586887" y="5666647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(b) </a:t>
            </a:r>
            <a:r>
              <a:rPr lang="en-US" dirty="0" err="1"/>
              <a:t>Flink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011059"/>
            <a:ext cx="6722715" cy="3655588"/>
          </a:xfrm>
          <a:prstGeom prst="rect">
            <a:avLst/>
          </a:prstGeom>
        </p:spPr>
      </p:pic>
      <p:grpSp>
        <p:nvGrpSpPr>
          <p:cNvPr id="28" name="Group 27"/>
          <p:cNvGrpSpPr/>
          <p:nvPr/>
        </p:nvGrpSpPr>
        <p:grpSpPr>
          <a:xfrm>
            <a:off x="2004009" y="2011059"/>
            <a:ext cx="1216742" cy="2414341"/>
            <a:chOff x="3834581" y="2061794"/>
            <a:chExt cx="1216742" cy="2414341"/>
          </a:xfrm>
        </p:grpSpPr>
        <p:cxnSp>
          <p:nvCxnSpPr>
            <p:cNvPr id="10" name="Straight Arrow Connector 9"/>
            <p:cNvCxnSpPr/>
            <p:nvPr/>
          </p:nvCxnSpPr>
          <p:spPr>
            <a:xfrm flipH="1">
              <a:off x="3834581" y="3296265"/>
              <a:ext cx="1216742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3834581" y="2153265"/>
              <a:ext cx="0" cy="232287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>
              <a:off x="5029200" y="2061794"/>
              <a:ext cx="22123" cy="236272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5727976" y="2011059"/>
            <a:ext cx="663678" cy="2281606"/>
            <a:chOff x="7558548" y="2061794"/>
            <a:chExt cx="663678" cy="2281606"/>
          </a:xfrm>
        </p:grpSpPr>
        <p:cxnSp>
          <p:nvCxnSpPr>
            <p:cNvPr id="19" name="Straight Arrow Connector 18"/>
            <p:cNvCxnSpPr/>
            <p:nvPr/>
          </p:nvCxnSpPr>
          <p:spPr>
            <a:xfrm flipH="1">
              <a:off x="7566376" y="3161328"/>
              <a:ext cx="641102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7558548" y="2061794"/>
              <a:ext cx="7828" cy="227940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8214852" y="2061794"/>
              <a:ext cx="7374" cy="228160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Oval 41"/>
          <p:cNvSpPr/>
          <p:nvPr/>
        </p:nvSpPr>
        <p:spPr>
          <a:xfrm>
            <a:off x="2564447" y="2463865"/>
            <a:ext cx="435108" cy="92177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6056355" y="2070735"/>
            <a:ext cx="435108" cy="92177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759988" y="2011059"/>
            <a:ext cx="4301383" cy="1569660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(</a:t>
            </a:r>
            <a:r>
              <a:rPr lang="en-US" sz="2400" dirty="0" err="1">
                <a:solidFill>
                  <a:srgbClr val="FF0000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i</a:t>
            </a:r>
            <a:r>
              <a:rPr lang="en-US" sz="2400" dirty="0">
                <a:solidFill>
                  <a:srgbClr val="FF0000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) Common range of their instruction footprints is between 1KB to 10MB and 1KB to 1MB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759988" y="4102234"/>
            <a:ext cx="4301383" cy="1569660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(ii) 50~70% and 20~40% of the instruction footprints are larger than the L1-ICache </a:t>
            </a:r>
          </a:p>
        </p:txBody>
      </p:sp>
    </p:spTree>
    <p:extLst>
      <p:ext uri="{BB962C8B-B14F-4D97-AF65-F5344CB8AC3E}">
        <p14:creationId xmlns:p14="http://schemas.microsoft.com/office/powerpoint/2010/main" val="3053817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7" grpId="0" animBg="1"/>
      <p:bldP spid="11" grpId="0" animBg="1"/>
      <p:bldP spid="2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v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v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v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/>
              <a:t>Message passing between operators scheduled to different sockets comes with remote memory access (RMA).</a:t>
            </a:r>
          </a:p>
          <a:p>
            <a:pPr>
              <a:lnSpc>
                <a:spcPct val="100000"/>
              </a:lnSpc>
            </a:pPr>
            <a:r>
              <a:rPr lang="en-US" dirty="0"/>
              <a:t>RMA overhead </a:t>
            </a:r>
            <a:r>
              <a:rPr lang="en-US" altLang="zh-CN" dirty="0"/>
              <a:t>prevents </a:t>
            </a:r>
            <a:r>
              <a:rPr lang="en-US" dirty="0"/>
              <a:t>DSP systems from scaling well on multi-socket processors.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Impact of m</a:t>
            </a:r>
            <a:r>
              <a:rPr lang="en-US" altLang="en-US" dirty="0"/>
              <a:t>essage passing and stream partitioning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Revisiting the Design of Data Stream Processing Systems on Multi-Core Processors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8FB24-4664-4497-A38E-DB90968F7542}" type="slidenum">
              <a:rPr lang="en-US" smtClean="0"/>
              <a:t>23</a:t>
            </a:fld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51676" y="4253698"/>
            <a:ext cx="7488648" cy="96075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400300" y="3849078"/>
            <a:ext cx="7391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+mn-lt"/>
              </a:rPr>
              <a:t>Table: LLC miss stalls when running Storm with four CPU sockets</a:t>
            </a:r>
            <a:endParaRPr lang="en-US" sz="2000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581275" y="5341456"/>
            <a:ext cx="7029450" cy="830997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Up to 24% of the total execution time are wasted due to remote memory access</a:t>
            </a:r>
          </a:p>
        </p:txBody>
      </p:sp>
    </p:spTree>
    <p:extLst>
      <p:ext uri="{BB962C8B-B14F-4D97-AF65-F5344CB8AC3E}">
        <p14:creationId xmlns:p14="http://schemas.microsoft.com/office/powerpoint/2010/main" val="3075337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Findings (recap)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Large instruction footprint between two consecutive invocations of the same function causes significant L1-Icache misses.</a:t>
            </a:r>
          </a:p>
          <a:p>
            <a:pPr>
              <a:lnSpc>
                <a:spcPct val="100000"/>
              </a:lnSpc>
            </a:pPr>
            <a:r>
              <a:rPr lang="en-US" dirty="0"/>
              <a:t>The current message passing design overlooks NUMA effect and results in serious performance degradation due to significant remote memory access overhead.</a:t>
            </a: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Revisiting the Design of Data Stream Processing Systems on Multi-Core Processors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8FB24-4664-4497-A38E-DB90968F754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730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Towards more efficient DSP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Non-blocking tuple batching </a:t>
            </a:r>
          </a:p>
          <a:p>
            <a:pPr lvl="1"/>
            <a:r>
              <a:rPr lang="en-US" altLang="zh-CN" dirty="0"/>
              <a:t>Goal: to reduce instruction cache misses</a:t>
            </a:r>
          </a:p>
          <a:p>
            <a:pPr lvl="1"/>
            <a:r>
              <a:rPr lang="en-US" altLang="zh-CN" dirty="0"/>
              <a:t>Batch and only batch tuples that can be batched</a:t>
            </a:r>
          </a:p>
          <a:p>
            <a:r>
              <a:rPr lang="en-US" altLang="zh-CN" sz="3200" dirty="0"/>
              <a:t>NUMA-aware executor placement </a:t>
            </a:r>
          </a:p>
          <a:p>
            <a:pPr lvl="1"/>
            <a:r>
              <a:rPr lang="en-US" altLang="zh-CN" dirty="0"/>
              <a:t>Goal: to reduce remote memory </a:t>
            </a:r>
            <a:r>
              <a:rPr lang="en-GB" altLang="zh-CN" dirty="0"/>
              <a:t>accesses</a:t>
            </a:r>
          </a:p>
          <a:p>
            <a:pPr lvl="1"/>
            <a:r>
              <a:rPr lang="en-US" altLang="zh-CN" dirty="0"/>
              <a:t>Relies on solving the min-cut graph partition problem on the executor graph</a:t>
            </a:r>
            <a:endParaRPr lang="zh-CN" altLang="en-US" dirty="0"/>
          </a:p>
          <a:p>
            <a:pPr>
              <a:lnSpc>
                <a:spcPct val="150000"/>
              </a:lnSpc>
            </a:pPr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Revisiting the Design of Data Stream Processing Systems on Multi-Core Processors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8FB24-4664-4497-A38E-DB90968F754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720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Evaluate combining both techniques on Storm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Revisiting the Design of Data Stream Processing Systems on Multi-Core Processors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8FB24-4664-4497-A38E-DB90968F7542}" type="slidenum">
              <a:rPr lang="en-US" smtClean="0"/>
              <a:t>26</a:t>
            </a:fld>
            <a:endParaRPr lang="en-US"/>
          </a:p>
        </p:txBody>
      </p:sp>
      <p:graphicFrame>
        <p:nvGraphicFramePr>
          <p:cNvPr id="6" name="Content Placeholder 3"/>
          <p:cNvGraphicFramePr>
            <a:graphicFrameLocks/>
          </p:cNvGraphicFramePr>
          <p:nvPr/>
        </p:nvGraphicFramePr>
        <p:xfrm>
          <a:off x="1937801" y="1690689"/>
          <a:ext cx="7884626" cy="37883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Rectangle 6"/>
          <p:cNvSpPr/>
          <p:nvPr/>
        </p:nvSpPr>
        <p:spPr>
          <a:xfrm>
            <a:off x="1937085" y="5542475"/>
            <a:ext cx="7664116" cy="830997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Our optimizations can significantly improve Storm  (up to 3.2x).</a:t>
            </a:r>
          </a:p>
        </p:txBody>
      </p:sp>
    </p:spTree>
    <p:extLst>
      <p:ext uri="{BB962C8B-B14F-4D97-AF65-F5344CB8AC3E}">
        <p14:creationId xmlns:p14="http://schemas.microsoft.com/office/powerpoint/2010/main" val="2388894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There is a lack of detailed analysis on the common design aspects of modern DSP systems when running on modern multi-socket multi-core processors.</a:t>
            </a:r>
          </a:p>
          <a:p>
            <a:r>
              <a:rPr lang="en-US" altLang="en-US" dirty="0"/>
              <a:t>We have designed micro-benchmark, conducted extensive evaluations based on two state-of-the-art DSP systems, and identified several common performance issues.</a:t>
            </a:r>
          </a:p>
          <a:p>
            <a:r>
              <a:rPr lang="en-US" altLang="en-US" dirty="0"/>
              <a:t>We </a:t>
            </a:r>
            <a:r>
              <a:rPr lang="en-US" altLang="en-US"/>
              <a:t>have designed two </a:t>
            </a:r>
            <a:r>
              <a:rPr lang="en-US" altLang="en-US" dirty="0"/>
              <a:t>optimization techniques to address the found performance issues </a:t>
            </a:r>
            <a:r>
              <a:rPr lang="en-US" altLang="en-US"/>
              <a:t>and demonstrated </a:t>
            </a:r>
            <a:r>
              <a:rPr lang="en-US" altLang="en-US" dirty="0"/>
              <a:t>promising performance improvements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Revisiting the Design of Data Stream Processing Systems on Multi-Core Processors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8FB24-4664-4497-A38E-DB90968F754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179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This work is partially funded by a </a:t>
            </a:r>
            <a:r>
              <a:rPr lang="en-US" sz="3200" dirty="0" err="1"/>
              <a:t>MoE</a:t>
            </a:r>
            <a:r>
              <a:rPr lang="en-US" sz="3200" dirty="0"/>
              <a:t> </a:t>
            </a:r>
            <a:r>
              <a:rPr lang="en-US" sz="3200" dirty="0" err="1"/>
              <a:t>AcRF</a:t>
            </a:r>
            <a:r>
              <a:rPr lang="en-US" sz="3200" dirty="0"/>
              <a:t> Tier 1 grant (T1 251RES1610), a startup grant of NUS in Singapore and NSFC Project 61628204 in China.</a:t>
            </a:r>
          </a:p>
          <a:p>
            <a:r>
              <a:rPr lang="en-US" sz="3200" dirty="0"/>
              <a:t>Shuhao Zhang’s work is partially funded by the Economic Development Board and the National Research Foundation of Singapore.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Revisiting the Design of Data Stream Processing Systems on Multi-Core Processors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8FB24-4664-4497-A38E-DB90968F754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7226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Q&amp;A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3200" dirty="0"/>
          </a:p>
          <a:p>
            <a:pPr marL="0" indent="0" algn="ctr">
              <a:buNone/>
            </a:pPr>
            <a:endParaRPr lang="en-US" sz="3200" dirty="0"/>
          </a:p>
          <a:p>
            <a:pPr marL="0" indent="0" algn="ctr">
              <a:buNone/>
            </a:pPr>
            <a:endParaRPr lang="en-US" sz="3200" dirty="0"/>
          </a:p>
          <a:p>
            <a:pPr marL="0" indent="0" algn="ctr">
              <a:buNone/>
            </a:pPr>
            <a:endParaRPr lang="en-US" sz="3200" dirty="0"/>
          </a:p>
          <a:p>
            <a:pPr marL="0" indent="0" algn="ctr">
              <a:buNone/>
            </a:pPr>
            <a:endParaRPr lang="en-US" sz="3200" dirty="0"/>
          </a:p>
          <a:p>
            <a:pPr marL="0" indent="0" algn="ctr">
              <a:buNone/>
            </a:pPr>
            <a:r>
              <a:rPr lang="en-US" sz="3200" dirty="0"/>
              <a:t>https://github.com/shzhang1/ProfilingStudy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Revisiting the Design of Data Stream Processing Systems on Multi-Core Processors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8FB24-4664-4497-A38E-DB90968F7542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7" name="Title 6"/>
          <p:cNvSpPr txBox="1">
            <a:spLocks/>
          </p:cNvSpPr>
          <p:nvPr/>
        </p:nvSpPr>
        <p:spPr>
          <a:xfrm>
            <a:off x="3184843" y="3189754"/>
            <a:ext cx="5571807" cy="739775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n-US" sz="3200" dirty="0"/>
              <a:t>Thank you</a:t>
            </a:r>
          </a:p>
          <a:p>
            <a:pPr algn="ctr">
              <a:defRPr/>
            </a:pPr>
            <a:r>
              <a:rPr lang="en-US" sz="3200" b="1" dirty="0">
                <a:solidFill>
                  <a:schemeClr val="tx2"/>
                </a:solidFill>
              </a:rPr>
              <a:t>shuhao.zhang@sap.com</a:t>
            </a:r>
          </a:p>
        </p:txBody>
      </p:sp>
      <p:sp>
        <p:nvSpPr>
          <p:cNvPr id="8" name="Text Placeholder 7"/>
          <p:cNvSpPr txBox="1">
            <a:spLocks/>
          </p:cNvSpPr>
          <p:nvPr/>
        </p:nvSpPr>
        <p:spPr>
          <a:xfrm>
            <a:off x="3810000" y="5293657"/>
            <a:ext cx="7772400" cy="1500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v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v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v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en-US" sz="3200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208707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designs of recent DSP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sz="3200" dirty="0"/>
              <a:t>Existing systems mainly focus on </a:t>
            </a:r>
            <a:r>
              <a:rPr lang="en-US" altLang="zh-CN" sz="3200" dirty="0">
                <a:solidFill>
                  <a:srgbClr val="FF0000"/>
                </a:solidFill>
              </a:rPr>
              <a:t>scaling out </a:t>
            </a:r>
            <a:r>
              <a:rPr lang="en-US" altLang="zh-CN" sz="3200" dirty="0"/>
              <a:t>using a cluster of commodity machines.</a:t>
            </a:r>
            <a:endParaRPr lang="en-US" sz="3200" dirty="0"/>
          </a:p>
          <a:p>
            <a:pPr>
              <a:lnSpc>
                <a:spcPct val="100000"/>
              </a:lnSpc>
            </a:pPr>
            <a:r>
              <a:rPr lang="en-US" altLang="zh-CN" sz="3200" dirty="0"/>
              <a:t>Three common design aspects</a:t>
            </a:r>
          </a:p>
          <a:p>
            <a:pPr marL="817024" lvl="2" indent="-457200">
              <a:lnSpc>
                <a:spcPct val="100000"/>
              </a:lnSpc>
              <a:buAutoNum type="alphaLcParenR"/>
            </a:pPr>
            <a:r>
              <a:rPr lang="en-US" altLang="zh-CN" sz="2800" dirty="0"/>
              <a:t>Pipelined processing with message passing </a:t>
            </a:r>
          </a:p>
          <a:p>
            <a:pPr marL="817024" lvl="2" indent="-457200">
              <a:lnSpc>
                <a:spcPct val="100000"/>
              </a:lnSpc>
              <a:buAutoNum type="alphaLcParenR"/>
            </a:pPr>
            <a:r>
              <a:rPr lang="en-US" altLang="zh-CN" sz="2800" dirty="0"/>
              <a:t>On-demand data parallelism</a:t>
            </a:r>
          </a:p>
          <a:p>
            <a:pPr marL="817024" lvl="2" indent="-457200">
              <a:lnSpc>
                <a:spcPct val="100000"/>
              </a:lnSpc>
              <a:buAutoNum type="alphaLcParenR"/>
            </a:pPr>
            <a:r>
              <a:rPr lang="en-GB" altLang="zh-CN" sz="2800" dirty="0"/>
              <a:t>JVM based implementation</a:t>
            </a:r>
          </a:p>
          <a:p>
            <a:pPr marL="228600" lvl="1">
              <a:lnSpc>
                <a:spcPct val="100000"/>
              </a:lnSpc>
              <a:spcBef>
                <a:spcPts val="1000"/>
              </a:spcBef>
            </a:pPr>
            <a:r>
              <a:rPr lang="en-GB" altLang="zh-CN" sz="3200" dirty="0"/>
              <a:t>In this paper, we study the three design aspects on scale-up architectures (i.e., multi-socket multi-core architectures).</a:t>
            </a:r>
          </a:p>
          <a:p>
            <a:pPr marL="359824" lvl="1" indent="-457200">
              <a:lnSpc>
                <a:spcPct val="100000"/>
              </a:lnSpc>
              <a:buAutoNum type="alphaLcParenR"/>
            </a:pPr>
            <a:endParaRPr lang="en-GB" altLang="zh-CN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Revisiting the Design of Data Stream Processing Systems on Multi-Core Processors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8FB24-4664-4497-A38E-DB90968F754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989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Impact of </a:t>
            </a:r>
            <a:r>
              <a:rPr lang="en-GB" altLang="zh-CN" dirty="0"/>
              <a:t>JVM runtime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overhead of JVM runtime contains two major and moderate components. </a:t>
            </a:r>
          </a:p>
          <a:p>
            <a:pPr marL="817024" lvl="2" indent="-457200">
              <a:lnSpc>
                <a:spcPct val="100000"/>
              </a:lnSpc>
              <a:buFont typeface="Wingdings" panose="05000000000000000000" pitchFamily="2" charset="2"/>
              <a:buAutoNum type="alphaLcParenR"/>
            </a:pPr>
            <a:r>
              <a:rPr lang="en-US" sz="2800" dirty="0"/>
              <a:t>The frequent pointer referencing during tuple transmission and the frequent method table search stress TLB.</a:t>
            </a:r>
          </a:p>
          <a:p>
            <a:pPr marL="817024" lvl="2" indent="-457200">
              <a:lnSpc>
                <a:spcPct val="100000"/>
              </a:lnSpc>
              <a:buFont typeface="Wingdings" panose="05000000000000000000" pitchFamily="2" charset="2"/>
              <a:buAutoNum type="alphaLcParenR"/>
            </a:pPr>
            <a:r>
              <a:rPr lang="en-US" sz="2800" dirty="0"/>
              <a:t>The overhead of GC in running streaming applications (1~3%) is insignificant.</a:t>
            </a:r>
          </a:p>
          <a:p>
            <a:r>
              <a:rPr lang="en-US" sz="3200" dirty="0"/>
              <a:t>Enable huge page optimizations to further reduce the TLB overhead.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Revisiting the Design of Data Stream Processing Systems on Multi-Core Processors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8FB24-4664-4497-A38E-DB90968F7542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881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Non-blocking tuple batching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16525"/>
            <a:ext cx="10515600" cy="401620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Revisiting the Design of Data Stream Processing Systems on Multi-Core Processors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8FB24-4664-4497-A38E-DB90968F7542}" type="slidenum">
              <a:rPr lang="en-US" smtClean="0"/>
              <a:t>31</a:t>
            </a:fld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4479390"/>
              </p:ext>
            </p:extLst>
          </p:nvPr>
        </p:nvGraphicFramePr>
        <p:xfrm>
          <a:off x="2286804" y="2499219"/>
          <a:ext cx="7672982" cy="28214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4" name="Acrobat Document" r:id="rId4" imgW="9144000" imgH="3362325" progId="AcroExch.Document.11">
                  <p:embed/>
                </p:oleObj>
              </mc:Choice>
              <mc:Fallback>
                <p:oleObj name="Acrobat Document" r:id="rId4" imgW="9144000" imgH="3362325" progId="AcroExch.Document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286804" y="2499219"/>
                        <a:ext cx="7672982" cy="28214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/>
          <p:cNvSpPr/>
          <p:nvPr/>
        </p:nvSpPr>
        <p:spPr>
          <a:xfrm flipH="1" flipV="1">
            <a:off x="2650685" y="4165788"/>
            <a:ext cx="542334" cy="3594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 flipH="1" flipV="1">
            <a:off x="2650685" y="4651351"/>
            <a:ext cx="542334" cy="3594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 flipH="1" flipV="1">
            <a:off x="2650685" y="5136914"/>
            <a:ext cx="542334" cy="35945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flipH="1" flipV="1">
            <a:off x="2650685" y="5622477"/>
            <a:ext cx="542334" cy="3594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241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4.81481E-6 L 0.17097 -0.2097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542" y="-1048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85185E-6 L 0.16875 -0.16158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438" y="-8079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0.00023 L 0.16875 -0.11551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438" y="-576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4.81481E-6 L -3.33333E-6 -0.2122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06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Non-blocking tuple batching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16525"/>
            <a:ext cx="10515600" cy="4016205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Revisiting the Design of Data Stream Processing Systems on Multi-Core Processors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8FB24-4664-4497-A38E-DB90968F7542}" type="slidenum">
              <a:rPr lang="en-US" smtClean="0"/>
              <a:t>32</a:t>
            </a:fld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2668772" y="1821285"/>
          <a:ext cx="7673975" cy="2820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8" name="Acrobat Document" r:id="rId4" imgW="9144000" imgH="3362325" progId="AcroExch.Document.DC">
                  <p:embed/>
                </p:oleObj>
              </mc:Choice>
              <mc:Fallback>
                <p:oleObj name="Acrobat Document" r:id="rId4" imgW="9144000" imgH="3362325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668772" y="1821285"/>
                        <a:ext cx="7673975" cy="28209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/>
          <p:cNvSpPr/>
          <p:nvPr/>
        </p:nvSpPr>
        <p:spPr>
          <a:xfrm flipH="1" flipV="1">
            <a:off x="3032922" y="3487649"/>
            <a:ext cx="542334" cy="3594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 flipH="1" flipV="1">
            <a:off x="3032922" y="3973212"/>
            <a:ext cx="542334" cy="3594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 flipH="1" flipV="1">
            <a:off x="3032922" y="4458775"/>
            <a:ext cx="542334" cy="35945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flipH="1" flipV="1">
            <a:off x="3032922" y="4886298"/>
            <a:ext cx="542334" cy="3594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761755" y="3573996"/>
            <a:ext cx="1084668" cy="360971"/>
            <a:chOff x="295866" y="4255193"/>
            <a:chExt cx="1084668" cy="360971"/>
          </a:xfrm>
        </p:grpSpPr>
        <p:sp>
          <p:nvSpPr>
            <p:cNvPr id="13" name="Rectangle 12"/>
            <p:cNvSpPr/>
            <p:nvPr/>
          </p:nvSpPr>
          <p:spPr>
            <a:xfrm flipH="1" flipV="1">
              <a:off x="295866" y="4256710"/>
              <a:ext cx="542334" cy="3594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 flipH="1" flipV="1">
              <a:off x="838200" y="4255193"/>
              <a:ext cx="542334" cy="35945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95866" y="4255193"/>
              <a:ext cx="1084667" cy="35945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4209143" y="5201733"/>
            <a:ext cx="7678057" cy="83099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Re-generating</a:t>
            </a:r>
            <a:r>
              <a:rPr lang="en-US" altLang="zh-CN" dirty="0"/>
              <a:t> </a:t>
            </a:r>
            <a:r>
              <a:rPr lang="en-US" altLang="zh-CN" sz="2400" dirty="0">
                <a:solidFill>
                  <a:srgbClr val="FF0000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the hash value of the keys in each tuple, and combines whenever possible</a:t>
            </a:r>
            <a:endParaRPr lang="en-US" sz="2400" dirty="0">
              <a:solidFill>
                <a:srgbClr val="FF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6743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3.7037E-6 L 0.17318 -0.22824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659" y="-114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Evaluate non-blocking tuple batching on Storm on a single socket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Revisiting the Design of Data Stream Processing Systems on Multi-Core Processors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8FB24-4664-4497-A38E-DB90968F7542}" type="slidenum">
              <a:rPr lang="en-US" smtClean="0"/>
              <a:t>33</a:t>
            </a:fld>
            <a:endParaRPr lang="en-US"/>
          </a:p>
        </p:txBody>
      </p:sp>
      <p:graphicFrame>
        <p:nvGraphicFramePr>
          <p:cNvPr id="6" name="Content Placeholder 3"/>
          <p:cNvGraphicFramePr>
            <a:graphicFrameLocks/>
          </p:cNvGraphicFramePr>
          <p:nvPr/>
        </p:nvGraphicFramePr>
        <p:xfrm>
          <a:off x="1415504" y="1834763"/>
          <a:ext cx="4419600" cy="3276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hart 6"/>
          <p:cNvGraphicFramePr>
            <a:graphicFrameLocks/>
          </p:cNvGraphicFramePr>
          <p:nvPr/>
        </p:nvGraphicFramePr>
        <p:xfrm>
          <a:off x="6096000" y="1825625"/>
          <a:ext cx="4495800" cy="32689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396704" y="5189825"/>
            <a:ext cx="170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(a) Throughput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389753" y="5189825"/>
            <a:ext cx="2441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(b) Latency per output</a:t>
            </a:r>
          </a:p>
        </p:txBody>
      </p:sp>
      <p:sp>
        <p:nvSpPr>
          <p:cNvPr id="10" name="Rectangle 9"/>
          <p:cNvSpPr/>
          <p:nvPr/>
        </p:nvSpPr>
        <p:spPr>
          <a:xfrm>
            <a:off x="2581275" y="5726921"/>
            <a:ext cx="7029450" cy="461665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trade-off between the throughput and latency</a:t>
            </a:r>
          </a:p>
        </p:txBody>
      </p:sp>
    </p:spTree>
    <p:extLst>
      <p:ext uri="{BB962C8B-B14F-4D97-AF65-F5344CB8AC3E}">
        <p14:creationId xmlns:p14="http://schemas.microsoft.com/office/powerpoint/2010/main" val="3291551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/>
              <a:t>NUMA-Aware Executor Placement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3200" dirty="0"/>
                  <a:t>Motivation: </a:t>
                </a:r>
                <a:r>
                  <a:rPr lang="en-US" altLang="zh-CN" sz="3200" dirty="0"/>
                  <a:t>to reduce remote memory </a:t>
                </a:r>
                <a:r>
                  <a:rPr lang="en-GB" altLang="zh-CN" sz="3200" dirty="0"/>
                  <a:t>accesses</a:t>
                </a:r>
                <a:endParaRPr lang="zh-CN" altLang="en-US" sz="3200" dirty="0"/>
              </a:p>
              <a:p>
                <a:r>
                  <a:rPr lang="en-US" altLang="zh-CN" sz="3200" dirty="0"/>
                  <a:t>Strategically map executors into different CPU sockets</a:t>
                </a:r>
              </a:p>
              <a:p>
                <a:r>
                  <a:rPr lang="en-US" altLang="zh-CN" sz="3200" dirty="0"/>
                  <a:t>The formulated optimization problem is mapped to </a:t>
                </a:r>
                <a:r>
                  <a:rPr lang="en-GB" altLang="zh-CN" sz="3200" dirty="0"/>
                  <a:t>the minimum k-cut problem</a:t>
                </a:r>
              </a:p>
              <a:p>
                <a:r>
                  <a:rPr lang="en-US" altLang="zh-CN" sz="3200" dirty="0"/>
                  <a:t>From the results optimized for different k values, we test and select the plan with the best </a:t>
                </a:r>
                <a:r>
                  <a:rPr lang="en-GB" altLang="zh-CN" sz="3200" dirty="0"/>
                  <a:t>performance</a:t>
                </a:r>
              </a:p>
              <a:p>
                <a:pPr marL="800100" lvl="1" indent="-457200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k</m:t>
                    </m:r>
                    <m:r>
                      <a:rPr lang="en-US" altLang="zh-CN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1,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2,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…,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𝑛𝑢𝑚𝑏𝑒𝑟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𝑜𝑓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𝐶𝑃𝑈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𝑠𝑜𝑐𝑘𝑒𝑡𝑠</m:t>
                    </m:r>
                  </m:oMath>
                </a14:m>
                <a:endParaRPr lang="zh-CN" altLang="en-US" sz="28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507" t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Revisiting the Design of Data Stream Processing Systems on Multi-Core Processors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8FB24-4664-4497-A38E-DB90968F7542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780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Evaluation NUMA-aware executor placement on Storm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Revisiting the Design of Data Stream Processing Systems on Multi-Core Processors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8FB24-4664-4497-A38E-DB90968F7542}" type="slidenum">
              <a:rPr lang="en-US" smtClean="0"/>
              <a:t>35</a:t>
            </a:fld>
            <a:endParaRPr lang="en-US"/>
          </a:p>
        </p:txBody>
      </p:sp>
      <p:graphicFrame>
        <p:nvGraphicFramePr>
          <p:cNvPr id="7" name="Content Placeholder 3"/>
          <p:cNvGraphicFramePr>
            <a:graphicFrameLocks/>
          </p:cNvGraphicFramePr>
          <p:nvPr/>
        </p:nvGraphicFramePr>
        <p:xfrm>
          <a:off x="1949912" y="1690687"/>
          <a:ext cx="7909385" cy="37514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Rectangle 5"/>
          <p:cNvSpPr/>
          <p:nvPr/>
        </p:nvSpPr>
        <p:spPr>
          <a:xfrm>
            <a:off x="3293796" y="5668419"/>
            <a:ext cx="5221615" cy="461665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Improve up to 32% on four sockets</a:t>
            </a:r>
          </a:p>
        </p:txBody>
      </p:sp>
      <p:sp>
        <p:nvSpPr>
          <p:cNvPr id="3" name="Oval 2"/>
          <p:cNvSpPr/>
          <p:nvPr/>
        </p:nvSpPr>
        <p:spPr>
          <a:xfrm>
            <a:off x="8330381" y="2728452"/>
            <a:ext cx="560438" cy="54569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309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Impact of m</a:t>
            </a:r>
            <a:r>
              <a:rPr lang="en-US" altLang="en-US" dirty="0"/>
              <a:t>essage passing and stream partitioning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Revisiting the Design of Data Stream Processing Systems on Multi-Core Processors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8FB24-4664-4497-A38E-DB90968F7542}" type="slidenum">
              <a:rPr lang="en-US" smtClean="0"/>
              <a:t>36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546987" y="4849875"/>
            <a:ext cx="460641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dirty="0"/>
              <a:t>Number of threads of </a:t>
            </a:r>
            <a:r>
              <a:rPr lang="en-US" altLang="zh-CN" sz="1600" b="1" dirty="0" err="1"/>
              <a:t>MapMatcher</a:t>
            </a:r>
            <a:r>
              <a:rPr lang="en-US" altLang="zh-CN" sz="1600" b="1" dirty="0"/>
              <a:t> bolt in TM</a:t>
            </a:r>
            <a:endParaRPr lang="zh-CN" altLang="en-US" sz="1600" b="1" dirty="0"/>
          </a:p>
        </p:txBody>
      </p:sp>
      <p:sp>
        <p:nvSpPr>
          <p:cNvPr id="8" name="Rectangle 7"/>
          <p:cNvSpPr/>
          <p:nvPr/>
        </p:nvSpPr>
        <p:spPr>
          <a:xfrm>
            <a:off x="2335467" y="5362450"/>
            <a:ext cx="7029450" cy="830997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The current design of data parallelism has overlooked the NUMA effect</a:t>
            </a:r>
          </a:p>
        </p:txBody>
      </p:sp>
      <p:graphicFrame>
        <p:nvGraphicFramePr>
          <p:cNvPr id="10" name="Content Placeholder 3"/>
          <p:cNvGraphicFramePr>
            <a:graphicFrameLocks noGrp="1"/>
          </p:cNvGraphicFramePr>
          <p:nvPr>
            <p:ph idx="1"/>
          </p:nvPr>
        </p:nvGraphicFramePr>
        <p:xfrm>
          <a:off x="1147915" y="1825625"/>
          <a:ext cx="9404555" cy="3024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17" name="Group 16"/>
          <p:cNvGrpSpPr/>
          <p:nvPr/>
        </p:nvGrpSpPr>
        <p:grpSpPr>
          <a:xfrm>
            <a:off x="8153400" y="4100816"/>
            <a:ext cx="3830552" cy="920462"/>
            <a:chOff x="8153400" y="4100816"/>
            <a:chExt cx="3830552" cy="920462"/>
          </a:xfrm>
        </p:grpSpPr>
        <p:cxnSp>
          <p:nvCxnSpPr>
            <p:cNvPr id="12" name="Straight Arrow Connector 11"/>
            <p:cNvCxnSpPr>
              <a:endCxn id="13" idx="1"/>
            </p:cNvCxnSpPr>
            <p:nvPr/>
          </p:nvCxnSpPr>
          <p:spPr>
            <a:xfrm>
              <a:off x="8153400" y="4100816"/>
              <a:ext cx="1129556" cy="720407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9282956" y="4621168"/>
              <a:ext cx="2700996" cy="40011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Up to 3 times difference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1050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Design aspect 1: </a:t>
            </a:r>
            <a:r>
              <a:rPr lang="en-US" altLang="zh-CN" u="sng" dirty="0"/>
              <a:t>Pipelined processing </a:t>
            </a:r>
            <a:r>
              <a:rPr lang="en-US" altLang="zh-CN" dirty="0"/>
              <a:t>with message passing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Revisiting the Design of Data Stream Processing Systems on Multi-Core Processors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8FB24-4664-4497-A38E-DB90968F7542}" type="slidenum">
              <a:rPr lang="en-US" smtClean="0"/>
              <a:t>4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38200" y="2213478"/>
            <a:ext cx="2017986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Source</a:t>
            </a:r>
          </a:p>
        </p:txBody>
      </p:sp>
      <p:sp>
        <p:nvSpPr>
          <p:cNvPr id="8" name="Oval 7"/>
          <p:cNvSpPr/>
          <p:nvPr/>
        </p:nvSpPr>
        <p:spPr>
          <a:xfrm>
            <a:off x="3383805" y="2213478"/>
            <a:ext cx="2017986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Split</a:t>
            </a:r>
          </a:p>
        </p:txBody>
      </p:sp>
      <p:sp>
        <p:nvSpPr>
          <p:cNvPr id="9" name="Oval 8"/>
          <p:cNvSpPr/>
          <p:nvPr/>
        </p:nvSpPr>
        <p:spPr>
          <a:xfrm>
            <a:off x="5929411" y="2213478"/>
            <a:ext cx="2017986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Count</a:t>
            </a:r>
          </a:p>
        </p:txBody>
      </p:sp>
      <p:sp>
        <p:nvSpPr>
          <p:cNvPr id="10" name="Oval 9"/>
          <p:cNvSpPr/>
          <p:nvPr/>
        </p:nvSpPr>
        <p:spPr>
          <a:xfrm>
            <a:off x="8475017" y="2213478"/>
            <a:ext cx="2017986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Sink</a:t>
            </a:r>
          </a:p>
        </p:txBody>
      </p:sp>
      <p:cxnSp>
        <p:nvCxnSpPr>
          <p:cNvPr id="12" name="Straight Arrow Connector 11"/>
          <p:cNvCxnSpPr>
            <a:stCxn id="7" idx="6"/>
            <a:endCxn id="8" idx="2"/>
          </p:cNvCxnSpPr>
          <p:nvPr/>
        </p:nvCxnSpPr>
        <p:spPr>
          <a:xfrm>
            <a:off x="2856186" y="2670678"/>
            <a:ext cx="52761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8" idx="6"/>
            <a:endCxn id="9" idx="2"/>
          </p:cNvCxnSpPr>
          <p:nvPr/>
        </p:nvCxnSpPr>
        <p:spPr>
          <a:xfrm>
            <a:off x="5401791" y="2670678"/>
            <a:ext cx="52762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9" idx="6"/>
            <a:endCxn id="10" idx="2"/>
          </p:cNvCxnSpPr>
          <p:nvPr/>
        </p:nvCxnSpPr>
        <p:spPr>
          <a:xfrm>
            <a:off x="7947397" y="2670678"/>
            <a:ext cx="52762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 flipH="1" flipV="1">
            <a:off x="1576026" y="3336004"/>
            <a:ext cx="542334" cy="35945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 flipH="1" flipV="1">
            <a:off x="1576026" y="3821567"/>
            <a:ext cx="542334" cy="35945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 flipH="1" flipV="1">
            <a:off x="1576026" y="4307130"/>
            <a:ext cx="542334" cy="35945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 flipH="1" flipV="1">
            <a:off x="1576026" y="4801521"/>
            <a:ext cx="542334" cy="35945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71714" y="1770743"/>
            <a:ext cx="2540000" cy="156526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2670603" y="2418935"/>
            <a:ext cx="796384" cy="54200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80007" y="4666584"/>
            <a:ext cx="1316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Input tuples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783025" y="3262815"/>
            <a:ext cx="2398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Word-count application</a:t>
            </a:r>
          </a:p>
        </p:txBody>
      </p:sp>
    </p:spTree>
    <p:extLst>
      <p:ext uri="{BB962C8B-B14F-4D97-AF65-F5344CB8AC3E}">
        <p14:creationId xmlns:p14="http://schemas.microsoft.com/office/powerpoint/2010/main" val="285987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1.11022E-16 L 0.21328 0.00023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664" y="0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3.33333E-6 L -2.29167E-6 -0.07083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5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328 0.00023 L 0.41524 -1.11022E-16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99" y="-23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0.07083 L 0.21328 -0.0706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612" y="0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3.33333E-6 L -1.875E-6 -0.14167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70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1" grpId="1" animBg="1"/>
      <p:bldP spid="21" grpId="2" animBg="1"/>
      <p:bldP spid="22" grpId="0" animBg="1"/>
      <p:bldP spid="22" grpId="1" animBg="1"/>
      <p:bldP spid="22" grpId="2" animBg="1"/>
      <p:bldP spid="23" grpId="0" animBg="1"/>
      <p:bldP spid="23" grpId="1" animBg="1"/>
      <p:bldP spid="24" grpId="0" animBg="1"/>
      <p:bldP spid="6" grpId="0" animBg="1"/>
      <p:bldP spid="6" grpId="1" animBg="1"/>
      <p:bldP spid="19" grpId="0" animBg="1"/>
      <p:bldP spid="19" grpId="1" animBg="1"/>
      <p:bldP spid="16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Design aspect 1: Pipelined processing with </a:t>
            </a:r>
            <a:r>
              <a:rPr lang="en-US" altLang="zh-CN" u="sng" dirty="0"/>
              <a:t>message passing</a:t>
            </a:r>
            <a:endParaRPr lang="en-US" u="sn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Revisiting the Design of Data Stream Processing Systems on Multi-Core Processors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8FB24-4664-4497-A38E-DB90968F7542}" type="slidenum">
              <a:rPr lang="en-US" smtClean="0"/>
              <a:t>5</a:t>
            </a:fld>
            <a:endParaRPr lang="en-US"/>
          </a:p>
        </p:txBody>
      </p:sp>
      <p:sp>
        <p:nvSpPr>
          <p:cNvPr id="46" name="矩形 59"/>
          <p:cNvSpPr/>
          <p:nvPr/>
        </p:nvSpPr>
        <p:spPr>
          <a:xfrm>
            <a:off x="2713166" y="4393615"/>
            <a:ext cx="1725906" cy="41871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3627" tIns="51815" rIns="103627" bIns="51815" rtlCol="0" anchor="ctr"/>
          <a:lstStyle/>
          <a:p>
            <a:pPr algn="ctr"/>
            <a:r>
              <a:rPr lang="en-US" altLang="zh-CN" sz="1531" b="1" dirty="0">
                <a:solidFill>
                  <a:schemeClr val="tx1"/>
                </a:solidFill>
              </a:rPr>
              <a:t>Memory</a:t>
            </a:r>
            <a:endParaRPr kumimoji="1" lang="zh-CN" altLang="en-US" sz="1531" b="1" dirty="0">
              <a:ln w="12700">
                <a:solidFill>
                  <a:srgbClr val="000000"/>
                </a:solidFill>
                <a:prstDash val="solid"/>
              </a:ln>
              <a:solidFill>
                <a:schemeClr val="tx1"/>
              </a:solidFill>
            </a:endParaRPr>
          </a:p>
        </p:txBody>
      </p:sp>
      <p:sp>
        <p:nvSpPr>
          <p:cNvPr id="47" name="文本框 62"/>
          <p:cNvSpPr txBox="1"/>
          <p:nvPr/>
        </p:nvSpPr>
        <p:spPr>
          <a:xfrm>
            <a:off x="3182462" y="4891074"/>
            <a:ext cx="888631" cy="340219"/>
          </a:xfrm>
          <a:prstGeom prst="rect">
            <a:avLst/>
          </a:prstGeom>
          <a:noFill/>
        </p:spPr>
        <p:txBody>
          <a:bodyPr wrap="none" lIns="103627" tIns="51815" rIns="103627" bIns="51815" rtlCol="0">
            <a:spAutoFit/>
          </a:bodyPr>
          <a:lstStyle/>
          <a:p>
            <a:r>
              <a:rPr kumimoji="1" lang="en-US" altLang="zh-CN" sz="1531" b="1" dirty="0"/>
              <a:t>Socket 0</a:t>
            </a:r>
            <a:endParaRPr kumimoji="1" lang="zh-CN" altLang="en-US" sz="1531" b="1" dirty="0"/>
          </a:p>
        </p:txBody>
      </p:sp>
      <p:sp>
        <p:nvSpPr>
          <p:cNvPr id="48" name="文本框 63"/>
          <p:cNvSpPr txBox="1"/>
          <p:nvPr/>
        </p:nvSpPr>
        <p:spPr>
          <a:xfrm>
            <a:off x="6345480" y="4869102"/>
            <a:ext cx="888631" cy="340219"/>
          </a:xfrm>
          <a:prstGeom prst="rect">
            <a:avLst/>
          </a:prstGeom>
          <a:noFill/>
        </p:spPr>
        <p:txBody>
          <a:bodyPr wrap="none" lIns="103627" tIns="51815" rIns="103627" bIns="51815" rtlCol="0">
            <a:spAutoFit/>
          </a:bodyPr>
          <a:lstStyle/>
          <a:p>
            <a:r>
              <a:rPr kumimoji="1" lang="en-US" altLang="zh-CN" sz="1531" b="1" dirty="0"/>
              <a:t>Socket 1</a:t>
            </a:r>
            <a:endParaRPr kumimoji="1" lang="zh-CN" altLang="en-US" sz="1531" b="1" dirty="0"/>
          </a:p>
        </p:txBody>
      </p:sp>
      <p:cxnSp>
        <p:nvCxnSpPr>
          <p:cNvPr id="49" name="直线箭头连接符 67"/>
          <p:cNvCxnSpPr>
            <a:stCxn id="53" idx="4"/>
            <a:endCxn id="46" idx="0"/>
          </p:cNvCxnSpPr>
          <p:nvPr/>
        </p:nvCxnSpPr>
        <p:spPr>
          <a:xfrm>
            <a:off x="3570180" y="3006149"/>
            <a:ext cx="5943" cy="138746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0" name="矩形 68"/>
          <p:cNvSpPr/>
          <p:nvPr/>
        </p:nvSpPr>
        <p:spPr>
          <a:xfrm>
            <a:off x="3647979" y="3968404"/>
            <a:ext cx="791104" cy="418716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3627" tIns="51815" rIns="103627" bIns="51815" rtlCol="0" anchor="ctr"/>
          <a:lstStyle/>
          <a:p>
            <a:pPr algn="ctr"/>
            <a:r>
              <a:rPr lang="en-US" altLang="zh-CN" sz="1531" b="1" dirty="0">
                <a:solidFill>
                  <a:schemeClr val="tx1"/>
                </a:solidFill>
              </a:rPr>
              <a:t>queue</a:t>
            </a:r>
            <a:endParaRPr kumimoji="1" lang="zh-CN" altLang="en-US" sz="1531" b="1" dirty="0">
              <a:ln w="12700">
                <a:solidFill>
                  <a:srgbClr val="000000"/>
                </a:solidFill>
                <a:prstDash val="solid"/>
              </a:ln>
              <a:solidFill>
                <a:schemeClr val="tx1"/>
              </a:solidFill>
            </a:endParaRPr>
          </a:p>
        </p:txBody>
      </p:sp>
      <p:cxnSp>
        <p:nvCxnSpPr>
          <p:cNvPr id="51" name="直线箭头连接符 74"/>
          <p:cNvCxnSpPr>
            <a:stCxn id="53" idx="4"/>
            <a:endCxn id="50" idx="0"/>
          </p:cNvCxnSpPr>
          <p:nvPr/>
        </p:nvCxnSpPr>
        <p:spPr>
          <a:xfrm>
            <a:off x="3570180" y="3006153"/>
            <a:ext cx="473355" cy="962255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3" name="矩形 95"/>
          <p:cNvSpPr/>
          <p:nvPr/>
        </p:nvSpPr>
        <p:spPr>
          <a:xfrm>
            <a:off x="2902642" y="2621723"/>
            <a:ext cx="1335068" cy="38442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3627" tIns="51815" rIns="103627" bIns="51815" rtlCol="0" anchor="ctr"/>
          <a:lstStyle/>
          <a:p>
            <a:pPr algn="ctr"/>
            <a:r>
              <a:rPr kumimoji="1" lang="en-US" altLang="zh-CN" sz="1531" dirty="0">
                <a:solidFill>
                  <a:srgbClr val="000000"/>
                </a:solidFill>
              </a:rPr>
              <a:t>Producer</a:t>
            </a:r>
            <a:endParaRPr kumimoji="1" lang="zh-CN" altLang="en-US" sz="1531" dirty="0">
              <a:solidFill>
                <a:srgbClr val="000000"/>
              </a:solidFill>
            </a:endParaRPr>
          </a:p>
        </p:txBody>
      </p:sp>
      <p:sp>
        <p:nvSpPr>
          <p:cNvPr id="54" name="矩形 81"/>
          <p:cNvSpPr/>
          <p:nvPr/>
        </p:nvSpPr>
        <p:spPr>
          <a:xfrm>
            <a:off x="6049904" y="2621723"/>
            <a:ext cx="1467929" cy="38442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3627" tIns="51815" rIns="103627" bIns="51815" rtlCol="0" anchor="ctr"/>
          <a:lstStyle/>
          <a:p>
            <a:pPr algn="ctr"/>
            <a:r>
              <a:rPr kumimoji="1" lang="en-US" altLang="zh-CN" sz="1531" dirty="0">
                <a:solidFill>
                  <a:srgbClr val="000000"/>
                </a:solidFill>
              </a:rPr>
              <a:t>Consumer</a:t>
            </a:r>
            <a:endParaRPr kumimoji="1" lang="zh-CN" altLang="en-US" sz="1531" dirty="0">
              <a:solidFill>
                <a:srgbClr val="000000"/>
              </a:solidFill>
            </a:endParaRPr>
          </a:p>
        </p:txBody>
      </p:sp>
      <p:sp>
        <p:nvSpPr>
          <p:cNvPr id="56" name="椭圆 31"/>
          <p:cNvSpPr/>
          <p:nvPr/>
        </p:nvSpPr>
        <p:spPr>
          <a:xfrm>
            <a:off x="3057219" y="3326336"/>
            <a:ext cx="430974" cy="4040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3627" tIns="51815" rIns="103627" bIns="51815" spcCol="0" rtlCol="0" anchor="ctr"/>
          <a:lstStyle/>
          <a:p>
            <a:pPr algn="ctr"/>
            <a:r>
              <a:rPr kumimoji="1" lang="en-US" altLang="zh-CN" sz="1531" dirty="0"/>
              <a:t>1</a:t>
            </a:r>
            <a:endParaRPr kumimoji="1" lang="zh-CN" altLang="en-US" sz="1531" dirty="0"/>
          </a:p>
        </p:txBody>
      </p:sp>
      <p:sp>
        <p:nvSpPr>
          <p:cNvPr id="57" name="椭圆 89"/>
          <p:cNvSpPr/>
          <p:nvPr/>
        </p:nvSpPr>
        <p:spPr>
          <a:xfrm>
            <a:off x="3902394" y="3321074"/>
            <a:ext cx="430974" cy="4040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3627" tIns="51815" rIns="103627" bIns="51815" spcCol="0" rtlCol="0" anchor="ctr"/>
          <a:lstStyle/>
          <a:p>
            <a:pPr algn="ctr"/>
            <a:r>
              <a:rPr kumimoji="1" lang="en-US" altLang="zh-CN" sz="1531" dirty="0"/>
              <a:t>2</a:t>
            </a:r>
            <a:endParaRPr kumimoji="1" lang="zh-CN" altLang="en-US" sz="1531" dirty="0"/>
          </a:p>
        </p:txBody>
      </p:sp>
      <p:sp>
        <p:nvSpPr>
          <p:cNvPr id="58" name="椭圆 94"/>
          <p:cNvSpPr/>
          <p:nvPr/>
        </p:nvSpPr>
        <p:spPr>
          <a:xfrm>
            <a:off x="6301638" y="3321074"/>
            <a:ext cx="430974" cy="4040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3627" tIns="51815" rIns="103627" bIns="51815" spcCol="0" rtlCol="0" anchor="ctr"/>
          <a:lstStyle/>
          <a:p>
            <a:pPr algn="ctr"/>
            <a:r>
              <a:rPr kumimoji="1" lang="en-US" altLang="zh-CN" sz="1531" dirty="0"/>
              <a:t>3</a:t>
            </a:r>
            <a:endParaRPr kumimoji="1" lang="zh-CN" altLang="en-US" sz="1531" dirty="0"/>
          </a:p>
        </p:txBody>
      </p:sp>
      <p:cxnSp>
        <p:nvCxnSpPr>
          <p:cNvPr id="59" name="直线箭头连接符 55"/>
          <p:cNvCxnSpPr>
            <a:stCxn id="50" idx="3"/>
            <a:endCxn id="54" idx="4"/>
          </p:cNvCxnSpPr>
          <p:nvPr/>
        </p:nvCxnSpPr>
        <p:spPr>
          <a:xfrm flipV="1">
            <a:off x="4439083" y="3006153"/>
            <a:ext cx="2344782" cy="1171613"/>
          </a:xfrm>
          <a:prstGeom prst="bentConnector2">
            <a:avLst/>
          </a:prstGeom>
          <a:ln>
            <a:prstDash val="dash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直线箭头连接符 112"/>
          <p:cNvCxnSpPr/>
          <p:nvPr/>
        </p:nvCxnSpPr>
        <p:spPr>
          <a:xfrm flipV="1">
            <a:off x="4433133" y="2992426"/>
            <a:ext cx="2696871" cy="1648670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1" name="椭圆 117"/>
          <p:cNvSpPr/>
          <p:nvPr/>
        </p:nvSpPr>
        <p:spPr>
          <a:xfrm>
            <a:off x="7187109" y="3316151"/>
            <a:ext cx="430974" cy="40403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3627" tIns="51815" rIns="103627" bIns="51815" spcCol="0" rtlCol="0" anchor="ctr"/>
          <a:lstStyle/>
          <a:p>
            <a:pPr algn="ctr"/>
            <a:r>
              <a:rPr kumimoji="1" lang="en-US" altLang="zh-CN" sz="1531" dirty="0"/>
              <a:t>4</a:t>
            </a:r>
            <a:endParaRPr kumimoji="1" lang="zh-CN" altLang="en-US" sz="1531" dirty="0"/>
          </a:p>
        </p:txBody>
      </p:sp>
      <p:grpSp>
        <p:nvGrpSpPr>
          <p:cNvPr id="65" name="Group 64"/>
          <p:cNvGrpSpPr/>
          <p:nvPr/>
        </p:nvGrpSpPr>
        <p:grpSpPr>
          <a:xfrm>
            <a:off x="7884654" y="3798174"/>
            <a:ext cx="1914849" cy="1089413"/>
            <a:chOff x="7884654" y="3798174"/>
            <a:chExt cx="1914849" cy="1089413"/>
          </a:xfrm>
        </p:grpSpPr>
        <p:sp>
          <p:nvSpPr>
            <p:cNvPr id="39" name="文本框 153"/>
            <p:cNvSpPr txBox="1"/>
            <p:nvPr/>
          </p:nvSpPr>
          <p:spPr>
            <a:xfrm>
              <a:off x="8252948" y="3798175"/>
              <a:ext cx="1546555" cy="340219"/>
            </a:xfrm>
            <a:prstGeom prst="rect">
              <a:avLst/>
            </a:prstGeom>
            <a:noFill/>
          </p:spPr>
          <p:txBody>
            <a:bodyPr wrap="square" lIns="103627" tIns="51815" rIns="103627" bIns="51815" rtlCol="0">
              <a:spAutoFit/>
            </a:bodyPr>
            <a:lstStyle/>
            <a:p>
              <a:r>
                <a:rPr kumimoji="1" lang="en-US" altLang="zh-CN" sz="1531" dirty="0"/>
                <a:t>Pass value</a:t>
              </a:r>
              <a:endParaRPr kumimoji="1" lang="zh-CN" altLang="en-US" sz="1531" dirty="0"/>
            </a:p>
          </p:txBody>
        </p:sp>
        <p:sp>
          <p:nvSpPr>
            <p:cNvPr id="40" name="矩形 154"/>
            <p:cNvSpPr/>
            <p:nvPr/>
          </p:nvSpPr>
          <p:spPr>
            <a:xfrm>
              <a:off x="7884656" y="3798174"/>
              <a:ext cx="1623842" cy="1089413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03627" tIns="51815" rIns="103627" bIns="51815" rtlCol="0" anchor="ctr"/>
            <a:lstStyle/>
            <a:p>
              <a:pPr algn="ctr"/>
              <a:endParaRPr kumimoji="1" lang="zh-CN" altLang="en-US" sz="1531"/>
            </a:p>
          </p:txBody>
        </p:sp>
        <p:cxnSp>
          <p:nvCxnSpPr>
            <p:cNvPr id="41" name="直线箭头连接符 155"/>
            <p:cNvCxnSpPr>
              <a:stCxn id="42" idx="1"/>
            </p:cNvCxnSpPr>
            <p:nvPr/>
          </p:nvCxnSpPr>
          <p:spPr>
            <a:xfrm flipH="1" flipV="1">
              <a:off x="7921875" y="4233319"/>
              <a:ext cx="331074" cy="1"/>
            </a:xfrm>
            <a:prstGeom prst="straightConnector1">
              <a:avLst/>
            </a:prstGeom>
            <a:ln>
              <a:solidFill>
                <a:srgbClr val="000000"/>
              </a:solidFill>
              <a:prstDash val="dash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文本框 158"/>
            <p:cNvSpPr txBox="1"/>
            <p:nvPr/>
          </p:nvSpPr>
          <p:spPr>
            <a:xfrm>
              <a:off x="8252953" y="4063210"/>
              <a:ext cx="1361901" cy="340219"/>
            </a:xfrm>
            <a:prstGeom prst="rect">
              <a:avLst/>
            </a:prstGeom>
            <a:noFill/>
          </p:spPr>
          <p:txBody>
            <a:bodyPr wrap="none" lIns="103627" tIns="51815" rIns="103627" bIns="51815" rtlCol="0">
              <a:spAutoFit/>
            </a:bodyPr>
            <a:lstStyle/>
            <a:p>
              <a:r>
                <a:rPr kumimoji="1" lang="en-US" altLang="zh-CN" sz="1531" dirty="0"/>
                <a:t>Pass reference</a:t>
              </a:r>
              <a:endParaRPr kumimoji="1" lang="zh-CN" altLang="en-US" sz="1531" dirty="0"/>
            </a:p>
          </p:txBody>
        </p:sp>
        <p:cxnSp>
          <p:nvCxnSpPr>
            <p:cNvPr id="43" name="直线箭头连接符 56"/>
            <p:cNvCxnSpPr/>
            <p:nvPr/>
          </p:nvCxnSpPr>
          <p:spPr>
            <a:xfrm flipH="1">
              <a:off x="7913144" y="3989996"/>
              <a:ext cx="339786" cy="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椭圆 118"/>
            <p:cNvSpPr/>
            <p:nvPr/>
          </p:nvSpPr>
          <p:spPr>
            <a:xfrm>
              <a:off x="7884654" y="4446884"/>
              <a:ext cx="430974" cy="40403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103627" tIns="51815" rIns="103627" bIns="51815" spcCol="0" rtlCol="0" anchor="ctr"/>
            <a:lstStyle/>
            <a:p>
              <a:pPr algn="ctr"/>
              <a:r>
                <a:rPr kumimoji="1" lang="en-US" altLang="zh-CN" sz="1531" dirty="0"/>
                <a:t>x</a:t>
              </a:r>
              <a:endParaRPr kumimoji="1" lang="zh-CN" altLang="en-US" sz="1531" dirty="0"/>
            </a:p>
          </p:txBody>
        </p:sp>
        <p:sp>
          <p:nvSpPr>
            <p:cNvPr id="63" name="文本框 119"/>
            <p:cNvSpPr txBox="1"/>
            <p:nvPr/>
          </p:nvSpPr>
          <p:spPr>
            <a:xfrm>
              <a:off x="8252931" y="4446901"/>
              <a:ext cx="692872" cy="340219"/>
            </a:xfrm>
            <a:prstGeom prst="rect">
              <a:avLst/>
            </a:prstGeom>
            <a:noFill/>
          </p:spPr>
          <p:txBody>
            <a:bodyPr wrap="none" lIns="103627" tIns="51815" rIns="103627" bIns="51815" rtlCol="0">
              <a:spAutoFit/>
            </a:bodyPr>
            <a:lstStyle/>
            <a:p>
              <a:r>
                <a:rPr kumimoji="1" lang="en-US" altLang="zh-CN" sz="1531" dirty="0"/>
                <a:t>Step x</a:t>
              </a:r>
              <a:endParaRPr kumimoji="1" lang="zh-CN" altLang="en-US" sz="1531" dirty="0"/>
            </a:p>
          </p:txBody>
        </p:sp>
      </p:grpSp>
    </p:spTree>
    <p:extLst>
      <p:ext uri="{BB962C8B-B14F-4D97-AF65-F5344CB8AC3E}">
        <p14:creationId xmlns:p14="http://schemas.microsoft.com/office/powerpoint/2010/main" val="825350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7" grpId="0"/>
      <p:bldP spid="48" grpId="0"/>
      <p:bldP spid="50" grpId="0" animBg="1"/>
      <p:bldP spid="53" grpId="0" animBg="1"/>
      <p:bldP spid="54" grpId="0" animBg="1"/>
      <p:bldP spid="56" grpId="0" animBg="1"/>
      <p:bldP spid="57" grpId="0" animBg="1"/>
      <p:bldP spid="58" grpId="0" animBg="1"/>
      <p:bldP spid="6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/>
              <a:t>Design aspect 2: On-demand data parallelism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Modern DSP systems such as Storm and </a:t>
            </a:r>
            <a:r>
              <a:rPr lang="en-US" sz="3200" dirty="0" err="1"/>
              <a:t>Flink</a:t>
            </a:r>
            <a:r>
              <a:rPr lang="en-US" sz="3200" dirty="0"/>
              <a:t> are also designed to support </a:t>
            </a:r>
            <a:r>
              <a:rPr lang="en-US" dirty="0">
                <a:solidFill>
                  <a:srgbClr val="FF0000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data parallelism.</a:t>
            </a:r>
          </a:p>
          <a:p>
            <a:endParaRPr lang="en-US" sz="32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Revisiting the Design of Data Stream Processing Systems on Multi-Core Processors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8FB24-4664-4497-A38E-DB90968F7542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0139081"/>
              </p:ext>
            </p:extLst>
          </p:nvPr>
        </p:nvGraphicFramePr>
        <p:xfrm>
          <a:off x="2126159" y="2851413"/>
          <a:ext cx="7672982" cy="28214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4" name="Acrobat Document" r:id="rId4" imgW="9144000" imgH="3362325" progId="AcroExch.Document.DC">
                  <p:embed/>
                </p:oleObj>
              </mc:Choice>
              <mc:Fallback>
                <p:oleObj name="Acrobat Document" r:id="rId4" imgW="9144000" imgH="3362325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26159" y="2851413"/>
                        <a:ext cx="7672982" cy="28214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/>
          <p:cNvSpPr/>
          <p:nvPr/>
        </p:nvSpPr>
        <p:spPr>
          <a:xfrm>
            <a:off x="2493735" y="5117420"/>
            <a:ext cx="6937829" cy="10595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938588" y="3065279"/>
            <a:ext cx="1814512" cy="20972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/>
          <p:cNvGrpSpPr/>
          <p:nvPr/>
        </p:nvGrpSpPr>
        <p:grpSpPr>
          <a:xfrm>
            <a:off x="2187555" y="3773187"/>
            <a:ext cx="7511847" cy="592138"/>
            <a:chOff x="2187555" y="3773187"/>
            <a:chExt cx="7511847" cy="592138"/>
          </a:xfrm>
        </p:grpSpPr>
        <p:sp>
          <p:nvSpPr>
            <p:cNvPr id="9" name="Oval 8"/>
            <p:cNvSpPr/>
            <p:nvPr/>
          </p:nvSpPr>
          <p:spPr>
            <a:xfrm>
              <a:off x="2187555" y="3818605"/>
              <a:ext cx="1287959" cy="50299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 Source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4383501" y="3818604"/>
              <a:ext cx="890652" cy="50299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Split</a:t>
              </a:r>
            </a:p>
          </p:txBody>
        </p:sp>
        <p:sp>
          <p:nvSpPr>
            <p:cNvPr id="11" name="Oval 10"/>
            <p:cNvSpPr/>
            <p:nvPr/>
          </p:nvSpPr>
          <p:spPr>
            <a:xfrm>
              <a:off x="6661087" y="3818604"/>
              <a:ext cx="1073732" cy="50299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Count</a:t>
              </a:r>
            </a:p>
          </p:txBody>
        </p:sp>
        <p:sp>
          <p:nvSpPr>
            <p:cNvPr id="12" name="Oval 11"/>
            <p:cNvSpPr/>
            <p:nvPr/>
          </p:nvSpPr>
          <p:spPr>
            <a:xfrm>
              <a:off x="8783025" y="3773187"/>
              <a:ext cx="916377" cy="59213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Sink</a:t>
              </a:r>
            </a:p>
          </p:txBody>
        </p:sp>
        <p:cxnSp>
          <p:nvCxnSpPr>
            <p:cNvPr id="13" name="Straight Arrow Connector 12"/>
            <p:cNvCxnSpPr>
              <a:stCxn id="9" idx="6"/>
              <a:endCxn id="10" idx="2"/>
            </p:cNvCxnSpPr>
            <p:nvPr/>
          </p:nvCxnSpPr>
          <p:spPr>
            <a:xfrm flipV="1">
              <a:off x="3475514" y="4070103"/>
              <a:ext cx="907987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10" idx="6"/>
              <a:endCxn id="11" idx="2"/>
            </p:cNvCxnSpPr>
            <p:nvPr/>
          </p:nvCxnSpPr>
          <p:spPr>
            <a:xfrm>
              <a:off x="5274153" y="4070103"/>
              <a:ext cx="138693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1" idx="6"/>
              <a:endCxn id="12" idx="2"/>
            </p:cNvCxnSpPr>
            <p:nvPr/>
          </p:nvCxnSpPr>
          <p:spPr>
            <a:xfrm flipV="1">
              <a:off x="7734819" y="4069256"/>
              <a:ext cx="1048206" cy="84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8783025" y="3262815"/>
            <a:ext cx="2398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Word-count application</a:t>
            </a:r>
          </a:p>
        </p:txBody>
      </p:sp>
    </p:spTree>
    <p:extLst>
      <p:ext uri="{BB962C8B-B14F-4D97-AF65-F5344CB8AC3E}">
        <p14:creationId xmlns:p14="http://schemas.microsoft.com/office/powerpoint/2010/main" val="1041745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  <p:bldP spid="7" grpId="0" animBg="1"/>
      <p:bldP spid="7" grpId="1" animBg="1"/>
      <p:bldP spid="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/>
              <a:t>Design aspect 2: On-demand data parallelism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Modern DSP systems such as Storm and </a:t>
            </a:r>
            <a:r>
              <a:rPr lang="en-US" sz="3200" dirty="0" err="1"/>
              <a:t>Flink</a:t>
            </a:r>
            <a:r>
              <a:rPr lang="en-US" sz="3200" dirty="0"/>
              <a:t> are also designed to support </a:t>
            </a:r>
            <a:r>
              <a:rPr lang="en-US" dirty="0">
                <a:solidFill>
                  <a:srgbClr val="FF0000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data parallelism.</a:t>
            </a:r>
          </a:p>
          <a:p>
            <a:endParaRPr lang="en-US" sz="32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Revisiting the Design of Data Stream Processing Systems on Multi-Core Processors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8FB24-4664-4497-A38E-DB90968F7542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7189290"/>
              </p:ext>
            </p:extLst>
          </p:nvPr>
        </p:nvGraphicFramePr>
        <p:xfrm>
          <a:off x="2126159" y="2851413"/>
          <a:ext cx="7672982" cy="28214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7" name="Acrobat Document" r:id="rId4" imgW="9144000" imgH="3362325" progId="AcroExch.Document.DC">
                  <p:embed/>
                </p:oleObj>
              </mc:Choice>
              <mc:Fallback>
                <p:oleObj name="Acrobat Document" r:id="rId4" imgW="9144000" imgH="3362325" progId="AcroExch.Document.DC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26159" y="2851413"/>
                        <a:ext cx="7672982" cy="28214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/>
          <p:cNvSpPr/>
          <p:nvPr/>
        </p:nvSpPr>
        <p:spPr>
          <a:xfrm>
            <a:off x="2493735" y="5117420"/>
            <a:ext cx="6937829" cy="10595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938588" y="3065279"/>
            <a:ext cx="1814512" cy="20972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8783025" y="3262815"/>
            <a:ext cx="2398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Word-count application</a:t>
            </a:r>
          </a:p>
        </p:txBody>
      </p:sp>
    </p:spTree>
    <p:extLst>
      <p:ext uri="{BB962C8B-B14F-4D97-AF65-F5344CB8AC3E}">
        <p14:creationId xmlns:p14="http://schemas.microsoft.com/office/powerpoint/2010/main" val="3295126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  <p:bldP spid="7" grpId="0" animBg="1"/>
      <p:bldP spid="7" grpId="1" animBg="1"/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Design aspect 3: JVM based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/>
              <a:t>Many DSP systems are implemented with JVM-based programming languages (i.e., Closure, Java, and Scala).</a:t>
            </a:r>
          </a:p>
          <a:p>
            <a:r>
              <a:rPr lang="en-US" sz="3200" dirty="0"/>
              <a:t>We examine three aspects of JVM runtime.</a:t>
            </a:r>
          </a:p>
          <a:p>
            <a:pPr marL="817024" lvl="2" indent="-457200">
              <a:lnSpc>
                <a:spcPct val="100000"/>
              </a:lnSpc>
              <a:buFont typeface="Wingdings" panose="05000000000000000000" pitchFamily="2" charset="2"/>
              <a:buAutoNum type="alphaLcParenR"/>
            </a:pPr>
            <a:r>
              <a:rPr lang="en-US" sz="2800" dirty="0"/>
              <a:t>Data reference</a:t>
            </a:r>
          </a:p>
          <a:p>
            <a:pPr marL="817024" lvl="2" indent="-457200">
              <a:lnSpc>
                <a:spcPct val="100000"/>
              </a:lnSpc>
              <a:buFont typeface="Wingdings" panose="05000000000000000000" pitchFamily="2" charset="2"/>
              <a:buAutoNum type="alphaLcParenR"/>
            </a:pPr>
            <a:r>
              <a:rPr lang="en-US" sz="2800" dirty="0"/>
              <a:t>Method table</a:t>
            </a:r>
          </a:p>
          <a:p>
            <a:pPr marL="817024" lvl="2" indent="-457200">
              <a:lnSpc>
                <a:spcPct val="100000"/>
              </a:lnSpc>
              <a:buFont typeface="Wingdings" panose="05000000000000000000" pitchFamily="2" charset="2"/>
              <a:buAutoNum type="alphaLcParenR"/>
            </a:pPr>
            <a:r>
              <a:rPr lang="en-US" sz="2800" dirty="0"/>
              <a:t>Garbage collection (GC)</a:t>
            </a:r>
          </a:p>
          <a:p>
            <a:pPr marL="228600" lvl="1">
              <a:lnSpc>
                <a:spcPct val="100000"/>
              </a:lnSpc>
              <a:spcBef>
                <a:spcPts val="1000"/>
              </a:spcBef>
            </a:pPr>
            <a:r>
              <a:rPr lang="en-US" sz="3200" dirty="0"/>
              <a:t>Since previous studies demonstrate considerate runtime overhead of those components, we study their performance impact on DSP systems.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Revisiting the Design of Data Stream Processing Systems on Multi-Core Processors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8FB24-4664-4497-A38E-DB90968F754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842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Revisiting the Design of Data Stream Processing Systems on Multi-Core Processors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8FB24-4664-4497-A38E-DB90968F7542}" type="slidenum">
              <a:rPr lang="en-US" smtClean="0"/>
              <a:t>9</a:t>
            </a:fld>
            <a:endParaRPr lang="en-US"/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Can DSP systems perform well on scale-up architecture?</a:t>
            </a:r>
            <a:endParaRPr lang="en-US" dirty="0"/>
          </a:p>
        </p:txBody>
      </p:sp>
      <p:pic>
        <p:nvPicPr>
          <p:cNvPr id="8202" name="Picture 10" descr="Image result for scale- up server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657" t="30526" r="13589" b="34053"/>
          <a:stretch/>
        </p:blipFill>
        <p:spPr bwMode="auto">
          <a:xfrm>
            <a:off x="2487796" y="3663178"/>
            <a:ext cx="2338204" cy="1928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2013146" y="5766236"/>
            <a:ext cx="32875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A cluster of commodity machines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569075" y="5724881"/>
            <a:ext cx="49131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 single large machine with 100s or 1000s of cores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6079871" y="4363815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38" name="Picture 22" descr="Image result for sgi server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0138" y="3554256"/>
            <a:ext cx="2233212" cy="2192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 18"/>
          <p:cNvSpPr/>
          <p:nvPr/>
        </p:nvSpPr>
        <p:spPr>
          <a:xfrm>
            <a:off x="10317309" y="4077749"/>
            <a:ext cx="1955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http://www.tweaktown.com/news/41273/sgi-demonstrates-30-million-iops-beast-with-intel-p3700-s-at-sc14/index.html</a:t>
            </a:r>
          </a:p>
        </p:txBody>
      </p:sp>
      <p:sp>
        <p:nvSpPr>
          <p:cNvPr id="21" name="Action Button: Help 20">
            <a:hlinkClick r:id="" action="ppaction://noaction" highlightClick="1"/>
          </p:cNvPr>
          <p:cNvSpPr/>
          <p:nvPr/>
        </p:nvSpPr>
        <p:spPr>
          <a:xfrm>
            <a:off x="6204657" y="4024562"/>
            <a:ext cx="476823" cy="393700"/>
          </a:xfrm>
          <a:prstGeom prst="actionButtonHelp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 descr="Image result for apache storm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7796" y="1735988"/>
            <a:ext cx="2295178" cy="169741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071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1.85185E-6 L 0.44674 -0.00254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331" y="-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0" grpId="0" animBg="1"/>
      <p:bldP spid="19" grpId="0"/>
      <p:bldP spid="2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6456</TotalTime>
  <Words>4551</Words>
  <Application>Microsoft Macintosh PowerPoint</Application>
  <PresentationFormat>Widescreen</PresentationFormat>
  <Paragraphs>509</Paragraphs>
  <Slides>36</Slides>
  <Notes>36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6" baseType="lpstr">
      <vt:lpstr>NimbusRomNo9L-Regu</vt:lpstr>
      <vt:lpstr>NimbusRomNo9L-ReguItal</vt:lpstr>
      <vt:lpstr>Arial</vt:lpstr>
      <vt:lpstr>Calibri</vt:lpstr>
      <vt:lpstr>Calibri Light</vt:lpstr>
      <vt:lpstr>Cambria Math</vt:lpstr>
      <vt:lpstr>Comic Sans MS</vt:lpstr>
      <vt:lpstr>Wingdings</vt:lpstr>
      <vt:lpstr>Office Theme</vt:lpstr>
      <vt:lpstr>Acrobat Document</vt:lpstr>
      <vt:lpstr>Revisiting the Design of Data Stream Processing Systems on Multi-Core Processors</vt:lpstr>
      <vt:lpstr>Importance of data stream processing </vt:lpstr>
      <vt:lpstr>Common designs of recent DSP systems</vt:lpstr>
      <vt:lpstr>Design aspect 1: Pipelined processing with message passing</vt:lpstr>
      <vt:lpstr>Design aspect 1: Pipelined processing with message passing</vt:lpstr>
      <vt:lpstr>Design aspect 2: On-demand data parallelism</vt:lpstr>
      <vt:lpstr>Design aspect 2: On-demand data parallelism</vt:lpstr>
      <vt:lpstr>Design aspect 3: JVM based implementation</vt:lpstr>
      <vt:lpstr>PowerPoint Presentation</vt:lpstr>
      <vt:lpstr>Scale-up architecture is complex</vt:lpstr>
      <vt:lpstr>Scale-up architecture is complex</vt:lpstr>
      <vt:lpstr>Goals &amp; Contributions</vt:lpstr>
      <vt:lpstr>Benchmark design</vt:lpstr>
      <vt:lpstr>Benchmark</vt:lpstr>
      <vt:lpstr>Profiling Outline</vt:lpstr>
      <vt:lpstr>Scalability on varying number of cores/sockets</vt:lpstr>
      <vt:lpstr>Profiling Outline</vt:lpstr>
      <vt:lpstr>Are there any problems when running on a single socket?</vt:lpstr>
      <vt:lpstr>Are there any problems when running on a single socket?</vt:lpstr>
      <vt:lpstr>Profiling Outline</vt:lpstr>
      <vt:lpstr>Impact of pipelined and data parallel processing model</vt:lpstr>
      <vt:lpstr>Instruction footprint between two consecutive invocations of the same function</vt:lpstr>
      <vt:lpstr>Impact of message passing and stream partitioning</vt:lpstr>
      <vt:lpstr>Key Findings (recap)</vt:lpstr>
      <vt:lpstr>Towards more efficient DSP systems</vt:lpstr>
      <vt:lpstr>Evaluate combining both techniques on Storm</vt:lpstr>
      <vt:lpstr>Conclusions</vt:lpstr>
      <vt:lpstr>Acknowledgement</vt:lpstr>
      <vt:lpstr>Q&amp;A</vt:lpstr>
      <vt:lpstr>Impact of JVM runtime environment</vt:lpstr>
      <vt:lpstr>Non-blocking tuple batching</vt:lpstr>
      <vt:lpstr>Non-blocking tuple batching</vt:lpstr>
      <vt:lpstr>Evaluate non-blocking tuple batching on Storm on a single socket</vt:lpstr>
      <vt:lpstr>NUMA-Aware Executor Placement</vt:lpstr>
      <vt:lpstr>Evaluation NUMA-aware executor placement on Storm</vt:lpstr>
      <vt:lpstr>Impact of message passing and stream partitioning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Zhang Shuhao</cp:lastModifiedBy>
  <cp:revision>218</cp:revision>
  <cp:lastPrinted>2017-04-13T07:01:24Z</cp:lastPrinted>
  <dcterms:created xsi:type="dcterms:W3CDTF">2017-03-30T09:05:51Z</dcterms:created>
  <dcterms:modified xsi:type="dcterms:W3CDTF">2022-05-21T13:50:37Z</dcterms:modified>
</cp:coreProperties>
</file>